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93" r:id="rId3"/>
    <p:sldId id="316" r:id="rId4"/>
    <p:sldId id="302" r:id="rId5"/>
    <p:sldId id="306" r:id="rId6"/>
    <p:sldId id="315" r:id="rId7"/>
    <p:sldId id="318" r:id="rId8"/>
    <p:sldId id="317" r:id="rId9"/>
    <p:sldId id="310" r:id="rId10"/>
    <p:sldId id="311" r:id="rId11"/>
    <p:sldId id="296" r:id="rId12"/>
    <p:sldId id="312" r:id="rId13"/>
    <p:sldId id="319" r:id="rId14"/>
    <p:sldId id="320" r:id="rId15"/>
    <p:sldId id="326" r:id="rId16"/>
    <p:sldId id="325" r:id="rId17"/>
    <p:sldId id="323" r:id="rId18"/>
    <p:sldId id="329" r:id="rId19"/>
    <p:sldId id="330" r:id="rId20"/>
    <p:sldId id="321" r:id="rId21"/>
    <p:sldId id="327" r:id="rId22"/>
    <p:sldId id="309" r:id="rId23"/>
    <p:sldId id="328" r:id="rId24"/>
    <p:sldId id="275" r:id="rId2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3C13E-F4D5-4621-A294-374B4D575FD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BD484-7938-4EDF-916B-21A27B6F17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9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BD484-7938-4EDF-916B-21A27B6F17C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65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cabinet/stat/hotdocs/2016-07-05/click/consultant/?dst=http://www.consultant.ru/law/hotdocs/link/?id%3D46896#utm_campaign%3Dhotdocs%26utm_source%3Dconsultant%26utm_medium%3Demail%26utm_content%3Dbody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cabinet/stat/hotdocs/2016-07-05/click/consultant/?dst=http://www.consultant.ru/law/hotdocs/link/?id%3D46899#utm_campaign%3Dhotdocs%26utm_source%3Dconsultant%26utm_medium%3Demail%26utm_content%3Dbod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052736"/>
            <a:ext cx="6984776" cy="4680520"/>
          </a:xfrm>
        </p:spPr>
        <p:txBody>
          <a:bodyPr>
            <a:normAutofit/>
          </a:bodyPr>
          <a:lstStyle/>
          <a:p>
            <a:endParaRPr lang="ru-RU" sz="2000" b="1" dirty="0" smtClean="0"/>
          </a:p>
          <a:p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+mj-lt"/>
              <a:ea typeface="BatangChe" panose="02030609000101010101" pitchFamily="49" charset="-127"/>
              <a:cs typeface="Aharoni" panose="02010803020104030203" pitchFamily="2" charset="-79"/>
            </a:endParaRPr>
          </a:p>
          <a:p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BatangChe" panose="02030609000101010101" pitchFamily="49" charset="-127"/>
                <a:cs typeface="Aharoni" panose="02010803020104030203" pitchFamily="2" charset="-79"/>
              </a:rPr>
              <a:t>«</a:t>
            </a:r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latin typeface="+mj-lt"/>
                <a:ea typeface="BatangChe" panose="02030609000101010101" pitchFamily="49" charset="-127"/>
                <a:cs typeface="Aharoni" panose="02010803020104030203" pitchFamily="2" charset="-79"/>
              </a:rPr>
              <a:t>Контрактная система в сфере закупок в соответствии с последними изменениями</a:t>
            </a: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BatangChe" panose="02030609000101010101" pitchFamily="49" charset="-127"/>
                <a:cs typeface="Aharoni" panose="02010803020104030203" pitchFamily="2" charset="-79"/>
              </a:rPr>
              <a:t>»</a:t>
            </a:r>
          </a:p>
          <a:p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rPr>
              <a:t>(с 01.11.2016г. по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rPr>
              <a:t>20.04.2017г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rPr>
              <a:t>.)</a:t>
            </a:r>
          </a:p>
          <a:p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Управление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государственного заказа и лицензирования Белгородской области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65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04056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Постановление Правительства РФ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от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01.12.2016 №1285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(вступило в силу 01.01.2017г., за исключением отд. положений)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внесены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изменения в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Постановление Правительства РФ от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28 ноября 2013г. №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1084, регламентирующее порядок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ведения реестра контрактов,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и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реестра контрактов,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содержащих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сведения, составляющие государственную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тайну: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реестр контрактов включаются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новые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информация и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документы: размер аванса, информация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 гарантии качества товара, работы, услуги по контракту и сроке ее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представления,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копия документа о согласовании контрольным органом в сфере закупок заключения контракта с </a:t>
            </a:r>
            <a:r>
              <a:rPr lang="ru-RU" sz="1800" b="1" dirty="0" err="1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ед.поставщиком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 (по п. 25 ч.1 ст.93), информация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 наступлении гарантийного случая, предусмотренного контрактом, и исполнении обязательств по гарантии качества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ТРУ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9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7272808" cy="5400600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endParaRPr lang="ru-RU" sz="1500" b="1" dirty="0" smtClean="0">
              <a:solidFill>
                <a:srgbClr val="05E0DB">
                  <a:lumMod val="75000"/>
                </a:srgbClr>
              </a:solidFill>
              <a:latin typeface="Book Antiqua"/>
              <a:ea typeface="Times New Roman"/>
              <a:cs typeface="Times New Roman"/>
            </a:endParaRP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800" b="1" dirty="0" smtClean="0">
                <a:solidFill>
                  <a:srgbClr val="05E0DB">
                    <a:lumMod val="75000"/>
                  </a:srgbClr>
                </a:solidFill>
                <a:latin typeface="Book Antiqua"/>
                <a:ea typeface="Times New Roman"/>
                <a:cs typeface="Times New Roman"/>
              </a:rPr>
              <a:t>Постановление </a:t>
            </a:r>
            <a:r>
              <a:rPr lang="ru-RU" sz="1800" b="1" dirty="0">
                <a:solidFill>
                  <a:srgbClr val="05E0DB">
                    <a:lumMod val="75000"/>
                  </a:srgbClr>
                </a:solidFill>
                <a:latin typeface="Book Antiqua"/>
                <a:ea typeface="Times New Roman"/>
                <a:cs typeface="Times New Roman"/>
              </a:rPr>
              <a:t>Правительства РФ</a:t>
            </a:r>
            <a:r>
              <a:rPr lang="ru-RU" sz="1800" b="1" dirty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 от </a:t>
            </a:r>
            <a:r>
              <a:rPr lang="ru-RU" sz="1800" b="1" dirty="0" smtClean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13.04.2017 № 443 </a:t>
            </a:r>
            <a:endParaRPr lang="ru-RU" sz="1800" b="1" dirty="0" smtClean="0">
              <a:solidFill>
                <a:srgbClr val="05E0DB">
                  <a:lumMod val="75000"/>
                </a:srgbClr>
              </a:solidFill>
              <a:latin typeface="Book Antiqua"/>
              <a:ea typeface="Calibri"/>
              <a:cs typeface="Times New Roman"/>
            </a:endParaRP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Book Antiqua"/>
                <a:ea typeface="Calibri"/>
                <a:cs typeface="Times New Roman"/>
              </a:rPr>
              <a:t>(вступило в силу 25.04.2017г.)</a:t>
            </a:r>
            <a:endParaRPr lang="ru-RU" sz="1800" i="1" dirty="0">
              <a:solidFill>
                <a:schemeClr val="bg2">
                  <a:lumMod val="25000"/>
                </a:schemeClr>
              </a:solidFill>
              <a:latin typeface="Book Antiqua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rgbClr val="C6E7FC">
                  <a:lumMod val="25000"/>
                </a:srgb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Times New Roman"/>
              </a:rPr>
              <a:t>внесены </a:t>
            </a:r>
            <a:r>
              <a:rPr lang="ru-RU" sz="1600" b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Times New Roman"/>
              </a:rPr>
              <a:t>изменения в </a:t>
            </a:r>
            <a:r>
              <a:rPr lang="ru-RU" sz="1600" b="1" dirty="0">
                <a:solidFill>
                  <a:srgbClr val="C6E7FC">
                    <a:lumMod val="25000"/>
                  </a:srgbClr>
                </a:solidFill>
                <a:latin typeface="+mj-lt"/>
                <a:ea typeface="Calibri"/>
                <a:cs typeface="Times New Roman"/>
              </a:rPr>
              <a:t>Постановление Правительства РФ от 28 ноября 2013г. № 1084, регламентирующее порядок ведения реестра контрактов, и реестра контрактов, содержащих сведения, составляющие государственную тайну:</a:t>
            </a:r>
            <a:endParaRPr lang="ru-RU" sz="1600" dirty="0" smtClean="0"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установлено требование о внесении в реестр контрактов сведений обо всех соисполнителях и субподрядчиках, являющихся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СМП (СОНКО),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заключивших договоры с основным поставщиком (исполнителем) по контракту.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до 1 января 2018 года ведение реестра контрактов, содержащих сведения, составляющие государственную тайну, в части контрактов, заключенных для обеспечения федеральных нужд, нужд субъектов РФ и муниципальных нужд, осуществляются соответственно Казначейством России, уполномоченным органом исполнительной власти субъекта РФ и уполномоченным органом местного самоуправления.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5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35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272808" cy="525658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 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692696"/>
            <a:ext cx="6912768" cy="488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Приказ МЭР РФ от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29.11.2016г. № 768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(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вступил в силу с 04.04.2017г.)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Helvetica"/>
              </a:rPr>
              <a:t> </a:t>
            </a:r>
            <a:endParaRPr lang="ru-RU" b="1" i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  <a:cs typeface="Helvetica"/>
            </a:endParaRPr>
          </a:p>
          <a:p>
            <a:pPr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внесены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изменения в Порядок формирования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ИКЗ,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допускается указание значения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«0»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 разрядах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ИКЗ 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случаях: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закупок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ТРУ 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соответствии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с п.7 ч.2 ст.83 и пп.4, 5, 23, 26, 33, 42, 44 ч.1 ст.93 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30 - 33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разрядах);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закупок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ТРУ,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подлежащих отражению по нескольким кодам объекта закупки по каталогу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ТРУ (в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30 - 33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разрядах);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закупок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ТРУ БУ, АУ, ГУП, МУП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34 - 36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разрядах);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</a:endParaRPr>
          </a:p>
          <a:p>
            <a:pPr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закупок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ТРУ,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расходы на финансовое обеспечение которых подлежат отражению по нескольким кодам вида расходов бюджетной классификации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РФ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(в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34 - 36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разрядах)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072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72808" cy="4886357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Приказ Минстроя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России от 29.12.2016г. № 1028/</a:t>
            </a:r>
            <a:r>
              <a:rPr lang="ru-RU" sz="1800" b="1" dirty="0" err="1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пр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800" b="1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4572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1800" i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вступил в силу 01.02.2017г.) </a:t>
            </a:r>
            <a:endParaRPr lang="ru-RU" sz="1800" i="1" dirty="0" smtClean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- утверждена Методика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применения сметных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норм;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- применяется при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определении сметной стоимости строительства, реконструкции, капремонта объектов капстроительства, если для финансирования таких работ привлекаются, в частности бюджетные средства, а также средства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отдельных юридических лиц;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- в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сметных нормах установлены затраты на выполнение определенных видов работ. 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i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До утверждения Методики не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было единого порядка применения сметных норм, </a:t>
            </a:r>
            <a:r>
              <a:rPr lang="ru-RU" sz="1800" b="1" i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несмотря на то, что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их </a:t>
            </a:r>
            <a:r>
              <a:rPr lang="ru-RU" sz="1800" b="1" i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использование предусмотрено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Законом о контрактной системе при определении начальной (максимальной) цены контракта проектно-сметным </a:t>
            </a:r>
            <a:r>
              <a:rPr lang="ru-RU" sz="1800" b="1" i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</a:rPr>
              <a:t>методом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450215" algn="ctr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087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72808" cy="4886357"/>
          </a:xfrm>
        </p:spPr>
        <p:txBody>
          <a:bodyPr>
            <a:normAutofit/>
          </a:bodyPr>
          <a:lstStyle/>
          <a:p>
            <a:pPr marL="0" indent="45720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Позиция </a:t>
            </a:r>
            <a:r>
              <a:rPr lang="ru-RU" sz="16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Росстандарта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 по вопросу использования документов, разрабатываемых и применяемых в национальной системе стандартизации при применении положений Федеральных законов № 44-ФЗ и № 223-ФЗ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</a:p>
          <a:p>
            <a:pPr marL="0" indent="45720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600" b="1" dirty="0" err="1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Росстандартом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изложено мнение по вопросам применения законодательства о закупках, стандартизации и техническом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регулировании: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разъяснены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основные понятия, содержащиеся в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Федеральных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законах "О техническом регулировании", "О стандартизации в Российской Федерации", в том числе технический регламент, национальный стандарт, правила стандартизации, информационно-технический справочник, даны пояснения о порядке получения доступа к документам по стандартизации, указаны контактная информация и режим работы </a:t>
            </a:r>
            <a:r>
              <a:rPr lang="ru-RU" sz="16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Росстандарта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и ФГУП "СТАНДАРТИНФОРМ"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8466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72808" cy="4886357"/>
          </a:xfrm>
        </p:spPr>
        <p:txBody>
          <a:bodyPr>
            <a:normAutofit lnSpcReduction="10000"/>
          </a:bodyPr>
          <a:lstStyle/>
          <a:p>
            <a:pPr marL="0" lvl="0" indent="450215" algn="ctr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Приказ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ТПП РФ от 22.12.2016 № 155 </a:t>
            </a:r>
            <a:endParaRPr lang="ru-RU" sz="18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утвержден Порядок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выдачи сертификатов о стране происхождения товаров по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форме СТ-1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для отдельных видов радиоэлектронной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продукции; </a:t>
            </a: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для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оформления сертификата СТ-1 участник закупки должен обратиться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 уполномоченную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торгово-промышленную палату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с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заявлением и комплектом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документов;</a:t>
            </a: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их рассматривают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и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выдают сертификат в течении 3-х рабочих дней;</a:t>
            </a: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7200" algn="just">
              <a:lnSpc>
                <a:spcPct val="110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выдача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сертификатов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осуществляется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на платной основе согласно единым тарифам, утверждаемым приказами ТПП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России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8466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24744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Постановление Правительства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РФ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от 14.11.2016 г.  № 1185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(вступило в силу 25.11.2016 г.)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endParaRPr lang="ru-RU" b="1" i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внесены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изменения в приложения № 1 и 2 к Постановлению Правительства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РФ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от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04.02.2015г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. № 99, которым утверждены дополнительные требования к участникам закупки отдельных видов строительных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работ: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уточнены дополнительные требования к участникам закупки работ;</a:t>
            </a:r>
          </a:p>
          <a:p>
            <a:pPr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скорректированы требования к документам, подтверждающим соответствие участников закупки дополнительным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требованиям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8466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72808" cy="4886357"/>
          </a:xfrm>
        </p:spPr>
        <p:txBody>
          <a:bodyPr>
            <a:normAutofit/>
          </a:bodyPr>
          <a:lstStyle/>
          <a:p>
            <a:pPr marL="0" lvl="0" indent="450215" algn="ctr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Приказ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Минстроя России от 14.11.2016г. № 814/</a:t>
            </a:r>
            <a:r>
              <a:rPr lang="ru-RU" sz="2000" b="1" dirty="0" err="1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пр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 </a:t>
            </a: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lvl="0" indent="450215" algn="ctr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вступил в силу 24.12.2016г.)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 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определен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официальный сайт федеральной государственной информационной системы ценообразования в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строительстве;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с 1 марта 2017 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года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на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сайте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fgiscs.minstroyrf.ru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размещаются, включенные в федеральный реестр сметные нормативы, сметные цены строительных ресурсов и методики их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определения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Calibri"/>
              </a:rPr>
            </a:b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8466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7272808" cy="532859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17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Постановление </a:t>
            </a:r>
            <a:r>
              <a:rPr lang="ru-RU" sz="17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Правительства РФ от 13.04.2017 № </a:t>
            </a: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442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(вступило в силу 26.04.2017г.)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7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Казначейство России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определено органом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исполнительной власти,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уполномоченным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на осуществление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функций: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algn="just">
              <a:spcBef>
                <a:spcPts val="0"/>
              </a:spcBef>
              <a:buFontTx/>
              <a:buChar char="-"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выработке функциональных требований к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ЕИС, </a:t>
            </a:r>
          </a:p>
          <a:p>
            <a:pPr marL="0" algn="just">
              <a:spcBef>
                <a:spcPts val="0"/>
              </a:spcBef>
              <a:buFontTx/>
              <a:buChar char="-"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созданию, развитию, ведению и обслуживанию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ЕИС, </a:t>
            </a:r>
          </a:p>
          <a:p>
            <a:pPr marL="0" algn="just">
              <a:spcBef>
                <a:spcPts val="0"/>
              </a:spcBef>
              <a:buFontTx/>
              <a:buChar char="-"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установлению порядка регистрации в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ЕИС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и порядка пользования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ЕИС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Функциональные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требования к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ЕИС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будут вырабатываться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Казначейством России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по согласованию с Минфином России</a:t>
            </a: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+mj-lt"/>
              <a:cs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+mj-lt"/>
              <a:cs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/>
              </a:rPr>
              <a:t>Ранее указанные полномочия были распределены между МЭР РФ и Казначейством России (ППРФ от 30.09.2014г. № 996 утратило силу)</a:t>
            </a:r>
            <a:endParaRPr lang="ru-RU" sz="1700" b="1" i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3268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272808" cy="525658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Постановление Правительства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РФ от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14.04.2017г. №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446 </a:t>
            </a: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(вступило в 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силу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25.04.2017г.)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 smtClean="0">
              <a:latin typeface="+mj-lt"/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>
              <a:latin typeface="+mj-lt"/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 smtClean="0">
              <a:latin typeface="+mj-lt"/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Полномочия МЭР РФ по регулированию контрактной системы в сфере закупок переданы Минфину России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4815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88832" cy="5544616"/>
          </a:xfrm>
        </p:spPr>
        <p:txBody>
          <a:bodyPr>
            <a:normAutofit fontScale="92500"/>
          </a:bodyPr>
          <a:lstStyle/>
          <a:p>
            <a:pPr marL="0" lvl="0" indent="0" algn="ctr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600" b="1" dirty="0">
                <a:solidFill>
                  <a:srgbClr val="C00000"/>
                </a:solidFill>
                <a:latin typeface="+mj-lt"/>
                <a:ea typeface="Times New Roman"/>
              </a:rPr>
              <a:t>Изменения, внесенные в Закон о контрактной системе: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rgbClr val="C00000"/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1.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Федеральный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закон от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22.02.2017г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. №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17-ФЗ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(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вступил в силу 05.03.2017г.)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 </a:t>
            </a:r>
            <a:endParaRPr lang="ru-RU" sz="16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- физкультурно-спортивные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организации вправе осуществлять закупки у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ед.поставщика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(подрядчика, исполнителя) на сумму, не превышающую 400,0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тыс. руб.;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2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.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Федеральный закон от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28.12.2016г. № 489-ФЗ</a:t>
            </a:r>
            <a:r>
              <a:rPr lang="ru-RU" sz="1600" dirty="0"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(вступил в силу 09.01.2017г.)</a:t>
            </a:r>
            <a:r>
              <a:rPr lang="ru-RU" sz="1600" i="1" dirty="0">
                <a:latin typeface="+mj-lt"/>
                <a:ea typeface="Calibri"/>
                <a:cs typeface="Times New Roman"/>
              </a:rPr>
              <a:t>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- изменения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в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п.7 ч.1 ст.31: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требование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об отсутствии у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участника закупки судимости за преступления в сфере экономики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дополнено требованием об отсутствии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 у участника закупки судимости за преступления,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предусмотренные ст. 289, 290, 291, 291,1 УК РФ;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</a:rPr>
              <a:t>- новый пункт 7.1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</a:rPr>
              <a:t>, в соответствии с которым участник закупки это юридическое лицо, которое в течение двух лет до момента подачи заявки на участие в закупке не было привлечено к административной ответственности за совершение административного правонарушения,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</a:rPr>
              <a:t>предусмотренного ст.19.28 КоАП РФ;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3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.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Федеральный закон от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28.03.2016г. № 36-ФЗ </a:t>
            </a:r>
            <a:r>
              <a:rPr lang="ru-RU" sz="1600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(вступил в силу 28.03.2017г.)</a:t>
            </a:r>
            <a:r>
              <a:rPr lang="ru-RU" sz="1600" dirty="0">
                <a:latin typeface="+mj-lt"/>
                <a:ea typeface="Calibri"/>
                <a:cs typeface="Times New Roman"/>
              </a:rPr>
              <a:t>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- </a:t>
            </a:r>
            <a:r>
              <a:rPr lang="ru-RU" sz="16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энергосервисные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 контракты можно заключать на закупку услуг по реализации сжиженного газа, используемого в качестве моторного топлива</a:t>
            </a: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  <a:hlinkClick r:id="rId2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2039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72808" cy="4886357"/>
          </a:xfrm>
        </p:spPr>
        <p:txBody>
          <a:bodyPr>
            <a:normAutofit fontScale="925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ru-RU" sz="1800" b="1" u="sng" dirty="0" smtClean="0">
                <a:solidFill>
                  <a:srgbClr val="C00000"/>
                </a:solidFill>
                <a:latin typeface="Book Antiqua"/>
              </a:rPr>
              <a:t>Законопроекты, которые находятся на </a:t>
            </a:r>
            <a:r>
              <a:rPr lang="ru-RU" sz="1800" b="1" u="sng" dirty="0">
                <a:solidFill>
                  <a:srgbClr val="C00000"/>
                </a:solidFill>
                <a:latin typeface="Book Antiqua"/>
              </a:rPr>
              <a:t>рассмотрении</a:t>
            </a:r>
            <a:r>
              <a:rPr lang="ru-RU" sz="1800" b="1" u="sng" dirty="0" smtClean="0">
                <a:solidFill>
                  <a:srgbClr val="C00000"/>
                </a:solidFill>
                <a:latin typeface="Book Antiqua"/>
              </a:rPr>
              <a:t> в</a:t>
            </a:r>
            <a:r>
              <a:rPr lang="ru-RU" sz="1800" b="1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1800" b="1" u="sng" dirty="0">
                <a:solidFill>
                  <a:srgbClr val="C00000"/>
                </a:solidFill>
                <a:latin typeface="+mj-lt"/>
              </a:rPr>
              <a:t>Государственной Думе </a:t>
            </a:r>
            <a:r>
              <a:rPr lang="ru-RU" sz="1800" b="1" u="sng" dirty="0" smtClean="0">
                <a:solidFill>
                  <a:srgbClr val="C00000"/>
                </a:solidFill>
                <a:latin typeface="+mj-lt"/>
              </a:rPr>
              <a:t>:</a:t>
            </a:r>
          </a:p>
          <a:p>
            <a:pPr indent="0" algn="ctr">
              <a:spcAft>
                <a:spcPts val="0"/>
              </a:spcAft>
              <a:buNone/>
            </a:pP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б)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67129-7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 части особенностей исполнения контракта;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</a:t>
            </a: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№ 105377-7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</a:rPr>
              <a:t>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(п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редварительное рассмотрение) В части осуществления закупки у единственного поставщика (подрядчика, исполнителя) на сумму не более 400 тыс. руб. государственными и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муниципальными медицинскими организациями;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г)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67135-7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(предварительное рассмотрение) в части установления госпошлины за подачу жалобы участником закупки;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д)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1180507-6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 в части осуществления закупок лекарственных препаратов;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е)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1155546-6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третьем чтении) в части установления срока оплаты заказчиком поставленного товара, выполненной работы, оказанной услуги;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ctr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8466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525658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b="1" i="1" dirty="0" smtClean="0">
              <a:solidFill>
                <a:srgbClr val="C00000"/>
              </a:solidFill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ж)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1048015-6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 в части наделения руководителя федерального органа исполнительной власти, осуществляющего функции по выработке и реализации государственной политики, и нормативно-правовому регулированию в сфере физической культуры и спорта, правом устанавливать перечень товаров, работ, услуг, закупки которых могут осуществляться в соответствии с частью 1 статьи 93 Федерального закона №44;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з)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32913-7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в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части антидемпинговых мер при проведении конкурса и аукциона;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и)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1108475-6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(предварительное рассмотрение) в части сокращения срока оплаты заказчиком поставленного товара, выполненной работы, оказанной услуги субъектам малого предпринимательства или социально ориентированным некоммерческим организациям до десяти дней, а не тридцати дней, как установлено в настоящее время;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76519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ru-RU" b="1" dirty="0" smtClean="0">
              <a:solidFill>
                <a:srgbClr val="C6E7FC">
                  <a:lumMod val="25000"/>
                </a:srgbClr>
              </a:solidFill>
              <a:latin typeface="Book Antiqua"/>
              <a:ea typeface="Times New Roman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770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5256584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к)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58940-7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 в части установления административной ответственности должностных лиц заказчика за нарушение срока и порядка оплаты товаров (работ, услуг) при осуществлении закупок для обеспечения государственных и муниципальных нужд;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л)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666051-6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во втором чтении) в части осуществления закупки у единственного поставщика услуг международных рейтинговых агентств;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м)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623906-6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во втором чтении) в части регламентации проведения процедур определения поставщиков (подрядчиков, исполнителей) в электронной форме;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н)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821534-6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во втором чтении) в части совершенствования закупок в рамках 223-ФЗ;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76519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8128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5256584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о)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310244-6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во втором чтении) в части ограничения прав получателей бюджетных средств и юридических лиц с государственным участием на закупку легковых автомобилей высокой стоимости;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п)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1031442-6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(предварительное рассмотрение) в части применения критериев оценки заявок, окончательных предложений при проведении запроса предложений;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817285-6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 в части внесения изменений в отдельные законодательные акты в части совершенствования системы закупки жилых помещений для государственных и муниципальных нужд;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с)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законопроект № 54490-7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(рассмотрение в первом чтении) по вопросу регулирования закупок государственных унитарных предприятий и муниципальных унитарных предприятий, осуществляющих фармацевтическую деятельность</a:t>
            </a:r>
            <a:r>
              <a:rPr lang="ru-RU" dirty="0">
                <a:latin typeface="Times New Roman"/>
                <a:ea typeface="Times New Roman"/>
              </a:rPr>
              <a:t>.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76519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ru-RU" b="1" dirty="0" smtClean="0">
              <a:solidFill>
                <a:srgbClr val="C6E7FC">
                  <a:lumMod val="25000"/>
                </a:srgbClr>
              </a:solidFill>
              <a:latin typeface="Book Antiqua"/>
              <a:ea typeface="Times New Roman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3198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48863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Спасибо за внимание!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54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764704"/>
            <a:ext cx="7128792" cy="5328592"/>
          </a:xfrm>
        </p:spPr>
        <p:txBody>
          <a:bodyPr>
            <a:normAutofit/>
          </a:bodyPr>
          <a:lstStyle/>
          <a:p>
            <a:pPr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Изменения на основании актов Правительства </a:t>
            </a:r>
            <a:r>
              <a:rPr lang="ru-RU" sz="1600" b="1" dirty="0" smtClean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РФ </a:t>
            </a:r>
            <a:r>
              <a:rPr lang="ru-RU" sz="1600" b="1" dirty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и </a:t>
            </a:r>
            <a:r>
              <a:rPr lang="ru-RU" sz="1600" b="1" dirty="0" smtClean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НПА </a:t>
            </a:r>
            <a:r>
              <a:rPr lang="ru-RU" sz="1600" b="1" dirty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федеральных </a:t>
            </a:r>
            <a:r>
              <a:rPr lang="ru-RU" sz="1600" b="1" dirty="0" smtClean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органов исполнительной власти</a:t>
            </a:r>
          </a:p>
          <a:p>
            <a:pPr marL="0" indent="4572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Постановление Правительства РФ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от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20.03.2017 № 315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  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</a:t>
            </a:r>
            <a:r>
              <a:rPr lang="ru-RU" sz="1600" i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вступило в силу с 23.03.2017г.)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 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с 23.03.2017г.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приостановлено действие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норм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ПП РФ от 12.12.2015г. №1367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«О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порядке осуществления контроля, предусмотренного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ч.5 ст.99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Федерального закона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№ 44-ФЗ»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, в соответствии с которым казначейский контроль информации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о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закупке в ЕИС осуществляемый Федеральным казначейством и органами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финансового контроля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приостановлен: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в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отношении заказчиков, осуществляющих закупки для федеральных нужд,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до 1 января 2018 года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,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в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отношении остальных заказчиков —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до 1 января 2019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года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Правила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контроля распространили на специализированные организации и организаторов совместных конкурсов и аукционов при формировании и размещении ими объектов контроля в ЕИС.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endParaRPr lang="ru-RU" sz="1600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31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08720"/>
            <a:ext cx="7272808" cy="5328592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endParaRPr lang="ru-RU" sz="2000" b="1" dirty="0" smtClean="0">
              <a:solidFill>
                <a:srgbClr val="C00000"/>
              </a:solidFill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2000" b="1" dirty="0">
              <a:solidFill>
                <a:srgbClr val="C00000"/>
              </a:solidFill>
              <a:ea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312267"/>
            <a:ext cx="73448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Times New Roman"/>
              </a:rPr>
              <a:t>Постановление </a:t>
            </a: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Times New Roman"/>
              </a:rPr>
              <a:t>Правительства РФ </a:t>
            </a: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Calibri"/>
                <a:cs typeface="Times New Roman"/>
              </a:rPr>
              <a:t>от </a:t>
            </a: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Calibri"/>
                <a:cs typeface="Times New Roman"/>
              </a:rPr>
              <a:t>08.02.2017 </a:t>
            </a: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Calibri"/>
                <a:cs typeface="Times New Roman"/>
              </a:rPr>
              <a:t>№ </a:t>
            </a: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Calibri"/>
                <a:cs typeface="Times New Roman"/>
              </a:rPr>
              <a:t>149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Calibri"/>
                <a:cs typeface="Times New Roman"/>
              </a:rPr>
              <a:t> </a:t>
            </a:r>
          </a:p>
          <a:p>
            <a:pPr indent="450215" algn="ctr">
              <a:spcAft>
                <a:spcPts val="0"/>
              </a:spcAft>
            </a:pPr>
            <a:r>
              <a:rPr lang="ru-RU" sz="2000" i="1" dirty="0">
                <a:solidFill>
                  <a:srgbClr val="C6E7FC">
                    <a:lumMod val="25000"/>
                  </a:srgbClr>
                </a:solidFill>
                <a:latin typeface="Book Antiqua"/>
                <a:ea typeface="Calibri"/>
                <a:cs typeface="Times New Roman"/>
              </a:rPr>
              <a:t>(вступило в силу с </a:t>
            </a:r>
            <a:r>
              <a:rPr lang="ru-RU" sz="2000" i="1" dirty="0" smtClean="0">
                <a:solidFill>
                  <a:srgbClr val="C6E7FC">
                    <a:lumMod val="25000"/>
                  </a:srgbClr>
                </a:solidFill>
                <a:latin typeface="Book Antiqua"/>
                <a:ea typeface="Calibri"/>
                <a:cs typeface="Times New Roman"/>
              </a:rPr>
              <a:t>18.02.2017г</a:t>
            </a:r>
            <a:r>
              <a:rPr lang="ru-RU" sz="2000" i="1" dirty="0">
                <a:solidFill>
                  <a:srgbClr val="C6E7FC">
                    <a:lumMod val="25000"/>
                  </a:srgbClr>
                </a:solidFill>
                <a:latin typeface="Book Antiqua"/>
                <a:ea typeface="Calibri"/>
                <a:cs typeface="Times New Roman"/>
              </a:rPr>
              <a:t>.)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ч. 22 ст. 22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Закона о контрактной системе установлено, что п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ри осуществлении закупок лекарственных препаратов для медицинского применения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Минздрав России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будет устанавливать порядок определения начальной (максимальной) цены контракта, а также цену контракта, заключаемого с единственным поставщиком по согласованию с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Минэкономразвития России и ФАС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России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/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80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128792" cy="5040560"/>
          </a:xfrm>
        </p:spPr>
        <p:txBody>
          <a:bodyPr>
            <a:no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Постановление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Правительства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РФ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от 08.02.2017г. № 145 </a:t>
            </a:r>
            <a:r>
              <a:rPr lang="ru-RU" sz="1800" i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(</a:t>
            </a: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вступило </a:t>
            </a:r>
            <a:r>
              <a:rPr lang="ru-RU" sz="1800" i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 силу 10.02.2017г., за исключением отдельных положений</a:t>
            </a: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)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утверждены: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правила формирования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и ведения в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ЕИС каталога ТРУ для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обеспечения государственных и муниципальных нужд;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правила использования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каталога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ТРУ для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обеспечения государственных и муниципальных нужд.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Каталог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систематизированный перечень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ТРУ,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сформированный на основе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ОКПД2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ОК 034-2014 и включающий в себя коды каталога, соответствующие указанным кодам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ТРУ,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являющиеся объектами закупки, единицы измерения количества товара, объема выполняемой работы, оказываемой услуги и иную информацию. 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Формирование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 ведение каталога осуществляется в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ЕИС.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Ведение и формирование каталога обеспечивает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МЭР РФ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600" i="1" dirty="0" smtClean="0">
              <a:solidFill>
                <a:srgbClr val="365F91"/>
              </a:solidFill>
              <a:latin typeface="+mj-lt"/>
              <a:ea typeface="Times New Roman"/>
              <a:cs typeface="Times New Roman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85531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5328592"/>
          </a:xfrm>
        </p:spPr>
        <p:txBody>
          <a:bodyPr>
            <a:normAutofit lnSpcReduction="10000"/>
          </a:bodyPr>
          <a:lstStyle/>
          <a:p>
            <a:pPr marL="0" indent="4572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Постановление Правительства </a:t>
            </a:r>
            <a:r>
              <a:rPr lang="ru-RU" sz="1800" b="1" dirty="0" smtClean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РФ </a:t>
            </a:r>
            <a:r>
              <a:rPr lang="ru-RU" sz="1800" b="1" dirty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от </a:t>
            </a:r>
            <a:r>
              <a:rPr lang="ru-RU" sz="1800" b="1" dirty="0" smtClean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02.02.2017г</a:t>
            </a:r>
            <a:r>
              <a:rPr lang="ru-RU" sz="1800" b="1" dirty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. № </a:t>
            </a:r>
            <a:r>
              <a:rPr lang="ru-RU" sz="1800" b="1" dirty="0" smtClean="0">
                <a:solidFill>
                  <a:srgbClr val="05E0DB">
                    <a:lumMod val="75000"/>
                  </a:srgbClr>
                </a:solidFill>
                <a:latin typeface="Book Antiqua"/>
                <a:ea typeface="Calibri"/>
                <a:cs typeface="Times New Roman"/>
              </a:rPr>
              <a:t>121 </a:t>
            </a:r>
            <a:r>
              <a:rPr lang="ru-RU" sz="1800" i="1" dirty="0">
                <a:solidFill>
                  <a:schemeClr val="bg2">
                    <a:lumMod val="25000"/>
                  </a:schemeClr>
                </a:solidFill>
                <a:latin typeface="Book Antiqua"/>
                <a:ea typeface="Calibri"/>
                <a:cs typeface="Times New Roman"/>
              </a:rPr>
              <a:t>(вступило в силу </a:t>
            </a: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Book Antiqua"/>
                <a:ea typeface="Calibri"/>
                <a:cs typeface="Times New Roman"/>
              </a:rPr>
              <a:t>14.02.2017г)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утверждены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общие требования к порядку определения предельной цены единицы товара, производство которого создается или модернизируется и (или) осваивается на территории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РФ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 соответствии со специальным инвестиционным контрактом.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Особенности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осуществления закупки товара, производство которого создается или модернизируется и (или) осваивается на территории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РФ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в соответствии со специальным инвестиционным контрактом установлены статьей 111.3 Закона о контрактной системе.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Осуществление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закупки такого товара по регулируемым ценам и с учетом установленных особенностей может осуществляться заказчиком у единственного поставщика.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ru-RU" sz="2200" b="1" dirty="0" smtClean="0">
              <a:solidFill>
                <a:schemeClr val="accent6">
                  <a:lumMod val="7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779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416824" cy="5328592"/>
          </a:xfrm>
        </p:spPr>
        <p:txBody>
          <a:bodyPr>
            <a:normAutofit fontScale="85000" lnSpcReduction="20000"/>
          </a:bodyPr>
          <a:lstStyle/>
          <a:p>
            <a:pPr marL="0" indent="4572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Постановление Правительства РФ от </a:t>
            </a:r>
            <a:r>
              <a:rPr lang="ru-RU" sz="21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25.01.2017г</a:t>
            </a:r>
            <a:r>
              <a:rPr lang="ru-RU" sz="21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. № </a:t>
            </a:r>
            <a:r>
              <a:rPr lang="ru-RU" sz="21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Times New Roman"/>
              </a:rPr>
              <a:t>73</a:t>
            </a: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(вступило </a:t>
            </a:r>
            <a:r>
              <a:rPr lang="ru-RU" sz="2100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 силу 31.01.2017г. за исключением отдельных положений) </a:t>
            </a:r>
            <a:endParaRPr lang="ru-RU" sz="2100" i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1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внесены изменения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 правила планирования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закупок: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уточнены содержание, порядок и сроки формирования планов закупок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ФГУП, ГУП субъектов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РФ,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МУП;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расширен перечень закупок, которые указываются в упрощенном порядке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 плане закупок и плане графике закупок это закупки у </a:t>
            </a:r>
            <a:r>
              <a:rPr lang="ru-RU" sz="2100" b="1" dirty="0" err="1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ед.поставщика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услуг по водо-, тепло-, газо- и энергоснабжению, если они оказываются другому лицу, пользующемуся нежилыми помещениями, которые находятся в одном здании с помещениями заказчика;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включено новое правило, в соответствии с которым, если проводится закупка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ТРУ,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единицы измерения которых различны, сведения о количестве, объеме и единицах измерения в план-график включать не нужно;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установлены отдельные формы планов закупок и планов-графиков для закупок, связанных с </a:t>
            </a:r>
            <a:r>
              <a:rPr lang="ru-RU" sz="21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гостайной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. 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75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400600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Постановление Правительства РФ </a:t>
            </a: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от 31.12.2016г. № 1588 </a:t>
            </a:r>
            <a:endParaRPr lang="ru-RU" sz="19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(вступило 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 силу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14.01.2017г.)</a:t>
            </a:r>
            <a:r>
              <a:rPr lang="ru-RU" sz="2000" i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приведены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 соответствие сроки по предоставлению возможности участникам закупок подавать заявки на участие в электронной форме через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ЕИС (до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внесения поправок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</a:rPr>
              <a:t>срок составлял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не позднее 1 января 2017 года, теперь -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не позднее 1 января 2018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года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)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на сегодня подавать заявки в электронной форме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могут только участники электронного аукциона через электронную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площадку (участники конкурса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, запроса котировок, запроса предложений могут оформить свои заявки только на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бумаге). Это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связано с отсутствием необходимого функционала в ЕИС, появление которого и должно обеспечить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Казначейство России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до 2018 года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.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758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256584"/>
          </a:xfrm>
        </p:spPr>
        <p:txBody>
          <a:bodyPr>
            <a:normAutofit fontScale="92500" lnSpcReduction="20000"/>
          </a:bodyPr>
          <a:lstStyle/>
          <a:p>
            <a:pPr marL="0" indent="4572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Постановление Правительства РФ </a:t>
            </a:r>
            <a:r>
              <a:rPr lang="ru-RU" sz="21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от 23.12.2016г. № 1466 </a:t>
            </a:r>
            <a:endParaRPr lang="ru-RU" sz="2100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(</a:t>
            </a:r>
            <a:r>
              <a:rPr lang="ru-RU" sz="2100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вступило в силу 04.01.2017г.)</a:t>
            </a:r>
            <a:r>
              <a:rPr lang="ru-RU" sz="2100" i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endParaRPr lang="ru-RU" sz="2100" i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1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утверждены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типовые условия контрактов,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предусматривающих привлечение к исполнению контрактов субподрядчиков, соисполнителей из числа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СМП (СОНКО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); </a:t>
            </a:r>
            <a:endParaRPr lang="ru-RU" sz="2100" b="1" dirty="0" smtClean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-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предполагают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, что контрагент заказчика должен привлечь субподрядчиков или соисполнителей из числа СМП, СОНКО в объеме </a:t>
            </a:r>
            <a:r>
              <a:rPr lang="ru-RU" sz="21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не менее 5% от цены </a:t>
            </a:r>
            <a:r>
              <a:rPr lang="ru-RU" sz="21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контракта;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endParaRPr lang="ru-RU" sz="21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предусмотрено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, что поставщик, подрядчик, исполнитель обязаны предоставлять заказчику ряд документов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Times New Roman"/>
              </a:rPr>
              <a:t> со дня заключения договора с субподрядчиком, соисполнителем и со дня оплаты поставщиком (подрядчиком, исполнителем) выполненных обязательств по договору с субподрядчиком, соисполнителем.</a:t>
            </a: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836712"/>
            <a:ext cx="74168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1500" b="1" dirty="0">
              <a:solidFill>
                <a:schemeClr val="bg2">
                  <a:lumMod val="25000"/>
                </a:schemeClr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6204</TotalTime>
  <Words>2287</Words>
  <Application>Microsoft Office PowerPoint</Application>
  <PresentationFormat>Экран (4:3)</PresentationFormat>
  <Paragraphs>160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Кнопка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 Григорьева</dc:creator>
  <cp:lastModifiedBy>Ира Григорьева</cp:lastModifiedBy>
  <cp:revision>288</cp:revision>
  <cp:lastPrinted>2017-04-26T07:42:56Z</cp:lastPrinted>
  <dcterms:created xsi:type="dcterms:W3CDTF">2015-05-15T08:03:20Z</dcterms:created>
  <dcterms:modified xsi:type="dcterms:W3CDTF">2017-04-26T07:44:40Z</dcterms:modified>
</cp:coreProperties>
</file>