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6"/>
  </p:notesMasterIdLst>
  <p:sldIdLst>
    <p:sldId id="256" r:id="rId2"/>
    <p:sldId id="257" r:id="rId3"/>
    <p:sldId id="300" r:id="rId4"/>
    <p:sldId id="293" r:id="rId5"/>
    <p:sldId id="294" r:id="rId6"/>
    <p:sldId id="302" r:id="rId7"/>
    <p:sldId id="303" r:id="rId8"/>
    <p:sldId id="306" r:id="rId9"/>
    <p:sldId id="308" r:id="rId10"/>
    <p:sldId id="310" r:id="rId11"/>
    <p:sldId id="311" r:id="rId12"/>
    <p:sldId id="296" r:id="rId13"/>
    <p:sldId id="312" r:id="rId14"/>
    <p:sldId id="307" r:id="rId15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76" autoAdjust="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D3C13E-F4D5-4621-A294-374B4D575FDD}" type="datetimeFigureOut">
              <a:rPr lang="ru-RU" smtClean="0"/>
              <a:t>06.07.2016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8BD484-7938-4EDF-916B-21A27B6F17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95971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06.07.2016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06.07.2016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06.07.2016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06.07.2016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06.07.2016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06.07.2016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06.07.2016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06.07.2016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06.07.2016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06.07.2016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06.07.2016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4C71EC6-210F-42DE-9C53-41977AD35B3D}" type="datetimeFigureOut">
              <a:rPr lang="ru-RU" smtClean="0"/>
              <a:t>06.07.2016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uma.gov.ru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E0500B1B20633F96B699A8465756BFEC5014FF2339A0C0349B22E05353KFD8N" TargetMode="External"/><Relationship Id="rId2" Type="http://schemas.openxmlformats.org/officeDocument/2006/relationships/hyperlink" Target="consultantplus://offline/ref=E0500B1B20633F96B699A8465756BFEC5014FF233AAAC0349B22E05353KFD8N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1043608" y="260648"/>
            <a:ext cx="7344816" cy="720080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Управление государственного заказа и лицензирования Белгородской об</a:t>
            </a: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ласти</a:t>
            </a:r>
            <a:endParaRPr lang="ru-RU" sz="2000" b="1" dirty="0">
              <a:solidFill>
                <a:schemeClr val="accent2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15616" y="1052736"/>
            <a:ext cx="6984776" cy="4680520"/>
          </a:xfrm>
        </p:spPr>
        <p:txBody>
          <a:bodyPr>
            <a:normAutofit/>
          </a:bodyPr>
          <a:lstStyle/>
          <a:p>
            <a:endParaRPr lang="ru-RU" sz="2000" b="1" dirty="0" smtClean="0"/>
          </a:p>
          <a:p>
            <a:r>
              <a:rPr lang="ru-RU" sz="3600" b="1" dirty="0">
                <a:solidFill>
                  <a:schemeClr val="accent2">
                    <a:lumMod val="75000"/>
                  </a:schemeClr>
                </a:solidFill>
                <a:ea typeface="Verdana" panose="020B0604030504040204" pitchFamily="34" charset="0"/>
                <a:cs typeface="Verdana" panose="020B0604030504040204" pitchFamily="34" charset="0"/>
              </a:rPr>
              <a:t>«Контрактная система в сфере закупок в соответствии с последними изменениями</a:t>
            </a:r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  <a:ea typeface="Verdana" panose="020B0604030504040204" pitchFamily="34" charset="0"/>
                <a:cs typeface="Verdana" panose="020B0604030504040204" pitchFamily="34" charset="0"/>
              </a:rPr>
              <a:t>»</a:t>
            </a:r>
          </a:p>
          <a:p>
            <a:endParaRPr lang="ru-RU" sz="1800" b="1" dirty="0" smtClean="0">
              <a:solidFill>
                <a:srgbClr val="474B78">
                  <a:lumMod val="75000"/>
                </a:srgbClr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ea typeface="+mj-ea"/>
              <a:cs typeface="Times New Roman" panose="02020603050405020304" pitchFamily="18" charset="0"/>
            </a:endParaRPr>
          </a:p>
          <a:p>
            <a:endParaRPr lang="ru-RU" sz="1800" b="1" dirty="0">
              <a:solidFill>
                <a:srgbClr val="474B78">
                  <a:lumMod val="75000"/>
                </a:srgbClr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ea typeface="+mj-ea"/>
              <a:cs typeface="Times New Roman" panose="02020603050405020304" pitchFamily="18" charset="0"/>
            </a:endParaRPr>
          </a:p>
          <a:p>
            <a:endParaRPr lang="ru-RU" sz="1800" b="1" dirty="0" smtClean="0">
              <a:solidFill>
                <a:srgbClr val="474B78">
                  <a:lumMod val="75000"/>
                </a:srgbClr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ea typeface="+mj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64650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764704"/>
            <a:ext cx="7272808" cy="5256584"/>
          </a:xfrm>
        </p:spPr>
        <p:txBody>
          <a:bodyPr>
            <a:normAutofit fontScale="92500" lnSpcReduction="20000"/>
          </a:bodyPr>
          <a:lstStyle/>
          <a:p>
            <a:pPr marL="0" lvl="0" indent="0" algn="just">
              <a:lnSpc>
                <a:spcPct val="120000"/>
              </a:lnSpc>
              <a:spcBef>
                <a:spcPts val="0"/>
              </a:spcBef>
              <a:buClr>
                <a:srgbClr val="4584D3"/>
              </a:buClr>
              <a:buNone/>
            </a:pPr>
            <a:r>
              <a:rPr lang="ru-RU" sz="1600" b="1" dirty="0">
                <a:solidFill>
                  <a:srgbClr val="C00000"/>
                </a:solidFill>
              </a:rPr>
              <a:t>1. </a:t>
            </a:r>
            <a:r>
              <a:rPr lang="ru-RU" sz="1600" b="1" dirty="0" smtClean="0">
                <a:solidFill>
                  <a:srgbClr val="C00000"/>
                </a:solidFill>
              </a:rPr>
              <a:t>Соответствие одному </a:t>
            </a:r>
            <a:r>
              <a:rPr lang="ru-RU" sz="1600" b="1" dirty="0">
                <a:solidFill>
                  <a:srgbClr val="C00000"/>
                </a:solidFill>
              </a:rPr>
              <a:t>из 5 требований </a:t>
            </a:r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</a:rPr>
              <a:t>(</a:t>
            </a:r>
            <a:r>
              <a:rPr lang="ru-RU" sz="1600" b="1" dirty="0" smtClean="0">
                <a:solidFill>
                  <a:srgbClr val="4584D3">
                    <a:lumMod val="75000"/>
                  </a:srgbClr>
                </a:solidFill>
              </a:rPr>
              <a:t>для </a:t>
            </a:r>
            <a:r>
              <a:rPr lang="ru-RU" sz="1600" b="1" dirty="0">
                <a:solidFill>
                  <a:srgbClr val="4584D3">
                    <a:lumMod val="75000"/>
                  </a:srgbClr>
                </a:solidFill>
              </a:rPr>
              <a:t>хозяйственных обществ, хозяйственных </a:t>
            </a:r>
            <a:r>
              <a:rPr lang="ru-RU" sz="1600" b="1" dirty="0" smtClean="0">
                <a:solidFill>
                  <a:srgbClr val="4584D3">
                    <a:lumMod val="75000"/>
                  </a:srgbClr>
                </a:solidFill>
              </a:rPr>
              <a:t>партнерств)</a:t>
            </a:r>
            <a:endParaRPr lang="ru-RU" sz="1600" b="1" dirty="0">
              <a:solidFill>
                <a:srgbClr val="4584D3">
                  <a:lumMod val="75000"/>
                </a:srgbClr>
              </a:solidFill>
            </a:endParaRPr>
          </a:p>
          <a:p>
            <a:pPr marL="0" lvl="0" indent="0" algn="just">
              <a:buClr>
                <a:srgbClr val="4584D3"/>
              </a:buClr>
              <a:buNone/>
            </a:pPr>
            <a:endParaRPr lang="ru-RU" sz="1600" b="1" dirty="0" smtClean="0">
              <a:solidFill>
                <a:srgbClr val="C00000"/>
              </a:solidFill>
            </a:endParaRPr>
          </a:p>
          <a:p>
            <a:pPr marL="0" lvl="0" indent="0" algn="just">
              <a:buClr>
                <a:srgbClr val="4584D3"/>
              </a:buClr>
              <a:buNone/>
            </a:pPr>
            <a:r>
              <a:rPr lang="ru-RU" sz="1600" b="1" i="1" dirty="0" smtClean="0">
                <a:solidFill>
                  <a:srgbClr val="C00000"/>
                </a:solidFill>
              </a:rPr>
              <a:t>2. Среднесписочная  </a:t>
            </a:r>
            <a:r>
              <a:rPr lang="ru-RU" sz="1600" b="1" i="1" dirty="0">
                <a:solidFill>
                  <a:srgbClr val="C00000"/>
                </a:solidFill>
              </a:rPr>
              <a:t>численность работников</a:t>
            </a:r>
            <a:r>
              <a:rPr lang="ru-RU" sz="1600" b="1" dirty="0">
                <a:solidFill>
                  <a:srgbClr val="4584D3">
                    <a:lumMod val="75000"/>
                  </a:srgbClr>
                </a:solidFill>
              </a:rPr>
              <a:t> за предшествующий календарный год не должна превышать:</a:t>
            </a:r>
          </a:p>
          <a:p>
            <a:pPr marL="0" lvl="0" indent="0" algn="just">
              <a:buClr>
                <a:srgbClr val="4584D3"/>
              </a:buClr>
              <a:buNone/>
            </a:pPr>
            <a:r>
              <a:rPr lang="ru-RU" sz="1600" b="1" dirty="0">
                <a:solidFill>
                  <a:srgbClr val="4584D3">
                    <a:lumMod val="75000"/>
                  </a:srgbClr>
                </a:solidFill>
              </a:rPr>
              <a:t>а) </a:t>
            </a:r>
            <a:r>
              <a:rPr lang="ru-RU" sz="1600" b="1" dirty="0">
                <a:solidFill>
                  <a:srgbClr val="C00000"/>
                </a:solidFill>
              </a:rPr>
              <a:t>от</a:t>
            </a:r>
            <a:r>
              <a:rPr lang="ru-RU" sz="1600" b="1" dirty="0">
                <a:solidFill>
                  <a:srgbClr val="4584D3">
                    <a:lumMod val="75000"/>
                  </a:srgbClr>
                </a:solidFill>
              </a:rPr>
              <a:t> </a:t>
            </a:r>
            <a:r>
              <a:rPr lang="ru-RU" sz="1600" b="1" dirty="0">
                <a:solidFill>
                  <a:srgbClr val="C00000"/>
                </a:solidFill>
              </a:rPr>
              <a:t>101 до 250 </a:t>
            </a:r>
            <a:r>
              <a:rPr lang="ru-RU" sz="1600" b="1" dirty="0">
                <a:solidFill>
                  <a:srgbClr val="4584D3">
                    <a:lumMod val="75000"/>
                  </a:srgbClr>
                </a:solidFill>
              </a:rPr>
              <a:t>человек </a:t>
            </a:r>
            <a:r>
              <a:rPr lang="ru-RU" sz="1600" b="1" dirty="0" smtClean="0">
                <a:solidFill>
                  <a:srgbClr val="4584D3">
                    <a:lumMod val="75000"/>
                  </a:srgbClr>
                </a:solidFill>
              </a:rPr>
              <a:t> </a:t>
            </a:r>
            <a:r>
              <a:rPr lang="ru-RU" sz="1600" b="1" dirty="0">
                <a:solidFill>
                  <a:srgbClr val="4584D3">
                    <a:lumMod val="75000"/>
                  </a:srgbClr>
                </a:solidFill>
              </a:rPr>
              <a:t>для средних предприятий;</a:t>
            </a:r>
          </a:p>
          <a:p>
            <a:pPr marL="0" lvl="0" indent="0" algn="just">
              <a:buClr>
                <a:srgbClr val="4584D3"/>
              </a:buClr>
              <a:buNone/>
            </a:pPr>
            <a:r>
              <a:rPr lang="ru-RU" sz="1600" b="1" dirty="0">
                <a:solidFill>
                  <a:srgbClr val="4584D3">
                    <a:lumMod val="75000"/>
                  </a:srgbClr>
                </a:solidFill>
              </a:rPr>
              <a:t>б) </a:t>
            </a:r>
            <a:r>
              <a:rPr lang="ru-RU" sz="1600" b="1" dirty="0">
                <a:solidFill>
                  <a:srgbClr val="C00000"/>
                </a:solidFill>
              </a:rPr>
              <a:t>до 100</a:t>
            </a:r>
            <a:r>
              <a:rPr lang="ru-RU" sz="1600" b="1" dirty="0">
                <a:solidFill>
                  <a:srgbClr val="4584D3">
                    <a:lumMod val="75000"/>
                  </a:srgbClr>
                </a:solidFill>
              </a:rPr>
              <a:t> человек </a:t>
            </a:r>
            <a:r>
              <a:rPr lang="ru-RU" sz="1600" b="1" dirty="0" smtClean="0">
                <a:solidFill>
                  <a:srgbClr val="4584D3">
                    <a:lumMod val="75000"/>
                  </a:srgbClr>
                </a:solidFill>
              </a:rPr>
              <a:t> </a:t>
            </a:r>
            <a:r>
              <a:rPr lang="ru-RU" sz="1600" b="1" dirty="0">
                <a:solidFill>
                  <a:srgbClr val="4584D3">
                    <a:lumMod val="75000"/>
                  </a:srgbClr>
                </a:solidFill>
              </a:rPr>
              <a:t>для малых предприятий. Среди малых предприятий выделяются </a:t>
            </a:r>
            <a:r>
              <a:rPr lang="ru-RU" sz="1600" b="1" dirty="0" err="1">
                <a:solidFill>
                  <a:srgbClr val="4584D3">
                    <a:lumMod val="75000"/>
                  </a:srgbClr>
                </a:solidFill>
              </a:rPr>
              <a:t>микропредприятия</a:t>
            </a:r>
            <a:r>
              <a:rPr lang="ru-RU" sz="1600" b="1" dirty="0">
                <a:solidFill>
                  <a:srgbClr val="4584D3">
                    <a:lumMod val="75000"/>
                  </a:srgbClr>
                </a:solidFill>
              </a:rPr>
              <a:t> - до 15 человек.</a:t>
            </a:r>
          </a:p>
          <a:p>
            <a:pPr marL="0" lvl="0" indent="0" algn="just">
              <a:buClr>
                <a:srgbClr val="4584D3"/>
              </a:buClr>
              <a:buNone/>
            </a:pPr>
            <a:endParaRPr lang="ru-RU" sz="1600" b="1" dirty="0">
              <a:solidFill>
                <a:srgbClr val="C00000"/>
              </a:solidFill>
            </a:endParaRPr>
          </a:p>
          <a:p>
            <a:pPr marL="0" lvl="0" indent="0" algn="just">
              <a:buClr>
                <a:srgbClr val="4584D3"/>
              </a:buClr>
              <a:buNone/>
            </a:pPr>
            <a:r>
              <a:rPr lang="ru-RU" sz="1600" b="1" dirty="0">
                <a:solidFill>
                  <a:srgbClr val="C00000"/>
                </a:solidFill>
              </a:rPr>
              <a:t>3.</a:t>
            </a:r>
            <a:r>
              <a:rPr lang="ru-RU" sz="1600" b="1" dirty="0">
                <a:solidFill>
                  <a:prstClr val="black"/>
                </a:solidFill>
              </a:rPr>
              <a:t> </a:t>
            </a:r>
            <a:r>
              <a:rPr lang="ru-RU" sz="1600" b="1" dirty="0" smtClean="0">
                <a:solidFill>
                  <a:srgbClr val="C00000"/>
                </a:solidFill>
              </a:rPr>
              <a:t>Д</a:t>
            </a:r>
            <a:r>
              <a:rPr lang="ru-RU" sz="1600" b="1" i="1" dirty="0" smtClean="0">
                <a:solidFill>
                  <a:srgbClr val="C00000"/>
                </a:solidFill>
              </a:rPr>
              <a:t>оход</a:t>
            </a:r>
            <a:r>
              <a:rPr lang="ru-RU" sz="1600" b="1" dirty="0" smtClean="0">
                <a:solidFill>
                  <a:srgbClr val="4584D3">
                    <a:lumMod val="75000"/>
                  </a:srgbClr>
                </a:solidFill>
              </a:rPr>
              <a:t> </a:t>
            </a:r>
            <a:r>
              <a:rPr lang="ru-RU" sz="1600" b="1" dirty="0">
                <a:solidFill>
                  <a:srgbClr val="4584D3">
                    <a:lumMod val="75000"/>
                  </a:srgbClr>
                </a:solidFill>
              </a:rPr>
              <a:t>за предшествующий календарный год не должна превышать предельные значения</a:t>
            </a:r>
            <a:r>
              <a:rPr lang="ru-RU" sz="1600" b="1" dirty="0" smtClean="0">
                <a:solidFill>
                  <a:srgbClr val="4584D3">
                    <a:lumMod val="75000"/>
                  </a:srgbClr>
                </a:solidFill>
              </a:rPr>
              <a:t>:, установленные Правительством РФ (постановление Правительства РФ от 13.07.2015г. № 702)</a:t>
            </a:r>
            <a:endParaRPr lang="ru-RU" sz="1600" b="1" dirty="0">
              <a:solidFill>
                <a:srgbClr val="4584D3">
                  <a:lumMod val="75000"/>
                </a:srgbClr>
              </a:solidFill>
            </a:endParaRPr>
          </a:p>
          <a:p>
            <a:pPr lvl="0" algn="just">
              <a:buClr>
                <a:srgbClr val="4584D3"/>
              </a:buClr>
            </a:pPr>
            <a:r>
              <a:rPr lang="ru-RU" sz="1600" b="1" dirty="0" err="1">
                <a:solidFill>
                  <a:srgbClr val="4584D3">
                    <a:lumMod val="75000"/>
                  </a:srgbClr>
                </a:solidFill>
              </a:rPr>
              <a:t>микропредприятия</a:t>
            </a:r>
            <a:r>
              <a:rPr lang="ru-RU" sz="1600" b="1" dirty="0">
                <a:solidFill>
                  <a:srgbClr val="4584D3">
                    <a:lumMod val="75000"/>
                  </a:srgbClr>
                </a:solidFill>
              </a:rPr>
              <a:t> - 120 млн. рублей;</a:t>
            </a:r>
          </a:p>
          <a:p>
            <a:pPr lvl="0" algn="just">
              <a:buClr>
                <a:srgbClr val="4584D3"/>
              </a:buClr>
            </a:pPr>
            <a:r>
              <a:rPr lang="ru-RU" sz="1600" b="1" dirty="0">
                <a:solidFill>
                  <a:srgbClr val="4584D3">
                    <a:lumMod val="75000"/>
                  </a:srgbClr>
                </a:solidFill>
              </a:rPr>
              <a:t>малые предприятия - </a:t>
            </a:r>
            <a:r>
              <a:rPr lang="ru-RU" sz="1600" b="1" dirty="0">
                <a:solidFill>
                  <a:srgbClr val="C00000"/>
                </a:solidFill>
              </a:rPr>
              <a:t>800 млн. рублей</a:t>
            </a:r>
            <a:r>
              <a:rPr lang="ru-RU" sz="1600" b="1" dirty="0">
                <a:solidFill>
                  <a:srgbClr val="4584D3">
                    <a:lumMod val="75000"/>
                  </a:srgbClr>
                </a:solidFill>
              </a:rPr>
              <a:t>;</a:t>
            </a:r>
          </a:p>
          <a:p>
            <a:pPr lvl="0" algn="just">
              <a:buClr>
                <a:srgbClr val="4584D3"/>
              </a:buClr>
            </a:pPr>
            <a:r>
              <a:rPr lang="ru-RU" sz="1600" b="1" dirty="0">
                <a:solidFill>
                  <a:srgbClr val="4584D3">
                    <a:lumMod val="75000"/>
                  </a:srgbClr>
                </a:solidFill>
              </a:rPr>
              <a:t>средние предприятия - 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2 млрд. рублей</a:t>
            </a:r>
            <a:r>
              <a:rPr lang="ru-RU" sz="1600" b="1" dirty="0">
                <a:solidFill>
                  <a:srgbClr val="4584D3">
                    <a:lumMod val="75000"/>
                  </a:srgbClr>
                </a:solidFill>
              </a:rPr>
              <a:t>.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ru-RU" sz="15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</a:rPr>
              <a:t>Категория 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субъекта малого или среднего предпринимательства определяется </a:t>
            </a:r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</a:rPr>
              <a:t>по наибольшему значению (среднесписочной  численности работников или доходом) и 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изменяется в случае, если </a:t>
            </a:r>
            <a:r>
              <a:rPr lang="ru-RU" sz="1600" b="1" dirty="0" smtClean="0">
                <a:solidFill>
                  <a:srgbClr val="4584D3">
                    <a:lumMod val="75000"/>
                  </a:srgbClr>
                </a:solidFill>
              </a:rPr>
              <a:t>среднесписочная  численность </a:t>
            </a:r>
            <a:r>
              <a:rPr lang="ru-RU" sz="1600" b="1" dirty="0">
                <a:solidFill>
                  <a:srgbClr val="4584D3">
                    <a:lumMod val="75000"/>
                  </a:srgbClr>
                </a:solidFill>
              </a:rPr>
              <a:t>работников или </a:t>
            </a:r>
            <a:r>
              <a:rPr lang="ru-RU" sz="1600" b="1" dirty="0" smtClean="0">
                <a:solidFill>
                  <a:srgbClr val="4584D3">
                    <a:lumMod val="75000"/>
                  </a:srgbClr>
                </a:solidFill>
              </a:rPr>
              <a:t>доход</a:t>
            </a:r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выше или ниже предельных </a:t>
            </a:r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</a:rPr>
              <a:t>значений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 в течение трех календарных лет, следующих один за </a:t>
            </a:r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</a:rPr>
              <a:t>другим.</a:t>
            </a:r>
            <a:endParaRPr lang="ru-RU" sz="1600" b="1" dirty="0">
              <a:solidFill>
                <a:schemeClr val="accent2">
                  <a:lumMod val="75000"/>
                </a:schemeClr>
              </a:solidFill>
            </a:endParaRPr>
          </a:p>
          <a:p>
            <a:pPr algn="just"/>
            <a:endParaRPr lang="ru-RU" sz="1600" dirty="0">
              <a:latin typeface="Arial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ru-RU" sz="1500" b="1" dirty="0">
              <a:solidFill>
                <a:schemeClr val="accent2">
                  <a:lumMod val="75000"/>
                </a:schemeClr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9514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908720"/>
            <a:ext cx="7056784" cy="5040560"/>
          </a:xfrm>
        </p:spPr>
        <p:txBody>
          <a:bodyPr>
            <a:normAutofit fontScale="62500" lnSpcReduction="20000"/>
          </a:bodyPr>
          <a:lstStyle/>
          <a:p>
            <a:pPr lvl="0" indent="0" algn="just">
              <a:lnSpc>
                <a:spcPct val="120000"/>
              </a:lnSpc>
              <a:spcBef>
                <a:spcPts val="0"/>
              </a:spcBef>
              <a:buClr>
                <a:srgbClr val="4584D3"/>
              </a:buClr>
              <a:buNone/>
            </a:pPr>
            <a:r>
              <a:rPr lang="ru-RU" b="1" dirty="0">
                <a:solidFill>
                  <a:srgbClr val="C00000"/>
                </a:solidFill>
                <a:ea typeface="Calibri"/>
              </a:rPr>
              <a:t>209-ФЗ дополнен </a:t>
            </a:r>
            <a:r>
              <a:rPr lang="ru-RU" b="1" dirty="0" smtClean="0">
                <a:solidFill>
                  <a:srgbClr val="C00000"/>
                </a:solidFill>
                <a:ea typeface="Calibri"/>
              </a:rPr>
              <a:t>статьей  </a:t>
            </a:r>
            <a:r>
              <a:rPr lang="ru-RU" b="1" dirty="0">
                <a:solidFill>
                  <a:srgbClr val="C00000"/>
                </a:solidFill>
                <a:ea typeface="Calibri"/>
              </a:rPr>
              <a:t>4.1 </a:t>
            </a:r>
            <a:r>
              <a:rPr lang="ru-RU" sz="2700" b="1" dirty="0" smtClean="0">
                <a:solidFill>
                  <a:srgbClr val="C00000"/>
                </a:solidFill>
                <a:ea typeface="Calibri"/>
              </a:rPr>
              <a:t>«Единый </a:t>
            </a:r>
            <a:r>
              <a:rPr lang="ru-RU" sz="2700" b="1" dirty="0">
                <a:solidFill>
                  <a:srgbClr val="C00000"/>
                </a:solidFill>
                <a:ea typeface="Calibri"/>
              </a:rPr>
              <a:t>реестр субъектов малого и среднего </a:t>
            </a:r>
            <a:r>
              <a:rPr lang="ru-RU" sz="2700" b="1" dirty="0" smtClean="0">
                <a:solidFill>
                  <a:srgbClr val="C00000"/>
                </a:solidFill>
                <a:ea typeface="Calibri"/>
              </a:rPr>
              <a:t>предпринимательства»</a:t>
            </a:r>
            <a:endParaRPr lang="ru-RU" sz="2700" b="1" dirty="0">
              <a:solidFill>
                <a:srgbClr val="C00000"/>
              </a:solidFill>
              <a:ea typeface="Calibri"/>
            </a:endParaRPr>
          </a:p>
          <a:p>
            <a:pPr indent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b="1" dirty="0" smtClean="0">
                <a:solidFill>
                  <a:srgbClr val="C00000"/>
                </a:solidFill>
                <a:ea typeface="Calibri"/>
              </a:rPr>
              <a:t>(</a:t>
            </a:r>
            <a:r>
              <a:rPr lang="ru-RU" b="1" dirty="0">
                <a:solidFill>
                  <a:srgbClr val="C00000"/>
                </a:solidFill>
                <a:ea typeface="Calibri"/>
              </a:rPr>
              <a:t>вступает в силу с 01.07.2016г</a:t>
            </a:r>
            <a:r>
              <a:rPr lang="ru-RU" b="1" dirty="0" smtClean="0">
                <a:solidFill>
                  <a:srgbClr val="C00000"/>
                </a:solidFill>
                <a:ea typeface="Calibri"/>
              </a:rPr>
              <a:t>.)</a:t>
            </a:r>
            <a:endParaRPr lang="ru-RU" b="1" dirty="0">
              <a:solidFill>
                <a:srgbClr val="C00000"/>
              </a:solidFill>
              <a:ea typeface="Calibri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b="1" dirty="0">
                <a:solidFill>
                  <a:schemeClr val="accent2">
                    <a:lumMod val="75000"/>
                  </a:schemeClr>
                </a:solidFill>
                <a:ea typeface="Calibri"/>
              </a:rPr>
              <a:t> 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b="1" dirty="0">
                <a:solidFill>
                  <a:schemeClr val="accent2">
                    <a:lumMod val="75000"/>
                  </a:schemeClr>
                </a:solidFill>
                <a:ea typeface="Calibri"/>
              </a:rPr>
              <a:t> </a:t>
            </a:r>
          </a:p>
          <a:p>
            <a:pPr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b="1" dirty="0">
                <a:solidFill>
                  <a:schemeClr val="accent2">
                    <a:lumMod val="75000"/>
                  </a:schemeClr>
                </a:solidFill>
                <a:ea typeface="Calibri"/>
              </a:rPr>
              <a:t>- сведения о ЮЛ, ИП, отвечающих условиям отнесения к СМП, ССП вносятся в </a:t>
            </a:r>
            <a:r>
              <a:rPr lang="ru-RU" b="1" dirty="0">
                <a:solidFill>
                  <a:srgbClr val="C00000"/>
                </a:solidFill>
                <a:ea typeface="Calibri"/>
              </a:rPr>
              <a:t>единый реестр СМ(С)П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  <a:ea typeface="Calibri"/>
              </a:rPr>
              <a:t>.</a:t>
            </a:r>
          </a:p>
          <a:p>
            <a:pPr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u-RU" b="1" dirty="0" smtClean="0">
              <a:solidFill>
                <a:schemeClr val="accent2">
                  <a:lumMod val="75000"/>
                </a:schemeClr>
              </a:solidFill>
              <a:ea typeface="Calibri"/>
            </a:endParaRPr>
          </a:p>
          <a:p>
            <a:pPr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ea typeface="Calibri"/>
              </a:rPr>
              <a:t>- 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  <a:ea typeface="Calibri"/>
              </a:rPr>
              <a:t>ведение единого реестра осуществляется федеральным органом исполнительной власти, осуществляющим </a:t>
            </a:r>
            <a:r>
              <a:rPr lang="ru-RU" b="1" dirty="0">
                <a:solidFill>
                  <a:srgbClr val="C00000"/>
                </a:solidFill>
                <a:ea typeface="Calibri"/>
              </a:rPr>
              <a:t>функции по контролю и надзору за соблюдением законодательства о налогах и сборах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  <a:ea typeface="Calibri"/>
              </a:rPr>
              <a:t> </a:t>
            </a:r>
          </a:p>
          <a:p>
            <a:pPr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u-RU" b="1" dirty="0" smtClean="0">
              <a:solidFill>
                <a:schemeClr val="accent2">
                  <a:lumMod val="75000"/>
                </a:schemeClr>
              </a:solidFill>
              <a:ea typeface="Calibri"/>
            </a:endParaRPr>
          </a:p>
          <a:p>
            <a:pPr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ea typeface="Calibri"/>
              </a:rPr>
              <a:t>- 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  <a:ea typeface="Calibri"/>
              </a:rPr>
              <a:t>сведения, содержащиеся в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ea typeface="Calibri"/>
              </a:rPr>
              <a:t>реестре, 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  <a:ea typeface="Calibri"/>
              </a:rPr>
              <a:t>10-го числа каждого месяца размещаются в сети "Интернет" на официальном сайте уполномоченного органа и являются общедоступными в течение пяти календарных лет, следующих за годом размещения таких сведений в сети "Интернет" на официальном сайте уполномоченного органа.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359372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692696"/>
            <a:ext cx="7272808" cy="540060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700" b="1" dirty="0">
                <a:solidFill>
                  <a:srgbClr val="C00000"/>
                </a:solidFill>
                <a:ea typeface="Times New Roman"/>
              </a:rPr>
              <a:t>Изменения, внесенные в Закон о контрактной системе</a:t>
            </a:r>
            <a:r>
              <a:rPr lang="ru-RU" sz="1700" b="1" dirty="0" smtClean="0">
                <a:solidFill>
                  <a:srgbClr val="C00000"/>
                </a:solidFill>
                <a:ea typeface="Times New Roman"/>
              </a:rPr>
              <a:t>: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ru-RU" sz="1700" b="1" dirty="0">
              <a:solidFill>
                <a:schemeClr val="accent2">
                  <a:lumMod val="75000"/>
                </a:schemeClr>
              </a:solidFill>
              <a:ea typeface="Times New Roman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700" b="1" dirty="0" smtClean="0">
                <a:solidFill>
                  <a:srgbClr val="C00000"/>
                </a:solidFill>
                <a:ea typeface="Times New Roman"/>
              </a:rPr>
              <a:t>Федеральный закон </a:t>
            </a:r>
            <a:r>
              <a:rPr lang="ru-RU" sz="1700" b="1" dirty="0">
                <a:solidFill>
                  <a:srgbClr val="C00000"/>
                </a:solidFill>
                <a:ea typeface="Times New Roman"/>
              </a:rPr>
              <a:t>от </a:t>
            </a:r>
            <a:r>
              <a:rPr lang="ru-RU" sz="1700" b="1" dirty="0" smtClean="0">
                <a:solidFill>
                  <a:srgbClr val="C00000"/>
                </a:solidFill>
                <a:ea typeface="Times New Roman"/>
              </a:rPr>
              <a:t>29.12.2015г. </a:t>
            </a:r>
            <a:r>
              <a:rPr lang="ru-RU" sz="1700" b="1" dirty="0">
                <a:solidFill>
                  <a:srgbClr val="C00000"/>
                </a:solidFill>
                <a:ea typeface="Times New Roman"/>
              </a:rPr>
              <a:t>№ </a:t>
            </a:r>
            <a:r>
              <a:rPr lang="ru-RU" sz="1700" b="1" dirty="0" smtClean="0">
                <a:solidFill>
                  <a:srgbClr val="C00000"/>
                </a:solidFill>
                <a:ea typeface="Times New Roman"/>
              </a:rPr>
              <a:t>390-ФЗ:</a:t>
            </a:r>
            <a:r>
              <a:rPr lang="ru-RU" sz="1700" b="1" dirty="0" smtClean="0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 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700" b="1" dirty="0" smtClean="0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- определены </a:t>
            </a:r>
            <a:r>
              <a:rPr lang="ru-RU" sz="1700" b="1" dirty="0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основания отстранения участника закупки жизненно необходимых и важнейших лекарственных препаратов от участия в определении поставщика или заключения государственного </a:t>
            </a:r>
            <a:r>
              <a:rPr lang="ru-RU" sz="1700" b="1" dirty="0" smtClean="0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контракта; </a:t>
            </a:r>
            <a:endParaRPr lang="ru-RU" sz="1700" b="1" dirty="0">
              <a:solidFill>
                <a:schemeClr val="accent2">
                  <a:lumMod val="75000"/>
                </a:schemeClr>
              </a:solidFill>
              <a:ea typeface="Times New Roman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1700" b="1" dirty="0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- уточняется информация, указываемая в заявке на участие в открытом конкурсе. Исключается требование о заверении банком копии платежного поручения, представляемого в качестве обеспечения заявки на участие в открытом конкурсе.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700" b="1" dirty="0" smtClean="0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-продлевается </a:t>
            </a:r>
            <a:r>
              <a:rPr lang="ru-RU" sz="1700" b="1" dirty="0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на 2016 год действие антикризисных мер, в соответствии с которыми допускается предоставление заказчиком поставщику (подрядчику, исполнителю) отсрочки уплаты неустоек и (или) осуществление списания начисленных сумм неустоек, а также изменение по соглашению сторон срока исполнения контракта и (или) цены контракта</a:t>
            </a:r>
            <a:r>
              <a:rPr lang="ru-RU" sz="1700" b="1" dirty="0" smtClean="0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.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ru-RU" sz="1700" b="1" dirty="0" smtClean="0">
              <a:solidFill>
                <a:schemeClr val="accent2">
                  <a:lumMod val="75000"/>
                </a:schemeClr>
              </a:solidFill>
              <a:ea typeface="Calibri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700" b="1" dirty="0">
                <a:solidFill>
                  <a:srgbClr val="C00000"/>
                </a:solidFill>
                <a:ea typeface="Times New Roman"/>
              </a:rPr>
              <a:t>Федеральный закон </a:t>
            </a:r>
            <a:r>
              <a:rPr lang="ru-RU" sz="1700" b="1" dirty="0" smtClean="0">
                <a:solidFill>
                  <a:srgbClr val="C00000"/>
                </a:solidFill>
                <a:ea typeface="Calibri"/>
              </a:rPr>
              <a:t>от 30.12.2015г. № 469-ФЗ: 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700" b="1" dirty="0" smtClean="0">
                <a:solidFill>
                  <a:schemeClr val="accent2">
                    <a:lumMod val="75000"/>
                  </a:schemeClr>
                </a:solidFill>
                <a:ea typeface="Calibri"/>
              </a:rPr>
              <a:t>-</a:t>
            </a:r>
            <a:r>
              <a:rPr lang="ru-RU" sz="1700" b="1" dirty="0" smtClean="0">
                <a:solidFill>
                  <a:srgbClr val="C00000"/>
                </a:solidFill>
                <a:ea typeface="Calibri"/>
              </a:rPr>
              <a:t> </a:t>
            </a:r>
            <a:r>
              <a:rPr lang="ru-RU" sz="1700" b="1" dirty="0" smtClean="0">
                <a:solidFill>
                  <a:schemeClr val="accent2">
                    <a:lumMod val="75000"/>
                  </a:schemeClr>
                </a:solidFill>
                <a:ea typeface="Calibri"/>
              </a:rPr>
              <a:t>ч</a:t>
            </a:r>
            <a:r>
              <a:rPr lang="ru-RU" sz="1700" b="1" dirty="0">
                <a:solidFill>
                  <a:schemeClr val="accent2">
                    <a:lumMod val="75000"/>
                  </a:schemeClr>
                </a:solidFill>
                <a:ea typeface="Calibri"/>
              </a:rPr>
              <a:t>. 1 ст.93 дополнена п. 46 (осуществление закупок ТРУ за счет финансовых средств, выделенных на оперативно-</a:t>
            </a:r>
            <a:r>
              <a:rPr lang="ru-RU" sz="1700" b="1" dirty="0" err="1">
                <a:solidFill>
                  <a:schemeClr val="accent2">
                    <a:lumMod val="75000"/>
                  </a:schemeClr>
                </a:solidFill>
                <a:ea typeface="Calibri"/>
              </a:rPr>
              <a:t>разыскную</a:t>
            </a:r>
            <a:r>
              <a:rPr lang="ru-RU" sz="1700" b="1" dirty="0">
                <a:solidFill>
                  <a:schemeClr val="accent2">
                    <a:lumMod val="75000"/>
                  </a:schemeClr>
                </a:solidFill>
                <a:ea typeface="Calibri"/>
              </a:rPr>
              <a:t> деятельность</a:t>
            </a:r>
            <a:r>
              <a:rPr lang="ru-RU" sz="1700" b="1" dirty="0" smtClean="0">
                <a:solidFill>
                  <a:schemeClr val="accent2">
                    <a:lumMod val="75000"/>
                  </a:schemeClr>
                </a:solidFill>
                <a:ea typeface="Calibri"/>
              </a:rPr>
              <a:t>). 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ru-RU" sz="14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457200" lvl="0" indent="-457200" algn="just">
              <a:buClr>
                <a:srgbClr val="4584D3"/>
              </a:buClr>
              <a:buFont typeface="+mj-lt"/>
              <a:buAutoNum type="arabicPeriod"/>
            </a:pPr>
            <a:endParaRPr lang="ru-RU" sz="19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0" algn="just">
              <a:buClr>
                <a:srgbClr val="4584D3"/>
              </a:buClr>
              <a:buFontTx/>
              <a:buChar char="-"/>
            </a:pPr>
            <a:endParaRPr lang="ru-RU" sz="19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35179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836712"/>
            <a:ext cx="7272808" cy="5256584"/>
          </a:xfrm>
        </p:spPr>
        <p:txBody>
          <a:bodyPr>
            <a:normAutofit fontScale="92500" lnSpcReduction="20000"/>
          </a:bodyPr>
          <a:lstStyle/>
          <a:p>
            <a:pPr marL="0" lvl="0" indent="0">
              <a:lnSpc>
                <a:spcPct val="110000"/>
              </a:lnSpc>
              <a:spcBef>
                <a:spcPts val="0"/>
              </a:spcBef>
              <a:buClr>
                <a:srgbClr val="4584D3"/>
              </a:buClr>
              <a:buNone/>
            </a:pPr>
            <a:r>
              <a:rPr lang="ru-RU" sz="1700" b="1" dirty="0">
                <a:solidFill>
                  <a:srgbClr val="C00000"/>
                </a:solidFill>
                <a:ea typeface="Times New Roman"/>
              </a:rPr>
              <a:t>Федеральный закон </a:t>
            </a:r>
            <a:r>
              <a:rPr lang="ru-RU" sz="1700" b="1" dirty="0">
                <a:solidFill>
                  <a:srgbClr val="C00000"/>
                </a:solidFill>
              </a:rPr>
              <a:t>от 09.03.2016 № 66-ФЗ: </a:t>
            </a:r>
          </a:p>
          <a:p>
            <a:pPr marL="0" lvl="0" indent="-285750" algn="just">
              <a:lnSpc>
                <a:spcPct val="110000"/>
              </a:lnSpc>
              <a:spcBef>
                <a:spcPts val="0"/>
              </a:spcBef>
              <a:buClr>
                <a:srgbClr val="4584D3"/>
              </a:buClr>
              <a:buFontTx/>
              <a:buChar char="-"/>
            </a:pPr>
            <a:endParaRPr lang="ru-RU" sz="1700" b="1" dirty="0" smtClean="0">
              <a:solidFill>
                <a:schemeClr val="accent2">
                  <a:lumMod val="75000"/>
                </a:schemeClr>
              </a:solidFill>
              <a:ea typeface="Times New Roman"/>
            </a:endParaRPr>
          </a:p>
          <a:p>
            <a:pPr marL="0" lvl="0" indent="-285750" algn="just">
              <a:lnSpc>
                <a:spcPct val="110000"/>
              </a:lnSpc>
              <a:spcBef>
                <a:spcPts val="0"/>
              </a:spcBef>
              <a:buClr>
                <a:srgbClr val="4584D3"/>
              </a:buClr>
              <a:buFontTx/>
              <a:buChar char="-"/>
            </a:pPr>
            <a:r>
              <a:rPr lang="ru-RU" sz="1700" b="1" dirty="0" smtClean="0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введен </a:t>
            </a:r>
            <a:r>
              <a:rPr lang="ru-RU" sz="1700" b="1" dirty="0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случай когда 44-ФЗ не применяется (</a:t>
            </a:r>
            <a:r>
              <a:rPr lang="ru-RU" sz="1700" b="1" dirty="0">
                <a:solidFill>
                  <a:schemeClr val="accent2">
                    <a:lumMod val="75000"/>
                  </a:schemeClr>
                </a:solidFill>
                <a:ea typeface="Calibri"/>
              </a:rPr>
              <a:t>привлечение избирательными комиссиями, комиссиями референдума граждан к выполнению работ и оказанию услуг, связанных с обеспечением полномочий избирательных комиссий, комиссий референдума в период подготовки и проведения выборов, референдума, по гражданско-правовым договорам, заключаемым с физическими лицами, в соответствии с 67-ФЗ</a:t>
            </a:r>
            <a:r>
              <a:rPr lang="ru-RU" sz="1700" b="1" dirty="0" smtClean="0">
                <a:solidFill>
                  <a:schemeClr val="accent2">
                    <a:lumMod val="75000"/>
                  </a:schemeClr>
                </a:solidFill>
                <a:ea typeface="Calibri"/>
              </a:rPr>
              <a:t>);</a:t>
            </a:r>
            <a:endParaRPr lang="ru-RU" sz="1700" b="1" dirty="0">
              <a:solidFill>
                <a:schemeClr val="accent2">
                  <a:lumMod val="75000"/>
                </a:schemeClr>
              </a:solidFill>
              <a:ea typeface="Calibri"/>
            </a:endParaRPr>
          </a:p>
          <a:p>
            <a:pPr marL="0" lvl="0" indent="-285750" algn="just">
              <a:lnSpc>
                <a:spcPct val="110000"/>
              </a:lnSpc>
              <a:spcBef>
                <a:spcPts val="0"/>
              </a:spcBef>
              <a:buClr>
                <a:srgbClr val="4584D3"/>
              </a:buClr>
              <a:buFontTx/>
              <a:buChar char="-"/>
            </a:pPr>
            <a:r>
              <a:rPr lang="ru-RU" sz="1700" b="1" dirty="0" smtClean="0">
                <a:solidFill>
                  <a:schemeClr val="accent2">
                    <a:lumMod val="75000"/>
                  </a:schemeClr>
                </a:solidFill>
                <a:ea typeface="Calibri"/>
              </a:rPr>
              <a:t>пункт 30 части </a:t>
            </a:r>
            <a:r>
              <a:rPr lang="ru-RU" sz="1700" b="1" dirty="0">
                <a:solidFill>
                  <a:schemeClr val="accent2">
                    <a:lumMod val="75000"/>
                  </a:schemeClr>
                </a:solidFill>
                <a:ea typeface="Calibri"/>
              </a:rPr>
              <a:t>1 </a:t>
            </a:r>
            <a:r>
              <a:rPr lang="ru-RU" sz="1700" b="1" dirty="0" smtClean="0">
                <a:solidFill>
                  <a:schemeClr val="accent2">
                    <a:lumMod val="75000"/>
                  </a:schemeClr>
                </a:solidFill>
                <a:ea typeface="Calibri"/>
              </a:rPr>
              <a:t>статьи 93 </a:t>
            </a:r>
            <a:r>
              <a:rPr lang="ru-RU" sz="1700" b="1" dirty="0">
                <a:solidFill>
                  <a:schemeClr val="accent2">
                    <a:lumMod val="75000"/>
                  </a:schemeClr>
                </a:solidFill>
                <a:ea typeface="Calibri"/>
              </a:rPr>
              <a:t>изложен в новой редакции; </a:t>
            </a:r>
          </a:p>
          <a:p>
            <a:pPr marL="0" lvl="0" indent="-285750" algn="just">
              <a:lnSpc>
                <a:spcPct val="110000"/>
              </a:lnSpc>
              <a:spcBef>
                <a:spcPts val="0"/>
              </a:spcBef>
              <a:buClr>
                <a:srgbClr val="4584D3"/>
              </a:buClr>
              <a:buFontTx/>
              <a:buChar char="-"/>
            </a:pPr>
            <a:endParaRPr lang="ru-RU" sz="1700" b="1" dirty="0">
              <a:solidFill>
                <a:schemeClr val="accent2">
                  <a:lumMod val="75000"/>
                </a:schemeClr>
              </a:solidFill>
              <a:ea typeface="Times New Roman"/>
            </a:endParaRPr>
          </a:p>
          <a:p>
            <a:pPr marL="0" lvl="0" indent="0" algn="just">
              <a:lnSpc>
                <a:spcPct val="110000"/>
              </a:lnSpc>
              <a:spcBef>
                <a:spcPts val="0"/>
              </a:spcBef>
              <a:buClr>
                <a:srgbClr val="4584D3"/>
              </a:buClr>
              <a:buNone/>
            </a:pPr>
            <a:r>
              <a:rPr lang="ru-RU" sz="1700" b="1" dirty="0" smtClean="0">
                <a:solidFill>
                  <a:srgbClr val="C00000"/>
                </a:solidFill>
                <a:ea typeface="Times New Roman"/>
              </a:rPr>
              <a:t>Федеральный закон </a:t>
            </a:r>
            <a:r>
              <a:rPr lang="ru-RU" sz="1700" b="1" dirty="0">
                <a:solidFill>
                  <a:srgbClr val="C00000"/>
                </a:solidFill>
                <a:ea typeface="Times New Roman"/>
              </a:rPr>
              <a:t>от 29 июня 2015 г. № </a:t>
            </a:r>
            <a:r>
              <a:rPr lang="ru-RU" sz="1700" b="1" dirty="0" smtClean="0">
                <a:solidFill>
                  <a:srgbClr val="C00000"/>
                </a:solidFill>
                <a:ea typeface="Times New Roman"/>
              </a:rPr>
              <a:t>188-ФЗ:</a:t>
            </a:r>
            <a:r>
              <a:rPr lang="ru-RU" sz="1700" b="1" dirty="0" smtClean="0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  </a:t>
            </a:r>
          </a:p>
          <a:p>
            <a:pPr marL="0" lvl="0" indent="0" algn="just">
              <a:lnSpc>
                <a:spcPct val="110000"/>
              </a:lnSpc>
              <a:spcBef>
                <a:spcPts val="0"/>
              </a:spcBef>
              <a:buClr>
                <a:srgbClr val="4584D3"/>
              </a:buClr>
              <a:buNone/>
            </a:pPr>
            <a:r>
              <a:rPr lang="ru-RU" sz="1700" b="1" dirty="0" smtClean="0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- изменена  </a:t>
            </a:r>
            <a:r>
              <a:rPr lang="ru-RU" sz="1700" b="1" dirty="0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редакция части 3  статьи </a:t>
            </a:r>
            <a:r>
              <a:rPr lang="ru-RU" sz="1700" b="1" dirty="0" smtClean="0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14 (с </a:t>
            </a:r>
            <a:r>
              <a:rPr lang="ru-RU" sz="1700" b="1" dirty="0">
                <a:solidFill>
                  <a:srgbClr val="C00000"/>
                </a:solidFill>
                <a:ea typeface="Times New Roman"/>
              </a:rPr>
              <a:t>01.01.2016 года </a:t>
            </a:r>
            <a:r>
              <a:rPr lang="ru-RU" sz="1700" b="1" dirty="0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на заказчиков возлагается обязанность по размещению в ЕИС обоснования невозможности соблюдения запрета на допуск товаров, происходящих из иностранных государств, работ, услуг, соответственно выполняемых, оказываемых иностранными лицами, и ограничения допуска указанных товаров, работ, услуг. </a:t>
            </a:r>
            <a:endParaRPr lang="ru-RU" sz="1700" b="1" dirty="0" smtClean="0">
              <a:solidFill>
                <a:schemeClr val="accent2">
                  <a:lumMod val="75000"/>
                </a:schemeClr>
              </a:solidFill>
              <a:ea typeface="Times New Roman"/>
            </a:endParaRPr>
          </a:p>
          <a:p>
            <a:pPr marL="0" lvl="0" indent="0" algn="just">
              <a:lnSpc>
                <a:spcPct val="110000"/>
              </a:lnSpc>
              <a:spcBef>
                <a:spcPts val="0"/>
              </a:spcBef>
              <a:buClr>
                <a:srgbClr val="4584D3"/>
              </a:buClr>
              <a:buNone/>
            </a:pPr>
            <a:r>
              <a:rPr lang="ru-RU" sz="1700" b="1" dirty="0" smtClean="0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Порядок </a:t>
            </a:r>
            <a:r>
              <a:rPr lang="ru-RU" sz="1700" b="1" dirty="0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подготовки и размещения обоснования невозможности соблюдения указанных запрета или ограничений в ЕИС, а также требования к его содержанию устанавливаются Правительством РФ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07211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836712"/>
            <a:ext cx="7200800" cy="5256584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sz="2100" b="1" dirty="0" smtClean="0">
                <a:solidFill>
                  <a:srgbClr val="C00000"/>
                </a:solidFill>
              </a:rPr>
              <a:t>На сайте Государственной Думы </a:t>
            </a:r>
            <a:r>
              <a:rPr lang="ru-RU" sz="2100" b="1" dirty="0" smtClean="0">
                <a:solidFill>
                  <a:schemeClr val="accent2">
                    <a:lumMod val="75000"/>
                  </a:schemeClr>
                </a:solidFill>
              </a:rPr>
              <a:t>(</a:t>
            </a:r>
            <a:r>
              <a:rPr lang="en-US" sz="2100" b="1" dirty="0" smtClean="0">
                <a:solidFill>
                  <a:schemeClr val="accent2">
                    <a:lumMod val="75000"/>
                  </a:schemeClr>
                </a:solidFill>
                <a:hlinkClick r:id="rId2"/>
              </a:rPr>
              <a:t>http</a:t>
            </a:r>
            <a:r>
              <a:rPr lang="en-US" sz="2100" b="1" dirty="0">
                <a:solidFill>
                  <a:schemeClr val="accent2">
                    <a:lumMod val="75000"/>
                  </a:schemeClr>
                </a:solidFill>
                <a:hlinkClick r:id="rId2"/>
              </a:rPr>
              <a:t>://</a:t>
            </a:r>
            <a:r>
              <a:rPr lang="en-US" sz="2100" b="1" dirty="0" smtClean="0">
                <a:solidFill>
                  <a:schemeClr val="accent2">
                    <a:lumMod val="75000"/>
                  </a:schemeClr>
                </a:solidFill>
                <a:hlinkClick r:id="rId2"/>
              </a:rPr>
              <a:t>www.duma.gov.ru</a:t>
            </a:r>
            <a:r>
              <a:rPr lang="ru-RU" sz="2100" b="1" dirty="0" smtClean="0">
                <a:solidFill>
                  <a:schemeClr val="accent2">
                    <a:lumMod val="75000"/>
                  </a:schemeClr>
                </a:solidFill>
              </a:rPr>
              <a:t>)</a:t>
            </a:r>
          </a:p>
          <a:p>
            <a:pPr marL="0" indent="0" algn="ctr">
              <a:buNone/>
            </a:pPr>
            <a:r>
              <a:rPr lang="ru-RU" sz="2100" b="1" dirty="0" smtClean="0">
                <a:solidFill>
                  <a:schemeClr val="accent2">
                    <a:lumMod val="75000"/>
                  </a:schemeClr>
                </a:solidFill>
                <a:ea typeface="Calibri"/>
              </a:rPr>
              <a:t>О внесении изменений в 44-ФЗ</a:t>
            </a:r>
          </a:p>
          <a:p>
            <a:pPr marL="0" indent="360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u-RU" sz="1600" b="1" dirty="0" smtClean="0">
              <a:solidFill>
                <a:schemeClr val="accent2">
                  <a:lumMod val="75000"/>
                </a:schemeClr>
              </a:solidFill>
              <a:ea typeface="Times New Roman"/>
            </a:endParaRPr>
          </a:p>
          <a:p>
            <a:pPr marL="342900" indent="-3429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sz="18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1010878-6:</a:t>
            </a:r>
            <a:r>
              <a:rPr lang="ru-RU" sz="1800" dirty="0" smtClean="0">
                <a:latin typeface="Times New Roman"/>
                <a:ea typeface="Times New Roman"/>
              </a:rPr>
              <a:t> </a:t>
            </a:r>
            <a:r>
              <a:rPr lang="ru-RU" sz="1800" b="1" dirty="0" smtClean="0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в</a:t>
            </a:r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части особенностей заключения контрактов, предметом которых является выполнение проектных, изыскательных работ, а также выполнение работ по строительству, реконструкции объектов капитального </a:t>
            </a:r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</a:rPr>
              <a:t>строительства;</a:t>
            </a:r>
          </a:p>
          <a:p>
            <a:pPr marL="342900" indent="-3429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sz="1600" b="1" dirty="0" smtClean="0">
                <a:solidFill>
                  <a:srgbClr val="C00000"/>
                </a:solidFill>
              </a:rPr>
              <a:t>1003844-6:</a:t>
            </a:r>
            <a:r>
              <a:rPr lang="ru-RU" sz="1600" dirty="0" smtClean="0"/>
              <a:t> </a:t>
            </a:r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</a:rPr>
              <a:t>в 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части установления особенностей заключения контракта на закупки услуг, связанных со сбором и обработкой первичных статистических данных при проведении федерального статистического наблюдения в соответствии с законодательством </a:t>
            </a:r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</a:rPr>
              <a:t>РФ 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об официальном статистическом </a:t>
            </a:r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</a:rPr>
              <a:t>учете;</a:t>
            </a:r>
          </a:p>
          <a:p>
            <a:pPr marL="342900" indent="-3429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sz="1600" b="1" dirty="0" smtClean="0">
                <a:solidFill>
                  <a:srgbClr val="C00000"/>
                </a:solidFill>
              </a:rPr>
              <a:t>955534-6:</a:t>
            </a:r>
            <a:r>
              <a:rPr lang="ru-RU" sz="1600" dirty="0" smtClean="0"/>
              <a:t> </a:t>
            </a:r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</a:rPr>
              <a:t>в 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части заключения контракта с иностранной организацией на лечение гражданина </a:t>
            </a:r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</a:rPr>
              <a:t>РФ 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за пределами территории </a:t>
            </a:r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</a:rPr>
              <a:t>РФ;</a:t>
            </a:r>
          </a:p>
          <a:p>
            <a:pPr marL="342900" indent="-3429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sz="1600" b="1" dirty="0" smtClean="0">
                <a:solidFill>
                  <a:srgbClr val="C00000"/>
                </a:solidFill>
              </a:rPr>
              <a:t>944448-6:</a:t>
            </a:r>
            <a:r>
              <a:rPr lang="ru-RU" sz="1600" b="1" dirty="0" smtClean="0"/>
              <a:t> </a:t>
            </a:r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</a:rPr>
              <a:t>в 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части участия сельскохозяйственных товаропроизводителей в </a:t>
            </a:r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</a:rPr>
              <a:t>закупках;</a:t>
            </a:r>
          </a:p>
          <a:p>
            <a:pPr marL="342900" indent="-3429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sz="1600" b="1" dirty="0" smtClean="0">
                <a:solidFill>
                  <a:srgbClr val="C00000"/>
                </a:solidFill>
              </a:rPr>
              <a:t>623906-6</a:t>
            </a:r>
            <a:r>
              <a:rPr lang="ru-RU" sz="1600" dirty="0" smtClean="0"/>
              <a:t>: </a:t>
            </a:r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</a:rPr>
              <a:t>в 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части регламентации проведения процедур определения поставщиков (подрядчиков, исполнителей) в электронной </a:t>
            </a:r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</a:rPr>
              <a:t>форме.</a:t>
            </a:r>
            <a:endParaRPr lang="ru-RU" sz="1600" b="1" dirty="0" smtClean="0">
              <a:solidFill>
                <a:schemeClr val="accent2">
                  <a:lumMod val="75000"/>
                </a:schemeClr>
              </a:solidFill>
              <a:latin typeface="Helvetica"/>
              <a:ea typeface="Times New Roman"/>
            </a:endParaRPr>
          </a:p>
          <a:p>
            <a:pPr marL="342900" indent="-3429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ru-RU" sz="1600" dirty="0" smtClean="0">
              <a:latin typeface="Helvetica"/>
              <a:ea typeface="Times New Roman"/>
            </a:endParaRPr>
          </a:p>
          <a:p>
            <a:pPr marL="342900" indent="-3429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AutoNum type="arabicParenR"/>
            </a:pPr>
            <a:endParaRPr lang="ru-RU" sz="16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65446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692696"/>
            <a:ext cx="7560840" cy="5472608"/>
          </a:xfrm>
        </p:spPr>
        <p:txBody>
          <a:bodyPr>
            <a:normAutofit fontScale="47500" lnSpcReduction="20000"/>
          </a:bodyPr>
          <a:lstStyle/>
          <a:p>
            <a:pPr marL="0" indent="0" algn="just">
              <a:buNone/>
            </a:pPr>
            <a:r>
              <a:rPr lang="ru-RU" sz="19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endParaRPr lang="ru-RU" sz="1900" b="1" dirty="0">
              <a:solidFill>
                <a:schemeClr val="accent2">
                  <a:lumMod val="75000"/>
                </a:schemeClr>
              </a:solidFill>
              <a:ea typeface="Times New Roman"/>
            </a:endParaRPr>
          </a:p>
          <a:p>
            <a:pPr marL="0" indent="4572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b="1" dirty="0" smtClean="0">
                <a:solidFill>
                  <a:srgbClr val="FF0000"/>
                </a:solidFill>
                <a:latin typeface="Arial"/>
              </a:rPr>
              <a:t> </a:t>
            </a:r>
            <a:r>
              <a:rPr lang="ru-RU" sz="3100" b="1" dirty="0" smtClean="0">
                <a:solidFill>
                  <a:srgbClr val="C00000"/>
                </a:solidFill>
                <a:ea typeface="Times New Roman"/>
              </a:rPr>
              <a:t>Постановление Правительства РФ от 16.11.2015г. №1236</a:t>
            </a:r>
            <a:r>
              <a:rPr lang="ru-RU" sz="3100" b="1" dirty="0">
                <a:solidFill>
                  <a:srgbClr val="C00000"/>
                </a:solidFill>
                <a:ea typeface="Times New Roman"/>
              </a:rPr>
              <a:t> </a:t>
            </a:r>
            <a:endParaRPr lang="ru-RU" sz="3100" b="1" dirty="0" smtClean="0">
              <a:solidFill>
                <a:srgbClr val="C00000"/>
              </a:solidFill>
              <a:ea typeface="Times New Roman"/>
            </a:endParaRPr>
          </a:p>
          <a:p>
            <a:pPr marL="0" indent="45720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100" b="1" dirty="0" smtClean="0">
                <a:solidFill>
                  <a:srgbClr val="C00000"/>
                </a:solidFill>
                <a:ea typeface="Times New Roman"/>
              </a:rPr>
              <a:t>(действует с 20.11.2015г.)</a:t>
            </a:r>
          </a:p>
          <a:p>
            <a:pPr marL="0" indent="45720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u-RU" sz="3100" b="1" dirty="0">
              <a:solidFill>
                <a:srgbClr val="FF0000"/>
              </a:solidFill>
              <a:ea typeface="Times New Roman"/>
            </a:endParaRPr>
          </a:p>
          <a:p>
            <a:pPr marL="0" indent="4572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200" b="1" dirty="0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- </a:t>
            </a:r>
            <a:r>
              <a:rPr lang="ru-RU" sz="3200" b="1" dirty="0">
                <a:solidFill>
                  <a:srgbClr val="C00000"/>
                </a:solidFill>
                <a:ea typeface="Times New Roman"/>
              </a:rPr>
              <a:t>с 01.01.2016 г. </a:t>
            </a:r>
            <a:r>
              <a:rPr lang="ru-RU" sz="3200" b="1" dirty="0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установлен запрет на допуск программного обеспечения (ПО) происходящего из иностранных государств; </a:t>
            </a:r>
          </a:p>
          <a:p>
            <a:pPr marL="0" indent="4572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200" b="1" dirty="0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- утверждены </a:t>
            </a:r>
            <a:r>
              <a:rPr lang="ru-RU" sz="3200" b="1" u="sng" dirty="0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Правила формирования и ведения единого реестра</a:t>
            </a:r>
            <a:r>
              <a:rPr lang="ru-RU" sz="3200" b="1" dirty="0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 российских программ для электронных вычислительных машин и баз данных;</a:t>
            </a:r>
          </a:p>
          <a:p>
            <a:pPr marL="0" indent="4572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200" b="1" dirty="0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- </a:t>
            </a:r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утвержден </a:t>
            </a:r>
            <a:r>
              <a:rPr lang="ru-RU" sz="3200" b="1" u="sng" dirty="0" smtClean="0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Порядок подготовки </a:t>
            </a:r>
            <a:r>
              <a:rPr lang="ru-RU" sz="3200" b="1" u="sng" dirty="0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обоснования невозможности соблюдения запрета </a:t>
            </a:r>
            <a:r>
              <a:rPr lang="ru-RU" sz="3200" b="1" dirty="0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на допуск ПО.</a:t>
            </a:r>
          </a:p>
          <a:p>
            <a:pPr marL="0" indent="4572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200" b="1" dirty="0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Обоснование готовится заказчиком в следующих случаях: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200" b="1" dirty="0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- в реестре отсутствуют сведения о ПО, соответствующему тому же классу ПО, что и ПО, планируемое к закупке;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- ПО</a:t>
            </a:r>
            <a:r>
              <a:rPr lang="ru-RU" sz="3200" b="1" dirty="0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, сведения о котором включены в реестр и которое соответствует тому же классу ПО, что и ПО, планируемое к закупке, по своим функциональным, техническим и (или) эксплуатационным характеристикам не соответствует установленным заказчиком требованиям к планируемому к закупке ПО</a:t>
            </a:r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.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ru-RU" sz="3100" b="1" dirty="0">
              <a:solidFill>
                <a:schemeClr val="accent2">
                  <a:lumMod val="75000"/>
                </a:schemeClr>
              </a:solidFill>
              <a:ea typeface="Times New Roman"/>
            </a:endParaRP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500" b="1" dirty="0" smtClean="0">
                <a:solidFill>
                  <a:schemeClr val="accent2">
                    <a:lumMod val="75000"/>
                  </a:schemeClr>
                </a:solidFill>
              </a:rPr>
              <a:t>В развитие Постановления №1236 приняты приказы </a:t>
            </a:r>
            <a:r>
              <a:rPr lang="ru-RU" sz="2500" b="1" dirty="0" err="1" smtClean="0">
                <a:solidFill>
                  <a:schemeClr val="accent2">
                    <a:lumMod val="75000"/>
                  </a:schemeClr>
                </a:solidFill>
              </a:rPr>
              <a:t>Минкомсвязи</a:t>
            </a:r>
            <a:r>
              <a:rPr lang="ru-RU" sz="2500" b="1" dirty="0" smtClean="0">
                <a:solidFill>
                  <a:schemeClr val="accent2">
                    <a:lumMod val="75000"/>
                  </a:schemeClr>
                </a:solidFill>
              </a:rPr>
              <a:t> России от 31.12.2015г.: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25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500" b="1" dirty="0" smtClean="0">
                <a:solidFill>
                  <a:schemeClr val="accent2">
                    <a:lumMod val="75000"/>
                  </a:schemeClr>
                </a:solidFill>
              </a:rPr>
              <a:t>№ 614 (об определении ОС оператора единого реестра, 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500" b="1" dirty="0" smtClean="0">
                <a:solidFill>
                  <a:schemeClr val="accent2">
                    <a:lumMod val="75000"/>
                  </a:schemeClr>
                </a:solidFill>
              </a:rPr>
              <a:t>№ 621 (утвержден классификатор программ), 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500" b="1" dirty="0" smtClean="0">
                <a:solidFill>
                  <a:schemeClr val="accent2">
                    <a:lumMod val="75000"/>
                  </a:schemeClr>
                </a:solidFill>
              </a:rPr>
              <a:t>№ 622 (утверждены правила применения классификатора)</a:t>
            </a:r>
            <a:endParaRPr lang="ru-RU" sz="2500" b="1" dirty="0">
              <a:solidFill>
                <a:schemeClr val="accent2">
                  <a:lumMod val="75000"/>
                </a:schemeClr>
              </a:solidFill>
            </a:endParaRPr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66463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764704"/>
            <a:ext cx="7344816" cy="5328592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900" b="1" dirty="0">
                <a:solidFill>
                  <a:srgbClr val="C00000"/>
                </a:solidFill>
                <a:ea typeface="Times New Roman"/>
              </a:rPr>
              <a:t>В связи с введением в действие </a:t>
            </a:r>
            <a:r>
              <a:rPr lang="ru-RU" sz="1900" b="1" dirty="0">
                <a:solidFill>
                  <a:srgbClr val="C00000"/>
                </a:solidFill>
                <a:ea typeface="Times New Roman"/>
                <a:hlinkClick r:id="rId2"/>
              </a:rPr>
              <a:t>ОКВЭД2</a:t>
            </a:r>
            <a:r>
              <a:rPr lang="ru-RU" sz="1900" b="1" dirty="0">
                <a:solidFill>
                  <a:srgbClr val="C00000"/>
                </a:solidFill>
                <a:ea typeface="Times New Roman"/>
              </a:rPr>
              <a:t> и </a:t>
            </a:r>
            <a:r>
              <a:rPr lang="ru-RU" sz="1900" b="1" dirty="0">
                <a:solidFill>
                  <a:srgbClr val="C00000"/>
                </a:solidFill>
                <a:ea typeface="Times New Roman"/>
                <a:hlinkClick r:id="rId3"/>
              </a:rPr>
              <a:t>ОКПД2</a:t>
            </a:r>
            <a:r>
              <a:rPr lang="ru-RU" sz="1900" b="1" dirty="0">
                <a:solidFill>
                  <a:srgbClr val="C00000"/>
                </a:solidFill>
                <a:ea typeface="Times New Roman"/>
              </a:rPr>
              <a:t> актуализированы  следующие акты Правительства РФ: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900" b="1" dirty="0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- постановление Правительства РФ от </a:t>
            </a:r>
            <a:r>
              <a:rPr lang="ru-RU" sz="1900" b="1" dirty="0" smtClean="0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15.04.2014г</a:t>
            </a:r>
            <a:r>
              <a:rPr lang="ru-RU" sz="1900" b="1" dirty="0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. № </a:t>
            </a:r>
            <a:r>
              <a:rPr lang="ru-RU" sz="1900" b="1" dirty="0">
                <a:solidFill>
                  <a:srgbClr val="C00000"/>
                </a:solidFill>
                <a:ea typeface="Times New Roman"/>
              </a:rPr>
              <a:t>341</a:t>
            </a:r>
            <a:r>
              <a:rPr lang="ru-RU" sz="1900" b="1" dirty="0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 (предоставлении преимуществ организациям инвалидов);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900" b="1" dirty="0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-</a:t>
            </a:r>
            <a:r>
              <a:rPr lang="ru-RU" sz="1900" b="1" dirty="0">
                <a:solidFill>
                  <a:schemeClr val="accent2">
                    <a:lumMod val="75000"/>
                  </a:schemeClr>
                </a:solidFill>
                <a:ea typeface="Times New Roman"/>
                <a:cs typeface="Arial"/>
              </a:rPr>
              <a:t> </a:t>
            </a:r>
            <a:r>
              <a:rPr lang="ru-RU" sz="1900" b="1" dirty="0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постановление Правительства РФ от 14 июля </a:t>
            </a:r>
            <a:r>
              <a:rPr lang="ru-RU" sz="1900" b="1" dirty="0" smtClean="0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2014г</a:t>
            </a:r>
            <a:r>
              <a:rPr lang="ru-RU" sz="1900" b="1" dirty="0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. № </a:t>
            </a:r>
            <a:r>
              <a:rPr lang="ru-RU" sz="1900" b="1" dirty="0">
                <a:solidFill>
                  <a:srgbClr val="C00000"/>
                </a:solidFill>
                <a:ea typeface="Times New Roman"/>
              </a:rPr>
              <a:t>656</a:t>
            </a:r>
            <a:r>
              <a:rPr lang="ru-RU" sz="1900" b="1" dirty="0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 (об установлении запрета на допуск отдельных видов товаров машиностроения, происходящих из иностранных государств);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900" b="1" dirty="0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- постановление Правительства РФ от </a:t>
            </a:r>
            <a:r>
              <a:rPr lang="ru-RU" sz="1900" b="1" dirty="0" smtClean="0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28.11.2013года № </a:t>
            </a:r>
            <a:r>
              <a:rPr lang="ru-RU" sz="1900" b="1" dirty="0" smtClean="0">
                <a:solidFill>
                  <a:srgbClr val="C00000"/>
                </a:solidFill>
                <a:ea typeface="Times New Roman"/>
              </a:rPr>
              <a:t>1093</a:t>
            </a:r>
            <a:r>
              <a:rPr lang="ru-RU" sz="1900" b="1" dirty="0" smtClean="0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 </a:t>
            </a:r>
            <a:r>
              <a:rPr lang="ru-RU" sz="1900" b="1" dirty="0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(о порядке подготовки и размещения в ЕИС отчета об исполнении контракта);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900" b="1" dirty="0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- постановление Правительства РФ от 02.07.2014 </a:t>
            </a:r>
            <a:r>
              <a:rPr lang="ru-RU" sz="1900" b="1" dirty="0" smtClean="0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года № </a:t>
            </a:r>
            <a:r>
              <a:rPr lang="ru-RU" sz="1900" b="1" dirty="0" smtClean="0">
                <a:solidFill>
                  <a:srgbClr val="C00000"/>
                </a:solidFill>
                <a:ea typeface="Times New Roman"/>
              </a:rPr>
              <a:t>606</a:t>
            </a:r>
            <a:r>
              <a:rPr lang="ru-RU" sz="1900" b="1" dirty="0" smtClean="0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 </a:t>
            </a:r>
            <a:r>
              <a:rPr lang="ru-RU" sz="1900" b="1" dirty="0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(о порядке разработки типовых контрактов, типовых условий контрактов);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900" b="1" dirty="0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- постановление Правительства РФ от 04.02.2015 </a:t>
            </a:r>
            <a:r>
              <a:rPr lang="ru-RU" sz="1900" b="1" dirty="0" smtClean="0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года № </a:t>
            </a:r>
            <a:r>
              <a:rPr lang="ru-RU" sz="1900" b="1" dirty="0" smtClean="0">
                <a:solidFill>
                  <a:srgbClr val="C00000"/>
                </a:solidFill>
                <a:ea typeface="Times New Roman"/>
              </a:rPr>
              <a:t>99</a:t>
            </a:r>
            <a:r>
              <a:rPr lang="ru-RU" sz="1900" b="1" dirty="0" smtClean="0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 </a:t>
            </a:r>
            <a:r>
              <a:rPr lang="ru-RU" sz="1900" b="1" dirty="0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(об установлении дополнительных требований к участникам закупки отдельных видов </a:t>
            </a:r>
            <a:r>
              <a:rPr lang="ru-RU" sz="1900" b="1" dirty="0" smtClean="0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ТРУ);</a:t>
            </a:r>
            <a:endParaRPr lang="ru-RU" sz="1900" b="1" dirty="0">
              <a:solidFill>
                <a:schemeClr val="accent2">
                  <a:lumMod val="75000"/>
                </a:schemeClr>
              </a:solidFill>
              <a:ea typeface="Times New Roman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900" b="1" dirty="0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- </a:t>
            </a:r>
            <a:r>
              <a:rPr lang="ru-RU" sz="1900" b="1" dirty="0" smtClean="0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приказ МЭР РФ от 25.03.2014г</a:t>
            </a:r>
            <a:r>
              <a:rPr lang="ru-RU" sz="1900" b="1" dirty="0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. № </a:t>
            </a:r>
            <a:r>
              <a:rPr lang="ru-RU" sz="1900" b="1" dirty="0">
                <a:solidFill>
                  <a:srgbClr val="C00000"/>
                </a:solidFill>
                <a:ea typeface="Times New Roman"/>
              </a:rPr>
              <a:t>155</a:t>
            </a:r>
            <a:r>
              <a:rPr lang="ru-RU" sz="1900" b="1" dirty="0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 (об условиях допуска товаров, происходящих из иностранных государств);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900" b="1" dirty="0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- распоряжение Правительства РФ от </a:t>
            </a:r>
            <a:r>
              <a:rPr lang="ru-RU" sz="1900" b="1" dirty="0" smtClean="0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30.09.2013 </a:t>
            </a:r>
            <a:r>
              <a:rPr lang="ru-RU" sz="1900" b="1" dirty="0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г. № </a:t>
            </a:r>
            <a:r>
              <a:rPr lang="ru-RU" sz="1900" b="1" dirty="0">
                <a:solidFill>
                  <a:srgbClr val="C00000"/>
                </a:solidFill>
                <a:ea typeface="Times New Roman"/>
              </a:rPr>
              <a:t>1765-р</a:t>
            </a:r>
            <a:r>
              <a:rPr lang="ru-RU" sz="1900" b="1" dirty="0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 (об утверждении перечня</a:t>
            </a:r>
            <a:r>
              <a:rPr lang="ru-RU" sz="1900" b="1" dirty="0">
                <a:solidFill>
                  <a:schemeClr val="accent2">
                    <a:lumMod val="75000"/>
                  </a:schemeClr>
                </a:solidFill>
                <a:ea typeface="Calibri"/>
              </a:rPr>
              <a:t> </a:t>
            </a:r>
            <a:r>
              <a:rPr lang="ru-RU" sz="1900" b="1" dirty="0" smtClean="0">
                <a:solidFill>
                  <a:schemeClr val="accent2">
                    <a:lumMod val="75000"/>
                  </a:schemeClr>
                </a:solidFill>
                <a:ea typeface="Calibri"/>
              </a:rPr>
              <a:t>ТРУ </a:t>
            </a:r>
            <a:r>
              <a:rPr lang="ru-RU" sz="1900" b="1" dirty="0">
                <a:solidFill>
                  <a:schemeClr val="accent2">
                    <a:lumMod val="75000"/>
                  </a:schemeClr>
                </a:solidFill>
                <a:ea typeface="Calibri"/>
              </a:rPr>
              <a:t>необходимых для оказания гуманитарной помощи либо ликвидации последствий чрезвычайных ситуаций)</a:t>
            </a:r>
            <a:endParaRPr lang="ru-RU" sz="1900" b="1" dirty="0">
              <a:solidFill>
                <a:schemeClr val="accent2">
                  <a:lumMod val="75000"/>
                </a:schemeClr>
              </a:solidFill>
              <a:ea typeface="Times New Roman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029876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836712"/>
            <a:ext cx="7488832" cy="5256584"/>
          </a:xfrm>
        </p:spPr>
        <p:txBody>
          <a:bodyPr>
            <a:normAutofit/>
          </a:bodyPr>
          <a:lstStyle/>
          <a:p>
            <a:pPr marL="0" lvl="0" indent="457200" algn="just">
              <a:spcBef>
                <a:spcPts val="0"/>
              </a:spcBef>
              <a:buClr>
                <a:srgbClr val="4584D3"/>
              </a:buClr>
              <a:buNone/>
            </a:pPr>
            <a:endParaRPr lang="ru-RU" sz="2000" b="1" dirty="0" smtClean="0">
              <a:solidFill>
                <a:srgbClr val="C00000"/>
              </a:solidFill>
              <a:ea typeface="Calibri"/>
            </a:endParaRPr>
          </a:p>
          <a:p>
            <a:pPr marL="0" lvl="0" indent="457200" algn="just">
              <a:spcBef>
                <a:spcPts val="0"/>
              </a:spcBef>
              <a:buClr>
                <a:srgbClr val="4584D3"/>
              </a:buClr>
              <a:buNone/>
            </a:pPr>
            <a:r>
              <a:rPr lang="ru-RU" sz="2000" b="1" dirty="0" smtClean="0">
                <a:solidFill>
                  <a:srgbClr val="C00000"/>
                </a:solidFill>
                <a:ea typeface="Calibri"/>
              </a:rPr>
              <a:t>Приказ </a:t>
            </a:r>
            <a:r>
              <a:rPr lang="ru-RU" sz="2000" b="1" dirty="0" err="1">
                <a:solidFill>
                  <a:srgbClr val="C00000"/>
                </a:solidFill>
                <a:ea typeface="Calibri"/>
              </a:rPr>
              <a:t>Росстандарта</a:t>
            </a:r>
            <a:r>
              <a:rPr lang="ru-RU" sz="2000" b="1" dirty="0">
                <a:solidFill>
                  <a:srgbClr val="C00000"/>
                </a:solidFill>
                <a:ea typeface="Calibri"/>
              </a:rPr>
              <a:t> от 10.11.2015г. № </a:t>
            </a:r>
            <a:r>
              <a:rPr lang="ru-RU" sz="2000" b="1" dirty="0" smtClean="0">
                <a:solidFill>
                  <a:srgbClr val="C00000"/>
                </a:solidFill>
                <a:ea typeface="Calibri"/>
              </a:rPr>
              <a:t>1745-ст</a:t>
            </a:r>
          </a:p>
          <a:p>
            <a:pPr marL="0" lvl="0" indent="457200" algn="just">
              <a:spcBef>
                <a:spcPts val="0"/>
              </a:spcBef>
              <a:buClr>
                <a:srgbClr val="4584D3"/>
              </a:buClr>
              <a:buNone/>
            </a:pPr>
            <a:endParaRPr lang="ru-RU" sz="2000" b="1" dirty="0" smtClean="0">
              <a:solidFill>
                <a:schemeClr val="accent2">
                  <a:lumMod val="75000"/>
                </a:schemeClr>
              </a:solidFill>
              <a:ea typeface="Calibri"/>
            </a:endParaRPr>
          </a:p>
          <a:p>
            <a:pPr marL="0" lvl="0" indent="457200" algn="just">
              <a:spcBef>
                <a:spcPts val="0"/>
              </a:spcBef>
              <a:buClr>
                <a:srgbClr val="4584D3"/>
              </a:buClr>
              <a:buNone/>
            </a:pP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ea typeface="Calibri"/>
              </a:rPr>
              <a:t>- действие </a:t>
            </a: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ea typeface="Calibri"/>
              </a:rPr>
              <a:t>Общероссийских классификаторов </a:t>
            </a:r>
            <a:r>
              <a:rPr lang="ru-RU" sz="2000" b="1" dirty="0">
                <a:solidFill>
                  <a:srgbClr val="C00000"/>
                </a:solidFill>
                <a:ea typeface="Calibri"/>
              </a:rPr>
              <a:t>ОКВЭД  и ОКПД </a:t>
            </a: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ea typeface="Calibri"/>
              </a:rPr>
              <a:t>продлено </a:t>
            </a:r>
            <a:r>
              <a:rPr lang="ru-RU" sz="2000" b="1" dirty="0">
                <a:solidFill>
                  <a:srgbClr val="C00000"/>
                </a:solidFill>
                <a:ea typeface="Calibri"/>
              </a:rPr>
              <a:t>до 1 января </a:t>
            </a:r>
            <a:r>
              <a:rPr lang="ru-RU" sz="2000" b="1" dirty="0" smtClean="0">
                <a:solidFill>
                  <a:srgbClr val="C00000"/>
                </a:solidFill>
                <a:ea typeface="Calibri"/>
              </a:rPr>
              <a:t>2017г.;</a:t>
            </a:r>
          </a:p>
          <a:p>
            <a:pPr marL="0" lvl="0" indent="457200" algn="just">
              <a:spcBef>
                <a:spcPts val="0"/>
              </a:spcBef>
              <a:buClr>
                <a:srgbClr val="4584D3"/>
              </a:buClr>
              <a:buNone/>
            </a:pP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ea typeface="Calibri"/>
              </a:rPr>
              <a:t>- заказчики </a:t>
            </a: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ea typeface="Calibri"/>
              </a:rPr>
              <a:t>вправе применять как ОКВЭД и ОКПД так и ОКВЭД2 и ОКПД2 (письмо Минэкономразвития РФ от 20.11.2015г. № Д28и-3508</a:t>
            </a: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ea typeface="Calibri"/>
              </a:rPr>
              <a:t>);</a:t>
            </a:r>
          </a:p>
          <a:p>
            <a:pPr marL="0" lvl="0" indent="457200" algn="just">
              <a:spcBef>
                <a:spcPts val="0"/>
              </a:spcBef>
              <a:buClr>
                <a:srgbClr val="4584D3"/>
              </a:buClr>
              <a:buNone/>
            </a:pP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ea typeface="Calibri"/>
              </a:rPr>
              <a:t>- </a:t>
            </a: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ea typeface="Calibri"/>
              </a:rPr>
              <a:t>е</a:t>
            </a: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ea typeface="Calibri"/>
              </a:rPr>
              <a:t>сли </a:t>
            </a: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ea typeface="Calibri"/>
              </a:rPr>
              <a:t>при определении поставщика применяются </a:t>
            </a: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ea typeface="Calibri"/>
              </a:rPr>
              <a:t>НПА, </a:t>
            </a: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ea typeface="Calibri"/>
              </a:rPr>
              <a:t>в которых указаны коды ОКПД и ОКВЭД, то следует применять </a:t>
            </a:r>
            <a:r>
              <a:rPr lang="ru-RU" sz="2000" b="1" dirty="0" err="1">
                <a:solidFill>
                  <a:schemeClr val="accent2">
                    <a:lumMod val="75000"/>
                  </a:schemeClr>
                </a:solidFill>
                <a:ea typeface="Calibri"/>
              </a:rPr>
              <a:t>перекодировочные</a:t>
            </a: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ea typeface="Calibri"/>
              </a:rPr>
              <a:t> таблицы, размещенные на сайте </a:t>
            </a: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ea typeface="Calibri"/>
              </a:rPr>
              <a:t>МЭР </a:t>
            </a: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ea typeface="Calibri"/>
              </a:rPr>
              <a:t>РФ.</a:t>
            </a:r>
            <a:endParaRPr lang="ru-RU" sz="2200" b="1" dirty="0">
              <a:solidFill>
                <a:schemeClr val="accent2">
                  <a:lumMod val="75000"/>
                </a:schemeClr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420397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764704"/>
            <a:ext cx="7416824" cy="5328592"/>
          </a:xfrm>
        </p:spPr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900" b="1" dirty="0" smtClean="0">
                <a:solidFill>
                  <a:srgbClr val="C00000"/>
                </a:solidFill>
                <a:ea typeface="Times New Roman"/>
              </a:rPr>
              <a:t>Приказ МЭР РФ от </a:t>
            </a:r>
            <a:r>
              <a:rPr lang="ru-RU" sz="1900" b="1" dirty="0">
                <a:solidFill>
                  <a:srgbClr val="C00000"/>
                </a:solidFill>
                <a:ea typeface="Times New Roman"/>
              </a:rPr>
              <a:t>30 октября 2015 года № 795 </a:t>
            </a:r>
            <a:endParaRPr lang="ru-RU" sz="1900" b="1" dirty="0" smtClean="0">
              <a:solidFill>
                <a:srgbClr val="C00000"/>
              </a:solidFill>
              <a:ea typeface="Times New Roman"/>
            </a:endParaRP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900" b="1" dirty="0" smtClean="0">
                <a:solidFill>
                  <a:srgbClr val="C00000"/>
                </a:solidFill>
                <a:ea typeface="Times New Roman"/>
              </a:rPr>
              <a:t>(вступил </a:t>
            </a:r>
            <a:r>
              <a:rPr lang="ru-RU" sz="1900" b="1" dirty="0">
                <a:solidFill>
                  <a:srgbClr val="C00000"/>
                </a:solidFill>
                <a:ea typeface="Times New Roman"/>
              </a:rPr>
              <a:t>в силу с </a:t>
            </a:r>
            <a:r>
              <a:rPr lang="ru-RU" sz="1900" b="1" dirty="0" smtClean="0">
                <a:solidFill>
                  <a:srgbClr val="C00000"/>
                </a:solidFill>
                <a:ea typeface="Times New Roman"/>
              </a:rPr>
              <a:t>01.01.2016г. и </a:t>
            </a:r>
            <a:r>
              <a:rPr lang="ru-RU" sz="1900" b="1" dirty="0">
                <a:solidFill>
                  <a:srgbClr val="C00000"/>
                </a:solidFill>
                <a:ea typeface="Times New Roman"/>
              </a:rPr>
              <a:t>действует до </a:t>
            </a:r>
            <a:r>
              <a:rPr lang="ru-RU" sz="1900" b="1" dirty="0" smtClean="0">
                <a:solidFill>
                  <a:srgbClr val="C00000"/>
                </a:solidFill>
                <a:ea typeface="Times New Roman"/>
              </a:rPr>
              <a:t>31.12.2016г.)</a:t>
            </a: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endParaRPr lang="ru-RU" sz="1900" b="1" dirty="0" smtClean="0">
              <a:solidFill>
                <a:srgbClr val="C00000"/>
              </a:solidFill>
              <a:ea typeface="Times New Roman"/>
            </a:endParaRPr>
          </a:p>
          <a:p>
            <a:pPr marL="0" indent="45720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900" b="1" dirty="0" smtClean="0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- утвержден </a:t>
            </a:r>
            <a:r>
              <a:rPr lang="ru-RU" sz="1900" b="1" dirty="0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Порядок обязательного общественного обсуждения закупок </a:t>
            </a:r>
            <a:r>
              <a:rPr lang="ru-RU" sz="1900" b="1" dirty="0" smtClean="0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ТРУ в </a:t>
            </a:r>
            <a:r>
              <a:rPr lang="ru-RU" sz="1900" b="1" dirty="0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случае, если начальная (максимальная) цена контракта либо цена контракта, заключаемого с единственным поставщиком (подрядчиком, исполнителем), превышает </a:t>
            </a:r>
            <a:r>
              <a:rPr lang="ru-RU" sz="1900" b="1" dirty="0">
                <a:solidFill>
                  <a:srgbClr val="C00000"/>
                </a:solidFill>
                <a:ea typeface="Times New Roman"/>
              </a:rPr>
              <a:t>один миллиард рублей</a:t>
            </a:r>
            <a:r>
              <a:rPr lang="ru-RU" sz="1900" b="1" dirty="0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. </a:t>
            </a:r>
            <a:endParaRPr lang="ru-RU" sz="1900" b="1" dirty="0" smtClean="0">
              <a:solidFill>
                <a:schemeClr val="accent2">
                  <a:lumMod val="75000"/>
                </a:schemeClr>
              </a:solidFill>
              <a:ea typeface="Times New Roman"/>
            </a:endParaRPr>
          </a:p>
          <a:p>
            <a:pPr marL="0" indent="457200" algn="just">
              <a:spcBef>
                <a:spcPts val="0"/>
              </a:spcBef>
              <a:spcAft>
                <a:spcPts val="0"/>
              </a:spcAft>
              <a:buNone/>
            </a:pPr>
            <a:endParaRPr lang="ru-RU" sz="1900" b="1" dirty="0" smtClean="0">
              <a:solidFill>
                <a:schemeClr val="accent2">
                  <a:lumMod val="75000"/>
                </a:schemeClr>
              </a:solidFill>
              <a:ea typeface="Times New Roman"/>
            </a:endParaRPr>
          </a:p>
          <a:p>
            <a:pPr marL="0" indent="45720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900" b="1" dirty="0" smtClean="0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- общественное </a:t>
            </a:r>
            <a:r>
              <a:rPr lang="ru-RU" sz="1900" b="1" dirty="0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обсуждение не проводится, если применяются закрытые способы определения поставщиков (подрядчиков, исполнителей), закупается вооружение, военная и спецтехника в рамках </a:t>
            </a:r>
            <a:r>
              <a:rPr lang="ru-RU" sz="1900" b="1" dirty="0" err="1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гособоронзаказа</a:t>
            </a:r>
            <a:r>
              <a:rPr lang="ru-RU" sz="1900" b="1" dirty="0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 и в случае, когда единственный поставщик (подрядчик, исполнитель) назначается Президентом </a:t>
            </a:r>
            <a:r>
              <a:rPr lang="ru-RU" sz="1900" b="1" dirty="0" smtClean="0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РФ </a:t>
            </a:r>
            <a:r>
              <a:rPr lang="ru-RU" sz="1900" b="1" dirty="0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или Правительством </a:t>
            </a:r>
            <a:r>
              <a:rPr lang="ru-RU" sz="1900" b="1" dirty="0" smtClean="0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РФ</a:t>
            </a:r>
            <a:r>
              <a:rPr lang="ru-RU" sz="2000" dirty="0" smtClean="0">
                <a:latin typeface="Times New Roman"/>
                <a:ea typeface="Times New Roman"/>
              </a:rPr>
              <a:t>.</a:t>
            </a:r>
            <a:endParaRPr lang="ru-RU" sz="1200" dirty="0">
              <a:effectLst/>
              <a:latin typeface="Arial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8179442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764704"/>
            <a:ext cx="7272808" cy="5328592"/>
          </a:xfrm>
        </p:spPr>
        <p:txBody>
          <a:bodyPr>
            <a:normAutofit/>
          </a:bodyPr>
          <a:lstStyle/>
          <a:p>
            <a:pPr indent="0" algn="just">
              <a:spcAft>
                <a:spcPts val="0"/>
              </a:spcAft>
              <a:buNone/>
            </a:pPr>
            <a:endParaRPr lang="ru-RU" sz="2000" b="1" dirty="0" smtClean="0">
              <a:solidFill>
                <a:srgbClr val="C00000"/>
              </a:solidFill>
              <a:ea typeface="Times New Roman"/>
            </a:endParaRPr>
          </a:p>
          <a:p>
            <a:pPr indent="0" algn="just">
              <a:spcAft>
                <a:spcPts val="0"/>
              </a:spcAft>
              <a:buNone/>
            </a:pPr>
            <a:endParaRPr lang="ru-RU" sz="2000" b="1" dirty="0">
              <a:solidFill>
                <a:srgbClr val="C00000"/>
              </a:solidFill>
              <a:ea typeface="Times New Roman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ru-RU" sz="2000" b="1" dirty="0" smtClean="0">
                <a:solidFill>
                  <a:srgbClr val="C00000"/>
                </a:solidFill>
                <a:ea typeface="Times New Roman"/>
              </a:rPr>
              <a:t>Приказы  </a:t>
            </a:r>
            <a:r>
              <a:rPr lang="ru-RU" sz="2000" b="1" dirty="0">
                <a:solidFill>
                  <a:srgbClr val="C00000"/>
                </a:solidFill>
                <a:ea typeface="Times New Roman"/>
              </a:rPr>
              <a:t>Казначейства России от 22.12.2015 </a:t>
            </a:r>
            <a:r>
              <a:rPr lang="ru-RU" sz="2000" b="1" dirty="0" smtClean="0">
                <a:solidFill>
                  <a:srgbClr val="C00000"/>
                </a:solidFill>
                <a:ea typeface="Times New Roman"/>
              </a:rPr>
              <a:t>года № 354 и № 354 </a:t>
            </a:r>
          </a:p>
          <a:p>
            <a:pPr indent="0" algn="just">
              <a:spcAft>
                <a:spcPts val="0"/>
              </a:spcAft>
              <a:buNone/>
            </a:pPr>
            <a:endParaRPr lang="ru-RU" sz="2000" b="1" dirty="0">
              <a:solidFill>
                <a:srgbClr val="C00000"/>
              </a:solidFill>
              <a:ea typeface="Times New Roman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ru-RU" sz="2000" b="1" dirty="0" smtClean="0">
                <a:solidFill>
                  <a:srgbClr val="C00000"/>
                </a:solidFill>
                <a:ea typeface="Times New Roman"/>
              </a:rPr>
              <a:t>с </a:t>
            </a:r>
            <a:r>
              <a:rPr lang="ru-RU" sz="2000" b="1" dirty="0">
                <a:solidFill>
                  <a:srgbClr val="C00000"/>
                </a:solidFill>
                <a:ea typeface="Times New Roman"/>
              </a:rPr>
              <a:t>1 января 2016 года </a:t>
            </a: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в связи с вводом в эксплуатацию </a:t>
            </a: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ЕИС в </a:t>
            </a: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сфере закупок прекратил функционировать сайт www.zakupki.gov.ru.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18007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764704"/>
            <a:ext cx="7272808" cy="532859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b="1" dirty="0" smtClean="0">
                <a:solidFill>
                  <a:srgbClr val="C00000"/>
                </a:solidFill>
                <a:ea typeface="Times New Roman"/>
              </a:rPr>
              <a:t>Постановление Правительства </a:t>
            </a:r>
            <a:r>
              <a:rPr lang="ru-RU" sz="2000" b="1" dirty="0">
                <a:solidFill>
                  <a:srgbClr val="C00000"/>
                </a:solidFill>
                <a:ea typeface="Times New Roman"/>
              </a:rPr>
              <a:t>РФ </a:t>
            </a:r>
            <a:endParaRPr lang="ru-RU" sz="2000" b="1" dirty="0" smtClean="0">
              <a:solidFill>
                <a:srgbClr val="C00000"/>
              </a:solidFill>
              <a:ea typeface="Times New Roman"/>
            </a:endParaRP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b="1" dirty="0" smtClean="0">
                <a:solidFill>
                  <a:srgbClr val="C00000"/>
                </a:solidFill>
                <a:ea typeface="Times New Roman"/>
              </a:rPr>
              <a:t>от </a:t>
            </a:r>
            <a:r>
              <a:rPr lang="ru-RU" sz="2000" b="1" dirty="0">
                <a:solidFill>
                  <a:srgbClr val="C00000"/>
                </a:solidFill>
                <a:ea typeface="Times New Roman"/>
              </a:rPr>
              <a:t>17.02.2016  № 108 </a:t>
            </a:r>
          </a:p>
          <a:p>
            <a:pPr marL="0" indent="45720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- внесены уточнения в порядок осуществления закупок товаров легкой промышленности, происходящих из иностранных государств </a:t>
            </a:r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(ПП РФ 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от </a:t>
            </a:r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11.08.2014г. </a:t>
            </a:r>
            <a:r>
              <a:rPr lang="ru-RU" sz="1600" b="1" dirty="0">
                <a:solidFill>
                  <a:srgbClr val="C00000"/>
                </a:solidFill>
                <a:ea typeface="Times New Roman"/>
              </a:rPr>
              <a:t>№ 791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);</a:t>
            </a:r>
          </a:p>
          <a:p>
            <a:pPr marL="0" indent="45720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- действие ПП РФ №791 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распространено на региональный и муниципальный </a:t>
            </a:r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уровень (дополнено 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приложением № 2 "Перечень товаров легкой промышленности, происходящих из иностранных государств (за исключением государств - членов Евразийского экономического союза), и услуг по прокату таких товаров, осуществление закупки которых для обеспечения нужд субъектов Российской Федерации и муниципальных нужд не допускается</a:t>
            </a:r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».</a:t>
            </a:r>
          </a:p>
          <a:p>
            <a:pPr marL="0" indent="45720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300" b="1" dirty="0" smtClean="0">
                <a:solidFill>
                  <a:srgbClr val="C00000"/>
                </a:solidFill>
                <a:ea typeface="Times New Roman"/>
              </a:rPr>
              <a:t>Письмо </a:t>
            </a:r>
            <a:r>
              <a:rPr lang="ru-RU" sz="1300" b="1" dirty="0" err="1" smtClean="0">
                <a:solidFill>
                  <a:srgbClr val="C00000"/>
                </a:solidFill>
                <a:ea typeface="Times New Roman"/>
              </a:rPr>
              <a:t>Минпромторга</a:t>
            </a:r>
            <a:r>
              <a:rPr lang="ru-RU" sz="1300" b="1" dirty="0" smtClean="0">
                <a:solidFill>
                  <a:srgbClr val="C00000"/>
                </a:solidFill>
                <a:ea typeface="Times New Roman"/>
              </a:rPr>
              <a:t> от 02.03.2016г. № УВ-12216/08:</a:t>
            </a:r>
          </a:p>
          <a:p>
            <a:pPr algn="just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ru-RU" sz="1300" b="1" dirty="0" smtClean="0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Если заказчик владеет информацией о производстве товаров на территории государств – членов ЕЭС он вправе не запрашивать информацию в </a:t>
            </a:r>
            <a:r>
              <a:rPr lang="ru-RU" sz="1300" b="1" dirty="0" err="1" smtClean="0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Минпромторге</a:t>
            </a:r>
            <a:r>
              <a:rPr lang="ru-RU" sz="1300" b="1" dirty="0" smtClean="0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;</a:t>
            </a:r>
          </a:p>
          <a:p>
            <a:pPr algn="just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ru-RU" sz="1300" b="1" dirty="0" smtClean="0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Подтверждением страны происхождения предлагаемых тканей является предоставление участником закупки декларации происхождения товара.</a:t>
            </a:r>
            <a:endParaRPr lang="ru-RU" sz="1300" b="1" dirty="0">
              <a:solidFill>
                <a:schemeClr val="accent2">
                  <a:lumMod val="75000"/>
                </a:schemeClr>
              </a:solidFill>
              <a:ea typeface="Times New Roman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1200" b="1" i="1" dirty="0" smtClean="0">
              <a:solidFill>
                <a:srgbClr val="C00000"/>
              </a:solidFill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1200" b="1" i="1" dirty="0" smtClean="0">
                <a:solidFill>
                  <a:srgbClr val="C00000"/>
                </a:solidFill>
              </a:rPr>
              <a:t>Закупки у ЕП</a:t>
            </a:r>
            <a:r>
              <a:rPr lang="ru-RU" sz="1200" b="1" i="1" dirty="0" smtClean="0">
                <a:solidFill>
                  <a:schemeClr val="accent2">
                    <a:lumMod val="75000"/>
                  </a:schemeClr>
                </a:solidFill>
              </a:rPr>
              <a:t> (ч.2 ПП РФ № 791): ч.6 (услуги органами и госучреждениями) 11,12 (У (П/П УИС), 16 (услуги по участию в мероприятии проводимом несколькими заказчиками), 17 (</a:t>
            </a:r>
            <a:r>
              <a:rPr lang="ru-RU" sz="1200" b="1" i="1" dirty="0">
                <a:solidFill>
                  <a:schemeClr val="accent2">
                    <a:lumMod val="75000"/>
                  </a:schemeClr>
                </a:solidFill>
              </a:rPr>
              <a:t>изготовление и поставки </a:t>
            </a:r>
            <a:r>
              <a:rPr lang="ru-RU" sz="1200" b="1" i="1" dirty="0" smtClean="0">
                <a:solidFill>
                  <a:schemeClr val="accent2">
                    <a:lumMod val="75000"/>
                  </a:schemeClr>
                </a:solidFill>
              </a:rPr>
              <a:t>декораций, сценических </a:t>
            </a:r>
            <a:r>
              <a:rPr lang="ru-RU" sz="1200" b="1" i="1" dirty="0">
                <a:solidFill>
                  <a:schemeClr val="accent2">
                    <a:lumMod val="75000"/>
                  </a:schemeClr>
                </a:solidFill>
              </a:rPr>
              <a:t>костюмов </a:t>
            </a:r>
            <a:r>
              <a:rPr lang="ru-RU" sz="1200" b="1" i="1" dirty="0" smtClean="0">
                <a:solidFill>
                  <a:schemeClr val="accent2">
                    <a:lumMod val="75000"/>
                  </a:schemeClr>
                </a:solidFill>
              </a:rPr>
              <a:t>и </a:t>
            </a:r>
            <a:r>
              <a:rPr lang="ru-RU" sz="1200" b="1" i="1" dirty="0">
                <a:solidFill>
                  <a:schemeClr val="accent2">
                    <a:lumMod val="75000"/>
                  </a:schemeClr>
                </a:solidFill>
              </a:rPr>
              <a:t>необходимых для создания декораций и костюмов материалов, а также театрального </a:t>
            </a:r>
            <a:r>
              <a:rPr lang="ru-RU" sz="1200" b="1" i="1" dirty="0" smtClean="0">
                <a:solidFill>
                  <a:schemeClr val="accent2">
                    <a:lumMod val="75000"/>
                  </a:schemeClr>
                </a:solidFill>
              </a:rPr>
              <a:t>реквизита) </a:t>
            </a:r>
            <a:endParaRPr lang="ru-RU" sz="1200" b="1" i="1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ru-RU" sz="12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0445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836712"/>
            <a:ext cx="7128792" cy="4886357"/>
          </a:xfrm>
        </p:spPr>
        <p:txBody>
          <a:bodyPr>
            <a:normAutofit lnSpcReduction="10000"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sz="1600" b="1" dirty="0" smtClean="0">
                <a:solidFill>
                  <a:srgbClr val="C00000"/>
                </a:solidFill>
                <a:ea typeface="Times New Roman"/>
              </a:rPr>
              <a:t>Постановление  </a:t>
            </a:r>
            <a:r>
              <a:rPr lang="ru-RU" sz="1600" b="1" dirty="0">
                <a:solidFill>
                  <a:srgbClr val="C00000"/>
                </a:solidFill>
                <a:ea typeface="Times New Roman"/>
              </a:rPr>
              <a:t>Правительства РФ от </a:t>
            </a:r>
            <a:r>
              <a:rPr lang="ru-RU" sz="1600" b="1" dirty="0" smtClean="0">
                <a:solidFill>
                  <a:srgbClr val="C00000"/>
                </a:solidFill>
                <a:ea typeface="Times New Roman"/>
              </a:rPr>
              <a:t>29.12.2015г</a:t>
            </a:r>
            <a:r>
              <a:rPr lang="ru-RU" sz="1600" b="1" dirty="0">
                <a:solidFill>
                  <a:srgbClr val="C00000"/>
                </a:solidFill>
                <a:ea typeface="Times New Roman"/>
              </a:rPr>
              <a:t>. № </a:t>
            </a:r>
            <a:r>
              <a:rPr lang="ru-RU" sz="1600" b="1" dirty="0" smtClean="0">
                <a:solidFill>
                  <a:srgbClr val="C00000"/>
                </a:solidFill>
                <a:ea typeface="Times New Roman"/>
              </a:rPr>
              <a:t>1457 (действие с 30.12.2015г.)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1600" b="1" dirty="0" smtClean="0">
                <a:solidFill>
                  <a:srgbClr val="FF0000"/>
                </a:solidFill>
                <a:ea typeface="Times New Roman"/>
              </a:rPr>
              <a:t> </a:t>
            </a:r>
            <a:endParaRPr lang="ru-RU" sz="1600" b="1" dirty="0">
              <a:solidFill>
                <a:srgbClr val="FF0000"/>
              </a:solidFill>
              <a:ea typeface="Times New Roman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1600" b="1" i="1" dirty="0" smtClean="0">
                <a:solidFill>
                  <a:srgbClr val="C00000"/>
                </a:solidFill>
                <a:ea typeface="Times New Roman"/>
              </a:rPr>
              <a:t>С </a:t>
            </a:r>
            <a:r>
              <a:rPr lang="ru-RU" sz="1600" b="1" i="1" dirty="0">
                <a:solidFill>
                  <a:srgbClr val="C00000"/>
                </a:solidFill>
                <a:ea typeface="Times New Roman"/>
              </a:rPr>
              <a:t>1 января 2016 года </a:t>
            </a:r>
            <a:r>
              <a:rPr lang="ru-RU" sz="1600" b="1" dirty="0" smtClean="0">
                <a:solidFill>
                  <a:srgbClr val="4584D3">
                    <a:lumMod val="75000"/>
                  </a:srgbClr>
                </a:solidFill>
                <a:ea typeface="Times New Roman"/>
              </a:rPr>
              <a:t>установлен запрет на выполнение работ, оказание услуг</a:t>
            </a:r>
            <a:r>
              <a:rPr lang="ru-RU" sz="1600" b="1" dirty="0">
                <a:solidFill>
                  <a:srgbClr val="4584D3">
                    <a:lumMod val="75000"/>
                  </a:srgbClr>
                </a:solidFill>
                <a:ea typeface="Times New Roman"/>
              </a:rPr>
              <a:t> для обеспечения государственных и муниципальных нужд</a:t>
            </a:r>
            <a:r>
              <a:rPr lang="ru-RU" sz="1600" b="1" dirty="0" smtClean="0">
                <a:solidFill>
                  <a:srgbClr val="4584D3">
                    <a:lumMod val="75000"/>
                  </a:srgbClr>
                </a:solidFill>
                <a:ea typeface="Times New Roman"/>
              </a:rPr>
              <a:t> </a:t>
            </a:r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организациями:</a:t>
            </a: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находящимися 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под юрисдикцией Турецкой Республики</a:t>
            </a:r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,</a:t>
            </a: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контролируемыми 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гражданами Республики и (или) организациями, находящимися под юрисдикцией данной </a:t>
            </a:r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страны. 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1600" b="1" dirty="0" smtClean="0">
              <a:solidFill>
                <a:schemeClr val="accent2">
                  <a:lumMod val="75000"/>
                </a:schemeClr>
              </a:solidFill>
              <a:ea typeface="Times New Roman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1600" b="1" i="1" dirty="0" smtClean="0">
                <a:solidFill>
                  <a:srgbClr val="C00000"/>
                </a:solidFill>
                <a:ea typeface="Times New Roman"/>
              </a:rPr>
              <a:t>Письмо МЭР РФ от 17.02.2016г. № Д28и-353: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- установление требований к участникам закупок в рамках ст. 31 44-ФЗ, как соответствие требованиям, установленным в соответствии с законодательством РФ (</a:t>
            </a:r>
            <a:r>
              <a:rPr lang="ru-RU" sz="1400" b="1" i="1" dirty="0" smtClean="0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выписка из ЕГРЮЛ является документом, позволяющим устанавливать требования в рамках указанной статьи</a:t>
            </a:r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);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  <a:ea typeface="Times New Roman"/>
              </a:rPr>
              <a:t>- постановление не издано в развитие ст.14 44-ФЗ, поэтому  установлении в извещении и документации о закупке запрета в рамках ст.14 не допускается. </a:t>
            </a:r>
            <a:endParaRPr lang="ru-RU" sz="1600" b="1" dirty="0">
              <a:solidFill>
                <a:schemeClr val="accent2">
                  <a:lumMod val="75000"/>
                </a:schemeClr>
              </a:solidFill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8553155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836712"/>
            <a:ext cx="7272808" cy="5256584"/>
          </a:xfrm>
        </p:spPr>
        <p:txBody>
          <a:bodyPr>
            <a:normAutofit/>
          </a:bodyPr>
          <a:lstStyle/>
          <a:p>
            <a:pPr marL="0" lvl="0" indent="0" algn="ctr">
              <a:buClr>
                <a:srgbClr val="4584D3"/>
              </a:buClr>
              <a:buNone/>
            </a:pPr>
            <a:r>
              <a:rPr lang="ru-RU" sz="1800" b="1" dirty="0">
                <a:solidFill>
                  <a:srgbClr val="4584D3">
                    <a:lumMod val="75000"/>
                  </a:srgbClr>
                </a:solidFill>
              </a:rPr>
              <a:t>Статья 4 </a:t>
            </a:r>
            <a:r>
              <a:rPr lang="ru-RU" sz="1800" b="1" dirty="0">
                <a:solidFill>
                  <a:srgbClr val="C00000"/>
                </a:solidFill>
              </a:rPr>
              <a:t>Федерального закона от 24 июля 2007г. № </a:t>
            </a:r>
            <a:r>
              <a:rPr lang="ru-RU" sz="1800" b="1" dirty="0" smtClean="0">
                <a:solidFill>
                  <a:srgbClr val="C00000"/>
                </a:solidFill>
              </a:rPr>
              <a:t>209-ФЗ </a:t>
            </a:r>
          </a:p>
          <a:p>
            <a:pPr marL="0" lvl="0" indent="0" algn="ctr">
              <a:buClr>
                <a:srgbClr val="4584D3"/>
              </a:buClr>
              <a:buNone/>
            </a:pPr>
            <a:r>
              <a:rPr lang="ru-RU" sz="1800" b="1" dirty="0" smtClean="0">
                <a:solidFill>
                  <a:srgbClr val="C00000"/>
                </a:solidFill>
              </a:rPr>
              <a:t>(в редакции от 29.12.2015г. № 408-ФЗ)</a:t>
            </a:r>
          </a:p>
          <a:p>
            <a:pPr marL="0" lvl="0" indent="0" algn="ctr">
              <a:buClr>
                <a:srgbClr val="4584D3"/>
              </a:buClr>
              <a:buNone/>
            </a:pPr>
            <a:r>
              <a:rPr lang="ru-RU" sz="1800" b="1" dirty="0" smtClean="0">
                <a:solidFill>
                  <a:srgbClr val="C00000"/>
                </a:solidFill>
              </a:rPr>
              <a:t>(ч.1ст.4 вступила в силу с 01.01.2016г.)</a:t>
            </a:r>
            <a:endParaRPr lang="ru-RU" sz="1800" b="1" dirty="0">
              <a:solidFill>
                <a:srgbClr val="C00000"/>
              </a:solidFill>
            </a:endParaRPr>
          </a:p>
          <a:p>
            <a:pPr marL="0" lvl="0" indent="0" algn="ctr">
              <a:buClr>
                <a:srgbClr val="4584D3"/>
              </a:buClr>
              <a:buNone/>
            </a:pPr>
            <a:endParaRPr lang="ru-RU" sz="1800" b="1" dirty="0">
              <a:solidFill>
                <a:srgbClr val="C00000"/>
              </a:solidFill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800" b="1" dirty="0">
                <a:solidFill>
                  <a:srgbClr val="4584D3">
                    <a:lumMod val="75000"/>
                  </a:srgbClr>
                </a:solidFill>
              </a:rPr>
              <a:t>К </a:t>
            </a:r>
            <a:r>
              <a:rPr lang="ru-RU" sz="1800" b="1" dirty="0" smtClean="0">
                <a:solidFill>
                  <a:srgbClr val="4584D3">
                    <a:lumMod val="75000"/>
                  </a:srgbClr>
                </a:solidFill>
              </a:rPr>
              <a:t>СМП ССП относятся зарегистрированные в соответствии с законодательством РФ: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1800" b="1" dirty="0" smtClean="0">
              <a:solidFill>
                <a:srgbClr val="4584D3">
                  <a:lumMod val="75000"/>
                </a:srgbClr>
              </a:solidFill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800" b="1" dirty="0" smtClean="0">
                <a:solidFill>
                  <a:schemeClr val="accent2">
                    <a:lumMod val="75000"/>
                  </a:schemeClr>
                </a:solidFill>
              </a:rPr>
              <a:t>- хозяйственные </a:t>
            </a:r>
            <a:r>
              <a:rPr lang="ru-RU" sz="1800" b="1" dirty="0">
                <a:solidFill>
                  <a:schemeClr val="accent2">
                    <a:lumMod val="75000"/>
                  </a:schemeClr>
                </a:solidFill>
              </a:rPr>
              <a:t>общества, </a:t>
            </a:r>
            <a:endParaRPr lang="ru-RU" sz="18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800" b="1" dirty="0" smtClean="0">
                <a:solidFill>
                  <a:schemeClr val="accent2">
                    <a:lumMod val="75000"/>
                  </a:schemeClr>
                </a:solidFill>
              </a:rPr>
              <a:t>- хозяйственные </a:t>
            </a:r>
            <a:r>
              <a:rPr lang="ru-RU" sz="1800" b="1" dirty="0">
                <a:solidFill>
                  <a:schemeClr val="accent2">
                    <a:lumMod val="75000"/>
                  </a:schemeClr>
                </a:solidFill>
              </a:rPr>
              <a:t>партнерства, </a:t>
            </a:r>
            <a:endParaRPr lang="ru-RU" sz="18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800" b="1" dirty="0" smtClean="0">
                <a:solidFill>
                  <a:schemeClr val="accent2">
                    <a:lumMod val="75000"/>
                  </a:schemeClr>
                </a:solidFill>
              </a:rPr>
              <a:t>- производственные </a:t>
            </a:r>
            <a:r>
              <a:rPr lang="ru-RU" sz="1800" b="1" dirty="0">
                <a:solidFill>
                  <a:schemeClr val="accent2">
                    <a:lumMod val="75000"/>
                  </a:schemeClr>
                </a:solidFill>
              </a:rPr>
              <a:t>кооперативы, </a:t>
            </a:r>
            <a:endParaRPr lang="ru-RU" sz="18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800" b="1" dirty="0" smtClean="0">
                <a:solidFill>
                  <a:schemeClr val="accent2">
                    <a:lumMod val="75000"/>
                  </a:schemeClr>
                </a:solidFill>
              </a:rPr>
              <a:t>- сельскохозяйственные </a:t>
            </a:r>
            <a:r>
              <a:rPr lang="ru-RU" sz="1800" b="1" dirty="0">
                <a:solidFill>
                  <a:schemeClr val="accent2">
                    <a:lumMod val="75000"/>
                  </a:schemeClr>
                </a:solidFill>
              </a:rPr>
              <a:t>потребительские кооперативы, </a:t>
            </a:r>
            <a:endParaRPr lang="ru-RU" sz="18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800" b="1" dirty="0" smtClean="0">
                <a:solidFill>
                  <a:schemeClr val="accent2">
                    <a:lumMod val="75000"/>
                  </a:schemeClr>
                </a:solidFill>
              </a:rPr>
              <a:t>- крестьянские </a:t>
            </a:r>
            <a:r>
              <a:rPr lang="ru-RU" sz="1800" b="1" dirty="0">
                <a:solidFill>
                  <a:schemeClr val="accent2">
                    <a:lumMod val="75000"/>
                  </a:schemeClr>
                </a:solidFill>
              </a:rPr>
              <a:t>(фермерские) </a:t>
            </a:r>
            <a:r>
              <a:rPr lang="ru-RU" sz="1800" b="1" dirty="0" smtClean="0">
                <a:solidFill>
                  <a:schemeClr val="accent2">
                    <a:lumMod val="75000"/>
                  </a:schemeClr>
                </a:solidFill>
              </a:rPr>
              <a:t>хозяйства,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800" b="1" dirty="0" smtClean="0">
                <a:solidFill>
                  <a:schemeClr val="accent2">
                    <a:lumMod val="75000"/>
                  </a:schemeClr>
                </a:solidFill>
              </a:rPr>
              <a:t>- индивидуальные </a:t>
            </a:r>
            <a:r>
              <a:rPr lang="ru-RU" sz="1800" b="1" dirty="0">
                <a:solidFill>
                  <a:schemeClr val="accent2">
                    <a:lumMod val="75000"/>
                  </a:schemeClr>
                </a:solidFill>
              </a:rPr>
              <a:t>предприниматели</a:t>
            </a:r>
          </a:p>
          <a:p>
            <a:pPr marL="0" lvl="0" indent="0" algn="ctr">
              <a:lnSpc>
                <a:spcPct val="120000"/>
              </a:lnSpc>
              <a:spcBef>
                <a:spcPts val="0"/>
              </a:spcBef>
              <a:buClr>
                <a:srgbClr val="4584D3"/>
              </a:buClr>
              <a:buNone/>
            </a:pPr>
            <a:endParaRPr lang="ru-RU" sz="1800" b="1" dirty="0" smtClean="0">
              <a:solidFill>
                <a:srgbClr val="4584D3">
                  <a:lumMod val="75000"/>
                </a:srgbClr>
              </a:solidFill>
            </a:endParaRPr>
          </a:p>
          <a:p>
            <a:pPr marL="0" lvl="0" indent="0" algn="ctr">
              <a:lnSpc>
                <a:spcPct val="120000"/>
              </a:lnSpc>
              <a:spcBef>
                <a:spcPts val="0"/>
              </a:spcBef>
              <a:buClr>
                <a:srgbClr val="4584D3"/>
              </a:buClr>
              <a:buNone/>
            </a:pPr>
            <a:r>
              <a:rPr lang="ru-RU" sz="1800" b="1" dirty="0" smtClean="0">
                <a:solidFill>
                  <a:srgbClr val="4584D3">
                    <a:lumMod val="75000"/>
                  </a:srgbClr>
                </a:solidFill>
              </a:rPr>
              <a:t>соответствующие </a:t>
            </a:r>
            <a:r>
              <a:rPr lang="ru-RU" sz="1800" b="1" dirty="0">
                <a:solidFill>
                  <a:srgbClr val="4584D3">
                    <a:lumMod val="75000"/>
                  </a:srgbClr>
                </a:solidFill>
              </a:rPr>
              <a:t>следующим </a:t>
            </a:r>
            <a:r>
              <a:rPr lang="ru-RU" sz="1800" b="1" dirty="0">
                <a:solidFill>
                  <a:srgbClr val="C00000"/>
                </a:solidFill>
              </a:rPr>
              <a:t>условиям</a:t>
            </a:r>
            <a:r>
              <a:rPr lang="ru-RU" sz="1800" b="1" dirty="0">
                <a:solidFill>
                  <a:prstClr val="black"/>
                </a:solidFill>
              </a:rPr>
              <a:t>:</a:t>
            </a:r>
          </a:p>
          <a:p>
            <a:pPr marL="0" lvl="0" indent="0" algn="just">
              <a:buClr>
                <a:srgbClr val="4584D3"/>
              </a:buClr>
              <a:buNone/>
            </a:pPr>
            <a:endParaRPr lang="ru-RU" sz="1400" b="1" dirty="0">
              <a:solidFill>
                <a:srgbClr val="C00000"/>
              </a:solidFill>
            </a:endParaRPr>
          </a:p>
          <a:p>
            <a:pPr algn="just"/>
            <a:endParaRPr lang="ru-RU" sz="1400" dirty="0">
              <a:latin typeface="Arial"/>
            </a:endParaRPr>
          </a:p>
          <a:p>
            <a:pPr algn="just"/>
            <a:endParaRPr lang="ru-RU" sz="1400" dirty="0">
              <a:latin typeface="Arial"/>
            </a:endParaRPr>
          </a:p>
          <a:p>
            <a:pPr algn="just"/>
            <a:endParaRPr lang="ru-RU" sz="1400" b="1" dirty="0">
              <a:solidFill>
                <a:prstClr val="black"/>
              </a:solidFill>
            </a:endParaRPr>
          </a:p>
          <a:p>
            <a:pPr marL="0" lvl="0" indent="0" algn="just">
              <a:buClr>
                <a:srgbClr val="4584D3"/>
              </a:buClr>
              <a:buNone/>
            </a:pPr>
            <a:endParaRPr lang="ru-RU" sz="14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65624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нопк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4769</TotalTime>
  <Words>1336</Words>
  <Application>Microsoft Office PowerPoint</Application>
  <PresentationFormat>Экран (4:3)</PresentationFormat>
  <Paragraphs>132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Кнопка</vt:lpstr>
      <vt:lpstr>Управление государственного заказа и лицензирования Белгородской области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Ира Григорьева</dc:creator>
  <cp:lastModifiedBy>Ира Григорьева</cp:lastModifiedBy>
  <cp:revision>192</cp:revision>
  <cp:lastPrinted>2016-03-22T09:58:59Z</cp:lastPrinted>
  <dcterms:created xsi:type="dcterms:W3CDTF">2015-05-15T08:03:20Z</dcterms:created>
  <dcterms:modified xsi:type="dcterms:W3CDTF">2016-07-06T09:34:15Z</dcterms:modified>
</cp:coreProperties>
</file>