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9" r:id="rId1"/>
  </p:sldMasterIdLst>
  <p:notesMasterIdLst>
    <p:notesMasterId r:id="rId14"/>
  </p:notesMasterIdLst>
  <p:sldIdLst>
    <p:sldId id="285" r:id="rId2"/>
    <p:sldId id="258" r:id="rId3"/>
    <p:sldId id="299" r:id="rId4"/>
    <p:sldId id="300" r:id="rId5"/>
    <p:sldId id="302" r:id="rId6"/>
    <p:sldId id="301" r:id="rId7"/>
    <p:sldId id="307" r:id="rId8"/>
    <p:sldId id="294" r:id="rId9"/>
    <p:sldId id="295" r:id="rId10"/>
    <p:sldId id="296" r:id="rId11"/>
    <p:sldId id="297" r:id="rId12"/>
    <p:sldId id="298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591" autoAdjust="0"/>
    <p:restoredTop sz="94675" autoAdjust="0"/>
  </p:normalViewPr>
  <p:slideViewPr>
    <p:cSldViewPr>
      <p:cViewPr>
        <p:scale>
          <a:sx n="106" d="100"/>
          <a:sy n="106" d="100"/>
        </p:scale>
        <p:origin x="-2496" y="-3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9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9B006D0-5BA4-4DC7-A3B5-A01552EFA324}" type="datetimeFigureOut">
              <a:rPr lang="ru-RU"/>
              <a:pPr>
                <a:defRPr/>
              </a:pPr>
              <a:t>29.09.2016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0D54F76-2FC5-4CF4-A191-3D58A57C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3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9A0863-F166-45EE-889F-01152849CD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0D75A-6C9E-441B-9BED-237A99442C6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9863F5-6C81-48A7-B5C7-9EB2C19C9B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D1E54E-A18A-45F9-B93F-A6DCC9EAA0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275C3C-944D-475C-9AB0-1FD6524E23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BD7B16-36CC-410B-A853-DAF270E477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F29D84-33EF-4E03-A25E-0DCAFAC6BC5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612EE1-10CF-4893-AFCB-8DB1CDD422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DEF6B-0E1E-4B94-A2FA-1C71CA5902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0A37FE-93D9-4E42-ACC3-D2FB61D3F4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FDFF334F-F6BB-43DA-9B2F-E9C7FD59BC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C73A34F-69CC-47BE-BDF0-A807656FE1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0" r:id="rId1"/>
    <p:sldLayoutId id="2147484411" r:id="rId2"/>
    <p:sldLayoutId id="2147484412" r:id="rId3"/>
    <p:sldLayoutId id="2147484413" r:id="rId4"/>
    <p:sldLayoutId id="2147484414" r:id="rId5"/>
    <p:sldLayoutId id="2147484415" r:id="rId6"/>
    <p:sldLayoutId id="2147484416" r:id="rId7"/>
    <p:sldLayoutId id="2147484417" r:id="rId8"/>
    <p:sldLayoutId id="2147484418" r:id="rId9"/>
    <p:sldLayoutId id="2147484419" r:id="rId10"/>
    <p:sldLayoutId id="214748442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A18C5208C65BAEB9FEBB809A8E032A5B7A8EAC3DE4BB3557CC46B665C9698F496A185F063C130298e8S4N" TargetMode="External"/><Relationship Id="rId2" Type="http://schemas.openxmlformats.org/officeDocument/2006/relationships/hyperlink" Target="consultantplus://offline/ref=A18C5208C65BAEB9FEBB809A8E032A5B7A8EAC3DE4BB3557CC46B665C9698F496A185F063C130298e8S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consultantplus://offline/ref=A18C5208C65BAEB9FEBB809A8E032A5B7A8EAC3DE4BB3557CC46B665C9698F496A185F063C130299e8SDN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ECF26BC195B2CBC479DA5DB130AB4E2A5144BE8CDE7A156CA31731280649F9494E8F490C1F84978Ds7U1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Rot="1" noChangeArrowheads="1"/>
          </p:cNvSpPr>
          <p:nvPr>
            <p:ph type="title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pPr algn="ctr"/>
            <a:r>
              <a:rPr lang="ru-RU" altLang="ru-RU" sz="31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КОНТРАКТ </a:t>
            </a:r>
            <a:br>
              <a:rPr lang="ru-RU" altLang="ru-RU" sz="31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</a:br>
            <a:r>
              <a:rPr lang="ru-RU" altLang="ru-RU" sz="2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+mn-lt"/>
              </a:rPr>
              <a:t>Федеральный закон №44-ФЗ</a:t>
            </a:r>
          </a:p>
        </p:txBody>
      </p:sp>
      <p:sp>
        <p:nvSpPr>
          <p:cNvPr id="4099" name="Rectangle 3"/>
          <p:cNvSpPr>
            <a:spLocks noGrp="1" noRot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Clr>
                <a:srgbClr val="99FF66"/>
              </a:buClr>
              <a:defRPr/>
            </a:pPr>
            <a:r>
              <a:rPr lang="ru-RU" sz="1800" dirty="0"/>
              <a:t>Государственный контракт, муниципальный контракт - договор, заключенный от имени Российской Федерации, субъекта Российской Федерации (государственный контракт), муниципального образования (муниципальный контракт) государственным или муниципальным заказчиком для обеспечения соответственно государственных нужд, муниципальных нужд (п.8 </a:t>
            </a:r>
            <a:r>
              <a:rPr lang="ru-RU" sz="1800" dirty="0" smtClean="0"/>
              <a:t>ст.3 </a:t>
            </a:r>
            <a:r>
              <a:rPr lang="ru-RU" sz="1800" dirty="0"/>
              <a:t>№44-ФЗ</a:t>
            </a:r>
            <a:r>
              <a:rPr lang="ru-RU" sz="1800" dirty="0" smtClean="0"/>
              <a:t>).</a:t>
            </a:r>
          </a:p>
          <a:p>
            <a:pPr algn="just">
              <a:buClr>
                <a:srgbClr val="99FF66"/>
              </a:buClr>
              <a:defRPr/>
            </a:pPr>
            <a:endParaRPr lang="ru-RU" sz="1800" dirty="0"/>
          </a:p>
          <a:p>
            <a:pPr algn="just">
              <a:buClr>
                <a:srgbClr val="99FF66"/>
              </a:buClr>
              <a:defRPr/>
            </a:pPr>
            <a:r>
              <a:rPr lang="ru-RU" sz="1800" dirty="0" smtClean="0"/>
              <a:t>Контракт – гражданско-правовой договор, предметом которого является поставка товаров, выполнение работ, оказание услуг (</a:t>
            </a:r>
            <a:r>
              <a:rPr lang="ru-RU" sz="1800" dirty="0"/>
              <a:t>в том числе приобретение недвижимого имущества или аренда имущества), от имени Российской Федерации, субъекта Российской Федерации или муниципального образования, а также бюджетным учреждением </a:t>
            </a:r>
            <a:r>
              <a:rPr lang="ru-RU" sz="1800" dirty="0" smtClean="0"/>
              <a:t>                           </a:t>
            </a:r>
            <a:r>
              <a:rPr lang="ru-RU" sz="1800" i="1" dirty="0" smtClean="0"/>
              <a:t>(с 01.01.2017 на основании 321</a:t>
            </a:r>
            <a:r>
              <a:rPr lang="en-US" sz="1800" i="1" dirty="0" smtClean="0"/>
              <a:t>-</a:t>
            </a:r>
            <a:r>
              <a:rPr lang="ru-RU" sz="1800" i="1" dirty="0" smtClean="0"/>
              <a:t>ФЗ от 03.07.2016 государственным, муниципальным унитарными предприятиями) </a:t>
            </a:r>
            <a:r>
              <a:rPr lang="ru-RU" sz="1800" dirty="0" smtClean="0"/>
              <a:t>либо </a:t>
            </a:r>
            <a:r>
              <a:rPr lang="ru-RU" sz="1800" dirty="0"/>
              <a:t>иным юридическим лицом в соответствии с </a:t>
            </a:r>
            <a:r>
              <a:rPr lang="ru-RU" sz="1800" dirty="0">
                <a:hlinkClick r:id="rId2"/>
              </a:rPr>
              <a:t>частями 1, </a:t>
            </a:r>
            <a:r>
              <a:rPr lang="ru-RU" sz="1800" dirty="0" smtClean="0"/>
              <a:t>2.1, </a:t>
            </a:r>
            <a:r>
              <a:rPr lang="ru-RU" sz="1800" dirty="0" smtClean="0">
                <a:hlinkClick r:id="rId3"/>
              </a:rPr>
              <a:t>4 </a:t>
            </a:r>
            <a:r>
              <a:rPr lang="ru-RU" sz="1800" dirty="0">
                <a:hlinkClick r:id="rId3"/>
              </a:rPr>
              <a:t>и </a:t>
            </a:r>
            <a:r>
              <a:rPr lang="ru-RU" sz="1800" dirty="0">
                <a:hlinkClick r:id="rId4"/>
              </a:rPr>
              <a:t>5 статьи 15 </a:t>
            </a:r>
            <a:r>
              <a:rPr lang="ru-RU" sz="1800" dirty="0" smtClean="0">
                <a:hlinkClick r:id="rId4"/>
              </a:rPr>
              <a:t>Федерального </a:t>
            </a:r>
            <a:r>
              <a:rPr lang="ru-RU" sz="1800" dirty="0">
                <a:hlinkClick r:id="rId4"/>
              </a:rPr>
              <a:t>закона </a:t>
            </a:r>
            <a:r>
              <a:rPr lang="ru-RU" sz="1800" dirty="0" smtClean="0"/>
              <a:t>№44-ФЗ</a:t>
            </a:r>
            <a:endParaRPr lang="ru-RU" sz="1800" dirty="0"/>
          </a:p>
          <a:p>
            <a:pPr algn="just">
              <a:lnSpc>
                <a:spcPct val="80000"/>
              </a:lnSpc>
              <a:defRPr/>
            </a:pPr>
            <a:endParaRPr lang="ru-RU" sz="2000" dirty="0" smtClean="0">
              <a:effectLst/>
            </a:endParaRPr>
          </a:p>
          <a:p>
            <a:pPr>
              <a:lnSpc>
                <a:spcPct val="80000"/>
              </a:lnSpc>
              <a:defRPr/>
            </a:pPr>
            <a:endParaRPr lang="ru-RU" sz="2000" dirty="0" smtClean="0">
              <a:effectLst/>
            </a:endParaRPr>
          </a:p>
          <a:p>
            <a:pPr algn="just">
              <a:lnSpc>
                <a:spcPct val="80000"/>
              </a:lnSpc>
              <a:defRPr/>
            </a:pPr>
            <a:endParaRPr lang="ru-RU" sz="2000" dirty="0" smtClean="0">
              <a:effectLst/>
            </a:endParaRPr>
          </a:p>
          <a:p>
            <a:pPr>
              <a:lnSpc>
                <a:spcPct val="80000"/>
              </a:lnSpc>
              <a:defRPr/>
            </a:pPr>
            <a:endParaRPr lang="ru-RU" sz="2000" dirty="0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solidFill>
                  <a:srgbClr val="04617B"/>
                </a:solidFill>
                <a:latin typeface="+mn-lt"/>
              </a:rPr>
              <a:t>Исполнение контракта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000" dirty="0" smtClean="0"/>
              <a:t>Результаты </a:t>
            </a:r>
            <a:r>
              <a:rPr lang="ru-RU" sz="2000" dirty="0"/>
              <a:t>отдельного этапа исполнения контракта (за исключением контракта, заключенного в соответствии </a:t>
            </a:r>
            <a:r>
              <a:rPr lang="ru-RU" sz="2000" dirty="0" smtClean="0"/>
              <a:t>с п.4, п. 5  ч.1 ст. 93), информация о поставленном товаре, выполненной  работе или об оказанной услуге отражаются заказчиком в отчете, размещаемом в единой информационной системе  и содержащем информацию: </a:t>
            </a:r>
            <a:endParaRPr lang="ru-RU" sz="2000" dirty="0">
              <a:hlinkClick r:id="rId2"/>
            </a:endParaRPr>
          </a:p>
          <a:p>
            <a:pPr algn="just"/>
            <a:r>
              <a:rPr lang="ru-RU" sz="2000" dirty="0"/>
              <a:t>1) об исполнении контракта (результаты отдельного этапа исполнения контракта, осуществленная поставка товара, выполненная работа или оказанная услуга, в том числе их соответствие плану-графику), о соблюдении промежуточных и окончательных сроков исполнения контракта;</a:t>
            </a:r>
          </a:p>
          <a:p>
            <a:pPr algn="just"/>
            <a:r>
              <a:rPr lang="ru-RU" sz="2000" dirty="0"/>
              <a:t>2) о ненадлежащем исполнении контракта (с указанием допущенных нарушений) или о неисполнении контракта и о санкциях, которые применены в связи с нарушением условий контракта или его неисполнением;</a:t>
            </a:r>
          </a:p>
          <a:p>
            <a:pPr algn="just"/>
            <a:r>
              <a:rPr lang="ru-RU" sz="2000" dirty="0"/>
              <a:t>3) об изменении или о расторжении контракта в ходе его исполнения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К </a:t>
            </a:r>
            <a:r>
              <a:rPr lang="ru-RU" sz="2000" dirty="0"/>
              <a:t>отчету прилагаются </a:t>
            </a:r>
            <a:r>
              <a:rPr lang="ru-RU" sz="2000" b="1" dirty="0"/>
              <a:t>заключение по результатам экспертизы </a:t>
            </a:r>
            <a:r>
              <a:rPr lang="ru-RU" sz="2000" dirty="0"/>
              <a:t>отдельного этапа исполнения контракта, поставленного товара, выполненной работы или оказанной услуги и </a:t>
            </a:r>
            <a:r>
              <a:rPr lang="ru-RU" sz="2000" b="1" dirty="0"/>
              <a:t>документ о приемке таких результатов </a:t>
            </a:r>
            <a:r>
              <a:rPr lang="ru-RU" sz="2000" dirty="0"/>
              <a:t>либо иной определенный законодательством Российской Федерации документ.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2669463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4617B"/>
                </a:solidFill>
                <a:latin typeface="Constantia"/>
              </a:rPr>
              <a:t>Исполнение контракта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>
              <a:buClr>
                <a:srgbClr val="0BD0D9"/>
              </a:buClr>
              <a:buNone/>
            </a:pPr>
            <a:r>
              <a:rPr lang="ru-RU" sz="1500" dirty="0">
                <a:solidFill>
                  <a:prstClr val="black"/>
                </a:solidFill>
                <a:latin typeface="Arial"/>
              </a:rPr>
              <a:t> </a:t>
            </a:r>
            <a:r>
              <a:rPr lang="ru-RU" sz="1800" dirty="0">
                <a:solidFill>
                  <a:prstClr val="black"/>
                </a:solidFill>
              </a:rPr>
              <a:t>Отчет размещается заказчиком в единой системе </a:t>
            </a:r>
            <a:r>
              <a:rPr lang="ru-RU" sz="1800" b="1" u="sng" dirty="0">
                <a:solidFill>
                  <a:prstClr val="black"/>
                </a:solidFill>
              </a:rPr>
              <a:t>в течение 7 рабочих дней </a:t>
            </a:r>
            <a:r>
              <a:rPr lang="ru-RU" sz="1800" dirty="0">
                <a:solidFill>
                  <a:prstClr val="black"/>
                </a:solidFill>
              </a:rPr>
              <a:t>со дня:</a:t>
            </a:r>
          </a:p>
          <a:p>
            <a:pPr lvl="0" algn="just">
              <a:buClr>
                <a:srgbClr val="0BD0D9"/>
              </a:buClr>
            </a:pPr>
            <a:r>
              <a:rPr lang="ru-RU" sz="1800" dirty="0">
                <a:solidFill>
                  <a:prstClr val="black"/>
                </a:solidFill>
              </a:rPr>
              <a:t>а) оплаты заказчиком обязательств и подписания заказчиком документа о приемке результатов исполнения контракта и (или) о результатах отдельного этапа его исполнения, а в случае создания приемочной комиссии - подписания такого документа всеми членами приемочной комиссии и утверждения его заказчиком по отдельному этапу исполнения контракта;</a:t>
            </a:r>
          </a:p>
          <a:p>
            <a:pPr lvl="0" algn="just">
              <a:buClr>
                <a:srgbClr val="0BD0D9"/>
              </a:buClr>
            </a:pPr>
            <a:r>
              <a:rPr lang="ru-RU" sz="1800" dirty="0">
                <a:solidFill>
                  <a:prstClr val="black"/>
                </a:solidFill>
              </a:rPr>
              <a:t>б) оплаты заказчиком обязательств по контракту и подписания документа о приемке поставленных товаров, выполненных работ и оказанных услуг, а в случае создания приемочной комиссии - подписания такого документа всеми членами приемочной комиссии и утверждения его заказчиком;</a:t>
            </a:r>
          </a:p>
          <a:p>
            <a:pPr lvl="0" algn="just">
              <a:buClr>
                <a:srgbClr val="0BD0D9"/>
              </a:buClr>
            </a:pPr>
            <a:r>
              <a:rPr lang="ru-RU" sz="1800" dirty="0">
                <a:solidFill>
                  <a:prstClr val="black"/>
                </a:solidFill>
              </a:rPr>
              <a:t>в) расторжения контракта, то есть со дня, определенного соглашением сторон о расторжении контракта, дня вступления в законную силу решения суда о расторжении контракта или дня вступления в силу решения поставщика, подрядчика или исполнителя </a:t>
            </a:r>
            <a:r>
              <a:rPr lang="ru-RU" sz="1800" dirty="0" smtClean="0">
                <a:solidFill>
                  <a:prstClr val="black"/>
                </a:solidFill>
              </a:rPr>
              <a:t>либо </a:t>
            </a:r>
            <a:r>
              <a:rPr lang="ru-RU" sz="1800" dirty="0">
                <a:solidFill>
                  <a:prstClr val="black"/>
                </a:solidFill>
              </a:rPr>
              <a:t>заказчика об одностороннем отказе от исполнения контракта.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="" xmlns:p14="http://schemas.microsoft.com/office/powerpoint/2010/main" val="52934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279692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latin typeface="+mn-lt"/>
              </a:rPr>
              <a:t>Спасибо за внимание!</a:t>
            </a:r>
            <a:br>
              <a:rPr lang="ru-RU" b="1" dirty="0" smtClean="0">
                <a:latin typeface="+mn-lt"/>
              </a:rPr>
            </a:br>
            <a:endParaRPr lang="ru-RU" b="1" dirty="0">
              <a:latin typeface="+mn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0963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latin typeface="+mn-lt"/>
              </a:rPr>
              <a:t>Контракт - особый 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гражданско-правовой договор</a:t>
            </a:r>
          </a:p>
        </p:txBody>
      </p:sp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838200" y="1700213"/>
            <a:ext cx="8007350" cy="4752975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ru-RU" sz="1800" dirty="0" smtClean="0"/>
              <a:t>Заключается в </a:t>
            </a:r>
            <a:r>
              <a:rPr lang="ru-RU" sz="1800" dirty="0"/>
              <a:t>соответствии с планом-графиком закупок товаров, работ, услуг для обеспечения государственных (муниципальных) нужд, сформированным и утвержденным </a:t>
            </a:r>
            <a:r>
              <a:rPr lang="ru-RU" sz="1800" dirty="0" smtClean="0"/>
              <a:t>в порядке, </a:t>
            </a:r>
            <a:r>
              <a:rPr lang="ru-RU" sz="1800" dirty="0"/>
              <a:t>установленном </a:t>
            </a:r>
            <a:r>
              <a:rPr lang="ru-RU" sz="1800" dirty="0" smtClean="0"/>
              <a:t>законодательством РФ о контрактной системе в сфере  закупок и оплачивается в пределах лимитов бюджетных обязательств (ст. 72 БК РФ)</a:t>
            </a:r>
          </a:p>
          <a:p>
            <a:pPr algn="just">
              <a:defRPr/>
            </a:pPr>
            <a:r>
              <a:rPr lang="ru-RU" sz="1800" dirty="0" smtClean="0"/>
              <a:t>Заключается на основании Федерального закона 44-ФЗ. </a:t>
            </a:r>
          </a:p>
          <a:p>
            <a:pPr algn="just">
              <a:defRPr/>
            </a:pPr>
            <a:r>
              <a:rPr lang="ru-RU" sz="1800" dirty="0" smtClean="0"/>
              <a:t>Цена контракта является твердой, изменению не подлежит (есть исключения)</a:t>
            </a:r>
          </a:p>
          <a:p>
            <a:pPr algn="just">
              <a:defRPr/>
            </a:pPr>
            <a:r>
              <a:rPr lang="ru-RU" sz="1800" dirty="0" smtClean="0"/>
              <a:t>Заключается на условиях, предусмотренных извещением об осуществлении закупки или приглашением принять участие в определении поставщика (подрядчика, исполнителя), документацией о закупке, заявкой, окончательным предложением участника закупки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dirty="0" smtClean="0"/>
              <a:t>Не допускается перемена поставщика, подрядчика, исполнителя (есть исключения)</a:t>
            </a:r>
          </a:p>
          <a:p>
            <a:pPr algn="just" eaLnBrk="1" hangingPunct="1">
              <a:lnSpc>
                <a:spcPct val="80000"/>
              </a:lnSpc>
              <a:defRPr/>
            </a:pPr>
            <a:r>
              <a:rPr lang="ru-RU" sz="1800" dirty="0" smtClean="0"/>
              <a:t>Иные условия контракта также изменить нельзя (есть исключения)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Типовые контракты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/>
              <a:t>1) </a:t>
            </a:r>
            <a:r>
              <a:rPr lang="ru-RU" sz="2800" dirty="0" smtClean="0"/>
              <a:t>Приказ </a:t>
            </a:r>
            <a:r>
              <a:rPr lang="ru-RU" sz="2800" dirty="0" err="1" smtClean="0"/>
              <a:t>Минпромторга</a:t>
            </a:r>
            <a:r>
              <a:rPr lang="ru-RU" sz="2800" dirty="0" smtClean="0"/>
              <a:t> России от 20.02.2016 N 467  "Об утверждении типового контракта </a:t>
            </a:r>
            <a:r>
              <a:rPr lang="ru-RU" sz="2800" b="1" dirty="0" smtClean="0"/>
              <a:t>на оказание услуг</a:t>
            </a:r>
            <a:r>
              <a:rPr lang="ru-RU" sz="2800" dirty="0" smtClean="0"/>
              <a:t> </a:t>
            </a:r>
            <a:r>
              <a:rPr lang="ru-RU" sz="2800" b="1" dirty="0" smtClean="0"/>
              <a:t>выставочной и ярмарочной деятельности</a:t>
            </a:r>
            <a:r>
              <a:rPr lang="ru-RU" sz="2800" dirty="0" smtClean="0"/>
              <a:t> для обеспечения государственных и муниципальных нужд, типового контракта </a:t>
            </a:r>
            <a:r>
              <a:rPr lang="ru-RU" sz="2800" b="1" dirty="0" smtClean="0"/>
              <a:t>на оказание услуг</a:t>
            </a:r>
            <a:r>
              <a:rPr lang="ru-RU" sz="2800" dirty="0" smtClean="0"/>
              <a:t> </a:t>
            </a:r>
            <a:r>
              <a:rPr lang="ru-RU" sz="2800" b="1" dirty="0" smtClean="0"/>
              <a:t>по диагностике, техническому обслуживанию и ремонту автотранспортных средств</a:t>
            </a:r>
            <a:r>
              <a:rPr lang="ru-RU" sz="2800" dirty="0" smtClean="0"/>
              <a:t> для обеспечения государственных и муниципальных нужд, типового контракта </a:t>
            </a:r>
            <a:r>
              <a:rPr lang="ru-RU" sz="2800" b="1" dirty="0" smtClean="0"/>
              <a:t>на поставку продукции радиоэлектронной промышленности, судостроительной промышленности, авиационной техники</a:t>
            </a:r>
            <a:r>
              <a:rPr lang="ru-RU" sz="2800" dirty="0" smtClean="0"/>
              <a:t> для обеспечения государственных и муниципальных нужд, информационной карты типового контракта на оказание услуг выставочной и ярмарочной деятельности для обеспечения государственных и муниципальных нужд, информационной карты типового контракта на оказание услуг по диагностике, техническому обслуживанию и ремонту автотранспортных средств для обеспечения государственных и муниципальных нужд и информационной карты типового контракта на поставку продукции радиоэлектронной промышленности, судостроительной промышленности, авиационной техники для обеспечения государственных и муниципальных нужд" (Размещение в ЕИС 16.06.2016)</a:t>
            </a:r>
          </a:p>
          <a:p>
            <a:r>
              <a:rPr lang="ru-RU" sz="2800" dirty="0" smtClean="0"/>
              <a:t>2) Приказ Минздрава России от 15.10.2015 N 724н "Об утверждении типового контракта </a:t>
            </a:r>
            <a:r>
              <a:rPr lang="ru-RU" sz="2800" b="1" dirty="0" smtClean="0"/>
              <a:t>на поставку медицинских изделий, ввод в эксплуатацию медицинских изделий, обучение правилам эксплуатации специалистов, эксплуатирующих медицинские изделия, и специалистов, осуществляющих техническое обслуживание медицинских изделий</a:t>
            </a:r>
            <a:r>
              <a:rPr lang="ru-RU" sz="2800" dirty="0" smtClean="0"/>
              <a:t>" (Размещение в ЕИС 29.04.2016)</a:t>
            </a:r>
          </a:p>
          <a:p>
            <a:r>
              <a:rPr lang="ru-RU" sz="2800" dirty="0" smtClean="0"/>
              <a:t>3) Приказ Минтруда России от 29.10.2015 N 797н "Об утверждении типового контракта </a:t>
            </a:r>
            <a:r>
              <a:rPr lang="ru-RU" sz="2800" b="1" dirty="0" smtClean="0"/>
              <a:t>на оказание образовательных услуг по профессиональной переподготовке (повышению квалификации) федеральных государственных гражданских служащих</a:t>
            </a:r>
            <a:r>
              <a:rPr lang="ru-RU" sz="2800" dirty="0" smtClean="0"/>
              <a:t> и информационной карты типового контракта на оказание образовательных услуг по профессиональной переподготовке (повышению квалификации) федеральных государственных гражданских служащих" (Размещение в ЕИС 29.04.2016)</a:t>
            </a:r>
          </a:p>
          <a:p>
            <a:r>
              <a:rPr lang="ru-RU" sz="2800" dirty="0" smtClean="0"/>
              <a:t>4) Приказ </a:t>
            </a:r>
            <a:r>
              <a:rPr lang="ru-RU" sz="2800" dirty="0" err="1" smtClean="0"/>
              <a:t>Минобрнауки</a:t>
            </a:r>
            <a:r>
              <a:rPr lang="ru-RU" sz="2800" dirty="0" smtClean="0"/>
              <a:t> России от 21.10.2015 N 1180 "Об утверждении типового контракта </a:t>
            </a:r>
            <a:r>
              <a:rPr lang="ru-RU" sz="2800" b="1" dirty="0" smtClean="0"/>
              <a:t>на выполнение научно-исследовательских, опытно-конструкторских и технологических работ,</a:t>
            </a:r>
            <a:r>
              <a:rPr lang="ru-RU" sz="2800" dirty="0" smtClean="0"/>
              <a:t> типовых условий контракта при использовании результатов интеллектуальной деятельности, включаемых в контракты на выполнение работ, оказание услуг и информационной карты типового контракта, типовых условий контракта" (Размещение в ЕИС 14.06.2016)</a:t>
            </a:r>
          </a:p>
          <a:p>
            <a:r>
              <a:rPr lang="ru-RU" sz="2800" dirty="0" smtClean="0"/>
              <a:t>5) Приказ </a:t>
            </a:r>
            <a:r>
              <a:rPr lang="ru-RU" sz="2800" dirty="0" err="1" smtClean="0"/>
              <a:t>Госкорпорации</a:t>
            </a:r>
            <a:r>
              <a:rPr lang="ru-RU" sz="2800" dirty="0" smtClean="0"/>
              <a:t> "</a:t>
            </a:r>
            <a:r>
              <a:rPr lang="ru-RU" sz="2800" dirty="0" err="1" smtClean="0"/>
              <a:t>Росатом</a:t>
            </a:r>
            <a:r>
              <a:rPr lang="ru-RU" sz="2800" dirty="0" smtClean="0"/>
              <a:t>" от 29.12.2015 N 1/27-НПА "Об утверждении типового государственного контракта на выполнение работ </a:t>
            </a:r>
            <a:r>
              <a:rPr lang="ru-RU" sz="2800" b="1" dirty="0" smtClean="0"/>
              <a:t>по обращению с радиоактивными отходами, образовавшимися в результате утилизации атомных подводных лодок</a:t>
            </a:r>
            <a:r>
              <a:rPr lang="ru-RU" sz="2800" dirty="0" smtClean="0"/>
              <a:t> (надводных кораблей с ядерными энергетическими установками, судов атомного технологического обслуживания) и реабилитации береговых технических баз Военно-Морского Флота" (Размещение в ЕИС 26.08.2016).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cap="all" dirty="0" smtClean="0"/>
              <a:t>Существенные (обязательные) условия контракта ПО 44-ФЗ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1) </a:t>
            </a:r>
            <a:r>
              <a:rPr lang="ru-RU" b="1" dirty="0" smtClean="0"/>
              <a:t>Цена контракта является твердой </a:t>
            </a:r>
            <a:r>
              <a:rPr lang="ru-RU" dirty="0" smtClean="0"/>
              <a:t>и определяется на весь срок исполнения контракта (ч. 2 ст. 34 44-ФЗ)</a:t>
            </a:r>
          </a:p>
          <a:p>
            <a:r>
              <a:rPr lang="ru-RU" dirty="0" smtClean="0"/>
              <a:t>2) </a:t>
            </a:r>
            <a:r>
              <a:rPr lang="ru-RU" b="1" dirty="0" smtClean="0"/>
              <a:t>Условие об ответственности </a:t>
            </a:r>
            <a:r>
              <a:rPr lang="ru-RU" dirty="0" smtClean="0"/>
              <a:t>заказчика и поставщика (подрядчика, исполнителя) за неисполнение или ненадлежащее исполнение обязательств, предусмотренных контрактом (ч. 4 ст. 34 44-ФЗ; ПП РФ от 25.11.2013 №1063)</a:t>
            </a:r>
          </a:p>
          <a:p>
            <a:r>
              <a:rPr lang="ru-RU" dirty="0" smtClean="0"/>
              <a:t>3) </a:t>
            </a:r>
            <a:r>
              <a:rPr lang="ru-RU" b="1" dirty="0" smtClean="0"/>
              <a:t>Условие о порядке и сроках оплаты, о порядке и сроках осуществления приемки</a:t>
            </a:r>
            <a:r>
              <a:rPr lang="ru-RU" dirty="0" smtClean="0"/>
              <a:t> поставленного товара, выполненной работы (ее результатов) или оказанной услуги в части соответствия их количества, комплектности, объема требованиям, установленным контрактом, а также </a:t>
            </a:r>
            <a:r>
              <a:rPr lang="ru-RU" b="1" dirty="0" smtClean="0"/>
              <a:t>о порядке и сроках оформления результатов приемки </a:t>
            </a:r>
            <a:r>
              <a:rPr lang="ru-RU" dirty="0" smtClean="0"/>
              <a:t>(ч. 13 ст. 34 44-ФЗ)</a:t>
            </a:r>
          </a:p>
          <a:p>
            <a:r>
              <a:rPr lang="ru-RU" dirty="0" smtClean="0"/>
              <a:t>4) В контракт обязательно должно включаться </a:t>
            </a:r>
            <a:r>
              <a:rPr lang="ru-RU" b="1" dirty="0" smtClean="0"/>
              <a:t>требование об обеспечении исполнения контракта </a:t>
            </a:r>
            <a:r>
              <a:rPr lang="ru-RU" dirty="0" smtClean="0"/>
              <a:t>(ч. 1 ст. 96 44-ФЗ)</a:t>
            </a:r>
          </a:p>
          <a:p>
            <a:r>
              <a:rPr lang="ru-RU" dirty="0" smtClean="0"/>
              <a:t>5) В контракт включается обязательное </a:t>
            </a:r>
            <a:r>
              <a:rPr lang="ru-RU" b="1" dirty="0" smtClean="0"/>
              <a:t>условие о сроках возврата </a:t>
            </a:r>
            <a:r>
              <a:rPr lang="ru-RU" dirty="0" smtClean="0"/>
              <a:t>заказчиком поставщику (подрядчику, исполнителю) </a:t>
            </a:r>
            <a:r>
              <a:rPr lang="ru-RU" b="1" dirty="0" smtClean="0"/>
              <a:t>денежных средств, внесенных в качестве обеспечения исполнения контракта</a:t>
            </a:r>
            <a:r>
              <a:rPr lang="ru-RU" dirty="0" smtClean="0"/>
              <a:t> (ч. 27  ст. 34 44-ФЗ)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dirty="0" smtClean="0"/>
              <a:t>Цена  контракта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defRPr/>
            </a:pPr>
            <a:r>
              <a:rPr lang="ru-RU" sz="2800" dirty="0" smtClean="0"/>
              <a:t>Цена контракта является твердой и определяется на весь срок исполнения контракта, а в случаях, установленных Правительством РФ, указываются ориентировочное значение цены контракта либо формула цены и максимальное значение цены контракта, установленные заказчиком в документации о закупке</a:t>
            </a:r>
          </a:p>
          <a:p>
            <a:pPr algn="just">
              <a:buNone/>
              <a:defRPr/>
            </a:pPr>
            <a:endParaRPr lang="ru-RU" sz="1000" dirty="0" smtClean="0"/>
          </a:p>
          <a:p>
            <a:pPr algn="just">
              <a:defRPr/>
            </a:pPr>
            <a:r>
              <a:rPr lang="ru-RU" sz="2800" dirty="0" smtClean="0"/>
              <a:t>Уменьшение цены контракта в связи с применением участником закупки УСН Законом №44-ФЗ не предусмотрено</a:t>
            </a:r>
          </a:p>
          <a:p>
            <a:pPr algn="just">
              <a:defRPr/>
            </a:pPr>
            <a:r>
              <a:rPr lang="ru-RU" sz="2800" dirty="0" smtClean="0"/>
              <a:t>Цена контракта может быть снижена по соглашению сторон без изменения других условий исполнения контракта (в случае, если это предусмотрено документацией и контрактом)</a:t>
            </a:r>
          </a:p>
          <a:p>
            <a:pPr algn="just">
              <a:buNone/>
              <a:defRPr/>
            </a:pPr>
            <a:endParaRPr lang="ru-RU" sz="1000" dirty="0" smtClean="0"/>
          </a:p>
          <a:p>
            <a:pPr algn="just">
              <a:buNone/>
              <a:defRPr/>
            </a:pPr>
            <a:endParaRPr lang="ru-RU" sz="1000" dirty="0" smtClean="0"/>
          </a:p>
          <a:p>
            <a:pPr algn="just">
              <a:defRPr/>
            </a:pPr>
            <a:r>
              <a:rPr lang="ru-RU" sz="2800" dirty="0" smtClean="0"/>
              <a:t>В контракт включается обязательное условие о порядке и сроках оплаты товаров, работ, услуг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ru-RU" sz="3600" b="1" cap="all" dirty="0" smtClean="0"/>
              <a:t>СУЩЕСТВЕННЫЕ УСЛОВИЯ КОНТРАКТА В ОТДЕЛЬНЫХ СЛУЧАЯХ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lvl="0"/>
            <a:r>
              <a:rPr lang="ru-RU" dirty="0" smtClean="0"/>
              <a:t>1) Если контракт заключается </a:t>
            </a:r>
            <a:r>
              <a:rPr lang="ru-RU" b="1" dirty="0" smtClean="0"/>
              <a:t>на срок более чем три года</a:t>
            </a:r>
            <a:r>
              <a:rPr lang="ru-RU" dirty="0" smtClean="0"/>
              <a:t> и цена контракта составляет </a:t>
            </a:r>
            <a:r>
              <a:rPr lang="ru-RU" b="1" dirty="0" smtClean="0"/>
              <a:t>более чем 100 млн. руб.,</a:t>
            </a:r>
            <a:r>
              <a:rPr lang="ru-RU" dirty="0" smtClean="0"/>
              <a:t> контракт должен включать в себя график исполнения контракта (ч. 12 ст. 34 44-ФЗ)</a:t>
            </a:r>
          </a:p>
          <a:p>
            <a:pPr lvl="0"/>
            <a:r>
              <a:rPr lang="ru-RU" dirty="0" smtClean="0"/>
              <a:t>2) Если контракт заключается с физ. лицом (за исключением ИП или иного занимающегося частной практикой лица) - </a:t>
            </a:r>
            <a:r>
              <a:rPr lang="ru-RU" b="1" dirty="0" smtClean="0"/>
              <a:t>условие об уменьшении суммы, подлежащей уплате физическому лицу, на размер налоговых платежей</a:t>
            </a:r>
            <a:r>
              <a:rPr lang="ru-RU" dirty="0" smtClean="0"/>
              <a:t>, связанных с оплатой контракта (ч. 13 ст. 34 44-ФЗ)</a:t>
            </a:r>
          </a:p>
          <a:p>
            <a:pPr lvl="0"/>
            <a:r>
              <a:rPr lang="ru-RU" dirty="0" smtClean="0"/>
              <a:t>3) Если начальная (максимальная) цена контракта при осуществлении закупки товара, работы, услуги превышает </a:t>
            </a:r>
            <a:r>
              <a:rPr lang="ru-RU" b="1" dirty="0" smtClean="0"/>
              <a:t>100 млн. рублей</a:t>
            </a:r>
            <a:r>
              <a:rPr lang="ru-RU" dirty="0" smtClean="0"/>
              <a:t> (для нужд субъекта РФ и </a:t>
            </a:r>
            <a:r>
              <a:rPr lang="ru-RU" dirty="0" err="1" smtClean="0"/>
              <a:t>мун</a:t>
            </a:r>
            <a:r>
              <a:rPr lang="ru-RU" dirty="0" smtClean="0"/>
              <a:t>. нужд) в контракте должна быть указана обязанность поставщика (подрядчика, исполнителя) предоставлять </a:t>
            </a:r>
            <a:r>
              <a:rPr lang="ru-RU" b="1" dirty="0" smtClean="0"/>
              <a:t>информацию о всех соисполнителях, субподрядчиках</a:t>
            </a:r>
            <a:r>
              <a:rPr lang="ru-RU" dirty="0" smtClean="0"/>
              <a:t>, заключивших договор или договоры с поставщиком (подрядчиком, исполнителем), цена которого или общая цена которых составляет </a:t>
            </a:r>
            <a:r>
              <a:rPr lang="ru-RU" b="1" dirty="0" smtClean="0"/>
              <a:t>более чем 10% цены контракта</a:t>
            </a:r>
            <a:r>
              <a:rPr lang="ru-RU" dirty="0" smtClean="0"/>
              <a:t>. Ответственность за непредоставление такой информации (ч. 23-24 ст. 34 44-ФЗ)</a:t>
            </a:r>
          </a:p>
          <a:p>
            <a:r>
              <a:rPr lang="ru-RU" dirty="0" smtClean="0"/>
              <a:t>4) В контракт включается </a:t>
            </a:r>
            <a:r>
              <a:rPr lang="ru-RU" b="1" dirty="0" smtClean="0"/>
              <a:t>условие о банковском сопровождении контракта</a:t>
            </a:r>
            <a:r>
              <a:rPr lang="ru-RU" dirty="0" smtClean="0"/>
              <a:t> в случаях, установленных в соответствии со ст.35 Закона N 44-ФЗ. (ч. 26  ст. 34 44-ФЗ)</a:t>
            </a:r>
          </a:p>
          <a:p>
            <a:r>
              <a:rPr lang="ru-RU" dirty="0" smtClean="0"/>
              <a:t>5) При заключении </a:t>
            </a:r>
            <a:r>
              <a:rPr lang="ru-RU" b="1" dirty="0" smtClean="0"/>
              <a:t>контракта жизненного цикла</a:t>
            </a:r>
            <a:r>
              <a:rPr lang="ru-RU" dirty="0" smtClean="0"/>
              <a:t> - контракт, </a:t>
            </a:r>
            <a:r>
              <a:rPr lang="ru-RU" dirty="0" err="1" smtClean="0"/>
              <a:t>предусм</a:t>
            </a:r>
            <a:r>
              <a:rPr lang="ru-RU" dirty="0" smtClean="0"/>
              <a:t>. закупку товара или работы (в том числе при необходимости проектирование, конструирование объекта, который должен быть создан в результате выполнения работы) - </a:t>
            </a:r>
            <a:r>
              <a:rPr lang="ru-RU" b="1" dirty="0" smtClean="0"/>
              <a:t>последующие обслуживание, ремонт и при необходимости эксплуатацию и (или) утилизацию поставленного товара или созданного в результате выполнения работы объекта</a:t>
            </a:r>
            <a:r>
              <a:rPr lang="ru-RU" dirty="0" smtClean="0"/>
              <a:t> (ч. 16 ст. 34 44-ФЗ)</a:t>
            </a:r>
          </a:p>
          <a:p>
            <a:r>
              <a:rPr lang="ru-RU" dirty="0" smtClean="0"/>
              <a:t>6) В случае, если заказчик хочет в дальнейшем воспользоваться правом </a:t>
            </a:r>
            <a:r>
              <a:rPr lang="ru-RU" b="1" dirty="0" smtClean="0"/>
              <a:t>одностороннего отказа</a:t>
            </a:r>
            <a:r>
              <a:rPr lang="ru-RU" dirty="0" smtClean="0"/>
              <a:t> от исполнения контракта данное условие должно быть включено в контракт (ч. 14 ст. 34 44-ФЗ)</a:t>
            </a:r>
          </a:p>
          <a:p>
            <a:pPr lvl="0"/>
            <a:r>
              <a:rPr lang="ru-RU" dirty="0" smtClean="0"/>
              <a:t>7) В контракт включается дополнительное </a:t>
            </a:r>
            <a:r>
              <a:rPr lang="ru-RU" b="1" dirty="0" smtClean="0"/>
              <a:t>условие о продаже лесных насаждений</a:t>
            </a:r>
            <a:r>
              <a:rPr lang="ru-RU" dirty="0" smtClean="0"/>
              <a:t> для заготовки древесины, если контракт заключается на выполнение работ по охране, защите, воспроизводству лесов в соответствии со ст. 19 Лесного кодекса РФ(ч. 28  ст. 34 44-ФЗ)</a:t>
            </a:r>
          </a:p>
          <a:p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ru-RU" sz="3600" b="1" cap="all" dirty="0" smtClean="0"/>
              <a:t>СУЩЕСТВЕННЫЕ УСЛОВИЯ КОНТРАКТА В ОТДЕЛЬНЫХ </a:t>
            </a:r>
            <a:r>
              <a:rPr lang="ru-RU" sz="3600" b="1" cap="all" dirty="0" smtClean="0"/>
              <a:t>СЛУЧАЯХ (новые нормы)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8) в отношении контракта, предметом которого являются </a:t>
            </a:r>
            <a:r>
              <a:rPr lang="ru-RU" b="1" dirty="0" smtClean="0"/>
              <a:t>создание произведения архитектуры, градостроительства или садово-паркового искусства и (или) разработка на его основе проектной документации объектов капитального строительства</a:t>
            </a:r>
          </a:p>
          <a:p>
            <a:pPr>
              <a:buNone/>
            </a:pPr>
            <a:r>
              <a:rPr lang="ru-RU" dirty="0" smtClean="0"/>
              <a:t>       - Российской Федерации, субъекту РФ, муниципальному образованию, от имени которых заключен контракт, принадлежит </a:t>
            </a:r>
            <a:r>
              <a:rPr lang="ru-RU" b="1" dirty="0" smtClean="0"/>
              <a:t>исключительное право использовать</a:t>
            </a:r>
            <a:r>
              <a:rPr lang="ru-RU" dirty="0" smtClean="0"/>
              <a:t> произведение архитектуры, градостроительства или садово-паркового искусства, созданное в ходе выполнения такого контракта, </a:t>
            </a:r>
            <a:r>
              <a:rPr lang="ru-RU" b="1" dirty="0" smtClean="0"/>
              <a:t>путем разработки проектной документации </a:t>
            </a:r>
            <a:r>
              <a:rPr lang="ru-RU" dirty="0" smtClean="0"/>
              <a:t>объекта капитального строительства на основе указанного произведения, а также </a:t>
            </a:r>
            <a:r>
              <a:rPr lang="ru-RU" b="1" dirty="0" smtClean="0"/>
              <a:t>путем реализации произведения </a:t>
            </a:r>
            <a:r>
              <a:rPr lang="ru-RU" dirty="0" smtClean="0"/>
              <a:t>архитектуры, градостроительства или садово-паркового искусства;</a:t>
            </a:r>
          </a:p>
          <a:p>
            <a:pPr>
              <a:buNone/>
            </a:pPr>
            <a:r>
              <a:rPr lang="ru-RU" dirty="0" smtClean="0"/>
              <a:t>       - </a:t>
            </a:r>
            <a:r>
              <a:rPr lang="ru-RU" b="1" dirty="0" smtClean="0"/>
              <a:t>право на многократное использование  </a:t>
            </a:r>
            <a:r>
              <a:rPr lang="ru-RU" dirty="0" smtClean="0"/>
              <a:t>заказчиком проектной документации объекта капитального строительства, разработанной на основе произведения архитектуры, градостроительства или садово-паркового искусства, </a:t>
            </a:r>
            <a:r>
              <a:rPr lang="ru-RU" b="1" dirty="0" smtClean="0"/>
              <a:t>без согласия автора произведения </a:t>
            </a:r>
            <a:r>
              <a:rPr lang="ru-RU" dirty="0" smtClean="0"/>
              <a:t>архитектуры, градостроительства или садово-паркового искусства (ст. 110.1 44-ФЗ)</a:t>
            </a:r>
          </a:p>
          <a:p>
            <a:r>
              <a:rPr lang="ru-RU" dirty="0" smtClean="0"/>
              <a:t>9) в отношении контракта, предметом которого является </a:t>
            </a:r>
            <a:r>
              <a:rPr lang="ru-RU" b="1" dirty="0" smtClean="0"/>
              <a:t>выполнение проектных и (или) изыскательских работ</a:t>
            </a:r>
            <a:r>
              <a:rPr lang="ru-RU" dirty="0" smtClean="0"/>
              <a:t> - условие, согласно которому с даты приемки результатов выполнения таких работ исключительные права на их результаты принадлежат РФ, субъекту РФ, муниципальному образованию, от имени которых выступает заказчик</a:t>
            </a:r>
          </a:p>
          <a:p>
            <a:r>
              <a:rPr lang="ru-RU" dirty="0" smtClean="0"/>
              <a:t>10) в отношении контрактов, предметом которых являются </a:t>
            </a:r>
            <a:r>
              <a:rPr lang="ru-RU" b="1" dirty="0" smtClean="0"/>
              <a:t>строительство, реконструкция объектов капитального строительства - условие о поэтапной оплате выполненных подрядчиком работ исходя из объема таких работ и цены контракта. </a:t>
            </a:r>
            <a:r>
              <a:rPr lang="ru-RU" dirty="0" smtClean="0"/>
              <a:t>При этом оплата выполненных по контракту работ осуществляется в сроки и в размерах, которые установлены </a:t>
            </a:r>
            <a:r>
              <a:rPr lang="ru-RU" b="1" dirty="0" smtClean="0"/>
              <a:t>графиком оплаты выполненных по контракту работ </a:t>
            </a:r>
            <a:r>
              <a:rPr lang="ru-RU" dirty="0" smtClean="0"/>
              <a:t>с учетом </a:t>
            </a:r>
            <a:r>
              <a:rPr lang="ru-RU" b="1" dirty="0" smtClean="0"/>
              <a:t>графика выполнения строительно-монтажных работ </a:t>
            </a:r>
            <a:r>
              <a:rPr lang="ru-RU" dirty="0" smtClean="0"/>
              <a:t>(ст. 110.2 44-ФЗ)</a:t>
            </a:r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pPr lvl="0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8069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Исполнение контракта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 fontScale="25000" lnSpcReduction="20000"/>
          </a:bodyPr>
          <a:lstStyle/>
          <a:p>
            <a:pPr algn="just"/>
            <a:endParaRPr lang="ru-RU" sz="2000" dirty="0" smtClean="0"/>
          </a:p>
          <a:p>
            <a:pPr marL="0" indent="0" algn="just">
              <a:buNone/>
            </a:pPr>
            <a:r>
              <a:rPr lang="ru-RU" sz="6400" dirty="0" smtClean="0"/>
              <a:t>Исполнение </a:t>
            </a:r>
            <a:r>
              <a:rPr lang="ru-RU" sz="6400" dirty="0"/>
              <a:t>контракта включает в себя следующий комплекс мер, реализуемых после заключения контракта и направленных на достижение целей осуществления закупки путем взаимодействия заказчика с поставщиком (подрядчиком, исполнителем) в соответствии с гражданским законодательством и </a:t>
            </a:r>
            <a:r>
              <a:rPr lang="ru-RU" sz="6400" dirty="0" smtClean="0"/>
              <a:t>Федеральным законом №44-ФЗ, </a:t>
            </a:r>
            <a:r>
              <a:rPr lang="ru-RU" sz="6400" dirty="0"/>
              <a:t>в том числе</a:t>
            </a:r>
            <a:r>
              <a:rPr lang="ru-RU" sz="6400" dirty="0" smtClean="0"/>
              <a:t>:</a:t>
            </a:r>
          </a:p>
          <a:p>
            <a:pPr marL="0" indent="0" algn="just">
              <a:buNone/>
            </a:pPr>
            <a:endParaRPr lang="ru-RU" sz="6400" dirty="0"/>
          </a:p>
          <a:p>
            <a:pPr algn="just"/>
            <a:r>
              <a:rPr lang="ru-RU" sz="6400" dirty="0"/>
              <a:t>1) приемку поставленного товара, выполненной работы (ее результатов), оказанной услуги, а также отдельных этапов поставки товара, выполнения работы, оказания услуги (далее - отдельный этап исполнения контракта), предусмотренных контрактом, включая проведение в соответствии с </a:t>
            </a:r>
            <a:r>
              <a:rPr lang="ru-RU" sz="6400" dirty="0" smtClean="0"/>
              <a:t>44-ФЗ </a:t>
            </a:r>
            <a:r>
              <a:rPr lang="ru-RU" sz="6400" dirty="0"/>
              <a:t>экспертизы поставленного товара, результатов выполненной работы, оказанной услуги, а также отдельных этапов исполнения контракта</a:t>
            </a:r>
            <a:r>
              <a:rPr lang="ru-RU" sz="6400" dirty="0" smtClean="0"/>
              <a:t>;</a:t>
            </a:r>
          </a:p>
          <a:p>
            <a:pPr algn="just"/>
            <a:endParaRPr lang="ru-RU" sz="6400" dirty="0"/>
          </a:p>
          <a:p>
            <a:pPr algn="just"/>
            <a:r>
              <a:rPr lang="ru-RU" sz="6400" dirty="0"/>
              <a:t>2) оплату заказчиком поставленного товара, выполненной работы (ее результатов), оказанной услуги, а также отдельных этапов исполнения контракта</a:t>
            </a:r>
            <a:r>
              <a:rPr lang="ru-RU" sz="6400" dirty="0" smtClean="0"/>
              <a:t>;</a:t>
            </a:r>
          </a:p>
          <a:p>
            <a:pPr algn="just"/>
            <a:endParaRPr lang="ru-RU" sz="6400" dirty="0"/>
          </a:p>
          <a:p>
            <a:pPr algn="just"/>
            <a:r>
              <a:rPr lang="ru-RU" sz="6400" dirty="0"/>
              <a:t>3) взаимодействие заказчика с поставщиком (подрядчиком, исполнителем) при изменении, расторжении контракта в соответствии </a:t>
            </a:r>
            <a:r>
              <a:rPr lang="ru-RU" sz="6400" dirty="0" smtClean="0"/>
              <a:t>со ст. 95 44-ФЗ, применении мер ответственности и совершении иных действий в случае нарушения поставщиком (подрядчиком, исполнителем) или заказчиком условий контракта.</a:t>
            </a:r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endParaRPr lang="ru-RU" sz="2000" dirty="0" smtClean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="" xmlns:p14="http://schemas.microsoft.com/office/powerpoint/2010/main" val="385275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rgbClr val="04617B"/>
                </a:solidFill>
                <a:latin typeface="+mn-lt"/>
              </a:rPr>
              <a:t>Исполнение контракта</a:t>
            </a:r>
            <a:endParaRPr lang="ru-RU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just">
              <a:buClr>
                <a:srgbClr val="0BD0D9"/>
              </a:buClr>
            </a:pPr>
            <a:r>
              <a:rPr lang="ru-RU" sz="1800" dirty="0" smtClean="0"/>
              <a:t>В течение </a:t>
            </a:r>
            <a:r>
              <a:rPr lang="ru-RU" sz="1800" b="1" u="sng" dirty="0" smtClean="0"/>
              <a:t>трех рабочих дней </a:t>
            </a:r>
            <a:r>
              <a:rPr lang="ru-RU" sz="1800" dirty="0" smtClean="0"/>
              <a:t>с даты </a:t>
            </a:r>
            <a:r>
              <a:rPr lang="ru-RU" sz="1800" b="1" u="sng" dirty="0" smtClean="0"/>
              <a:t>заключения</a:t>
            </a:r>
            <a:r>
              <a:rPr lang="ru-RU" sz="1800" dirty="0" smtClean="0"/>
              <a:t> контракта заказчик направляет соответствующую информацию в реестр контрактов </a:t>
            </a:r>
          </a:p>
          <a:p>
            <a:pPr lvl="0" algn="just">
              <a:buClr>
                <a:srgbClr val="0BD0D9"/>
              </a:buClr>
            </a:pPr>
            <a:endParaRPr lang="ru-RU" sz="1800" dirty="0" smtClean="0">
              <a:solidFill>
                <a:prstClr val="black"/>
              </a:solidFill>
            </a:endParaRPr>
          </a:p>
          <a:p>
            <a:pPr lvl="0" algn="just">
              <a:buClr>
                <a:srgbClr val="0BD0D9"/>
              </a:buClr>
            </a:pPr>
            <a:r>
              <a:rPr lang="ru-RU" sz="1800" dirty="0" smtClean="0">
                <a:solidFill>
                  <a:prstClr val="black"/>
                </a:solidFill>
              </a:rPr>
              <a:t>Информация </a:t>
            </a:r>
            <a:r>
              <a:rPr lang="ru-RU" sz="1800" dirty="0">
                <a:solidFill>
                  <a:prstClr val="black"/>
                </a:solidFill>
              </a:rPr>
              <a:t>об </a:t>
            </a:r>
            <a:r>
              <a:rPr lang="ru-RU" sz="1800" b="1" u="sng" dirty="0">
                <a:solidFill>
                  <a:prstClr val="black"/>
                </a:solidFill>
              </a:rPr>
              <a:t>изменении контракта или о расторжении </a:t>
            </a:r>
            <a:r>
              <a:rPr lang="ru-RU" sz="1800" dirty="0">
                <a:solidFill>
                  <a:prstClr val="black"/>
                </a:solidFill>
              </a:rPr>
              <a:t>контракта, за исключением сведений, составляющих государственную тайну, размещается заказчиком в единой информационной системе </a:t>
            </a:r>
            <a:r>
              <a:rPr lang="ru-RU" sz="1800" b="1" u="sng" dirty="0">
                <a:solidFill>
                  <a:prstClr val="black"/>
                </a:solidFill>
              </a:rPr>
              <a:t>в течение одного рабочего дня</a:t>
            </a:r>
            <a:r>
              <a:rPr lang="ru-RU" sz="1800" dirty="0">
                <a:solidFill>
                  <a:prstClr val="black"/>
                </a:solidFill>
              </a:rPr>
              <a:t>, следующего за датой изменения контракта или расторжения контракта (ч.26 ст.95 Закона №44-ФЗ</a:t>
            </a:r>
            <a:r>
              <a:rPr lang="ru-RU" sz="1800" dirty="0" smtClean="0">
                <a:solidFill>
                  <a:prstClr val="black"/>
                </a:solidFill>
              </a:rPr>
              <a:t>)</a:t>
            </a:r>
            <a:endParaRPr lang="ru-RU" sz="1900" dirty="0" smtClean="0"/>
          </a:p>
          <a:p>
            <a:pPr marL="0" indent="0" algn="just">
              <a:buNone/>
            </a:pPr>
            <a:endParaRPr lang="ru-RU" sz="1900" dirty="0" smtClean="0"/>
          </a:p>
          <a:p>
            <a:pPr algn="just"/>
            <a:r>
              <a:rPr lang="ru-RU" sz="1900" dirty="0" smtClean="0"/>
              <a:t>В случае, если в соответствии с Федеральным законом №44-ФЗ были внесены </a:t>
            </a:r>
            <a:r>
              <a:rPr lang="ru-RU" sz="1900" b="1" u="sng" dirty="0" smtClean="0"/>
              <a:t>изменения</a:t>
            </a:r>
            <a:r>
              <a:rPr lang="ru-RU" sz="1900" dirty="0" smtClean="0"/>
              <a:t> в условия контракта, заказчик направляет соответствующую информацию в реестр контрактов в течение </a:t>
            </a:r>
            <a:r>
              <a:rPr lang="ru-RU" sz="1900" b="1" u="sng" dirty="0" smtClean="0"/>
              <a:t>трех рабочих дней </a:t>
            </a:r>
            <a:r>
              <a:rPr lang="ru-RU" sz="1900" dirty="0" smtClean="0"/>
              <a:t>с даты внесения таких изменений с указанием условий контракта, которые были изменены (</a:t>
            </a:r>
            <a:r>
              <a:rPr lang="ru-RU" sz="1800" dirty="0" smtClean="0"/>
              <a:t>п. 8 ч.2 ст. 103 44-ФЗ )</a:t>
            </a:r>
            <a:endParaRPr lang="ru-RU" sz="1900" dirty="0" smtClean="0"/>
          </a:p>
          <a:p>
            <a:pPr marL="0" indent="0" algn="just">
              <a:buNone/>
            </a:pPr>
            <a:endParaRPr lang="ru-RU" sz="1900" dirty="0" smtClean="0"/>
          </a:p>
          <a:p>
            <a:pPr algn="just"/>
            <a:r>
              <a:rPr lang="ru-RU" sz="1900" dirty="0" smtClean="0"/>
              <a:t>Соответствующая информация об </a:t>
            </a:r>
            <a:r>
              <a:rPr lang="ru-RU" sz="1900" b="1" u="sng" dirty="0" smtClean="0"/>
              <a:t>исполнении</a:t>
            </a:r>
            <a:r>
              <a:rPr lang="ru-RU" sz="1900" dirty="0" smtClean="0"/>
              <a:t> контракта, </a:t>
            </a:r>
            <a:r>
              <a:rPr lang="ru-RU" sz="1900" b="1" u="sng" dirty="0" smtClean="0"/>
              <a:t>расторжении</a:t>
            </a:r>
            <a:r>
              <a:rPr lang="ru-RU" sz="1900" dirty="0" smtClean="0"/>
              <a:t> контракта, </a:t>
            </a:r>
            <a:r>
              <a:rPr lang="ru-RU" sz="1900" b="1" u="sng" dirty="0" smtClean="0"/>
              <a:t>приемки</a:t>
            </a:r>
            <a:r>
              <a:rPr lang="ru-RU" sz="1900" dirty="0" smtClean="0"/>
              <a:t> поставленного товара, выполненной работы, оказанной услуги направляется заказчиком в реестр контрактов в течение </a:t>
            </a:r>
            <a:r>
              <a:rPr lang="ru-RU" sz="1900" b="1" u="sng" dirty="0" smtClean="0"/>
              <a:t>трех рабочих дней </a:t>
            </a:r>
            <a:r>
              <a:rPr lang="ru-RU" sz="1900" dirty="0" smtClean="0"/>
              <a:t>с даты исполнения, расторжения, приемки </a:t>
            </a:r>
          </a:p>
          <a:p>
            <a:pPr algn="just"/>
            <a:endParaRPr lang="ru-RU" sz="1900" dirty="0" smtClean="0"/>
          </a:p>
          <a:p>
            <a:pPr algn="just"/>
            <a:endParaRPr lang="ru-RU" sz="1800" dirty="0">
              <a:solidFill>
                <a:prstClr val="black"/>
              </a:solidFill>
            </a:endParaRPr>
          </a:p>
          <a:p>
            <a:pPr lvl="0" algn="just">
              <a:buClr>
                <a:srgbClr val="0BD0D9"/>
              </a:buClr>
            </a:pPr>
            <a:endParaRPr lang="ru-RU" sz="18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3701638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4687</TotalTime>
  <Words>2158</Words>
  <Application>Microsoft Office PowerPoint</Application>
  <PresentationFormat>Экран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КОНТРАКТ  Федеральный закон №44-ФЗ</vt:lpstr>
      <vt:lpstr>Контракт - особый  гражданско-правовой договор</vt:lpstr>
      <vt:lpstr>Типовые контракты</vt:lpstr>
      <vt:lpstr>Существенные (обязательные) условия контракта ПО 44-ФЗ</vt:lpstr>
      <vt:lpstr>Цена  контракта</vt:lpstr>
      <vt:lpstr>СУЩЕСТВЕННЫЕ УСЛОВИЯ КОНТРАКТА В ОТДЕЛЬНЫХ СЛУЧАЯХ</vt:lpstr>
      <vt:lpstr>СУЩЕСТВЕННЫЕ УСЛОВИЯ КОНТРАКТА В ОТДЕЛЬНЫХ СЛУЧАЯХ (новые нормы)</vt:lpstr>
      <vt:lpstr>Исполнение контракта</vt:lpstr>
      <vt:lpstr>Исполнение контракта</vt:lpstr>
      <vt:lpstr>Исполнение контракта</vt:lpstr>
      <vt:lpstr>Исполнение контракта</vt:lpstr>
      <vt:lpstr>Спасибо за внимание!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Стандартные разделы (условия)</dc:title>
  <dc:creator>Admin</dc:creator>
  <cp:lastModifiedBy>Ольга</cp:lastModifiedBy>
  <cp:revision>252</cp:revision>
  <dcterms:created xsi:type="dcterms:W3CDTF">2009-10-13T11:01:23Z</dcterms:created>
  <dcterms:modified xsi:type="dcterms:W3CDTF">2016-09-28T22:14:45Z</dcterms:modified>
</cp:coreProperties>
</file>