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300" r:id="rId3"/>
    <p:sldId id="293" r:id="rId4"/>
    <p:sldId id="302" r:id="rId5"/>
    <p:sldId id="303" r:id="rId6"/>
    <p:sldId id="306" r:id="rId7"/>
    <p:sldId id="308" r:id="rId8"/>
    <p:sldId id="310" r:id="rId9"/>
    <p:sldId id="311" r:id="rId10"/>
    <p:sldId id="307" r:id="rId11"/>
    <p:sldId id="309" r:id="rId12"/>
    <p:sldId id="314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3C13E-F4D5-4621-A294-374B4D575FD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BD484-7938-4EDF-916B-21A27B6F17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9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BD484-7938-4EDF-916B-21A27B6F17C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65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ma.gov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zakupki.gov.ru/pgz/public/action/organization/view?source=epz&amp;organizationCode=01951000003" TargetMode="External"/><Relationship Id="rId2" Type="http://schemas.openxmlformats.org/officeDocument/2006/relationships/hyperlink" Target="http://zakupki.gov.ru/pgz/public/action/organization/view?source=epz&amp;organizationCode=0195100000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akupki.gov.ru/pgz/public/action/organization/view?source=epz&amp;organizationCode=01731000095" TargetMode="External"/><Relationship Id="rId4" Type="http://schemas.openxmlformats.org/officeDocument/2006/relationships/hyperlink" Target="http://zakupki.gov.ru/pgz/public/action/organization/view?source=epz&amp;organizationCode=01731000037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344816" cy="72008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Управление государственного заказа и лицензирования Белгородской об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ласти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052736"/>
            <a:ext cx="6984776" cy="4680520"/>
          </a:xfrm>
        </p:spPr>
        <p:txBody>
          <a:bodyPr>
            <a:normAutofit/>
          </a:bodyPr>
          <a:lstStyle/>
          <a:p>
            <a:endParaRPr lang="ru-RU" sz="2000" b="1" dirty="0" smtClean="0"/>
          </a:p>
          <a:p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«Контрактная система в сфере закупок в соответствии с последними изменениями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</a:p>
          <a:p>
            <a:endParaRPr lang="ru-RU" sz="1800" b="1" dirty="0" smtClean="0">
              <a:solidFill>
                <a:srgbClr val="474B78">
                  <a:lumMod val="75000"/>
                </a:srgb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474B78">
                  <a:lumMod val="75000"/>
                </a:srgb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Times New Roman" panose="02020603050405020304" pitchFamily="18" charset="0"/>
            </a:endParaRPr>
          </a:p>
          <a:p>
            <a:endParaRPr lang="ru-RU" sz="1800" b="1" dirty="0" smtClean="0">
              <a:solidFill>
                <a:srgbClr val="474B78">
                  <a:lumMod val="75000"/>
                </a:srgb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65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0080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На сайте Государственной Думы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://</a:t>
            </a:r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www.duma.gov.ru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endParaRPr lang="ru-RU" sz="1300" b="1" dirty="0" smtClean="0">
              <a:solidFill>
                <a:srgbClr val="C00000"/>
              </a:solidFill>
              <a:ea typeface="Times New Roman"/>
            </a:endParaRP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ru-RU" sz="1300" b="1" dirty="0" smtClean="0">
                <a:solidFill>
                  <a:srgbClr val="C00000"/>
                </a:solidFill>
                <a:ea typeface="Times New Roman"/>
              </a:rPr>
              <a:t>№ </a:t>
            </a:r>
            <a:r>
              <a:rPr lang="ru-RU" sz="1300" b="1" dirty="0">
                <a:solidFill>
                  <a:srgbClr val="C00000"/>
                </a:solidFill>
                <a:ea typeface="Times New Roman"/>
              </a:rPr>
              <a:t>1055373-6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300" b="1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</a:t>
            </a:r>
            <a:r>
              <a:rPr lang="ru-RU" sz="1300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22.06.2016г. одобрен) 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ru-RU" sz="1300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</a:t>
            </a:r>
            <a:r>
              <a:rPr lang="ru-RU" sz="13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внесение 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изменений в </a:t>
            </a:r>
            <a:r>
              <a:rPr lang="ru-RU" sz="13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ГрК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РФ в части регулирования вопросов ценообразования и сметного нормирования в области градостроительной </a:t>
            </a:r>
            <a:r>
              <a:rPr lang="ru-RU" sz="13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деятельности;</a:t>
            </a:r>
            <a:endParaRPr lang="ru-RU" sz="13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endParaRPr lang="ru-RU" sz="1300" b="1" dirty="0" smtClean="0">
              <a:solidFill>
                <a:srgbClr val="C00000"/>
              </a:solidFill>
              <a:ea typeface="Times New Roman"/>
            </a:endParaRP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ru-RU" sz="1300" b="1" dirty="0" smtClean="0">
                <a:solidFill>
                  <a:srgbClr val="C00000"/>
                </a:solidFill>
                <a:ea typeface="Times New Roman"/>
              </a:rPr>
              <a:t>№ </a:t>
            </a:r>
            <a:r>
              <a:rPr lang="ru-RU" sz="1300" b="1" dirty="0">
                <a:solidFill>
                  <a:srgbClr val="C00000"/>
                </a:solidFill>
                <a:ea typeface="Times New Roman"/>
              </a:rPr>
              <a:t>848302-6</a:t>
            </a:r>
            <a:r>
              <a:rPr lang="ru-RU" sz="1300" b="1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300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</a:t>
            </a:r>
            <a:r>
              <a:rPr lang="ru-RU" sz="1300" b="1" i="1" dirty="0">
                <a:solidFill>
                  <a:srgbClr val="C6E7FC">
                    <a:lumMod val="25000"/>
                  </a:srgbClr>
                </a:solidFill>
                <a:ea typeface="Times New Roman"/>
              </a:rPr>
              <a:t>22.06.2016г. одобрен</a:t>
            </a:r>
            <a:r>
              <a:rPr lang="ru-RU" sz="1300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) 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ru-RU" sz="1300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</a:t>
            </a:r>
            <a:r>
              <a:rPr lang="ru-RU" sz="13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внесение изменений </a:t>
            </a:r>
            <a:r>
              <a:rPr lang="ru-RU" sz="13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 КоАП РФ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, в части установления административной ответственности:</a:t>
            </a:r>
          </a:p>
          <a:p>
            <a:pPr marL="0" lvl="0" indent="356235" algn="just">
              <a:spcBef>
                <a:spcPts val="0"/>
              </a:spcBef>
              <a:buClrTx/>
              <a:buSzTx/>
              <a:buNone/>
            </a:pPr>
            <a:r>
              <a:rPr lang="ru-RU" sz="1300" b="1" dirty="0" smtClean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1) Новая </a:t>
            </a:r>
            <a:r>
              <a:rPr lang="ru-RU" sz="13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статья 7.29</a:t>
            </a:r>
            <a:r>
              <a:rPr lang="ru-RU" sz="1300" b="1" baseline="30000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3 </a:t>
            </a:r>
            <a:r>
              <a:rPr lang="ru-RU" sz="13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Нарушение законодательства РФ о контрактной системе при планировании закупок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:</a:t>
            </a: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1. Включение в ПЗ или ПГ объекта или объектов закупки, не соответствующих целям осуществления закупок или установленным требованиям к закупаемым заказчиком ТРУ и (или) нормативным затратам, либо включение в ПГ НМЦК, в отношении которой обоснование отсутствует или не соответствует требованиям, установленным законодательством (от 20-25 </a:t>
            </a:r>
            <a:r>
              <a:rPr lang="ru-RU" sz="13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</a:t>
            </a: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2. Несоблюдение порядка или формы обоснования НМЦК, обоснования объекта закупки (за исключением описания объекта закупки)(10 </a:t>
            </a:r>
            <a:r>
              <a:rPr lang="ru-RU" sz="13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.).</a:t>
            </a: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3. Нарушение порядка или сроков проведения обязательного общественного обсуждения закупок либо </a:t>
            </a:r>
            <a:r>
              <a:rPr lang="ru-RU" sz="13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непроведение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обязательного общественного обсуждения закупок (30 </a:t>
            </a:r>
            <a:r>
              <a:rPr lang="ru-RU" sz="13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.).</a:t>
            </a: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4. Нарушение срока утверждения ПЗ, ПГ (вносимых в эти планы изменений) или срока размещения ПЗ, ПГ (вносимых в эти планы изменений) в ЕИС (от 5-30 </a:t>
            </a:r>
            <a:r>
              <a:rPr lang="ru-RU" sz="13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3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sz="1600" dirty="0" smtClean="0">
              <a:latin typeface="Helvetica"/>
              <a:ea typeface="Times New Roman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54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52565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b="1" i="1" dirty="0" smtClean="0">
              <a:solidFill>
                <a:srgbClr val="C00000"/>
              </a:solidFill>
              <a:ea typeface="Times New Roman"/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692696"/>
            <a:ext cx="727280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2) Новые части 1</a:t>
            </a:r>
            <a:r>
              <a:rPr lang="ru-RU" sz="1400" b="1" baseline="30000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5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  и 1</a:t>
            </a:r>
            <a:r>
              <a:rPr lang="ru-RU" sz="1400" b="1" baseline="30000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6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 статьи 7.30: </a:t>
            </a:r>
          </a:p>
          <a:p>
            <a:pPr indent="356235"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1</a:t>
            </a:r>
            <a:r>
              <a:rPr lang="ru-RU" sz="1400" b="1" baseline="30000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5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 Размещение в ЕИС извещения или направление приглашения ранее 10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к.д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со дня внесения изменений в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ПГ (30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руб.)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indent="356235"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1</a:t>
            </a:r>
            <a:r>
              <a:rPr lang="ru-RU" sz="1400" b="1" baseline="30000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6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 Размещение в ЕИС извещения или направление приглашения в случае, если информация о такой закупке не включена в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ПГ (30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руб.)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       1</a:t>
            </a:r>
            <a:r>
              <a:rPr lang="ru-RU" sz="1400" b="1" baseline="30000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7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 Размещение в ЕИС извещения об осуществлении закупки или направление приглашения принять участие в случае, если было вынесено предписание о признании такой закупки необоснованной и если нарушение, указанное в предписании, не устранено (30 </a:t>
            </a:r>
            <a:r>
              <a:rPr lang="ru-RU" sz="14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.).</a:t>
            </a:r>
          </a:p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3) Новые части статьи 7.32: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8. Несоблюдение требований законодательства о проведении экспертизы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продукции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или отдельных этапов исполнения контракта в случае, если в соответствии с законодательством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РФ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 контрактной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системе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 проведению такой экспертизы заказчик обязан привлечь экспертов, экспертные организации (20 </a:t>
            </a:r>
            <a:r>
              <a:rPr lang="ru-RU" sz="14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.);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9. 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Не составление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документов о приемке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продукции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или отдельных этапов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исполнения контракта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либо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не направление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мотивированного отказа от подписания таких документов в случае отказа от их подписания (20 </a:t>
            </a:r>
            <a:r>
              <a:rPr lang="ru-RU" sz="14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.);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10. Приемка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продукции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или отдельного этапа исполнения контракта в случае несоответствия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такой продукции условиям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контракта, если выявленное несоответствие не устранено поставщиком (подрядчиком, исполнителем) и привело к дополнительному расходованию средств соответствующего бюджета или уменьшению количества ТРУ (от 20 до 50 </a:t>
            </a:r>
            <a:r>
              <a:rPr lang="ru-RU" sz="14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тыс.руб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.).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128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00800" cy="5328592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№ 623906-6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(рассмотрение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во 2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чтении)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7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внес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ение изменений в Закон № 44-ФЗ,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части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: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обеспечение проведения</a:t>
            </a:r>
            <a:r>
              <a:rPr lang="ru-RU" sz="1600" b="1" dirty="0">
                <a:solidFill>
                  <a:srgbClr val="C6E7FC">
                    <a:lumMod val="25000"/>
                  </a:srgbClr>
                </a:solidFill>
                <a:ea typeface="Times New Roman"/>
              </a:rPr>
              <a:t> </a:t>
            </a:r>
            <a:r>
              <a:rPr lang="ru-RU" sz="1600" b="1" dirty="0" smtClean="0">
                <a:solidFill>
                  <a:srgbClr val="C6E7FC">
                    <a:lumMod val="25000"/>
                  </a:srgbClr>
                </a:solidFill>
                <a:ea typeface="Times New Roman"/>
              </a:rPr>
              <a:t>и установление </a:t>
            </a:r>
            <a:r>
              <a:rPr lang="ru-RU" sz="1600" b="1" dirty="0">
                <a:solidFill>
                  <a:srgbClr val="C6E7FC">
                    <a:lumMod val="25000"/>
                  </a:srgbClr>
                </a:solidFill>
                <a:ea typeface="Times New Roman"/>
              </a:rPr>
              <a:t>особенностей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проведения всех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конкурентных закупок в электронной форме на универсальных электронных площадках;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использование участниками контрактной системы в сфере закупок усиленной квалифицированной электронной подписи, использование усиленной неквалифицированной электронной подписи нерезидентами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РФ;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rgbClr val="C00000"/>
                </a:solidFill>
                <a:ea typeface="Times New Roman"/>
              </a:rPr>
              <a:t>№ </a:t>
            </a: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1036078-6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25.06.2016г. одобрен) внесение изменений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Законы №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223-ФЗ, 44-ФЗ в части применения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с </a:t>
            </a:r>
            <a:r>
              <a:rPr lang="ru-RU" sz="1600" b="1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01.01.2017 года положений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Закона № 44-ФЗ при осуществлении закупок  ГУП (МУП) за исключением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случаев закупок: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за счет грантов, передаваемых безвозмездно, субсидий (грантов), предоставляемых на конкурсной основе из соответствующих бюджетов бюджетной системы РФ, если условиями, определенными </a:t>
            </a:r>
            <a:r>
              <a:rPr lang="ru-RU" sz="1600" b="1" dirty="0" err="1">
                <a:solidFill>
                  <a:schemeClr val="bg2">
                    <a:lumMod val="25000"/>
                  </a:schemeClr>
                </a:solidFill>
                <a:ea typeface="Times New Roman"/>
              </a:rPr>
              <a:t>грантодателями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, не установлено иное;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в качестве исполнителя по контракту в случае привлечения на основании договора в ходе исполнения данного контракта иных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лиц. 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buNone/>
            </a:pPr>
            <a:endParaRPr lang="ru-RU" sz="15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7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532859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solidFill>
                  <a:srgbClr val="C00000"/>
                </a:solidFill>
                <a:ea typeface="Times New Roman"/>
                <a:cs typeface="Arial" panose="020B0604020202020204" pitchFamily="34" charset="0"/>
              </a:rPr>
              <a:t>Федеральный закон от 05.04.2016 № 104-ФЗ </a:t>
            </a:r>
            <a:endParaRPr lang="ru-RU" b="1" dirty="0" smtClean="0">
              <a:solidFill>
                <a:srgbClr val="C00000"/>
              </a:solidFill>
              <a:ea typeface="Times New Roman"/>
              <a:cs typeface="Arial" panose="020B0604020202020204" pitchFamily="34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вступает в силу 1 июля 2016 года</a:t>
            </a:r>
            <a:r>
              <a:rPr lang="ru-RU" i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)</a:t>
            </a:r>
            <a:endParaRPr lang="ru-RU" sz="2000" dirty="0">
              <a:solidFill>
                <a:schemeClr val="bg2">
                  <a:lumMod val="2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внесены изменения в ч.1 ст.33 Закона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№ 44-ФЗ: при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описании объекта закупки необходимо использовать 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  <a:ea typeface="Times New Roman"/>
                <a:cs typeface="Arial" panose="020B0604020202020204" pitchFamily="34" charset="0"/>
              </a:rPr>
              <a:t>законодательство о 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a typeface="Times New Roman"/>
                <a:cs typeface="Arial" panose="020B0604020202020204" pitchFamily="34" charset="0"/>
              </a:rPr>
              <a:t>стандартизации.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 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случае если при составлении описания объекта закупки не используются установленные в соответствии с законодательством РФ о техническом регулировании, законодательством РФ о стандартизации показатели, требования, условные обозначения и терминология, в документации о закупке должно содержаться обоснование необходимости использования других показателей, требований, условных обозначений 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терминологии;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  <a:cs typeface="Arial" panose="020B0604020202020204" pitchFamily="34" charset="0"/>
              </a:rPr>
              <a:t>п.1 ч.10 ст.4 Федерального закона № 223-ФЗ изложен в новой редакции в части  описания объекта закупки с использованием законодательства о стандартизации. 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98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488832" cy="525658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2000" b="1" dirty="0" smtClean="0">
              <a:solidFill>
                <a:srgbClr val="000000"/>
              </a:solidFill>
              <a:ea typeface="Times New Roman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Распоряжение </a:t>
            </a:r>
            <a:r>
              <a:rPr lang="ru-RU" sz="2000" b="1" dirty="0">
                <a:solidFill>
                  <a:srgbClr val="C00000"/>
                </a:solidFill>
                <a:ea typeface="Times New Roman"/>
              </a:rPr>
              <a:t>Правительства от 21.03.2016 № </a:t>
            </a: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471-р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редакции распоряжения 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Правительства РФ от 13.05.2016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№ 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890-р)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вступило в силу с 21.03.2016 года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)</a:t>
            </a:r>
            <a:endParaRPr lang="ru-RU" sz="2000" i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0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Правительство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РФ утвердило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новый список товаров, работ и услуг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, закупать которые необходимо путем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проведения электронного аукциона (документ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составлен на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основе ОКПД2)</a:t>
            </a:r>
            <a:endParaRPr lang="ru-RU" sz="2000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endParaRPr lang="ru-RU" sz="2000" b="1" dirty="0" smtClean="0">
              <a:solidFill>
                <a:srgbClr val="C00000"/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03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328592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endParaRPr lang="ru-RU" sz="2000" b="1" dirty="0" smtClean="0">
              <a:solidFill>
                <a:srgbClr val="C00000"/>
              </a:solidFill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2000" b="1" dirty="0">
              <a:solidFill>
                <a:srgbClr val="C00000"/>
              </a:solidFill>
              <a:ea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028343"/>
            <a:ext cx="72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Приказ Казначейства России от 30.12.2015г. № 27н</a:t>
            </a:r>
          </a:p>
          <a:p>
            <a:pPr algn="ctr">
              <a:spcAft>
                <a:spcPts val="0"/>
              </a:spcAft>
            </a:pP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(вступил 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в силу 30 мая 2016 года)</a:t>
            </a:r>
          </a:p>
          <a:p>
            <a:pPr algn="just">
              <a:spcAft>
                <a:spcPts val="0"/>
              </a:spcAft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утвержден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порядок регистрации в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ЕИС: региональных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и муниципальных информационных систем в сфере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закупок, организаций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Times New Roman"/>
              </a:rPr>
              <a:t>, информация о которых внесена в Сводный реестр, и их уполномоченных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лиц, юридических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лиц, информация о которых не подлежит включению в Сводный реестр, и их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представителей;</a:t>
            </a:r>
          </a:p>
          <a:p>
            <a:pPr algn="just">
              <a:spcAft>
                <a:spcPts val="0"/>
              </a:spcAft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  <a:ea typeface="Times New Roman"/>
            </a:endParaRPr>
          </a:p>
          <a:p>
            <a:pPr indent="-342900" algn="just"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/>
                <a:ea typeface="Times New Roman"/>
              </a:rPr>
              <a:t>утратил силу приказ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ea typeface="Times New Roman"/>
              </a:rPr>
              <a:t> Казначейства России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ea typeface="Times New Roman"/>
              </a:rPr>
              <a:t>от 25.03.2014г. №4н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80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32859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Приказ </a:t>
            </a:r>
            <a:r>
              <a:rPr lang="ru-RU" sz="1600" b="1" dirty="0" err="1">
                <a:solidFill>
                  <a:srgbClr val="C00000"/>
                </a:solidFill>
                <a:ea typeface="Times New Roman"/>
              </a:rPr>
              <a:t>Минпромторга</a:t>
            </a: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 России от 20 февраля 2016 г. № 467 </a:t>
            </a:r>
            <a:endParaRPr lang="ru-RU" sz="1600" b="1" dirty="0" smtClean="0">
              <a:solidFill>
                <a:srgbClr val="C00000"/>
              </a:solidFill>
              <a:ea typeface="Times New Roman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</a:t>
            </a:r>
            <a:r>
              <a:rPr lang="ru-RU" sz="1600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вступил в силу 15.05.2016г</a:t>
            </a:r>
            <a:r>
              <a:rPr lang="ru-RU" sz="16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.)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Утверждены: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типовой контракт на оказание услуг по диагностике, техническому обслуживанию и ремонту автотранспортных средств,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типовой контракт на оказание услуг выставочной и ярмарочной деятельности,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типовой контракт на поставку продукции радиоэлектронной промышленности, судостроительной промышленности, авиационной техники.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Обязательными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для применения типовые контракты станут по истечении 30 календарных дней после дня их размещения в ЕИС, в библиотеке типовых контрактов </a:t>
            </a:r>
            <a:r>
              <a:rPr lang="ru-RU" sz="1600" b="1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(п. 15 постановления Правительства РФ от 02.07.2014 № 606)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.</a:t>
            </a:r>
          </a:p>
          <a:p>
            <a:pPr marL="0" lvl="0" indent="0" algn="just">
              <a:spcBef>
                <a:spcPts val="0"/>
              </a:spcBef>
              <a:buClr>
                <a:srgbClr val="4584D3"/>
              </a:buClr>
              <a:buNone/>
            </a:pPr>
            <a:endParaRPr lang="ru-RU" sz="1600" b="1" dirty="0" smtClean="0">
              <a:solidFill>
                <a:srgbClr val="C6E7FC">
                  <a:lumMod val="25000"/>
                </a:srgbClr>
              </a:solidFill>
              <a:ea typeface="Times New Roman"/>
            </a:endParaRPr>
          </a:p>
          <a:p>
            <a:pPr marL="0" lvl="0" indent="0" algn="just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600" b="1" dirty="0" smtClean="0">
                <a:solidFill>
                  <a:srgbClr val="C6E7FC">
                    <a:lumMod val="25000"/>
                  </a:srgbClr>
                </a:solidFill>
                <a:ea typeface="Times New Roman"/>
              </a:rPr>
              <a:t>Форма </a:t>
            </a:r>
            <a:r>
              <a:rPr lang="ru-RU" sz="1600" b="1" dirty="0">
                <a:solidFill>
                  <a:srgbClr val="C6E7FC">
                    <a:lumMod val="25000"/>
                  </a:srgbClr>
                </a:solidFill>
                <a:ea typeface="Times New Roman"/>
              </a:rPr>
              <a:t>типовых контрактов применяется независимо от величины НМЦК, цены контракта, заключаемого с единственным исполнителем.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4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128792" cy="5040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dirty="0" smtClean="0">
                <a:solidFill>
                  <a:srgbClr val="C00000"/>
                </a:solidFill>
                <a:ea typeface="Times New Roman"/>
                <a:hlinkClick r:id="rId2"/>
              </a:rPr>
              <a:t>Минздрав </a:t>
            </a:r>
            <a:r>
              <a:rPr lang="ru-RU" sz="1400" b="1" dirty="0">
                <a:solidFill>
                  <a:srgbClr val="C00000"/>
                </a:solidFill>
                <a:ea typeface="Times New Roman"/>
                <a:hlinkClick r:id="rId2"/>
              </a:rPr>
              <a:t>РФ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ea typeface="Times New Roman"/>
              </a:rPr>
              <a:t>(</a:t>
            </a:r>
            <a:r>
              <a:rPr lang="ru-RU" sz="1400" b="1" i="1" dirty="0">
                <a:solidFill>
                  <a:srgbClr val="FF0000"/>
                </a:solidFill>
                <a:ea typeface="Times New Roman"/>
              </a:rPr>
              <a:t>от 15.10.2015 </a:t>
            </a:r>
            <a:r>
              <a:rPr lang="ru-RU" sz="1400" b="1" i="1" dirty="0" smtClean="0">
                <a:solidFill>
                  <a:srgbClr val="FF0000"/>
                </a:solidFill>
                <a:ea typeface="Times New Roman"/>
              </a:rPr>
              <a:t>№ 724н</a:t>
            </a:r>
            <a:r>
              <a:rPr lang="ru-RU" sz="1400" b="1" dirty="0" smtClean="0">
                <a:solidFill>
                  <a:srgbClr val="FF0000"/>
                </a:solidFill>
                <a:ea typeface="Times New Roman"/>
              </a:rPr>
              <a:t>)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(размещен: 29.04.2016)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: типовой контракт на поставку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медизделий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, ввод в эксплуатацию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медизделий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, обучение правилам эксплуатации специалистов, эксплуатирующих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медизделия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, и специалистов, осуществляющих тех. обслуживание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медизделий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;</a:t>
            </a:r>
          </a:p>
          <a:p>
            <a:pPr marL="0" indent="0" algn="just">
              <a:buNone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hlinkClick r:id="rId3"/>
              </a:rPr>
              <a:t>Минтруд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  <a:hlinkClick r:id="rId3"/>
              </a:rPr>
              <a:t>РФ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ea typeface="Times New Roman"/>
              </a:rPr>
              <a:t>(</a:t>
            </a:r>
            <a:r>
              <a:rPr lang="ru-RU" sz="1400" b="1" dirty="0">
                <a:solidFill>
                  <a:srgbClr val="FF0000"/>
                </a:solidFill>
                <a:ea typeface="Times New Roman"/>
              </a:rPr>
              <a:t>от 29.10.2015 </a:t>
            </a:r>
            <a:r>
              <a:rPr lang="ru-RU" sz="1400" b="1" dirty="0" smtClean="0">
                <a:solidFill>
                  <a:srgbClr val="FF0000"/>
                </a:solidFill>
                <a:ea typeface="Times New Roman"/>
              </a:rPr>
              <a:t>№797н)</a:t>
            </a:r>
            <a:r>
              <a:rPr lang="ru-RU" sz="1400" b="1" dirty="0" smtClean="0">
                <a:solidFill>
                  <a:srgbClr val="C6E7FC">
                    <a:lumMod val="25000"/>
                  </a:srgbClr>
                </a:solidFill>
                <a:ea typeface="Times New Roman"/>
              </a:rPr>
              <a:t> 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(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размещен 30.05.2016)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: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типовой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контракт на оказание образовательных услуг по профессиональной переподготовке (повышению квалификации) федеральных государственных гражданских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служащих;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buNone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hlinkClick r:id="rId4"/>
              </a:rPr>
              <a:t>Минобразования РФ</a:t>
            </a:r>
            <a:r>
              <a:rPr lang="ru-RU" sz="1400" b="1" dirty="0">
                <a:solidFill>
                  <a:srgbClr val="C6E7FC">
                    <a:lumMod val="25000"/>
                  </a:srgbClr>
                </a:solidFill>
                <a:ea typeface="Times New Roman"/>
              </a:rPr>
              <a:t> </a:t>
            </a:r>
            <a:r>
              <a:rPr lang="ru-RU" sz="1400" b="1" dirty="0">
                <a:solidFill>
                  <a:srgbClr val="FF0000"/>
                </a:solidFill>
                <a:ea typeface="Times New Roman"/>
              </a:rPr>
              <a:t>(от 21.10.2015 №1180)</a:t>
            </a:r>
            <a:r>
              <a:rPr lang="ru-RU" sz="14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(размещен 14.06.2016)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: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типовой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контракт на выполнение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НИР,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опытно-конструкторских и технологических работ, типовых условий контракта при использовании результатов интеллектуальной деятельности, включаемых в контракты на выполнение работ, оказание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услуг;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buNone/>
            </a:pP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ea typeface="Times New Roman"/>
                <a:hlinkClick r:id="rId5"/>
              </a:rPr>
              <a:t>Минпромторг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  <a:hlinkClick r:id="rId5"/>
              </a:rPr>
              <a:t>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  <a:hlinkClick r:id="rId5"/>
              </a:rPr>
              <a:t>РФ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ea typeface="Times New Roman"/>
              </a:rPr>
              <a:t>(</a:t>
            </a:r>
            <a:r>
              <a:rPr lang="ru-RU" sz="1400" b="1" i="1" dirty="0">
                <a:solidFill>
                  <a:srgbClr val="FF0000"/>
                </a:solidFill>
                <a:ea typeface="Times New Roman"/>
              </a:rPr>
              <a:t>от 20.02.2016 </a:t>
            </a:r>
            <a:r>
              <a:rPr lang="ru-RU" sz="1400" b="1" i="1" dirty="0" smtClean="0">
                <a:solidFill>
                  <a:srgbClr val="FF0000"/>
                </a:solidFill>
                <a:ea typeface="Times New Roman"/>
              </a:rPr>
              <a:t>№ 467)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 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(размещены: 16.06.2016)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: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типовой контракт на оказание услуг по диагностике,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техобслуживанию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и ремонту автотранспортных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средств;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типовой контракт на оказание услуг выставочной и ярмарочной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деятельности;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типовой контракт на поставку продукции радиоэлектронной промышленности, судостроительной промышленности, авиационной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техники.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12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531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7272808" cy="5256584"/>
          </a:xfrm>
        </p:spPr>
        <p:txBody>
          <a:bodyPr>
            <a:normAutofit/>
          </a:bodyPr>
          <a:lstStyle/>
          <a:p>
            <a:pPr marL="0" lvl="0" indent="0" algn="just">
              <a:buClr>
                <a:srgbClr val="4584D3"/>
              </a:buClr>
              <a:buNone/>
            </a:pPr>
            <a:endParaRPr lang="ru-RU" sz="1400" b="1" dirty="0">
              <a:solidFill>
                <a:srgbClr val="C00000"/>
              </a:solidFill>
            </a:endParaRPr>
          </a:p>
          <a:p>
            <a:pPr algn="just"/>
            <a:endParaRPr lang="ru-RU" sz="1400" dirty="0">
              <a:latin typeface="Arial"/>
            </a:endParaRPr>
          </a:p>
          <a:p>
            <a:pPr algn="just"/>
            <a:endParaRPr lang="ru-RU" sz="1400" dirty="0">
              <a:latin typeface="Arial"/>
            </a:endParaRPr>
          </a:p>
          <a:p>
            <a:pPr algn="just"/>
            <a:endParaRPr lang="ru-RU" sz="1400" b="1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4584D3"/>
              </a:buClr>
              <a:buNone/>
            </a:pPr>
            <a:endParaRPr lang="ru-R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620688"/>
            <a:ext cx="727280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C00000"/>
                </a:solidFill>
                <a:ea typeface="Times New Roman"/>
              </a:rPr>
              <a:t>Постановление Правительства РФ от 09.06.2016г. № 513</a:t>
            </a:r>
          </a:p>
          <a:p>
            <a:pPr algn="ctr">
              <a:spcAft>
                <a:spcPts val="0"/>
              </a:spcAft>
            </a:pPr>
            <a:r>
              <a:rPr lang="ru-RU" sz="16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(вступает </a:t>
            </a:r>
            <a:r>
              <a:rPr lang="ru-RU" sz="1600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 силу с 1 июля 2016 года</a:t>
            </a:r>
            <a:r>
              <a:rPr lang="ru-RU" sz="1600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)</a:t>
            </a:r>
          </a:p>
          <a:p>
            <a:pPr algn="ctr">
              <a:spcAft>
                <a:spcPts val="0"/>
              </a:spcAft>
            </a:pPr>
            <a:endParaRPr lang="ru-RU" sz="1400" i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внесены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уточнения в порядок установления запрета на допуск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отдельных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видов товаров машиностроения, происходящих из иностранных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государств 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(ПП РФ от 14.07.2014г. №656);</a:t>
            </a:r>
            <a:endParaRPr lang="ru-RU" sz="1400" b="1" dirty="0">
              <a:solidFill>
                <a:schemeClr val="accent3">
                  <a:lumMod val="7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400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установлено, что запрет также вводится в случаях, если товары производятся при создании или модернизации и (или) освоении производства продукции машиностроения в соответствии со специальным инвестиционным контрактом,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содержащим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обязательство инвестора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по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поэтапному выполнению на промышленном производстве всех технологических и производственных операций, предусмотренных для промышленной продукции соответствующего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вида;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400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продукция машиностроения приравнивается к продукции, произведенной на территории РФ, на срок не более 5 лет с момента заключения специального инвестиционного контракта и не более 3 лет с момента начала ее производства стороной - инвестором специального инвестиционного контракта.</a:t>
            </a:r>
          </a:p>
          <a:p>
            <a:pPr algn="just">
              <a:spcAft>
                <a:spcPts val="0"/>
              </a:spcAft>
            </a:pPr>
            <a:endParaRPr lang="ru-RU" sz="1400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-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подтверждением наличия специального инвестиционного контракта является представление копии этого контракта, заверенной руководителем организации, являющейся стороной указанного контракта.</a:t>
            </a:r>
          </a:p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 </a:t>
            </a:r>
            <a:endParaRPr lang="ru-RU" sz="1400" b="1" dirty="0">
              <a:solidFill>
                <a:schemeClr val="bg2">
                  <a:lumMod val="25000"/>
                </a:schemeClr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656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2565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5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836712"/>
            <a:ext cx="7416824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rgbClr val="C00000"/>
                </a:solidFill>
                <a:ea typeface="Times New Roman"/>
              </a:rPr>
              <a:t>Письмо МЭР РФ № 12589-ЕЕ/28и, ФАС РФ № АЦ/28993/16 от 28.04.2016г. «О позиции</a:t>
            </a:r>
            <a:r>
              <a:rPr lang="ru-RU" sz="1400" b="1" dirty="0">
                <a:solidFill>
                  <a:srgbClr val="C00000"/>
                </a:solidFill>
                <a:ea typeface="Times New Roman"/>
              </a:rPr>
              <a:t> МЭР РФ </a:t>
            </a:r>
            <a:r>
              <a:rPr lang="ru-RU" sz="1400" b="1" dirty="0" smtClean="0">
                <a:solidFill>
                  <a:srgbClr val="C00000"/>
                </a:solidFill>
                <a:ea typeface="Times New Roman"/>
              </a:rPr>
              <a:t>и </a:t>
            </a:r>
            <a:r>
              <a:rPr lang="ru-RU" sz="1400" b="1" dirty="0">
                <a:solidFill>
                  <a:srgbClr val="C00000"/>
                </a:solidFill>
                <a:ea typeface="Times New Roman"/>
              </a:rPr>
              <a:t>ФАС РФ </a:t>
            </a:r>
            <a:r>
              <a:rPr lang="ru-RU" sz="1400" b="1" dirty="0" smtClean="0">
                <a:solidFill>
                  <a:srgbClr val="C00000"/>
                </a:solidFill>
                <a:ea typeface="Times New Roman"/>
              </a:rPr>
              <a:t>по вопросу о запрете осуществления закупок ТРУ, выполняемых организациями, находящимися под юрисдикцией Турецкой республики, а также организациями, контролируемыми гражданами Турецкой республики и (или) организациями, </a:t>
            </a:r>
            <a:r>
              <a:rPr lang="ru-RU" sz="1400" b="1" dirty="0">
                <a:solidFill>
                  <a:srgbClr val="C00000"/>
                </a:solidFill>
                <a:ea typeface="Times New Roman"/>
              </a:rPr>
              <a:t>находящимися под юрисдикцией Турецкой </a:t>
            </a:r>
            <a:r>
              <a:rPr lang="ru-RU" sz="1400" b="1" dirty="0" smtClean="0">
                <a:solidFill>
                  <a:srgbClr val="C00000"/>
                </a:solidFill>
                <a:ea typeface="Times New Roman"/>
              </a:rPr>
              <a:t>республики»</a:t>
            </a:r>
          </a:p>
          <a:p>
            <a:pPr algn="ctr">
              <a:spcAft>
                <a:spcPts val="0"/>
              </a:spcAft>
            </a:pPr>
            <a:endParaRPr lang="ru-RU" sz="1500" b="1" dirty="0">
              <a:solidFill>
                <a:srgbClr val="C00000"/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Требование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 соответствии участника закупки условиям </a:t>
            </a:r>
            <a:r>
              <a:rPr lang="ru-RU" sz="1500" b="1" dirty="0" smtClean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ПП РФ </a:t>
            </a:r>
            <a:r>
              <a:rPr lang="ru-RU" sz="15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№1457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считается</a:t>
            </a:r>
            <a:r>
              <a:rPr lang="ru-RU" sz="1500" b="1" dirty="0" smtClean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надлежаще исполненным, если оно установлено как на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основании п.1 ч.1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ст.31, так и на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основании ч.3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ст.14 Закона № 44-ФЗ.</a:t>
            </a:r>
          </a:p>
          <a:p>
            <a:pPr algn="just">
              <a:spcAft>
                <a:spcPts val="0"/>
              </a:spcAft>
            </a:pPr>
            <a:endParaRPr lang="ru-RU" sz="15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Участнику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закупки не требуется представлять в составе заявки документы, в том числе декларацию о соответствии условиям </a:t>
            </a:r>
            <a:r>
              <a:rPr lang="ru-RU" sz="1500" b="1" dirty="0" smtClean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ПП РФ </a:t>
            </a:r>
            <a:r>
              <a:rPr lang="ru-RU" sz="1500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№1457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;</a:t>
            </a:r>
          </a:p>
          <a:p>
            <a:pPr algn="just">
              <a:spcAft>
                <a:spcPts val="0"/>
              </a:spcAft>
            </a:pPr>
            <a:endParaRPr lang="ru-RU" sz="15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Действующее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законодательство РФ не содержит порядок подтверждения отсутствия контроля над такими организациями, том числе не содержит указания на вид подтверждающего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документа.</a:t>
            </a:r>
            <a:endParaRPr lang="ru-RU" sz="15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500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Факт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подачи участником заявки на участие в закупке является согласием на условия исполнения контракта, определенные документацией о закупке, в том числе подтверждением такого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соответствия.</a:t>
            </a:r>
            <a:endParaRPr lang="ru-RU" sz="1500" b="1" dirty="0">
              <a:solidFill>
                <a:schemeClr val="bg2">
                  <a:lumMod val="25000"/>
                </a:schemeClr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0405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C00000"/>
                </a:solidFill>
                <a:ea typeface="Times New Roman"/>
              </a:rPr>
              <a:t>с </a:t>
            </a:r>
            <a:r>
              <a:rPr lang="ru-RU" b="1" dirty="0">
                <a:solidFill>
                  <a:srgbClr val="C00000"/>
                </a:solidFill>
                <a:ea typeface="Times New Roman"/>
              </a:rPr>
              <a:t>14 июня 2016 года </a:t>
            </a:r>
            <a:endParaRPr lang="ru-RU" b="1" dirty="0" smtClean="0">
              <a:solidFill>
                <a:srgbClr val="C00000"/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ставка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рефинансирования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ea typeface="Times New Roman"/>
              </a:rPr>
              <a:t>(ключевая ставка)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=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10,5%</a:t>
            </a:r>
            <a:endParaRPr lang="ru-RU" sz="20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Банк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России снизил размер ключевой ставки с 11 до 10,5% годовых. </a:t>
            </a:r>
            <a:endParaRPr lang="ru-RU" b="1" dirty="0" smtClean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Ключевая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ставка необходима для исчисления пеней, взимаемых с заказчиков и поставщиков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(и</a:t>
            </a:r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нформация 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ea typeface="Times New Roman"/>
              </a:rPr>
              <a:t>Банка России от 10.06.2016 "О ключевой ставке Банка </a:t>
            </a:r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ea typeface="Times New Roman"/>
              </a:rPr>
              <a:t>России«)</a:t>
            </a:r>
            <a:endParaRPr lang="ru-RU" sz="2000" b="1" dirty="0">
              <a:solidFill>
                <a:schemeClr val="bg2">
                  <a:lumMod val="25000"/>
                </a:schemeClr>
              </a:solidFill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9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5044</TotalTime>
  <Words>1118</Words>
  <Application>Microsoft Office PowerPoint</Application>
  <PresentationFormat>Экран (4:3)</PresentationFormat>
  <Paragraphs>99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Управление государственного заказа и лицензирования Белгородской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 Григорьева</dc:creator>
  <cp:lastModifiedBy>Ира Григорьева</cp:lastModifiedBy>
  <cp:revision>216</cp:revision>
  <cp:lastPrinted>2016-06-30T05:54:05Z</cp:lastPrinted>
  <dcterms:created xsi:type="dcterms:W3CDTF">2015-05-15T08:03:20Z</dcterms:created>
  <dcterms:modified xsi:type="dcterms:W3CDTF">2016-07-06T09:33:59Z</dcterms:modified>
</cp:coreProperties>
</file>