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sldIdLst>
    <p:sldId id="256" r:id="rId2"/>
    <p:sldId id="293" r:id="rId3"/>
    <p:sldId id="316" r:id="rId4"/>
    <p:sldId id="302" r:id="rId5"/>
    <p:sldId id="306" r:id="rId6"/>
    <p:sldId id="315" r:id="rId7"/>
    <p:sldId id="318" r:id="rId8"/>
    <p:sldId id="317" r:id="rId9"/>
    <p:sldId id="310" r:id="rId10"/>
    <p:sldId id="311" r:id="rId11"/>
    <p:sldId id="296" r:id="rId12"/>
    <p:sldId id="312" r:id="rId13"/>
    <p:sldId id="319" r:id="rId14"/>
    <p:sldId id="309" r:id="rId15"/>
    <p:sldId id="275" r:id="rId16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8" autoAdjust="0"/>
    <p:restoredTop sz="94676" autoAdjust="0"/>
  </p:normalViewPr>
  <p:slideViewPr>
    <p:cSldViewPr>
      <p:cViewPr varScale="1">
        <p:scale>
          <a:sx n="87" d="100"/>
          <a:sy n="87" d="100"/>
        </p:scale>
        <p:origin x="-14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3C13E-F4D5-4621-A294-374B4D575FD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38BD484-7938-4EDF-916B-21A27B6F17C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95971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38BD484-7938-4EDF-916B-21A27B6F17CF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56537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4C71EC6-210F-42DE-9C53-41977AD35B3D}" type="datetimeFigureOut">
              <a:rPr lang="ru-RU" smtClean="0"/>
              <a:t>16.08.2016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cabinet/stat/hotdocs/2016-07-05/click/consultant/?dst=http://www.consultant.ru/law/hotdocs/link/?id%3D46896#utm_campaign%3Dhotdocs%26utm_source%3Dconsultant%26utm_medium%3Demail%26utm_content%3Dbody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cabinet/stat/hotdocs/2016-07-05/click/consultant/?dst=http://www.consultant.ru/law/hotdocs/link/?id%3D46897#utm_campaign%3Dhotdocs%26utm_source%3Dconsultant%26utm_medium%3Demail%26utm_content%3Dbody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onsultant.ru/cabinet/stat/hotdocs/2016-07-05/click/consultant/?dst=http://www.consultant.ru/law/hotdocs/link/?id%3D46899#utm_campaign%3Dhotdocs%26utm_source%3Dconsultant%26utm_medium%3Demail%26utm_content%3Dbody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1052736"/>
            <a:ext cx="6984776" cy="4680520"/>
          </a:xfrm>
        </p:spPr>
        <p:txBody>
          <a:bodyPr>
            <a:normAutofit/>
          </a:bodyPr>
          <a:lstStyle/>
          <a:p>
            <a:endParaRPr lang="ru-RU" sz="2000" b="1" dirty="0" smtClean="0"/>
          </a:p>
          <a:p>
            <a:endParaRPr lang="ru-RU" sz="3600" b="1" dirty="0" smtClean="0">
              <a:solidFill>
                <a:schemeClr val="accent1">
                  <a:lumMod val="50000"/>
                </a:schemeClr>
              </a:solidFill>
              <a:latin typeface="+mj-lt"/>
              <a:ea typeface="BatangChe" panose="02030609000101010101" pitchFamily="49" charset="-127"/>
              <a:cs typeface="Aharoni" panose="02010803020104030203" pitchFamily="2" charset="-79"/>
            </a:endParaRPr>
          </a:p>
          <a:p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BatangChe" panose="02030609000101010101" pitchFamily="49" charset="-127"/>
                <a:cs typeface="Aharoni" panose="02010803020104030203" pitchFamily="2" charset="-79"/>
              </a:rPr>
              <a:t>«</a:t>
            </a:r>
            <a:r>
              <a:rPr lang="ru-RU" sz="3600" b="1" dirty="0">
                <a:solidFill>
                  <a:schemeClr val="bg2">
                    <a:lumMod val="25000"/>
                  </a:schemeClr>
                </a:solidFill>
                <a:latin typeface="+mj-lt"/>
                <a:ea typeface="BatangChe" panose="02030609000101010101" pitchFamily="49" charset="-127"/>
                <a:cs typeface="Aharoni" panose="02010803020104030203" pitchFamily="2" charset="-79"/>
              </a:rPr>
              <a:t>Контрактная система в сфере закупок в соответствии с последними изменениями</a:t>
            </a:r>
            <a:r>
              <a:rPr lang="ru-RU" sz="3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BatangChe" panose="02030609000101010101" pitchFamily="49" charset="-127"/>
                <a:cs typeface="Aharoni" panose="02010803020104030203" pitchFamily="2" charset="-79"/>
              </a:rPr>
              <a:t>»</a:t>
            </a:r>
          </a:p>
          <a:p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imes New Roman" panose="02020603050405020304" pitchFamily="18" charset="0"/>
              </a:rPr>
              <a:t>(с 30.06.2016г. по 17.08.2016г.)</a:t>
            </a:r>
            <a:endParaRPr lang="ru-RU" sz="1800" b="1" dirty="0" smtClean="0">
              <a:solidFill>
                <a:schemeClr val="accent6">
                  <a:lumMod val="7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Times New Roman" panose="02020603050405020304" pitchFamily="18" charset="0"/>
            </a:endParaRPr>
          </a:p>
          <a:p>
            <a:endParaRPr lang="ru-RU" sz="2000" b="1" dirty="0" smtClean="0">
              <a:solidFill>
                <a:schemeClr val="accent1">
                  <a:lumMod val="50000"/>
                </a:schemeClr>
              </a:solidFill>
              <a:latin typeface="+mj-lt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Управление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rPr>
              <a:t>государственного заказа и лицензирования Белгородской области</a:t>
            </a:r>
            <a:endParaRPr lang="ru-RU" sz="1800" b="1" dirty="0" smtClean="0">
              <a:solidFill>
                <a:schemeClr val="bg2">
                  <a:lumMod val="25000"/>
                </a:schemeClr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latin typeface="+mj-lt"/>
              <a:ea typeface="+mj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64650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908720"/>
            <a:ext cx="7056784" cy="5040560"/>
          </a:xfrm>
        </p:spPr>
        <p:txBody>
          <a:bodyPr>
            <a:normAutofit fontScale="925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3)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новые части статьи 7.32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: 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часть 8 «несоблюдение требований законодательства о проведении экспертизы продукции или отдельных этапов исполнения контракта в случае, если в соответствии с законодательством РФ о контрактной системе к проведению такой экспертизы заказчик обязан привлечь экспертов, экспертные организации»;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часть 9 «не составление документов о приемке продукции или отдельных этапов исполнения контракта либо не направление мотивированного отказа от подписания таких документов в случае отказа от их подписания»;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часть 10 «приемка продукции или отдельного этапа исполнения контракта в случае несоответствия такой продукции условиям контракта, если выявленное несоответствие не устранено поставщиком (подрядчиком, исполнителем) и привело к дополнительному расходованию средств соответствующего бюджета или уменьшению количества товаров, работ, услуг».</a:t>
            </a:r>
          </a:p>
          <a:p>
            <a:pPr marL="0" indent="0">
              <a:spcBef>
                <a:spcPts val="0"/>
              </a:spcBef>
              <a:buNone/>
            </a:pPr>
            <a:endParaRPr lang="ru-RU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5937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692696"/>
            <a:ext cx="7272808" cy="5400600"/>
          </a:xfrm>
        </p:spPr>
        <p:txBody>
          <a:bodyPr>
            <a:normAutofit/>
          </a:bodyPr>
          <a:lstStyle/>
          <a:p>
            <a:pPr marL="0" indent="457200" algn="just">
              <a:spcBef>
                <a:spcPts val="0"/>
              </a:spcBef>
              <a:buNone/>
            </a:pPr>
            <a:endParaRPr lang="ru-RU" sz="1500" b="1" dirty="0" smtClean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1800" b="1" u="sng" dirty="0" smtClean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Постановление </a:t>
            </a:r>
            <a:r>
              <a:rPr lang="ru-RU" sz="1800" b="1" u="sng" dirty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Правительства РФ от 27 июня 2016 г. № 587</a:t>
            </a:r>
            <a:r>
              <a:rPr lang="ru-RU" sz="1700" b="1" u="sng" dirty="0">
                <a:solidFill>
                  <a:srgbClr val="C00000"/>
                </a:solidFill>
                <a:latin typeface="+mj-lt"/>
                <a:ea typeface="Calibri"/>
                <a:cs typeface="Cambria"/>
              </a:rPr>
              <a:t> </a:t>
            </a:r>
            <a:endParaRPr lang="ru-RU" sz="1700" b="1" u="sng" dirty="0" smtClean="0">
              <a:solidFill>
                <a:srgbClr val="C00000"/>
              </a:solidFill>
              <a:latin typeface="+mj-lt"/>
              <a:ea typeface="Calibri"/>
              <a:cs typeface="Cambria"/>
            </a:endParaRPr>
          </a:p>
          <a:p>
            <a:pPr marL="0" indent="457200" algn="ctr">
              <a:spcBef>
                <a:spcPts val="0"/>
              </a:spcBef>
              <a:buNone/>
            </a:pPr>
            <a:r>
              <a:rPr lang="ru-RU" sz="17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Cambria"/>
              </a:rPr>
              <a:t>(</a:t>
            </a:r>
            <a:r>
              <a:rPr lang="ru-RU" sz="1700" b="1" i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Cambria"/>
              </a:rPr>
              <a:t>вступает в силу с 1 января 2017 </a:t>
            </a:r>
            <a:r>
              <a:rPr lang="ru-RU" sz="17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Cambria"/>
              </a:rPr>
              <a:t>года)</a:t>
            </a:r>
            <a:endParaRPr lang="ru-RU" sz="1700" b="1" i="1" dirty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500" b="1" dirty="0" smtClean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внесены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изменения в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Calibri"/>
              </a:rPr>
              <a:t> постановление Правительства РФ от 26 декабря 2013 г. №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Calibri"/>
              </a:rPr>
              <a:t>1292: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700" b="1" dirty="0" smtClean="0">
              <a:solidFill>
                <a:schemeClr val="tx2">
                  <a:lumMod val="75000"/>
                </a:schemeClr>
              </a:solidFill>
              <a:latin typeface="+mj-lt"/>
              <a:ea typeface="Calibri"/>
              <a:cs typeface="Calibri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Calibri"/>
                <a:cs typeface="Calibri"/>
              </a:rPr>
              <a:t>-актуализированы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 коды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ОКПД на коды ОКПД2 перечня товаров (работ, услуг), производимых (выполняемых, оказываемых) учреждениями и предприятиями уголовно-исполнительной системы, закупка которых может осуществляться заказчиком у единственного поставщика (подрядчика,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исполнителя);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700" b="1" dirty="0" smtClean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- отменены </a:t>
            </a:r>
            <a:r>
              <a:rPr lang="ru-RU" sz="17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сноски, которые ограничивают применение позиций при закупке учреждениями УИС только для нужд уголовно-исполнительной системы, ФССП России и </a:t>
            </a:r>
            <a:r>
              <a:rPr lang="ru-RU" sz="17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в рамках </a:t>
            </a:r>
            <a:r>
              <a:rPr lang="ru-RU" sz="1700" b="1" dirty="0" err="1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гособоронзаказа</a:t>
            </a:r>
            <a:endParaRPr lang="ru-RU" sz="1700" b="1" dirty="0">
              <a:solidFill>
                <a:schemeClr val="tx2">
                  <a:lumMod val="7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323517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272808" cy="5256584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ru-RU" dirty="0">
                <a:latin typeface="Times New Roman"/>
                <a:ea typeface="Times New Roman"/>
              </a:rPr>
              <a:t> </a:t>
            </a:r>
            <a:endParaRPr lang="ru-RU" sz="2000" dirty="0">
              <a:latin typeface="Times New Roman"/>
              <a:ea typeface="Times New Roman"/>
            </a:endParaRP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043608" y="1124744"/>
            <a:ext cx="6912768" cy="27238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42900" algn="ctr">
              <a:spcAft>
                <a:spcPts val="0"/>
              </a:spcAft>
            </a:pPr>
            <a:r>
              <a:rPr lang="ru-RU" sz="1900" b="1" u="sng" dirty="0" smtClean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Постановление Правительства </a:t>
            </a:r>
            <a:r>
              <a:rPr lang="ru-RU" sz="1900" b="1" u="sng" dirty="0">
                <a:solidFill>
                  <a:srgbClr val="C00000"/>
                </a:solidFill>
                <a:latin typeface="+mj-lt"/>
                <a:ea typeface="Times New Roman"/>
                <a:cs typeface="Times New Roman"/>
              </a:rPr>
              <a:t>РФ от 28.07.2016 № 724 </a:t>
            </a:r>
            <a:r>
              <a:rPr lang="ru-RU" sz="19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(вступило в силу 09.08.2016г.</a:t>
            </a:r>
            <a:r>
              <a:rPr lang="ru-RU" sz="19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) </a:t>
            </a:r>
            <a:endParaRPr lang="ru-RU" sz="19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indent="342900" algn="just">
              <a:spcAft>
                <a:spcPts val="0"/>
              </a:spcAft>
            </a:pPr>
            <a:endParaRPr lang="ru-RU" sz="19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indent="342900" algn="just">
              <a:spcAft>
                <a:spcPts val="0"/>
              </a:spcAft>
            </a:pPr>
            <a:r>
              <a:rPr lang="ru-RU" sz="19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внесены </a:t>
            </a:r>
            <a:r>
              <a:rPr lang="ru-RU" sz="19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изменения в </a:t>
            </a:r>
            <a:r>
              <a:rPr lang="ru-RU" sz="19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Cambria"/>
              </a:rPr>
              <a:t> перечень товаров, работ, услуг, при закупке которых предоставляются преимущества организациям инвалидов (</a:t>
            </a: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Cambria"/>
              </a:rPr>
              <a:t>постановление Правительства РФ от 15 апреля 2014 г. № 341</a:t>
            </a:r>
            <a:r>
              <a:rPr lang="ru-RU" sz="19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Cambria"/>
              </a:rPr>
              <a:t>)</a:t>
            </a:r>
            <a:r>
              <a:rPr lang="ru-RU" sz="19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- добавлены </a:t>
            </a:r>
            <a:r>
              <a:rPr lang="ru-RU" sz="19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упаковочные пластмассовые изделия и одежда из нетканых </a:t>
            </a:r>
            <a:r>
              <a:rPr lang="ru-RU" sz="19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матери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алов</a:t>
            </a:r>
            <a:endParaRPr lang="ru-RU" sz="1100" b="1" dirty="0">
              <a:solidFill>
                <a:schemeClr val="bg2">
                  <a:lumMod val="25000"/>
                </a:schemeClr>
              </a:solidFill>
              <a:effectLst/>
              <a:latin typeface="+mj-lt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830721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80728"/>
            <a:ext cx="7272808" cy="4886357"/>
          </a:xfrm>
        </p:spPr>
        <p:txBody>
          <a:bodyPr>
            <a:normAutofit lnSpcReduction="10000"/>
          </a:bodyPr>
          <a:lstStyle/>
          <a:p>
            <a:pPr marL="0" lvl="0" indent="450215" algn="ctr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u="sng" dirty="0" smtClean="0">
                <a:solidFill>
                  <a:srgbClr val="C00000"/>
                </a:solidFill>
                <a:latin typeface="+mj-lt"/>
                <a:ea typeface="Times New Roman"/>
                <a:cs typeface="Helvetica"/>
              </a:rPr>
              <a:t>Письмо ФАС РФ от 01.07.2016г. № ИА/44536/16</a:t>
            </a:r>
          </a:p>
          <a:p>
            <a:pPr marL="0" lvl="0" indent="450215" algn="ctr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u="sng" dirty="0" smtClean="0">
                <a:solidFill>
                  <a:srgbClr val="C00000"/>
                </a:solidFill>
                <a:latin typeface="+mj-lt"/>
                <a:ea typeface="Times New Roman"/>
                <a:cs typeface="Helvetica"/>
              </a:rPr>
              <a:t>«Об установлении заказчиком требований к составу, инструкции по заполнению заявок </a:t>
            </a:r>
            <a:r>
              <a:rPr lang="ru-RU" sz="1800" b="1" u="sng" dirty="0">
                <a:solidFill>
                  <a:srgbClr val="C00000"/>
                </a:solidFill>
                <a:latin typeface="+mj-lt"/>
                <a:ea typeface="Times New Roman"/>
                <a:cs typeface="Helvetica"/>
              </a:rPr>
              <a:t>на участие в </a:t>
            </a:r>
            <a:r>
              <a:rPr lang="ru-RU" sz="1800" b="1" u="sng" dirty="0" smtClean="0">
                <a:solidFill>
                  <a:srgbClr val="C00000"/>
                </a:solidFill>
                <a:latin typeface="+mj-lt"/>
                <a:ea typeface="Times New Roman"/>
                <a:cs typeface="Helvetica"/>
              </a:rPr>
              <a:t>закупке»</a:t>
            </a:r>
            <a:endParaRPr lang="ru-RU" sz="1800" b="1" u="sng" dirty="0">
              <a:solidFill>
                <a:srgbClr val="C00000"/>
              </a:solidFill>
              <a:latin typeface="+mj-lt"/>
              <a:ea typeface="Calibri"/>
              <a:cs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рекомендовано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 в инструкции по заполнению заявок на участие в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закупке устанавливать:</a:t>
            </a: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Helvetica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указать на раздел или пункт документации о закупке, в котором содержатся показатели, предусмотренные ч.2 ст.33 Закона № 44-ФЗ, в отношении которых участники закупки делают предложение в своих заявках;</a:t>
            </a: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Helvetica"/>
            </a:endParaRPr>
          </a:p>
          <a:p>
            <a:pPr marL="0" lvl="0" indent="450215" algn="just">
              <a:lnSpc>
                <a:spcPct val="115000"/>
              </a:lnSpc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определить, в отношении каких именно показателей заказчиком установлены максимальные или минимальные значения, а также порядок их указания участниками закупки в своих заявках (в виде одного значения показателя или диапазона значений показателя);</a:t>
            </a:r>
            <a:endParaRPr lang="ru-RU" sz="1800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708722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836712"/>
            <a:ext cx="7272808" cy="52565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1500" b="1" i="1" dirty="0" smtClean="0">
              <a:solidFill>
                <a:srgbClr val="C00000"/>
              </a:solidFill>
              <a:ea typeface="Times New Roman"/>
            </a:endParaRP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765194"/>
            <a:ext cx="7344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7200"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Helvetica"/>
            </a:endParaRPr>
          </a:p>
          <a:p>
            <a:pPr lvl="0" indent="45720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определить, в отношении каких именно показателей заказчиком установлены значения, которые не могут изменяться, и подлежат указанию участниками закупки в своих заявках без изменений;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lvl="0" indent="457200" algn="just"/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Helvetica"/>
            </a:endParaRPr>
          </a:p>
          <a:p>
            <a:pPr lvl="0" indent="457200" algn="just"/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- 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сопоставить требования технических регламентов, стандартов и иных документов, предусмотренных законодательством о техническом регулировании, с показателями, значения которых подлежат указанию в заявке (в случае установления заказчиком в документации о закупке требования о соответствии таких показателей значениям, установленным </a:t>
            </a:r>
            <a:r>
              <a:rPr lang="ru-RU" b="1" dirty="0" err="1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техрегламентами</a:t>
            </a:r>
            <a:r>
              <a:rPr lang="ru-RU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Helvetica"/>
              </a:rPr>
              <a:t>, стандартами и иными документами).</a:t>
            </a:r>
            <a:endParaRPr lang="ru-RU" b="1" dirty="0">
              <a:solidFill>
                <a:schemeClr val="bg2">
                  <a:lumMod val="25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081280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836712"/>
            <a:ext cx="6196405" cy="488635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endParaRPr lang="ru-RU" sz="40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chemeClr val="accent2">
                    <a:lumMod val="50000"/>
                  </a:schemeClr>
                </a:solidFill>
              </a:rPr>
              <a:t>Спасибо за внимание!</a:t>
            </a:r>
            <a:endParaRPr lang="ru-RU" sz="4000" b="1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47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7488832" cy="5544616"/>
          </a:xfrm>
        </p:spPr>
        <p:txBody>
          <a:bodyPr>
            <a:normAutofit lnSpcReduction="10000"/>
          </a:bodyPr>
          <a:lstStyle/>
          <a:p>
            <a:pPr marL="0" lvl="0" indent="0" algn="ctr"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2200" b="1" u="sng" dirty="0">
                <a:solidFill>
                  <a:srgbClr val="C00000"/>
                </a:solidFill>
                <a:latin typeface="+mj-lt"/>
                <a:ea typeface="Times New Roman"/>
              </a:rPr>
              <a:t>Изменения, внесенные в Закон о контрактной системе:</a:t>
            </a:r>
          </a:p>
          <a:p>
            <a:pPr marL="0" lvl="0" indent="0" algn="ctr">
              <a:buClr>
                <a:srgbClr val="4584D3"/>
              </a:buClr>
              <a:buNone/>
            </a:pPr>
            <a:r>
              <a:rPr lang="ru-RU" sz="20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Федеральный </a:t>
            </a:r>
            <a:r>
              <a:rPr lang="ru-RU" sz="2000" b="1" dirty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закон от </a:t>
            </a:r>
            <a:r>
              <a:rPr lang="ru-RU" sz="20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03.07.2016 </a:t>
            </a:r>
            <a:r>
              <a:rPr lang="ru-RU" sz="2000" b="1" dirty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№ </a:t>
            </a:r>
            <a:r>
              <a:rPr lang="ru-RU" sz="20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365-ФЗ </a:t>
            </a:r>
            <a:endParaRPr lang="ru-RU" sz="2000" b="1" dirty="0">
              <a:solidFill>
                <a:srgbClr val="05E0DB">
                  <a:lumMod val="75000"/>
                </a:srgb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marL="0" lvl="0" indent="0" algn="ctr">
              <a:buClr>
                <a:srgbClr val="4584D3"/>
              </a:buClr>
              <a:buNone/>
            </a:pPr>
            <a:r>
              <a:rPr lang="ru-RU" sz="1800" b="1" i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(</a:t>
            </a:r>
            <a:r>
              <a:rPr lang="ru-RU" sz="1800" b="1" i="1" dirty="0" smtClean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вступает </a:t>
            </a:r>
            <a:r>
              <a:rPr lang="ru-RU" sz="1800" b="1" i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в силу 1 </a:t>
            </a:r>
            <a:r>
              <a:rPr lang="ru-RU" sz="1800" b="1" i="1" dirty="0" smtClean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сентября </a:t>
            </a:r>
            <a:r>
              <a:rPr lang="ru-RU" sz="1800" b="1" i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2016 года)</a:t>
            </a:r>
            <a:endParaRPr lang="ru-RU" sz="1800" b="1" dirty="0">
              <a:solidFill>
                <a:srgbClr val="C6E7FC">
                  <a:lumMod val="25000"/>
                </a:srgb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dirty="0" smtClean="0">
              <a:solidFill>
                <a:srgbClr val="365F91"/>
              </a:solidFill>
              <a:latin typeface="+mj-lt"/>
              <a:ea typeface="Times New Roman"/>
              <a:cs typeface="Times New Roman"/>
              <a:hlinkClick r:id="rId2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</a:t>
            </a:r>
            <a:r>
              <a:rPr lang="ru-RU" sz="20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ч.1 ст.93 </a:t>
            </a: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дополнена пунктами: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Cambria"/>
              </a:rPr>
              <a:t>47. Осуществление закупки товара, производство которого создано или модернизировано и (или) освоено на территории РФ в соответствии со специальным инвестиционным контрактом (особенности в ст.111.3 Закона № 44-ФЗ);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2000" b="1" dirty="0">
                <a:solidFill>
                  <a:schemeClr val="bg2">
                    <a:lumMod val="25000"/>
                  </a:schemeClr>
                </a:solidFill>
                <a:latin typeface="+mj-lt"/>
                <a:ea typeface="Calibri"/>
                <a:cs typeface="Cambria"/>
              </a:rPr>
              <a:t>48. Осуществление закупки товара, производство которого создано или модернизировано и (или) освоено на территории субъекта РФ в соответствии с государственным контрактом, заключенным согласно статье 111.4;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sz="20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42039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764704"/>
            <a:ext cx="7128792" cy="5328592"/>
          </a:xfrm>
        </p:spPr>
        <p:txBody>
          <a:bodyPr>
            <a:normAutofit lnSpcReduction="10000"/>
          </a:bodyPr>
          <a:lstStyle/>
          <a:p>
            <a:pPr marL="0" lvl="0" indent="457200" algn="just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900" b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Times New Roman"/>
              </a:rPr>
              <a:t>- </a:t>
            </a:r>
            <a:r>
              <a:rPr lang="ru-RU" sz="1900" b="1" dirty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Times New Roman"/>
              </a:rPr>
              <a:t>глава 7</a:t>
            </a:r>
            <a:r>
              <a:rPr lang="ru-RU" sz="1900" b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Times New Roman"/>
              </a:rPr>
              <a:t> дополнена статьями:</a:t>
            </a:r>
            <a:endParaRPr lang="ru-RU" sz="1900" b="1" dirty="0">
              <a:solidFill>
                <a:srgbClr val="C6E7FC">
                  <a:lumMod val="25000"/>
                </a:srgbClr>
              </a:solidFill>
              <a:latin typeface="+mj-lt"/>
              <a:ea typeface="Calibri"/>
              <a:cs typeface="Times New Roman"/>
            </a:endParaRPr>
          </a:p>
          <a:p>
            <a:pPr marL="0" lvl="0" indent="457200" algn="just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111.3</a:t>
            </a:r>
            <a:r>
              <a:rPr lang="ru-RU" sz="1900" b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Times New Roman"/>
              </a:rPr>
              <a:t> - определены особенности осуществления закупки товара, производство которого создается, модернизируется или осваивается на территории РФ в соответствии со специальным инвестиционным контрактом;</a:t>
            </a:r>
            <a:endParaRPr lang="ru-RU" sz="1900" b="1" dirty="0">
              <a:solidFill>
                <a:srgbClr val="C6E7FC">
                  <a:lumMod val="25000"/>
                </a:srgbClr>
              </a:solidFill>
              <a:latin typeface="+mj-lt"/>
              <a:ea typeface="Calibri"/>
              <a:cs typeface="Times New Roman"/>
            </a:endParaRPr>
          </a:p>
          <a:p>
            <a:pPr marL="0" lvl="0" indent="457200" algn="just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111.4</a:t>
            </a:r>
            <a:r>
              <a:rPr lang="ru-RU" sz="1900" b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Times New Roman"/>
              </a:rPr>
              <a:t> - определены особенности заключения государственного контракта, предусматривающего встречные инвестиционные обязательства поставщика-инвестора по созданию или модернизации или освоению производства товара на территории субъекта РФ.</a:t>
            </a:r>
            <a:endParaRPr lang="ru-RU" sz="1900" b="1" dirty="0">
              <a:solidFill>
                <a:srgbClr val="C6E7FC">
                  <a:lumMod val="25000"/>
                </a:srgbClr>
              </a:solidFill>
              <a:latin typeface="+mj-lt"/>
              <a:ea typeface="Calibri"/>
              <a:cs typeface="Times New Roman"/>
            </a:endParaRPr>
          </a:p>
          <a:p>
            <a:pPr marL="0" lvl="0" indent="457200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endParaRPr lang="ru-RU" sz="1900" b="1" dirty="0">
              <a:solidFill>
                <a:srgbClr val="C6E7FC">
                  <a:lumMod val="25000"/>
                </a:srgbClr>
              </a:solidFill>
              <a:latin typeface="+mj-lt"/>
              <a:ea typeface="Calibri"/>
              <a:cs typeface="Times New Roman"/>
            </a:endParaRPr>
          </a:p>
          <a:p>
            <a:pPr marL="0" lvl="0" indent="457200">
              <a:lnSpc>
                <a:spcPct val="120000"/>
              </a:lnSpc>
              <a:spcBef>
                <a:spcPts val="0"/>
              </a:spcBef>
              <a:buClr>
                <a:srgbClr val="4584D3"/>
              </a:buClr>
              <a:buNone/>
            </a:pPr>
            <a:r>
              <a:rPr lang="ru-RU" sz="1900" b="1" dirty="0">
                <a:solidFill>
                  <a:srgbClr val="C6E7FC">
                    <a:lumMod val="25000"/>
                  </a:srgbClr>
                </a:solidFill>
                <a:latin typeface="+mj-lt"/>
                <a:ea typeface="Calibri"/>
                <a:cs typeface="Times New Roman"/>
              </a:rPr>
              <a:t>- в структуру ЕИС включен </a:t>
            </a:r>
            <a:r>
              <a:rPr lang="ru-RU" sz="19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Calibri"/>
                <a:cs typeface="Cambria"/>
              </a:rPr>
              <a:t>Реестр единственных поставщико</a:t>
            </a:r>
            <a:r>
              <a:rPr lang="ru-RU" sz="1900" b="1" dirty="0">
                <a:solidFill>
                  <a:srgbClr val="C6E7FC">
                    <a:lumMod val="25000"/>
                  </a:srgbClr>
                </a:solidFill>
                <a:latin typeface="+mj-lt"/>
                <a:ea typeface="Calibri"/>
                <a:cs typeface="Cambria"/>
              </a:rPr>
              <a:t>в товара, производство которого создается или модернизируется и (или) осваивается на территории РФ</a:t>
            </a:r>
            <a:endParaRPr lang="ru-RU" sz="1900" b="1" dirty="0">
              <a:solidFill>
                <a:srgbClr val="C6E7FC">
                  <a:lumMod val="25000"/>
                </a:srgbClr>
              </a:solidFill>
              <a:latin typeface="+mj-lt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316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908720"/>
            <a:ext cx="7272808" cy="5328592"/>
          </a:xfrm>
        </p:spPr>
        <p:txBody>
          <a:bodyPr>
            <a:normAutofit/>
          </a:bodyPr>
          <a:lstStyle/>
          <a:p>
            <a:pPr indent="0" algn="just">
              <a:spcAft>
                <a:spcPts val="0"/>
              </a:spcAft>
              <a:buNone/>
            </a:pPr>
            <a:endParaRPr lang="ru-RU" sz="2000" b="1" dirty="0" smtClean="0">
              <a:solidFill>
                <a:srgbClr val="C00000"/>
              </a:solidFill>
              <a:ea typeface="Times New Roman"/>
            </a:endParaRPr>
          </a:p>
          <a:p>
            <a:pPr indent="0" algn="just">
              <a:spcAft>
                <a:spcPts val="0"/>
              </a:spcAft>
              <a:buNone/>
            </a:pPr>
            <a:endParaRPr lang="ru-RU" sz="2000" b="1" dirty="0">
              <a:solidFill>
                <a:srgbClr val="C00000"/>
              </a:solidFill>
              <a:ea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764704"/>
            <a:ext cx="6984776" cy="40872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20000"/>
              </a:spcBef>
              <a:buClr>
                <a:srgbClr val="4584D3"/>
              </a:buClr>
              <a:buSzPct val="85000"/>
            </a:pPr>
            <a:r>
              <a:rPr lang="ru-RU" sz="2000" b="1" dirty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Федеральный закон от 03.07.2016 № </a:t>
            </a:r>
            <a:r>
              <a:rPr lang="ru-RU" sz="20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321-ФЗ</a:t>
            </a:r>
            <a:r>
              <a:rPr lang="ru-RU" sz="22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 </a:t>
            </a:r>
            <a:endParaRPr lang="ru-RU" sz="2200" b="1" dirty="0">
              <a:solidFill>
                <a:srgbClr val="05E0DB">
                  <a:lumMod val="75000"/>
                </a:srgb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lvl="0" algn="ctr">
              <a:spcBef>
                <a:spcPct val="20000"/>
              </a:spcBef>
              <a:buClr>
                <a:srgbClr val="4584D3"/>
              </a:buClr>
              <a:buSzPct val="85000"/>
            </a:pPr>
            <a:r>
              <a:rPr lang="ru-RU" sz="1500" b="1" i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(вступает в силу 1 </a:t>
            </a:r>
            <a:r>
              <a:rPr lang="ru-RU" sz="1500" b="1" i="1" dirty="0" smtClean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января 2017 </a:t>
            </a:r>
            <a:r>
              <a:rPr lang="ru-RU" sz="1500" b="1" i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года)</a:t>
            </a:r>
            <a:endParaRPr lang="ru-RU" sz="1500" b="1" dirty="0">
              <a:solidFill>
                <a:srgbClr val="C6E7FC">
                  <a:lumMod val="25000"/>
                </a:srgb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indent="450215" algn="just">
              <a:spcAft>
                <a:spcPts val="0"/>
              </a:spcAft>
            </a:pPr>
            <a:endParaRPr lang="ru-RU" dirty="0" smtClean="0">
              <a:solidFill>
                <a:srgbClr val="365F91"/>
              </a:solidFill>
              <a:latin typeface="+mj-lt"/>
              <a:ea typeface="Times New Roman"/>
              <a:hlinkClick r:id="rId2"/>
            </a:endParaRPr>
          </a:p>
          <a:p>
            <a:pPr algn="just"/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        внесены изменения в Законы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№ 223-ФЗ, № 44-ФЗ в части применения  </a:t>
            </a:r>
            <a:r>
              <a:rPr lang="ru-RU" sz="16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с 01.01.2017 года 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положений Закона №44-ФЗ при осуществлении закупок  ГУП (</a:t>
            </a:r>
            <a:r>
              <a:rPr lang="ru-RU" sz="1600" b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МУП) за исключением закупок</a:t>
            </a:r>
            <a:r>
              <a:rPr lang="ru-RU" sz="1600" b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:</a:t>
            </a:r>
          </a:p>
          <a:p>
            <a:pPr lvl="0" indent="457200" algn="just">
              <a:lnSpc>
                <a:spcPct val="120000"/>
              </a:lnSpc>
              <a:buClr>
                <a:srgbClr val="4584D3"/>
              </a:buClr>
              <a:buSzPct val="85000"/>
            </a:pPr>
            <a:endParaRPr lang="ru-RU" sz="1600" b="1" dirty="0" smtClean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</a:endParaRPr>
          </a:p>
          <a:p>
            <a:pPr lvl="0" indent="457200" algn="just">
              <a:lnSpc>
                <a:spcPct val="120000"/>
              </a:lnSpc>
              <a:buClr>
                <a:srgbClr val="4584D3"/>
              </a:buClr>
              <a:buSzPct val="85000"/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за счет грантов, передаваемых безвозмездно, субсидий (грантов), предоставляемых на конкурсной основе из соответствующих бюджетов бюджетной системы РФ, если условиями, определенными </a:t>
            </a:r>
            <a:r>
              <a:rPr lang="ru-RU" sz="1600" b="1" i="1" dirty="0" err="1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грантодателями</a:t>
            </a:r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, не установлено иное;</a:t>
            </a:r>
          </a:p>
          <a:p>
            <a:pPr lvl="0" indent="457200" algn="just">
              <a:lnSpc>
                <a:spcPct val="120000"/>
              </a:lnSpc>
              <a:buClr>
                <a:srgbClr val="4584D3"/>
              </a:buClr>
              <a:buSzPct val="85000"/>
            </a:pPr>
            <a:endParaRPr lang="ru-RU" sz="1600" b="1" i="1" dirty="0" smtClean="0">
              <a:solidFill>
                <a:schemeClr val="tx2">
                  <a:lumMod val="75000"/>
                </a:schemeClr>
              </a:solidFill>
              <a:latin typeface="+mj-lt"/>
              <a:ea typeface="Times New Roman"/>
            </a:endParaRPr>
          </a:p>
          <a:p>
            <a:pPr lvl="0" indent="457200" algn="just">
              <a:lnSpc>
                <a:spcPct val="120000"/>
              </a:lnSpc>
              <a:buClr>
                <a:srgbClr val="4584D3"/>
              </a:buClr>
              <a:buSzPct val="85000"/>
            </a:pPr>
            <a:r>
              <a:rPr lang="ru-RU" sz="1600" b="1" i="1" dirty="0" smtClean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600" b="1" i="1" dirty="0">
                <a:solidFill>
                  <a:schemeClr val="tx2">
                    <a:lumMod val="75000"/>
                  </a:schemeClr>
                </a:solidFill>
                <a:latin typeface="+mj-lt"/>
                <a:ea typeface="Times New Roman"/>
              </a:rPr>
              <a:t>в качестве исполнителя по контракту в случае привлечения на основании договора в ходе исполнения данного контракта иных лиц</a:t>
            </a:r>
            <a:endParaRPr lang="ru-RU" sz="1600" b="1" i="1" dirty="0">
              <a:solidFill>
                <a:schemeClr val="tx2">
                  <a:lumMod val="75000"/>
                </a:schemeClr>
              </a:solidFill>
              <a:effectLst/>
              <a:latin typeface="+mj-lt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61800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836712"/>
            <a:ext cx="7128792" cy="504056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endParaRPr lang="ru-RU" sz="1600" dirty="0" smtClean="0">
              <a:solidFill>
                <a:srgbClr val="365F91"/>
              </a:solidFill>
              <a:latin typeface="+mj-lt"/>
              <a:ea typeface="Times New Roman"/>
              <a:cs typeface="Times New Roman"/>
              <a:hlinkClick r:id="rId2"/>
            </a:endParaRPr>
          </a:p>
          <a:p>
            <a:pPr marL="0" lvl="0" indent="0" algn="ctr">
              <a:buClr>
                <a:srgbClr val="4584D3"/>
              </a:buClr>
              <a:buNone/>
            </a:pPr>
            <a:r>
              <a:rPr lang="ru-RU" sz="2000" b="1" dirty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Федеральный закон от 03.07.2016 № </a:t>
            </a:r>
            <a:r>
              <a:rPr lang="ru-RU" sz="20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314-ФЗ</a:t>
            </a:r>
            <a:r>
              <a:rPr lang="ru-RU" sz="2200" b="1" dirty="0" smtClean="0">
                <a:solidFill>
                  <a:srgbClr val="05E0DB">
                    <a:lumMod val="7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 </a:t>
            </a:r>
            <a:endParaRPr lang="ru-RU" sz="2200" b="1" dirty="0">
              <a:solidFill>
                <a:srgbClr val="05E0DB">
                  <a:lumMod val="75000"/>
                </a:srgb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marL="0" lvl="0" indent="0" algn="ctr">
              <a:buClr>
                <a:srgbClr val="4584D3"/>
              </a:buClr>
              <a:buNone/>
            </a:pPr>
            <a:r>
              <a:rPr lang="ru-RU" sz="1500" b="1" i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(</a:t>
            </a:r>
            <a:r>
              <a:rPr lang="ru-RU" sz="1500" b="1" i="1" dirty="0" smtClean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вступил </a:t>
            </a:r>
            <a:r>
              <a:rPr lang="ru-RU" sz="1500" b="1" i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в силу </a:t>
            </a:r>
            <a:r>
              <a:rPr lang="ru-RU" sz="1500" b="1" i="1" dirty="0" smtClean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4 июля 2016 </a:t>
            </a:r>
            <a:r>
              <a:rPr lang="ru-RU" sz="1500" b="1" i="1" dirty="0">
                <a:solidFill>
                  <a:srgbClr val="C6E7FC">
                    <a:lumMod val="25000"/>
                  </a:srgbClr>
                </a:solidFill>
                <a:latin typeface="+mj-lt"/>
                <a:ea typeface="Times New Roman"/>
                <a:cs typeface="Arial" panose="020B0604020202020204" pitchFamily="34" charset="0"/>
              </a:rPr>
              <a:t>года)</a:t>
            </a:r>
            <a:endParaRPr lang="ru-RU" sz="1500" b="1" dirty="0">
              <a:solidFill>
                <a:srgbClr val="C6E7FC">
                  <a:lumMod val="25000"/>
                </a:srgb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600" dirty="0" smtClean="0">
              <a:solidFill>
                <a:srgbClr val="365F91"/>
              </a:solidFill>
              <a:latin typeface="+mj-lt"/>
              <a:ea typeface="Times New Roman"/>
              <a:cs typeface="Times New Roman"/>
              <a:hlinkClick r:id="rId2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В Закон № 44-ФЗ введены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новые статьи: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110.1</a:t>
            </a:r>
            <a:r>
              <a:rPr lang="ru-RU" sz="16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установлены особенности заключения контракта, предметом которого являются создание произведения архитектуры, градостроительства или садово-паркового искусства или разработка на его основе проектной документации объектов капитального строительства;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Calibri"/>
              <a:cs typeface="Times New Roman"/>
            </a:endParaRPr>
          </a:p>
          <a:p>
            <a:pPr marL="0" indent="457200">
              <a:spcBef>
                <a:spcPts val="0"/>
              </a:spcBef>
              <a:buNone/>
            </a:pPr>
            <a:endParaRPr lang="ru-RU" sz="16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Times New Roman"/>
            </a:endParaRPr>
          </a:p>
          <a:p>
            <a:pPr marL="0" indent="457200">
              <a:spcBef>
                <a:spcPts val="0"/>
              </a:spcBef>
              <a:buNone/>
            </a:pPr>
            <a:r>
              <a:rPr lang="ru-RU" sz="16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Times New Roman"/>
              </a:rPr>
              <a:t>110.2 </a:t>
            </a:r>
            <a:r>
              <a:rPr lang="ru-RU" sz="16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Times New Roman"/>
              </a:rPr>
              <a:t>- установлены особенности заключения и исполнения контракта, предметом которого является выполнение проектных или изыскательских работ, и контрактов, предметом которых являются строительство, реконструкция объектов капитального строительства.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55315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764704"/>
            <a:ext cx="7344816" cy="5328592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spcAft>
                <a:spcPts val="0"/>
              </a:spcAft>
              <a:buNone/>
            </a:pPr>
            <a:endParaRPr lang="ru-RU" sz="2200" b="1" dirty="0" smtClean="0">
              <a:solidFill>
                <a:schemeClr val="accent6">
                  <a:lumMod val="75000"/>
                </a:schemeClr>
              </a:solidFill>
              <a:ea typeface="Times New Roman"/>
              <a:cs typeface="Arial" panose="020B0604020202020204" pitchFamily="34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ru-RU" sz="22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Arial" panose="020B0604020202020204" pitchFamily="34" charset="0"/>
              </a:rPr>
              <a:t>Федеральный </a:t>
            </a:r>
            <a:r>
              <a:rPr lang="ru-RU" sz="22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Arial" panose="020B0604020202020204" pitchFamily="34" charset="0"/>
              </a:rPr>
              <a:t>закон от 05.04.2016 № 104-ФЗ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Arial" panose="020B0604020202020204" pitchFamily="34" charset="0"/>
              </a:rPr>
              <a:t> </a:t>
            </a:r>
            <a:endParaRPr lang="ru-RU" b="1" dirty="0" smtClean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marL="0" indent="0" algn="ctr">
              <a:spcAft>
                <a:spcPts val="0"/>
              </a:spcAft>
              <a:buNone/>
            </a:pPr>
            <a:r>
              <a:rPr lang="ru-RU" sz="1600" b="1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 panose="020B0604020202020204" pitchFamily="34" charset="0"/>
              </a:rPr>
              <a:t>(вступил </a:t>
            </a:r>
            <a:r>
              <a:rPr lang="ru-RU" sz="1600" b="1" i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 panose="020B0604020202020204" pitchFamily="34" charset="0"/>
              </a:rPr>
              <a:t>в силу 1 июля 2016 года</a:t>
            </a:r>
            <a:r>
              <a:rPr lang="ru-RU" sz="1600" b="1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 panose="020B0604020202020204" pitchFamily="34" charset="0"/>
              </a:rPr>
              <a:t>)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Arial" panose="020B0604020202020204" pitchFamily="34" charset="0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/>
              </a:rPr>
              <a:t>в </a:t>
            </a:r>
            <a:r>
              <a:rPr lang="ru-RU" sz="21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Arial"/>
              </a:rPr>
              <a:t>ч.1 ст.33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/>
              </a:rPr>
              <a:t> Закона № 44-ФЗ в части описания объекта закупки с использованием законодательства о стандартизации и  техническом регулировании,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а в случае неиспользования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/>
              </a:rPr>
              <a:t> обосновать необходимость использования других показателей;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1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Arial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/>
              </a:rPr>
              <a:t>-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/>
              </a:rPr>
              <a:t>в </a:t>
            </a:r>
            <a:r>
              <a:rPr lang="ru-RU" sz="21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  <a:cs typeface="Arial"/>
              </a:rPr>
              <a:t>п.1 ч.10 ст.4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/>
              </a:rPr>
              <a:t>Федерального закона № 223-ФЗ в части  описания объекта закупки с использованием законодательства о стандартизации техническом регулировании;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ru-RU" sz="21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  <a:cs typeface="Arial"/>
            </a:endParaRP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/>
              </a:rPr>
              <a:t>- 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  <a:cs typeface="Arial"/>
              </a:rPr>
              <a:t>изменения в</a:t>
            </a:r>
            <a:r>
              <a:rPr lang="ru-RU" sz="21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27 документов с целью приведения в соответствие с Законом от 29 июня 2015 г. № 162-ФЗ «О стандартизации в Российской Федерации</a:t>
            </a:r>
            <a:r>
              <a:rPr lang="ru-RU" sz="21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»</a:t>
            </a:r>
            <a:endParaRPr lang="ru-RU" sz="21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0779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7416824" cy="5328592"/>
          </a:xfrm>
        </p:spPr>
        <p:txBody>
          <a:bodyPr>
            <a:normAutofit lnSpcReduction="10000"/>
          </a:bodyPr>
          <a:lstStyle/>
          <a:p>
            <a:pPr marL="0" lvl="0" indent="450215" algn="ctr">
              <a:spcBef>
                <a:spcPts val="0"/>
              </a:spcBef>
              <a:buClrTx/>
              <a:buSzTx/>
              <a:buNone/>
            </a:pPr>
            <a:r>
              <a:rPr lang="ru-RU" sz="1800" b="1" u="sng" dirty="0" smtClean="0">
                <a:solidFill>
                  <a:srgbClr val="C00000"/>
                </a:solidFill>
                <a:latin typeface="+mj-lt"/>
                <a:ea typeface="Times New Roman"/>
              </a:rPr>
              <a:t>Федеральный закон </a:t>
            </a:r>
            <a:r>
              <a:rPr lang="ru-RU" sz="1900" b="1" u="sng" dirty="0">
                <a:solidFill>
                  <a:srgbClr val="C00000"/>
                </a:solidFill>
                <a:latin typeface="+mj-lt"/>
                <a:ea typeface="Times New Roman"/>
              </a:rPr>
              <a:t>от 29 июня 2015 г. № 162-ФЗ «О стандартизации в Российской </a:t>
            </a:r>
            <a:r>
              <a:rPr lang="ru-RU" sz="1900" b="1" u="sng" dirty="0" smtClean="0">
                <a:solidFill>
                  <a:srgbClr val="C00000"/>
                </a:solidFill>
                <a:latin typeface="+mj-lt"/>
                <a:ea typeface="Times New Roman"/>
              </a:rPr>
              <a:t>Федерации» </a:t>
            </a: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С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1 июля 2016 года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вступили в силу </a:t>
            </a: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его основные положения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 соответствии с которым: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предусмотрено создание Федерального информационного фонда стандартов;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утверждено Положение о порядке формирования и ведения Федерального информационного фонда стандартов и правилах пользования им (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ПП РФ от 28.06.2016 г. № 589 (вступило в силу 01.07.2016г.)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);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определен состав входящих в него документов и правила его комплектования оператором;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регламентированы вопросы организации учета, регистрации, комплектования и хранения документов, обмена такими документами с международными, иностранными и региональными органами по стандартизации;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8755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344816" cy="5400600"/>
          </a:xfrm>
        </p:spPr>
        <p:txBody>
          <a:bodyPr/>
          <a:lstStyle/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 состав фонда включены национальные стандарты, общероссийские классификаторы, своды правил, международные, иностранные и региональные стандарты; 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отрегулированы вопросы предоставления сведений о содержащихся в фонде документах и их копий по запросам органов </a:t>
            </a:r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госвласти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, ОМС, юридических и физических лиц;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утвержден порядок свободного доступа к национальным стандартам (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приказ </a:t>
            </a:r>
            <a:r>
              <a:rPr lang="ru-RU" sz="1800" b="1" dirty="0" err="1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Минпромторга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 России от 27.05.2016 г.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         №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1730 (вступил в </a:t>
            </a:r>
            <a:r>
              <a:rPr lang="ru-RU" sz="18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силу 01.07.2016г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.)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);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ведет и формирует фонд </a:t>
            </a:r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Росстандарт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;</a:t>
            </a:r>
            <a:endParaRPr lang="ru-RU" sz="1600" b="1" dirty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endParaRPr lang="ru-RU" sz="18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lvl="0" indent="450215" algn="just">
              <a:spcBef>
                <a:spcPts val="0"/>
              </a:spcBef>
              <a:buClrTx/>
              <a:buSzTx/>
              <a:buNone/>
            </a:pPr>
            <a:r>
              <a:rPr lang="ru-RU" sz="18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документы фонда доступны на официальном сайте </a:t>
            </a:r>
            <a:r>
              <a:rPr lang="ru-RU" sz="1800" b="1" dirty="0" err="1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Росстандарта</a:t>
            </a:r>
            <a:r>
              <a:rPr lang="ru-RU" sz="18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</a:t>
            </a:r>
            <a:r>
              <a:rPr lang="ru-RU" sz="18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www.gost.ru.</a:t>
            </a:r>
            <a:endParaRPr lang="ru-RU" sz="1600" b="1" dirty="0">
              <a:solidFill>
                <a:schemeClr val="accent6">
                  <a:lumMod val="75000"/>
                </a:schemeClr>
              </a:solidFill>
              <a:latin typeface="+mj-lt"/>
              <a:ea typeface="Times New Roman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675830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764704"/>
            <a:ext cx="7272808" cy="5256584"/>
          </a:xfrm>
        </p:spPr>
        <p:txBody>
          <a:bodyPr>
            <a:normAutofit/>
          </a:bodyPr>
          <a:lstStyle/>
          <a:p>
            <a:pPr marL="0" indent="45720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000" b="1" u="sng" dirty="0">
                <a:solidFill>
                  <a:srgbClr val="C00000"/>
                </a:solidFill>
                <a:latin typeface="+mj-lt"/>
                <a:ea typeface="Times New Roman"/>
              </a:rPr>
              <a:t>Федеральный закон от </a:t>
            </a:r>
            <a:r>
              <a:rPr lang="ru-RU" sz="2000" b="1" u="sng" dirty="0" smtClean="0">
                <a:solidFill>
                  <a:srgbClr val="C00000"/>
                </a:solidFill>
                <a:latin typeface="+mj-lt"/>
                <a:ea typeface="Times New Roman"/>
              </a:rPr>
              <a:t>03 июля 2016г</a:t>
            </a:r>
            <a:r>
              <a:rPr lang="ru-RU" sz="2000" b="1" u="sng" dirty="0">
                <a:solidFill>
                  <a:srgbClr val="C00000"/>
                </a:solidFill>
                <a:latin typeface="+mj-lt"/>
                <a:ea typeface="Times New Roman"/>
              </a:rPr>
              <a:t>. № </a:t>
            </a:r>
            <a:r>
              <a:rPr lang="ru-RU" sz="2000" b="1" u="sng" dirty="0" smtClean="0">
                <a:solidFill>
                  <a:srgbClr val="C00000"/>
                </a:solidFill>
                <a:latin typeface="+mj-lt"/>
                <a:ea typeface="Times New Roman"/>
              </a:rPr>
              <a:t>318-ФЗ</a:t>
            </a:r>
          </a:p>
          <a:p>
            <a:pPr marL="0" indent="45720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 b="1" i="1" dirty="0" smtClean="0">
                <a:solidFill>
                  <a:srgbClr val="365F91"/>
                </a:solidFill>
                <a:latin typeface="+mj-lt"/>
                <a:ea typeface="Times New Roman"/>
              </a:rPr>
              <a:t>(</a:t>
            </a:r>
            <a:r>
              <a:rPr lang="ru-RU" sz="1600" b="1" i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вступил в силу 15.07.2016г.)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600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внесены 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изменения в КоАП РФ, в части установления административной ответственности: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500" b="1" dirty="0" smtClean="0">
              <a:solidFill>
                <a:srgbClr val="365F91"/>
              </a:solidFill>
              <a:latin typeface="+mj-lt"/>
              <a:ea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1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) </a:t>
            </a:r>
            <a:r>
              <a:rPr lang="ru-RU" sz="15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новая статья 7.29.3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нарушение законодательства РФ о контрактной системе при планировании закупок;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endParaRPr lang="ru-RU" sz="1500" b="1" dirty="0" smtClean="0">
              <a:solidFill>
                <a:schemeClr val="bg2">
                  <a:lumMod val="25000"/>
                </a:schemeClr>
              </a:solidFill>
              <a:latin typeface="+mj-lt"/>
              <a:ea typeface="Times New Roman"/>
            </a:endParaRP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dirty="0" smtClean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2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) </a:t>
            </a:r>
            <a:r>
              <a:rPr lang="ru-RU" sz="1500" b="1" dirty="0">
                <a:solidFill>
                  <a:schemeClr val="accent6">
                    <a:lumMod val="75000"/>
                  </a:schemeClr>
                </a:solidFill>
                <a:latin typeface="+mj-lt"/>
                <a:ea typeface="Times New Roman"/>
              </a:rPr>
              <a:t>новые части статьи 7.30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: 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часть 1.5 «размещение в ЕИС извещения или направление приглашения ранее 10 </a:t>
            </a:r>
            <a:r>
              <a:rPr lang="ru-RU" sz="1500" b="1" dirty="0" err="1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к.д</a:t>
            </a: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. со дня внесения изменений в ПГ;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- часть 1.6 «размещение в ЕИС извещения или направление приглашения в случае, если информация о такой закупке не включена в ПГ»;</a:t>
            </a:r>
          </a:p>
          <a:p>
            <a:pPr marL="0" indent="457200" algn="just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500" b="1" dirty="0">
                <a:solidFill>
                  <a:schemeClr val="bg2">
                    <a:lumMod val="25000"/>
                  </a:schemeClr>
                </a:solidFill>
                <a:latin typeface="+mj-lt"/>
                <a:ea typeface="Times New Roman"/>
              </a:rPr>
              <a:t> - часть 1.7 «размещение в ЕИС извещения об осуществлении закупки или направление приглашения принять участие в случае, если было вынесено предписание о признании такой закупки необоснованной и если нарушение, указанное в предписании, не устранено»;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ru-RU" sz="1500" b="1" dirty="0">
              <a:solidFill>
                <a:schemeClr val="accent2">
                  <a:lumMod val="75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827584" y="836712"/>
            <a:ext cx="7416824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endParaRPr lang="ru-RU" sz="1500" b="1" dirty="0">
              <a:solidFill>
                <a:schemeClr val="bg2">
                  <a:lumMod val="25000"/>
                </a:schemeClr>
              </a:solidFill>
              <a:effectLst/>
              <a:ea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0951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5402</TotalTime>
  <Words>1051</Words>
  <Application>Microsoft Office PowerPoint</Application>
  <PresentationFormat>Экран (4:3)</PresentationFormat>
  <Paragraphs>109</Paragraphs>
  <Slides>15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Кнопка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Ира Григорьева</dc:creator>
  <cp:lastModifiedBy>Ира Григорьева</cp:lastModifiedBy>
  <cp:revision>243</cp:revision>
  <cp:lastPrinted>2016-06-30T05:54:05Z</cp:lastPrinted>
  <dcterms:created xsi:type="dcterms:W3CDTF">2015-05-15T08:03:20Z</dcterms:created>
  <dcterms:modified xsi:type="dcterms:W3CDTF">2016-08-16T13:06:52Z</dcterms:modified>
</cp:coreProperties>
</file>