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5" r:id="rId4"/>
    <p:sldId id="266" r:id="rId5"/>
    <p:sldId id="259" r:id="rId6"/>
    <p:sldId id="260" r:id="rId7"/>
    <p:sldId id="262" r:id="rId8"/>
    <p:sldId id="263" r:id="rId9"/>
    <p:sldId id="264" r:id="rId10"/>
  </p:sldIdLst>
  <p:sldSz cx="12192000" cy="6858000"/>
  <p:notesSz cx="6858000" cy="9144000"/>
  <p:defaultTextStyle>
    <a:defPPr lvl="0">
      <a:defRPr lang="ru-RU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77906" autoAdjust="0"/>
  </p:normalViewPr>
  <p:slideViewPr>
    <p:cSldViewPr snapToGrid="0">
      <p:cViewPr varScale="1">
        <p:scale>
          <a:sx n="66" d="100"/>
          <a:sy n="66" d="100"/>
        </p:scale>
        <p:origin x="66" y="8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34EE7F-D766-404F-955C-7DAC76AD6FCF}" type="datetimeFigureOut">
              <a:rPr lang="ru-RU" smtClean="0"/>
              <a:t>19.10.2022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9289AF-B0AB-4547-A913-A961E74CBF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234417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1911350" y="406400"/>
            <a:ext cx="1943100" cy="1093788"/>
          </a:xfrm>
        </p:spPr>
        <p:txBody>
          <a:bodyPr/>
          <a:lstStyle/>
          <a:p>
            <a:endParaRPr/>
          </a:p>
        </p:txBody>
      </p:sp>
      <p:sp>
        <p:nvSpPr>
          <p:cNvPr id="3" name="Заметки 2"/>
          <p:cNvSpPr>
            <a:spLocks noGrp="1" noEditPoint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 noEditPoints="1"/>
          </p:cNvSpPr>
          <p:nvPr>
            <p:ph type="sldNum" sz="quarter" idx="5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57929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EditPoints="1"/>
          </p:cNvSpPr>
          <p:nvPr>
            <p:ph type="sldImg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Заметки 2"/>
          <p:cNvSpPr>
            <a:spLocks noGrp="1" noEditPoint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 noEditPoints="1"/>
          </p:cNvSpPr>
          <p:nvPr>
            <p:ph type="sldNum" sz="quarter" idx="5"/>
          </p:nvPr>
        </p:nvSpPr>
        <p:spPr/>
        <p:txBody>
          <a:bodyPr/>
          <a:lstStyle/>
          <a:p>
            <a:fld id="{119289AF-B0AB-4547-A913-A961E74CBFAB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84797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EditPoints="1"/>
          </p:cNvSpPr>
          <p:nvPr>
            <p:ph type="sldImg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Заметки 2"/>
          <p:cNvSpPr>
            <a:spLocks noGrp="1" noEditPoint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 noEditPoints="1"/>
          </p:cNvSpPr>
          <p:nvPr>
            <p:ph type="sldNum" sz="quarter" idx="5"/>
          </p:nvPr>
        </p:nvSpPr>
        <p:spPr/>
        <p:txBody>
          <a:bodyPr/>
          <a:lstStyle/>
          <a:p>
            <a:fld id="{119289AF-B0AB-4547-A913-A961E74CBFAB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253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35450" y="1795463"/>
            <a:ext cx="8591550" cy="4833937"/>
          </a:xfrm>
          <a:prstGeom prst="rect">
            <a:avLst/>
          </a:prstGeo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3963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1DEA95-66EA-47A1-AFBD-284DB7673433}" type="slidenum">
              <a:rPr lang="ru-RU" smtClean="0"/>
              <a:pPr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73969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1DEA95-66EA-47A1-AFBD-284DB7673433}" type="slidenum">
              <a:rPr lang="ru-RU" smtClean="0"/>
              <a:pPr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78758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BD05853C-97F5-4981-BEA7-1CCFA6164E7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3964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1DEA95-66EA-47A1-AFBD-284DB7673433}" type="slidenum">
              <a:rPr lang="ru-RU" smtClean="0"/>
              <a:pPr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684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 noEditPoints="1"/>
          </p:cNvSpPr>
          <p:nvPr>
            <p:ph type="subTitle" idx="4"/>
          </p:nvPr>
        </p:nvSpPr>
        <p:spPr>
          <a:xfrm>
            <a:off x="1243154" y="1818512"/>
            <a:ext cx="8534401" cy="3577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24"/>
            </a:lvl1pPr>
          </a:lstStyle>
          <a:p>
            <a:pPr lvl="0"/>
            <a:endParaRPr dirty="0"/>
          </a:p>
        </p:txBody>
      </p:sp>
      <p:sp>
        <p:nvSpPr>
          <p:cNvPr id="7" name="Holder 2"/>
          <p:cNvSpPr>
            <a:spLocks noGrp="1" noEditPoints="1"/>
          </p:cNvSpPr>
          <p:nvPr>
            <p:ph type="title"/>
          </p:nvPr>
        </p:nvSpPr>
        <p:spPr>
          <a:xfrm>
            <a:off x="6267763" y="46977"/>
            <a:ext cx="5789968" cy="35844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2329" b="1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dirty="0"/>
          </a:p>
        </p:txBody>
      </p:sp>
      <p:sp>
        <p:nvSpPr>
          <p:cNvPr id="8" name="object 2"/>
          <p:cNvSpPr/>
          <p:nvPr userDrawn="1"/>
        </p:nvSpPr>
        <p:spPr>
          <a:xfrm flipV="1">
            <a:off x="1" y="530119"/>
            <a:ext cx="12192000" cy="374445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3808"/>
          </a:p>
        </p:txBody>
      </p:sp>
      <p:sp>
        <p:nvSpPr>
          <p:cNvPr id="10" name="Дата 9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3109C8C6-A56A-1F44-ABB3-4E75E628E3E4}" type="datetime1">
              <a:rPr lang="ru-RU" smtClean="0"/>
              <a:t>19.10.2022</a:t>
            </a:fld>
            <a:endParaRPr lang="en-US"/>
          </a:p>
        </p:txBody>
      </p:sp>
      <p:sp>
        <p:nvSpPr>
          <p:cNvPr id="11" name="Нижний колонтитул 10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 noEditPoints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 noEditPoints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5D555-1888-D541-AE6F-667617801851}" type="datetime1">
              <a:rPr lang="ru-RU" smtClean="0"/>
              <a:t>19.10.2022</a:t>
            </a:fld>
            <a:endParaRPr lang="en-US"/>
          </a:p>
        </p:txBody>
      </p:sp>
      <p:sp>
        <p:nvSpPr>
          <p:cNvPr id="5" name="Holder 5"/>
          <p:cNvSpPr>
            <a:spLocks noGrp="1" noEditPoints="1"/>
          </p:cNvSpPr>
          <p:nvPr>
            <p:ph type="sldNum" sz="quarter" idx="7"/>
          </p:nvPr>
        </p:nvSpPr>
        <p:spPr>
          <a:xfrm>
            <a:off x="9253569" y="6394480"/>
            <a:ext cx="2804161" cy="358445"/>
          </a:xfrm>
        </p:spPr>
        <p:txBody>
          <a:bodyPr lIns="0" tIns="0" rIns="0" bIns="0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6" name="Holder 2"/>
          <p:cNvSpPr>
            <a:spLocks noGrp="1" noEditPoints="1"/>
          </p:cNvSpPr>
          <p:nvPr>
            <p:ph type="title"/>
          </p:nvPr>
        </p:nvSpPr>
        <p:spPr>
          <a:xfrm>
            <a:off x="6267763" y="46977"/>
            <a:ext cx="5789968" cy="35844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2329" b="1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dirty="0"/>
          </a:p>
        </p:txBody>
      </p:sp>
      <p:sp>
        <p:nvSpPr>
          <p:cNvPr id="7" name="object 2"/>
          <p:cNvSpPr/>
          <p:nvPr userDrawn="1"/>
        </p:nvSpPr>
        <p:spPr>
          <a:xfrm flipV="1">
            <a:off x="1" y="530119"/>
            <a:ext cx="12192000" cy="374445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3808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ние и контен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566984" y="3233855"/>
            <a:ext cx="8016320" cy="184666"/>
          </a:xfrm>
        </p:spPr>
        <p:txBody>
          <a:bodyPr/>
          <a:lstStyle/>
          <a:p>
            <a:endParaRPr dirty="0"/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609600" y="4912538"/>
            <a:ext cx="5647441" cy="276999"/>
          </a:xfrm>
        </p:spPr>
        <p:txBody>
          <a:bodyPr/>
          <a:lstStyle/>
          <a:p>
            <a:pPr lvl="0"/>
            <a:endParaRPr dirty="0"/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4DBC76F-CCAD-489C-BC41-3FF86B8F6932}" type="datetimeFigureOut">
              <a:rPr lang="ru-RU" altLang="en-US" smtClean="0"/>
              <a:t>19.10.2022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A4B89CB5-322D-4D29-BD96-78E16C576296}" type="slidenum">
              <a:rPr lang="ru-RU" alt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 noEditPoints="1"/>
          </p:cNvSpPr>
          <p:nvPr>
            <p:ph type="title"/>
          </p:nvPr>
        </p:nvSpPr>
        <p:spPr>
          <a:xfrm>
            <a:off x="566984" y="3233855"/>
            <a:ext cx="80163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rgbClr val="003B5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 noEditPoints="1"/>
          </p:cNvSpPr>
          <p:nvPr>
            <p:ph type="body" idx="1"/>
          </p:nvPr>
        </p:nvSpPr>
        <p:spPr>
          <a:xfrm>
            <a:off x="609600" y="4912538"/>
            <a:ext cx="564744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lvl="0"/>
            <a:endParaRPr dirty="0"/>
          </a:p>
        </p:txBody>
      </p:sp>
      <p:sp>
        <p:nvSpPr>
          <p:cNvPr id="4" name="Holder 4"/>
          <p:cNvSpPr>
            <a:spLocks noGrp="1" noEditPoints="1"/>
          </p:cNvSpPr>
          <p:nvPr>
            <p:ph type="ftr" sz="quarter" idx="5"/>
          </p:nvPr>
        </p:nvSpPr>
        <p:spPr>
          <a:xfrm>
            <a:off x="4145281" y="6377945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 noEditPoints="1"/>
          </p:cNvSpPr>
          <p:nvPr>
            <p:ph type="dt" sz="half" idx="6"/>
          </p:nvPr>
        </p:nvSpPr>
        <p:spPr>
          <a:xfrm>
            <a:off x="609602" y="6377942"/>
            <a:ext cx="280416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A8FC50-404C-224E-8E61-7C13DCBDA979}" type="datetime1">
              <a:rPr lang="ru-RU" smtClean="0"/>
              <a:t>19.10.2022</a:t>
            </a:fld>
            <a:endParaRPr lang="en-US"/>
          </a:p>
        </p:txBody>
      </p:sp>
      <p:sp>
        <p:nvSpPr>
          <p:cNvPr id="6" name="Holder 6"/>
          <p:cNvSpPr>
            <a:spLocks noGrp="1" noEditPoints="1"/>
          </p:cNvSpPr>
          <p:nvPr>
            <p:ph type="sldNum" sz="quarter" idx="7"/>
          </p:nvPr>
        </p:nvSpPr>
        <p:spPr>
          <a:xfrm>
            <a:off x="9253569" y="6394480"/>
            <a:ext cx="2804161" cy="3584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sz="2329" b="1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5"/>
          <a:srcRect/>
          <a:stretch>
            <a:fillRect/>
          </a:stretch>
        </p:blipFill>
        <p:spPr>
          <a:xfrm>
            <a:off x="304801" y="84547"/>
            <a:ext cx="1869921" cy="73198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</p:sldLayoutIdLst>
  <p:hf hdr="0" ftr="0" dt="0"/>
  <p:txStyles>
    <p:titleStyle>
      <a:lvl1pPr>
        <a:defRPr sz="4227"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66836">
        <a:defRPr>
          <a:latin typeface="+mn-lt"/>
          <a:ea typeface="+mn-ea"/>
          <a:cs typeface="+mn-cs"/>
        </a:defRPr>
      </a:lvl2pPr>
      <a:lvl3pPr marL="1933673">
        <a:defRPr>
          <a:latin typeface="+mn-lt"/>
          <a:ea typeface="+mn-ea"/>
          <a:cs typeface="+mn-cs"/>
        </a:defRPr>
      </a:lvl3pPr>
      <a:lvl4pPr marL="2900507">
        <a:defRPr>
          <a:latin typeface="+mn-lt"/>
          <a:ea typeface="+mn-ea"/>
          <a:cs typeface="+mn-cs"/>
        </a:defRPr>
      </a:lvl4pPr>
      <a:lvl5pPr marL="3867343">
        <a:defRPr>
          <a:latin typeface="+mn-lt"/>
          <a:ea typeface="+mn-ea"/>
          <a:cs typeface="+mn-cs"/>
        </a:defRPr>
      </a:lvl5pPr>
      <a:lvl6pPr marL="4834180">
        <a:defRPr>
          <a:latin typeface="+mn-lt"/>
          <a:ea typeface="+mn-ea"/>
          <a:cs typeface="+mn-cs"/>
        </a:defRPr>
      </a:lvl6pPr>
      <a:lvl7pPr marL="5801016">
        <a:defRPr>
          <a:latin typeface="+mn-lt"/>
          <a:ea typeface="+mn-ea"/>
          <a:cs typeface="+mn-cs"/>
        </a:defRPr>
      </a:lvl7pPr>
      <a:lvl8pPr marL="6767852">
        <a:defRPr>
          <a:latin typeface="+mn-lt"/>
          <a:ea typeface="+mn-ea"/>
          <a:cs typeface="+mn-cs"/>
        </a:defRPr>
      </a:lvl8pPr>
      <a:lvl9pPr marL="773468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66836">
        <a:defRPr>
          <a:latin typeface="+mn-lt"/>
          <a:ea typeface="+mn-ea"/>
          <a:cs typeface="+mn-cs"/>
        </a:defRPr>
      </a:lvl2pPr>
      <a:lvl3pPr marL="1933673">
        <a:defRPr>
          <a:latin typeface="+mn-lt"/>
          <a:ea typeface="+mn-ea"/>
          <a:cs typeface="+mn-cs"/>
        </a:defRPr>
      </a:lvl3pPr>
      <a:lvl4pPr marL="2900507">
        <a:defRPr>
          <a:latin typeface="+mn-lt"/>
          <a:ea typeface="+mn-ea"/>
          <a:cs typeface="+mn-cs"/>
        </a:defRPr>
      </a:lvl4pPr>
      <a:lvl5pPr marL="3867343">
        <a:defRPr>
          <a:latin typeface="+mn-lt"/>
          <a:ea typeface="+mn-ea"/>
          <a:cs typeface="+mn-cs"/>
        </a:defRPr>
      </a:lvl5pPr>
      <a:lvl6pPr marL="4834180">
        <a:defRPr>
          <a:latin typeface="+mn-lt"/>
          <a:ea typeface="+mn-ea"/>
          <a:cs typeface="+mn-cs"/>
        </a:defRPr>
      </a:lvl6pPr>
      <a:lvl7pPr marL="5801016">
        <a:defRPr>
          <a:latin typeface="+mn-lt"/>
          <a:ea typeface="+mn-ea"/>
          <a:cs typeface="+mn-cs"/>
        </a:defRPr>
      </a:lvl7pPr>
      <a:lvl8pPr marL="6767852">
        <a:defRPr>
          <a:latin typeface="+mn-lt"/>
          <a:ea typeface="+mn-ea"/>
          <a:cs typeface="+mn-cs"/>
        </a:defRPr>
      </a:lvl8pPr>
      <a:lvl9pPr marL="773468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orgi.gov.ru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17037" y="6437725"/>
            <a:ext cx="12163804" cy="0"/>
          </a:xfrm>
          <a:custGeom>
            <a:avLst/>
            <a:gdLst/>
            <a:ahLst/>
            <a:cxnLst/>
            <a:rect l="l" t="t" r="r" b="b"/>
            <a:pathLst>
              <a:path w="5752465">
                <a:moveTo>
                  <a:pt x="0" y="0"/>
                </a:moveTo>
                <a:lnTo>
                  <a:pt x="5751940" y="0"/>
                </a:lnTo>
              </a:path>
            </a:pathLst>
          </a:custGeom>
          <a:ln w="9525">
            <a:solidFill>
              <a:srgbClr val="003B59"/>
            </a:solidFill>
          </a:ln>
        </p:spPr>
        <p:txBody>
          <a:bodyPr wrap="square" lIns="0" tIns="0" rIns="0" bIns="0" rtlCol="0"/>
          <a:lstStyle/>
          <a:p>
            <a:endParaRPr sz="3808"/>
          </a:p>
        </p:txBody>
      </p:sp>
      <p:sp>
        <p:nvSpPr>
          <p:cNvPr id="9" name="object 9"/>
          <p:cNvSpPr/>
          <p:nvPr/>
        </p:nvSpPr>
        <p:spPr>
          <a:xfrm>
            <a:off x="9556595" y="437321"/>
            <a:ext cx="2623132" cy="5820409"/>
          </a:xfrm>
          <a:prstGeom prst="rect">
            <a:avLst/>
          </a:prstGeom>
          <a:blipFill>
            <a:blip r:embed="rId3"/>
            <a:srcRect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808"/>
          </a:p>
        </p:txBody>
      </p:sp>
      <p:sp>
        <p:nvSpPr>
          <p:cNvPr id="10" name="TextBox 9"/>
          <p:cNvSpPr txBox="1"/>
          <p:nvPr/>
        </p:nvSpPr>
        <p:spPr>
          <a:xfrm>
            <a:off x="177736" y="1750280"/>
            <a:ext cx="10378760" cy="3370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267" b="0" dirty="0" smtClean="0">
                <a:solidFill>
                  <a:srgbClr val="1F4174"/>
                </a:solidFill>
                <a:latin typeface="Lato Light"/>
                <a:cs typeface="Calibri" panose="020F0502020204030204" pitchFamily="34" charset="0"/>
              </a:rPr>
              <a:t>Задачи Федерального казначейства </a:t>
            </a:r>
          </a:p>
          <a:p>
            <a:r>
              <a:rPr lang="ru-RU" sz="4267" b="0" dirty="0" smtClean="0">
                <a:solidFill>
                  <a:srgbClr val="1F4174"/>
                </a:solidFill>
                <a:latin typeface="Lato Light"/>
                <a:cs typeface="Calibri" panose="020F0502020204030204" pitchFamily="34" charset="0"/>
              </a:rPr>
              <a:t>в области госзакупок и бюджетной методологии на 2022-2023 гг. </a:t>
            </a:r>
          </a:p>
          <a:p>
            <a:r>
              <a:rPr lang="ru-RU" sz="4267" b="0" dirty="0" smtClean="0">
                <a:solidFill>
                  <a:srgbClr val="1F4174"/>
                </a:solidFill>
                <a:latin typeface="Lato Light"/>
                <a:cs typeface="Calibri" panose="020F0502020204030204" pitchFamily="34" charset="0"/>
              </a:rPr>
              <a:t>Новые цифровые решения.</a:t>
            </a:r>
            <a:r>
              <a:rPr lang="ru-RU" sz="4267" b="1" dirty="0" smtClean="0">
                <a:solidFill>
                  <a:srgbClr val="1F4174"/>
                </a:solidFill>
                <a:latin typeface="Lato Light"/>
                <a:cs typeface="Calibri" panose="020F0502020204030204" pitchFamily="34" charset="0"/>
              </a:rPr>
              <a:t>  </a:t>
            </a:r>
            <a:r>
              <a:rPr lang="ru-RU" sz="4267" b="1" dirty="0" smtClean="0">
                <a:solidFill>
                  <a:srgbClr val="11437F"/>
                </a:solidFill>
                <a:latin typeface="Lato Light"/>
                <a:cs typeface="Calibri" panose="020F0502020204030204" pitchFamily="34" charset="0"/>
              </a:rPr>
              <a:t/>
            </a:r>
            <a:br>
              <a:rPr lang="ru-RU" sz="4267" b="1" dirty="0" smtClean="0">
                <a:solidFill>
                  <a:srgbClr val="11437F"/>
                </a:solidFill>
                <a:latin typeface="Lato Light"/>
                <a:cs typeface="Calibri" panose="020F0502020204030204" pitchFamily="34" charset="0"/>
              </a:rPr>
            </a:br>
            <a:endParaRPr lang="ru-RU" sz="4231" dirty="0">
              <a:solidFill>
                <a:srgbClr val="11437F"/>
              </a:solidFill>
              <a:latin typeface="Lato Light"/>
              <a:cs typeface="Calibri" panose="020F05020202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" y="6404115"/>
            <a:ext cx="4850865" cy="352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91" dirty="0">
                <a:solidFill>
                  <a:schemeClr val="bg1">
                    <a:lumMod val="65000"/>
                  </a:schemeClr>
                </a:solidFill>
                <a:latin typeface="Lato Light"/>
              </a:rPr>
              <a:t>www.roskazna.ru</a:t>
            </a:r>
            <a:endParaRPr lang="ru-RU" sz="1691" dirty="0">
              <a:solidFill>
                <a:schemeClr val="bg1">
                  <a:lumMod val="65000"/>
                </a:schemeClr>
              </a:solidFill>
              <a:latin typeface="Lato Ligh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385023" y="6404115"/>
            <a:ext cx="4833835" cy="352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91" dirty="0">
                <a:solidFill>
                  <a:schemeClr val="bg1">
                    <a:lumMod val="65000"/>
                  </a:schemeClr>
                </a:solidFill>
                <a:latin typeface="Lato Light"/>
              </a:rPr>
              <a:t> г. Москва, </a:t>
            </a:r>
            <a:r>
              <a:rPr lang="ru-RU" sz="1691" dirty="0" smtClean="0">
                <a:solidFill>
                  <a:schemeClr val="bg1">
                    <a:lumMod val="65000"/>
                  </a:schemeClr>
                </a:solidFill>
                <a:latin typeface="Lato Light"/>
              </a:rPr>
              <a:t>2022 </a:t>
            </a:r>
            <a:r>
              <a:rPr lang="ru-RU" sz="1691" dirty="0">
                <a:solidFill>
                  <a:schemeClr val="bg1">
                    <a:lumMod val="65000"/>
                  </a:schemeClr>
                </a:solidFill>
                <a:latin typeface="Lato Light"/>
              </a:rPr>
              <a:t>год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04801" y="5360233"/>
            <a:ext cx="6957097" cy="6320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907" b="1" dirty="0">
                <a:solidFill>
                  <a:srgbClr val="1F4174"/>
                </a:solidFill>
                <a:latin typeface="Lato Light"/>
                <a:cs typeface="Calibri" panose="020F0502020204030204" pitchFamily="34" charset="0"/>
              </a:rPr>
              <a:t>Катамадзе Анна Теймуразовна</a:t>
            </a:r>
          </a:p>
          <a:p>
            <a:r>
              <a:rPr lang="ru-RU" sz="1600" dirty="0">
                <a:solidFill>
                  <a:srgbClr val="1F4174"/>
                </a:solidFill>
                <a:latin typeface="Lato Light"/>
                <a:cs typeface="Calibri" panose="020F0502020204030204" pitchFamily="34" charset="0"/>
              </a:rPr>
              <a:t>Заместитель руководителя Федерального казначейства</a:t>
            </a:r>
          </a:p>
        </p:txBody>
      </p:sp>
      <p:sp>
        <p:nvSpPr>
          <p:cNvPr id="16" name="object 2"/>
          <p:cNvSpPr/>
          <p:nvPr/>
        </p:nvSpPr>
        <p:spPr>
          <a:xfrm>
            <a:off x="304801" y="5194741"/>
            <a:ext cx="5612616" cy="330984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9525">
            <a:solidFill>
              <a:srgbClr val="003B59"/>
            </a:solidFill>
          </a:ln>
        </p:spPr>
        <p:txBody>
          <a:bodyPr wrap="square" lIns="0" tIns="0" rIns="0" bIns="0" rtlCol="0"/>
          <a:lstStyle/>
          <a:p>
            <a:endParaRPr sz="3808"/>
          </a:p>
        </p:txBody>
      </p:sp>
      <p:sp>
        <p:nvSpPr>
          <p:cNvPr id="20" name="object 2"/>
          <p:cNvSpPr/>
          <p:nvPr/>
        </p:nvSpPr>
        <p:spPr>
          <a:xfrm flipV="1">
            <a:off x="-1" y="528702"/>
            <a:ext cx="10121977" cy="374629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3808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0626171"/>
              </p:ext>
            </p:extLst>
          </p:nvPr>
        </p:nvGraphicFramePr>
        <p:xfrm>
          <a:off x="170912" y="1512980"/>
          <a:ext cx="3794331" cy="5303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94331"/>
              </a:tblGrid>
              <a:tr h="4548830"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ru-RU" sz="1400" b="0" i="1" dirty="0" smtClean="0">
                        <a:solidFill>
                          <a:srgbClr val="002060"/>
                        </a:solidFill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marL="143984" marR="0" indent="-143984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Обязательное применение эл. акта </a:t>
                      </a:r>
                      <a:br>
                        <a:rPr lang="ru-RU" sz="1400" b="1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ru-RU" sz="1400" b="0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по закупкам у ед. поставщика по реш. Пр-ва РФ/Губернатора (104-ФЗ)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 typeface="Arial" panose="020B0604020202020204" pitchFamily="34" charset="0"/>
                        <a:buNone/>
                      </a:pPr>
                      <a:r>
                        <a:rPr lang="ru-RU" sz="1400" b="0" i="1" baseline="0" dirty="0" smtClean="0">
                          <a:solidFill>
                            <a:srgbClr val="C0000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 </a:t>
                      </a:r>
                      <a:r>
                        <a:rPr lang="en-US" sz="1400" b="0" i="1" baseline="0" dirty="0" smtClean="0">
                          <a:solidFill>
                            <a:srgbClr val="00B05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r>
                        <a:rPr lang="ru-RU" sz="1400" b="0" i="1" baseline="0" dirty="0" smtClean="0">
                          <a:solidFill>
                            <a:srgbClr val="00B05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продлевается до 31.12.23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 typeface="Arial" panose="020B0604020202020204" pitchFamily="34" charset="0"/>
                        <a:buNone/>
                      </a:pPr>
                      <a:endParaRPr lang="ru-RU" sz="1400" b="0" dirty="0" smtClean="0">
                        <a:solidFill>
                          <a:srgbClr val="1F4174"/>
                        </a:solidFill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marL="143984" marR="0" indent="-143984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Распространение</a:t>
                      </a:r>
                      <a:r>
                        <a:rPr lang="ru-RU" sz="1400" b="0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эл. контракта </a:t>
                      </a:r>
                      <a:br>
                        <a:rPr lang="ru-RU" sz="1400" b="1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ru-RU" sz="1400" b="1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и эл. акта</a:t>
                      </a:r>
                      <a:r>
                        <a:rPr lang="ru-RU" sz="1400" b="0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на все закупки у ед. поставщика (отдельные основания)</a:t>
                      </a:r>
                    </a:p>
                    <a:p>
                      <a:pPr marL="143984" marR="0" indent="-143984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 typeface="Arial" panose="020B0604020202020204" pitchFamily="34" charset="0"/>
                        <a:buChar char="•"/>
                      </a:pPr>
                      <a:endParaRPr lang="ru-RU" sz="1400" b="0" baseline="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marL="143984" marR="0" indent="-143984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baseline="0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Быстрые цифровые платежи </a:t>
                      </a:r>
                      <a:r>
                        <a:rPr lang="ru-RU" sz="1400" b="0" baseline="0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(сокращение с 30 до 7 р. д.)</a:t>
                      </a:r>
                      <a:r>
                        <a:rPr lang="ru-RU" sz="1400" b="1" baseline="0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ru-RU" sz="900" b="0" baseline="0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см. след. слайд </a:t>
                      </a:r>
                    </a:p>
                    <a:p>
                      <a:pPr marL="143984" marR="0" indent="-143984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 typeface="Arial" panose="020B0604020202020204" pitchFamily="34" charset="0"/>
                        <a:buChar char="•"/>
                      </a:pPr>
                      <a:endParaRPr lang="ru-RU" sz="1400" b="0" baseline="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marL="143984" marR="0" lvl="0" indent="-143984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10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Риск – модуль ГИС ЕИС</a:t>
                      </a:r>
                      <a:r>
                        <a:rPr lang="ru-RU" sz="1400" b="0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основной инструмент выявления нарушений </a:t>
                      </a:r>
                      <a:br>
                        <a:rPr lang="ru-RU" sz="1400" b="0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ru-RU" sz="1400" b="0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в сфере закупок </a:t>
                      </a:r>
                      <a:r>
                        <a:rPr lang="ru-RU" sz="1400" b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(ПП РФ № 60) </a:t>
                      </a:r>
                      <a:r>
                        <a:rPr lang="ru-RU" sz="900" b="0" baseline="0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см. след. слайд 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 typeface="Arial" panose="020B0604020202020204" pitchFamily="34" charset="0"/>
                        <a:buNone/>
                      </a:pPr>
                      <a:endParaRPr lang="ru-RU" sz="1400" b="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marL="143984" marR="0" indent="-143984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 typeface="Arial" panose="020B0604020202020204" pitchFamily="34" charset="0"/>
                        <a:buChar char="•"/>
                      </a:pPr>
                      <a:r>
                        <a:rPr lang="ru-RU" sz="1400" b="0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Множество </a:t>
                      </a:r>
                      <a:r>
                        <a:rPr lang="ru-RU" sz="1400" b="1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новаций</a:t>
                      </a:r>
                      <a:r>
                        <a:rPr lang="ru-RU" sz="1400" b="1" baseline="0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по строительным закупкам </a:t>
                      </a:r>
                      <a:r>
                        <a:rPr lang="ru-RU" sz="1000" b="0" baseline="0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см. след. слайд </a:t>
                      </a:r>
                    </a:p>
                    <a:p>
                      <a:pPr marL="143984" marR="0" indent="-143984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 typeface="Arial" panose="020B0604020202020204" pitchFamily="34" charset="0"/>
                        <a:buChar char="•"/>
                      </a:pPr>
                      <a:endParaRPr lang="ru-RU" sz="1400" b="0" dirty="0" smtClean="0">
                        <a:solidFill>
                          <a:srgbClr val="1F4174"/>
                        </a:solidFill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marL="143984" marR="0" indent="-143984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 typeface="Arial" panose="020B0604020202020204" pitchFamily="34" charset="0"/>
                        <a:buChar char="•"/>
                      </a:pPr>
                      <a:r>
                        <a:rPr lang="ru-RU" sz="1400" b="0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Реализация концепции </a:t>
                      </a:r>
                      <a:r>
                        <a:rPr lang="ru-RU" sz="1400" b="1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Единого налогового счета</a:t>
                      </a:r>
                      <a:r>
                        <a:rPr lang="ru-RU" sz="1400" b="0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, внедрение ЕНС </a:t>
                      </a:r>
                      <a:br>
                        <a:rPr lang="ru-RU" sz="1400" b="0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ru-RU" sz="1400" b="0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в ГИИС ЭБ и АСФК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96676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  <a:buSzPct val="100000"/>
                        <a:buFont typeface="Arial" panose="020B0604020202020204" pitchFamily="34" charset="0"/>
                        <a:buNone/>
                      </a:pPr>
                      <a:endParaRPr lang="ru-RU" sz="1400" dirty="0" smtClean="0">
                        <a:solidFill>
                          <a:schemeClr val="tx2"/>
                        </a:solidFill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66" name="Прямоугольник 65"/>
          <p:cNvSpPr/>
          <p:nvPr/>
        </p:nvSpPr>
        <p:spPr>
          <a:xfrm>
            <a:off x="3377957" y="2138022"/>
            <a:ext cx="3651311" cy="167011"/>
          </a:xfrm>
          <a:prstGeom prst="rect">
            <a:avLst/>
          </a:prstGeom>
        </p:spPr>
        <p:txBody>
          <a:bodyPr wrap="square" lIns="38396" tIns="19198" rIns="38396" bIns="19198">
            <a:spAutoFit/>
          </a:bodyPr>
          <a:lstStyle/>
          <a:p>
            <a:pPr>
              <a:lnSpc>
                <a:spcPts val="966"/>
              </a:lnSpc>
              <a:spcAft>
                <a:spcPts val="252"/>
              </a:spcAft>
            </a:pPr>
            <a:endParaRPr lang="ru-RU" sz="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3377957" y="6528980"/>
            <a:ext cx="3651311" cy="167011"/>
          </a:xfrm>
          <a:prstGeom prst="rect">
            <a:avLst/>
          </a:prstGeom>
        </p:spPr>
        <p:txBody>
          <a:bodyPr wrap="square" lIns="38396" tIns="19198" rIns="38396" bIns="19198">
            <a:spAutoFit/>
          </a:bodyPr>
          <a:lstStyle/>
          <a:p>
            <a:pPr>
              <a:lnSpc>
                <a:spcPts val="966"/>
              </a:lnSpc>
              <a:spcAft>
                <a:spcPts val="252"/>
              </a:spcAft>
            </a:pPr>
            <a:endParaRPr lang="ru-RU" sz="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4023459" y="1479606"/>
            <a:ext cx="0" cy="542967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130807" y="1062211"/>
            <a:ext cx="3543969" cy="284992"/>
          </a:xfrm>
          <a:prstGeom prst="rect">
            <a:avLst/>
          </a:prstGeom>
          <a:noFill/>
        </p:spPr>
        <p:txBody>
          <a:bodyPr wrap="square" lIns="38396" tIns="19198" rIns="38396" bIns="19198" rtlCol="0">
            <a:spAutoFit/>
          </a:bodyPr>
          <a:lstStyle>
            <a:lvl1pPr algn="ctr">
              <a:spcAft>
                <a:spcPts val="252"/>
              </a:spcAft>
              <a:defRPr sz="1000" b="1">
                <a:solidFill>
                  <a:srgbClr val="C00000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ru-RU" sz="1600" dirty="0" smtClean="0"/>
              <a:t>ВАЖНОЕ</a:t>
            </a:r>
            <a:endParaRPr lang="ru-RU" sz="1800" dirty="0"/>
          </a:p>
        </p:txBody>
      </p:sp>
      <p:graphicFrame>
        <p:nvGraphicFramePr>
          <p:cNvPr id="35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988337"/>
              </p:ext>
            </p:extLst>
          </p:nvPr>
        </p:nvGraphicFramePr>
        <p:xfrm>
          <a:off x="4098729" y="1526839"/>
          <a:ext cx="4033839" cy="54888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33839"/>
              </a:tblGrid>
              <a:tr h="5183386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 typeface="Arial" panose="020B0604020202020204" pitchFamily="34" charset="0"/>
                        <a:buNone/>
                      </a:pPr>
                      <a:r>
                        <a:rPr lang="ru-RU" sz="1400" b="0" baseline="0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          </a:t>
                      </a:r>
                    </a:p>
                    <a:p>
                      <a:pPr marL="143984" marR="0" indent="-143984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10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Заказчики вправе (до 31.12.22) </a:t>
                      </a:r>
                      <a:br>
                        <a:rPr lang="ru-RU" sz="1400" b="0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ru-RU" sz="1400" b="1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не устанавливать обеспечение</a:t>
                      </a:r>
                      <a:r>
                        <a:rPr lang="ru-RU" sz="1400" b="0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исполнения контракта/гарантийных обязательств (кроме контрактов с авансами);</a:t>
                      </a:r>
                      <a:r>
                        <a:rPr lang="ru-RU" sz="1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</a:t>
                      </a:r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100000"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400" b="0" i="1" baseline="0" dirty="0" smtClean="0">
                          <a:solidFill>
                            <a:srgbClr val="C0000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 </a:t>
                      </a:r>
                      <a:r>
                        <a:rPr lang="en-US" sz="1400" b="0" i="1" baseline="0" dirty="0" smtClean="0">
                          <a:solidFill>
                            <a:srgbClr val="00B05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r>
                        <a:rPr lang="ru-RU" sz="1400" b="0" i="1" baseline="0" dirty="0" smtClean="0">
                          <a:solidFill>
                            <a:srgbClr val="00B05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продлевается до 31.12.23</a:t>
                      </a:r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100000"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ru-RU" sz="1400" b="1" dirty="0" smtClean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marL="143984" marR="0" indent="-143984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10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Увеличение срока </a:t>
                      </a:r>
                      <a:r>
                        <a:rPr lang="ru-RU" sz="1400" b="0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для</a:t>
                      </a:r>
                      <a:r>
                        <a:rPr lang="ru-RU" sz="1400" b="1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ru-RU" sz="1400" b="0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направления проекта контракта </a:t>
                      </a:r>
                      <a:r>
                        <a:rPr lang="ru-RU" sz="1400" b="1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по котировкам </a:t>
                      </a:r>
                      <a:br>
                        <a:rPr lang="ru-RU" sz="1400" b="1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ru-RU" sz="1400" b="0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с 3 часов до 1 р.д.;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 typeface="Arial" panose="020B0604020202020204" pitchFamily="34" charset="0"/>
                        <a:buNone/>
                      </a:pPr>
                      <a:endParaRPr lang="ru-RU" sz="1400" b="1" dirty="0" smtClean="0">
                        <a:solidFill>
                          <a:srgbClr val="1F4174"/>
                        </a:solidFill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marL="143984" marR="0" indent="-143984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Новое основание </a:t>
                      </a:r>
                      <a:r>
                        <a:rPr lang="ru-RU" sz="1400" b="0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включения </a:t>
                      </a:r>
                      <a:r>
                        <a:rPr lang="ru-RU" sz="1400" b="1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в РНП </a:t>
                      </a:r>
                      <a:br>
                        <a:rPr lang="ru-RU" sz="1400" b="1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ru-RU" sz="1400" b="0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– отказ поставщика от исполнения контракта по причине введения </a:t>
                      </a:r>
                      <a:br>
                        <a:rPr lang="ru-RU" sz="1400" b="0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ru-RU" sz="1400" b="1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в отношении заказчика </a:t>
                      </a:r>
                      <a:br>
                        <a:rPr lang="ru-RU" sz="1400" b="1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ru-RU" sz="1400" b="1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иностранных санкций</a:t>
                      </a:r>
                    </a:p>
                    <a:p>
                      <a:pPr marL="143984" marR="0" indent="-143984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 typeface="Arial" panose="020B0604020202020204" pitchFamily="34" charset="0"/>
                        <a:buChar char="•"/>
                      </a:pPr>
                      <a:endParaRPr lang="ru-RU" sz="1400" b="0" dirty="0" smtClean="0">
                        <a:solidFill>
                          <a:srgbClr val="1F4174"/>
                        </a:solidFill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marL="143984" marR="0" indent="-143984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 typeface="Arial" panose="020B0604020202020204" pitchFamily="34" charset="0"/>
                        <a:buChar char="•"/>
                      </a:pPr>
                      <a:r>
                        <a:rPr lang="ru-RU" sz="1400" b="0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Перевод в </a:t>
                      </a:r>
                      <a:r>
                        <a:rPr lang="ru-RU" sz="1400" b="1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закрытую эл. форму</a:t>
                      </a:r>
                      <a:r>
                        <a:rPr lang="ru-RU" sz="1400" b="0" baseline="0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закупок заказчиков, попавших под санкции </a:t>
                      </a:r>
                      <a:br>
                        <a:rPr lang="ru-RU" sz="1400" b="0" baseline="0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ru-RU" sz="1400" b="0" baseline="0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(во взаимодействии ЕИС и спец. ЭТП)</a:t>
                      </a:r>
                    </a:p>
                    <a:p>
                      <a:pPr marL="143984" marR="0" indent="-143984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 typeface="Arial" panose="020B0604020202020204" pitchFamily="34" charset="0"/>
                        <a:buChar char="•"/>
                      </a:pPr>
                      <a:endParaRPr lang="ru-RU" sz="1400" b="0" baseline="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 typeface="Arial" panose="020B0604020202020204" pitchFamily="34" charset="0"/>
                        <a:buNone/>
                      </a:pPr>
                      <a:endParaRPr lang="ru-RU" sz="1400" b="1" baseline="0" dirty="0" smtClean="0">
                        <a:solidFill>
                          <a:srgbClr val="1F4174"/>
                        </a:solidFill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5508">
                <a:tc>
                  <a:txBody>
                    <a:bodyPr/>
                    <a:lstStyle/>
                    <a:p>
                      <a:pPr marL="143984" marR="0" indent="-143984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  <a:buSzPct val="100000"/>
                        <a:buFont typeface="Arial" panose="020B0604020202020204" pitchFamily="34" charset="0"/>
                        <a:buChar char="•"/>
                      </a:pPr>
                      <a:endParaRPr lang="ru-RU" sz="1400" dirty="0" smtClean="0">
                        <a:solidFill>
                          <a:schemeClr val="tx2"/>
                        </a:solidFill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96" name="object 2"/>
          <p:cNvSpPr/>
          <p:nvPr/>
        </p:nvSpPr>
        <p:spPr>
          <a:xfrm flipV="1">
            <a:off x="4" y="799498"/>
            <a:ext cx="12191996" cy="89502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3808"/>
          </a:p>
        </p:txBody>
      </p:sp>
      <p:sp>
        <p:nvSpPr>
          <p:cNvPr id="97" name="TextBox 6"/>
          <p:cNvSpPr txBox="1"/>
          <p:nvPr/>
        </p:nvSpPr>
        <p:spPr>
          <a:xfrm>
            <a:off x="7746715" y="164477"/>
            <a:ext cx="42654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dirty="0" smtClean="0">
                <a:solidFill>
                  <a:srgbClr val="1F4174"/>
                </a:solidFill>
                <a:latin typeface="+mj-lt"/>
                <a:cs typeface="Times New Roman" pitchFamily="18" charset="0"/>
              </a:rPr>
              <a:t>НОВАЦИИ 2022</a:t>
            </a:r>
            <a:endParaRPr lang="ru-RU" sz="2400" dirty="0">
              <a:solidFill>
                <a:srgbClr val="1F4174"/>
              </a:solidFill>
              <a:latin typeface="+mj-lt"/>
              <a:cs typeface="Times New Roman" pitchFamily="18" charset="0"/>
            </a:endParaRPr>
          </a:p>
        </p:txBody>
      </p:sp>
      <p:graphicFrame>
        <p:nvGraphicFramePr>
          <p:cNvPr id="22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8588075"/>
              </p:ext>
            </p:extLst>
          </p:nvPr>
        </p:nvGraphicFramePr>
        <p:xfrm>
          <a:off x="8160032" y="1669680"/>
          <a:ext cx="3898905" cy="509746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98905"/>
              </a:tblGrid>
              <a:tr h="4664569">
                <a:tc>
                  <a:txBody>
                    <a:bodyPr/>
                    <a:lstStyle/>
                    <a:p>
                      <a:pPr marL="143984" marR="0" indent="-143984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 typeface="Arial" panose="020B0604020202020204" pitchFamily="34" charset="0"/>
                        <a:buChar char="•"/>
                      </a:pPr>
                      <a:r>
                        <a:rPr lang="ru-RU" sz="1400" b="0" baseline="0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Стало возможным изменение </a:t>
                      </a:r>
                      <a:r>
                        <a:rPr lang="ru-RU" sz="1400" b="1" baseline="0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любых сущ. усл. контрактов </a:t>
                      </a:r>
                      <a:r>
                        <a:rPr lang="ru-RU" sz="1400" b="0" baseline="0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по реш. Пр-ва РФ/субъекта РФ /муниципалитета РФ </a:t>
                      </a:r>
                      <a:br>
                        <a:rPr lang="ru-RU" sz="1400" b="0" baseline="0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ru-RU" sz="1400" b="0" baseline="0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в том числе для </a:t>
                      </a:r>
                      <a:r>
                        <a:rPr lang="ru-RU" sz="1400" b="1" baseline="0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строительства</a:t>
                      </a:r>
                      <a:r>
                        <a:rPr lang="ru-RU" sz="1400" b="0" baseline="0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/>
                      </a:r>
                      <a:br>
                        <a:rPr lang="ru-RU" sz="1400" b="0" baseline="0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ru-RU" sz="1400" b="1" baseline="0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до 31.12.22 </a:t>
                      </a:r>
                      <a:r>
                        <a:rPr lang="ru-RU" sz="1400" b="0" i="0" baseline="0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(ч. 65.1 ст. 112 44-ФЗ)</a:t>
                      </a:r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 typeface="Arial" panose="020B0604020202020204" pitchFamily="34" charset="0"/>
                        <a:buNone/>
                      </a:pPr>
                      <a:r>
                        <a:rPr lang="ru-RU" sz="1400" b="0" i="1" baseline="0" dirty="0" smtClean="0">
                          <a:solidFill>
                            <a:srgbClr val="C0000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 </a:t>
                      </a:r>
                      <a:r>
                        <a:rPr lang="en-US" sz="1400" b="0" i="1" baseline="0" dirty="0" smtClean="0">
                          <a:solidFill>
                            <a:srgbClr val="00B05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r>
                        <a:rPr lang="ru-RU" sz="1400" b="0" i="1" baseline="0" dirty="0" smtClean="0">
                          <a:solidFill>
                            <a:srgbClr val="00B05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продлевается до 31.12.23</a:t>
                      </a:r>
                    </a:p>
                    <a:p>
                      <a:pPr marL="143984" marR="0" indent="-143984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 typeface="Arial" panose="020B0604020202020204" pitchFamily="34" charset="0"/>
                        <a:buChar char="•"/>
                      </a:pPr>
                      <a:endParaRPr lang="ru-RU" sz="1400" b="0" i="1" baseline="0" dirty="0" smtClean="0">
                        <a:solidFill>
                          <a:srgbClr val="1F4174"/>
                        </a:solidFill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marL="143984" marR="0" lvl="0" indent="-143984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10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1F4174"/>
                          </a:solidFill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Пр-вом РФ установлено </a:t>
                      </a:r>
                      <a:r>
                        <a:rPr lang="ru-RU" sz="1400" b="0" i="0" dirty="0" smtClean="0">
                          <a:solidFill>
                            <a:srgbClr val="1F4174"/>
                          </a:solidFill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(ПП РФ № 680),</a:t>
                      </a:r>
                      <a:r>
                        <a:rPr lang="ru-RU" sz="1400" b="0" i="0" baseline="0" dirty="0" smtClean="0">
                          <a:solidFill>
                            <a:srgbClr val="1F4174"/>
                          </a:solidFill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ru-RU" sz="1400" b="0" baseline="0" dirty="0" smtClean="0">
                          <a:solidFill>
                            <a:srgbClr val="1F4174"/>
                          </a:solidFill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что по всем </a:t>
                      </a:r>
                      <a:r>
                        <a:rPr lang="ru-RU" sz="1400" b="1" baseline="0" dirty="0" smtClean="0">
                          <a:solidFill>
                            <a:srgbClr val="1F4174"/>
                          </a:solidFill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строительным</a:t>
                      </a:r>
                      <a:r>
                        <a:rPr lang="ru-RU" sz="1400" b="0" baseline="0" dirty="0" smtClean="0">
                          <a:solidFill>
                            <a:srgbClr val="1F4174"/>
                          </a:solidFill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контрактам </a:t>
                      </a:r>
                      <a:br>
                        <a:rPr lang="ru-RU" sz="1400" b="0" baseline="0" dirty="0" smtClean="0">
                          <a:solidFill>
                            <a:srgbClr val="1F4174"/>
                          </a:solidFill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ru-RU" sz="1400" b="1" dirty="0" smtClean="0">
                          <a:solidFill>
                            <a:srgbClr val="1F4174"/>
                          </a:solidFill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до 31.12.22</a:t>
                      </a:r>
                      <a:r>
                        <a:rPr lang="ru-RU" sz="1400" b="1" baseline="0" dirty="0" smtClean="0">
                          <a:solidFill>
                            <a:srgbClr val="1F4174"/>
                          </a:solidFill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ru-RU" sz="1400" b="0" baseline="0" dirty="0" smtClean="0">
                          <a:solidFill>
                            <a:srgbClr val="1F4174"/>
                          </a:solidFill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допускается </a:t>
                      </a:r>
                      <a:r>
                        <a:rPr lang="ru-RU" sz="1400" b="1" dirty="0" smtClean="0">
                          <a:solidFill>
                            <a:srgbClr val="1F4174"/>
                          </a:solidFill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изм. сущ. усл. контрактов </a:t>
                      </a:r>
                      <a:r>
                        <a:rPr lang="ru-RU" sz="1400" b="0" dirty="0" smtClean="0">
                          <a:solidFill>
                            <a:srgbClr val="1F4174"/>
                          </a:solidFill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без решения </a:t>
                      </a:r>
                      <a:r>
                        <a:rPr lang="ru-RU" sz="1400" b="0" baseline="0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Пр-ва РФ/субъекта РФ /муниципалитета РФ </a:t>
                      </a:r>
                      <a:br>
                        <a:rPr lang="ru-RU" sz="1400" b="0" baseline="0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ru-RU" sz="1400" b="0" i="0" dirty="0" smtClean="0">
                          <a:solidFill>
                            <a:srgbClr val="1F4174"/>
                          </a:solidFill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(46-ФЗ)</a:t>
                      </a:r>
                      <a:r>
                        <a:rPr lang="ru-RU" sz="1400" b="0" i="1" dirty="0" smtClean="0">
                          <a:solidFill>
                            <a:srgbClr val="1F4174"/>
                          </a:solidFill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/>
                      </a:r>
                      <a:br>
                        <a:rPr lang="ru-RU" sz="1400" b="0" i="1" dirty="0" smtClean="0">
                          <a:solidFill>
                            <a:srgbClr val="1F4174"/>
                          </a:solidFill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endParaRPr lang="ru-RU" sz="1400" b="0" baseline="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marL="143984" marR="0" indent="-143984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baseline="0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Неприменение </a:t>
                      </a:r>
                      <a:r>
                        <a:rPr lang="ru-RU" sz="1400" b="0" baseline="0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неустоек в отношении поставщика, возникших по причине введения иностранных санкций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 typeface="Arial" panose="020B0604020202020204" pitchFamily="34" charset="0"/>
                        <a:buNone/>
                      </a:pPr>
                      <a:endParaRPr lang="ru-RU" sz="1400" b="0" baseline="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marL="143984" marR="0" indent="-143984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Не включение </a:t>
                      </a:r>
                      <a:r>
                        <a:rPr lang="ru-RU" sz="1400" b="0" dirty="0" smtClean="0">
                          <a:solidFill>
                            <a:srgbClr val="1F4174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в РНП поставщика, если исполнение контракта оказалось невозможным из-за санкций</a:t>
                      </a:r>
                    </a:p>
                    <a:p>
                      <a:pPr marL="143984" marR="0" indent="-143984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ct val="100000"/>
                        <a:buFont typeface="Arial" panose="020B0604020202020204" pitchFamily="34" charset="0"/>
                        <a:buChar char="•"/>
                      </a:pPr>
                      <a:endParaRPr lang="ru-RU" sz="1400" b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2103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  <a:buSzPct val="100000"/>
                        <a:buFont typeface="Arial" panose="020B0604020202020204" pitchFamily="34" charset="0"/>
                        <a:buNone/>
                      </a:pPr>
                      <a:endParaRPr lang="ru-RU" sz="1400" dirty="0" smtClean="0">
                        <a:solidFill>
                          <a:schemeClr val="tx2"/>
                        </a:solidFill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6360583" y="1062211"/>
            <a:ext cx="3543969" cy="284992"/>
          </a:xfrm>
          <a:prstGeom prst="rect">
            <a:avLst/>
          </a:prstGeom>
          <a:noFill/>
        </p:spPr>
        <p:txBody>
          <a:bodyPr wrap="square" lIns="38396" tIns="19198" rIns="38396" bIns="19198" rtlCol="0">
            <a:spAutoFit/>
          </a:bodyPr>
          <a:lstStyle>
            <a:lvl1pPr algn="ctr">
              <a:spcAft>
                <a:spcPts val="252"/>
              </a:spcAft>
              <a:defRPr sz="1000" b="1">
                <a:solidFill>
                  <a:srgbClr val="C00000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ru-RU" sz="1600" dirty="0" smtClean="0"/>
              <a:t>ИНЫЕ НОВАЦИИ</a:t>
            </a:r>
            <a:endParaRPr lang="ru-RU" sz="1800" dirty="0"/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8132568" y="1469633"/>
            <a:ext cx="0" cy="542967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Номер слайда 63"/>
          <p:cNvSpPr txBox="1"/>
          <p:nvPr/>
        </p:nvSpPr>
        <p:spPr>
          <a:xfrm>
            <a:off x="11683044" y="6505981"/>
            <a:ext cx="375893" cy="2611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5307" rtl="0" eaLnBrk="1" latinLnBrk="0" hangingPunct="1">
              <a:defRPr sz="2331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654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5307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2961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30615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8269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5922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3576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61230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97" dirty="0" smtClean="0">
                <a:solidFill>
                  <a:srgbClr val="1F4174"/>
                </a:solidFill>
              </a:rPr>
              <a:t>2</a:t>
            </a:r>
            <a:endParaRPr lang="ru-RU" sz="1697" dirty="0">
              <a:solidFill>
                <a:srgbClr val="1F4174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7DEA27D8-0CF3-496D-AD7D-2076231DE52C}"/>
              </a:ext>
            </a:extLst>
          </p:cNvPr>
          <p:cNvSpPr txBox="1"/>
          <p:nvPr/>
        </p:nvSpPr>
        <p:spPr>
          <a:xfrm>
            <a:off x="584352" y="4093443"/>
            <a:ext cx="5511648" cy="1052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  <a:buClr>
                <a:schemeClr val="accent6"/>
              </a:buClr>
            </a:pPr>
            <a:r>
              <a:rPr lang="ru-RU" sz="1300" b="1" cap="small" dirty="0" smtClean="0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25.04.2022 </a:t>
            </a:r>
            <a:r>
              <a:rPr lang="ru-RU" sz="1300" cap="small" dirty="0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состоялся запуск функционала </a:t>
            </a:r>
            <a:r>
              <a:rPr lang="ru-RU" sz="1300" b="1" cap="small" dirty="0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авто-</a:t>
            </a:r>
            <a:r>
              <a:rPr lang="ru-RU" sz="1300" cap="small" dirty="0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формирования </a:t>
            </a:r>
            <a:r>
              <a:rPr lang="ru-RU" sz="1300" b="1" cap="small" dirty="0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РСКП </a:t>
            </a:r>
            <a:r>
              <a:rPr lang="ru-RU" sz="1300" cap="small" dirty="0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в ГИС ЕИС для </a:t>
            </a:r>
            <a:r>
              <a:rPr lang="ru-RU" sz="1300" b="1" cap="small" dirty="0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ФОИВ/ФКУ </a:t>
            </a:r>
            <a:r>
              <a:rPr lang="ru-RU" sz="1300" cap="small" dirty="0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(95% реквизитов автозаполнение)</a:t>
            </a:r>
            <a:endParaRPr lang="ru-RU" sz="1300" cap="small" dirty="0">
              <a:solidFill>
                <a:srgbClr val="007E39"/>
              </a:solidFill>
              <a:ea typeface="Source Sans Pro" panose="020B0503030403020204" pitchFamily="34" charset="0"/>
              <a:cs typeface="Consolas" panose="020B0609020204030204" pitchFamily="49" charset="0"/>
            </a:endParaRPr>
          </a:p>
          <a:p>
            <a:pPr lvl="1" algn="just">
              <a:lnSpc>
                <a:spcPct val="120000"/>
              </a:lnSpc>
              <a:buClr>
                <a:schemeClr val="accent6"/>
              </a:buClr>
            </a:pPr>
            <a:r>
              <a:rPr lang="ru-RU" sz="1300" cap="small" dirty="0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Подключено 446 ГРБС + ПБС</a:t>
            </a:r>
          </a:p>
          <a:p>
            <a:pPr lvl="1" algn="just">
              <a:lnSpc>
                <a:spcPct val="120000"/>
              </a:lnSpc>
              <a:buClr>
                <a:schemeClr val="accent6"/>
              </a:buClr>
            </a:pPr>
            <a:r>
              <a:rPr lang="ru-RU" sz="1300" cap="small" dirty="0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Исполнено РСКП на общую сумму</a:t>
            </a:r>
            <a:r>
              <a:rPr lang="en-US" sz="1300" cap="small" dirty="0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 &gt;</a:t>
            </a:r>
            <a:r>
              <a:rPr lang="ru-RU" sz="1300" cap="small" dirty="0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 </a:t>
            </a:r>
            <a:r>
              <a:rPr lang="ru-RU" sz="1300" b="1" cap="small" dirty="0" smtClean="0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23</a:t>
            </a:r>
            <a:r>
              <a:rPr lang="en-US" sz="1300" b="1" cap="small" dirty="0" smtClean="0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 </a:t>
            </a:r>
            <a:r>
              <a:rPr lang="ru-RU" sz="1300" b="1" cap="small" dirty="0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млрд. руб.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0A5C5A36-EC92-462F-BB70-6A797D63B1DD}"/>
              </a:ext>
            </a:extLst>
          </p:cNvPr>
          <p:cNvSpPr txBox="1"/>
          <p:nvPr/>
        </p:nvSpPr>
        <p:spPr>
          <a:xfrm>
            <a:off x="588472" y="5368899"/>
            <a:ext cx="5507529" cy="1311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  <a:buClr>
                <a:schemeClr val="accent6"/>
              </a:buClr>
            </a:pPr>
            <a:r>
              <a:rPr lang="ru-RU" sz="1300" b="1" cap="small" dirty="0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22.08.2022 </a:t>
            </a:r>
            <a:r>
              <a:rPr lang="ru-RU" sz="1300" cap="small" dirty="0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состоялся</a:t>
            </a:r>
            <a:r>
              <a:rPr lang="ru-RU" sz="1300" b="1" cap="small" dirty="0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 </a:t>
            </a:r>
            <a:r>
              <a:rPr lang="ru-RU" sz="1300" cap="small" dirty="0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запуск функционала формирования </a:t>
            </a:r>
            <a:r>
              <a:rPr lang="ru-RU" sz="1300" b="1" cap="small" dirty="0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РСКП </a:t>
            </a:r>
            <a:r>
              <a:rPr lang="ru-RU" sz="1300" b="1" cap="small" dirty="0" smtClean="0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/>
            </a:r>
            <a:br>
              <a:rPr lang="ru-RU" sz="1300" b="1" cap="small" dirty="0" smtClean="0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</a:br>
            <a:r>
              <a:rPr lang="ru-RU" sz="1300" cap="small" dirty="0" smtClean="0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в </a:t>
            </a:r>
            <a:r>
              <a:rPr lang="ru-RU" sz="1300" cap="small" dirty="0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ГИС ЕИС </a:t>
            </a:r>
            <a:r>
              <a:rPr lang="ru-RU" sz="1300" b="1" cap="small" dirty="0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ФАУ/ФБУ </a:t>
            </a:r>
            <a:r>
              <a:rPr lang="ru-RU" sz="1300" cap="small" dirty="0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(70% реквизитов </a:t>
            </a:r>
            <a:r>
              <a:rPr lang="ru-RU" sz="1300" cap="small" dirty="0" err="1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автозаполнение</a:t>
            </a:r>
            <a:r>
              <a:rPr lang="ru-RU" sz="1300" cap="small" dirty="0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)</a:t>
            </a:r>
            <a:endParaRPr lang="ru-RU" sz="1300" b="1" cap="small" dirty="0">
              <a:solidFill>
                <a:srgbClr val="007E39"/>
              </a:solidFill>
              <a:ea typeface="Source Sans Pro" panose="020B0503030403020204" pitchFamily="34" charset="0"/>
              <a:cs typeface="Consolas" panose="020B0609020204030204" pitchFamily="49" charset="0"/>
            </a:endParaRPr>
          </a:p>
          <a:p>
            <a:pPr lvl="1" algn="just">
              <a:lnSpc>
                <a:spcPct val="120000"/>
              </a:lnSpc>
              <a:buClr>
                <a:schemeClr val="accent6"/>
              </a:buClr>
            </a:pPr>
            <a:r>
              <a:rPr lang="ru-RU" sz="1300" cap="small" dirty="0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Подключено 664 ФАУ, ФБУ</a:t>
            </a:r>
          </a:p>
          <a:p>
            <a:pPr lvl="1" algn="just">
              <a:lnSpc>
                <a:spcPct val="120000"/>
              </a:lnSpc>
              <a:buClr>
                <a:schemeClr val="accent6"/>
              </a:buClr>
            </a:pPr>
            <a:r>
              <a:rPr lang="ru-RU" sz="1300" cap="small" dirty="0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Исполнено РСКП </a:t>
            </a:r>
            <a:r>
              <a:rPr lang="ru-RU" sz="1300" cap="small" dirty="0" smtClean="0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на общую сумму </a:t>
            </a:r>
            <a:r>
              <a:rPr lang="en-US" sz="1300" cap="small" dirty="0" smtClean="0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&gt;</a:t>
            </a:r>
            <a:r>
              <a:rPr lang="ru-RU" sz="1300" cap="small" dirty="0" smtClean="0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 871 млн. руб.</a:t>
            </a:r>
            <a:endParaRPr lang="ru-RU" sz="1300" b="1" cap="small" dirty="0">
              <a:solidFill>
                <a:srgbClr val="11437F"/>
              </a:solidFill>
              <a:ea typeface="Source Sans Pro" panose="020B0503030403020204" pitchFamily="34" charset="0"/>
              <a:cs typeface="Consolas" panose="020B0609020204030204" pitchFamily="49" charset="0"/>
            </a:endParaRPr>
          </a:p>
          <a:p>
            <a:pPr lvl="1" algn="just">
              <a:lnSpc>
                <a:spcPct val="120000"/>
              </a:lnSpc>
              <a:buClr>
                <a:schemeClr val="accent6"/>
              </a:buClr>
            </a:pPr>
            <a:endParaRPr lang="ru-RU" sz="1400" b="1" cap="small" dirty="0">
              <a:solidFill>
                <a:srgbClr val="007E39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Consolas" panose="020B0609020204030204" pitchFamily="49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44337E62-7F21-4CD3-9B0D-507A64DF7728}"/>
              </a:ext>
            </a:extLst>
          </p:cNvPr>
          <p:cNvSpPr txBox="1"/>
          <p:nvPr/>
        </p:nvSpPr>
        <p:spPr>
          <a:xfrm>
            <a:off x="6806037" y="4093443"/>
            <a:ext cx="4970568" cy="30516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lnSpc>
                <a:spcPct val="90000"/>
              </a:lnSpc>
              <a:spcAft>
                <a:spcPct val="0"/>
              </a:spcAft>
              <a:buClr>
                <a:schemeClr val="accent6"/>
              </a:buClr>
            </a:pPr>
            <a:r>
              <a:rPr lang="ru-RU" sz="1300" b="1" cap="small" dirty="0">
                <a:solidFill>
                  <a:srgbClr val="C00000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01.01.2023 </a:t>
            </a:r>
          </a:p>
          <a:p>
            <a:pPr algn="just">
              <a:lnSpc>
                <a:spcPct val="120000"/>
              </a:lnSpc>
              <a:buClr>
                <a:schemeClr val="accent6"/>
              </a:buClr>
            </a:pPr>
            <a:r>
              <a:rPr lang="ru-RU" sz="1300" cap="small" dirty="0">
                <a:solidFill>
                  <a:srgbClr val="1F4174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Формирование РСКП в ГИС ЕИС </a:t>
            </a:r>
            <a:r>
              <a:rPr lang="ru-RU" sz="1300" cap="small" dirty="0">
                <a:solidFill>
                  <a:srgbClr val="C00000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как </a:t>
            </a:r>
            <a:r>
              <a:rPr lang="ru-RU" sz="1300" cap="small" dirty="0" smtClean="0">
                <a:solidFill>
                  <a:srgbClr val="C00000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обязанность </a:t>
            </a:r>
            <a:endParaRPr lang="ru-RU" sz="1300" cap="small" dirty="0">
              <a:solidFill>
                <a:srgbClr val="C00000"/>
              </a:solidFill>
              <a:ea typeface="Source Sans Pro" panose="020B0503030403020204" pitchFamily="34" charset="0"/>
              <a:cs typeface="Consolas" panose="020B0609020204030204" pitchFamily="49" charset="0"/>
            </a:endParaRPr>
          </a:p>
          <a:p>
            <a:pPr algn="just">
              <a:lnSpc>
                <a:spcPct val="120000"/>
              </a:lnSpc>
              <a:buClr>
                <a:schemeClr val="accent6"/>
              </a:buClr>
            </a:pPr>
            <a:endParaRPr lang="ru-RU" sz="1400" cap="small" dirty="0">
              <a:solidFill>
                <a:srgbClr val="11437F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Consolas" panose="020B0609020204030204" pitchFamily="49" charset="0"/>
            </a:endParaRPr>
          </a:p>
          <a:p>
            <a:pPr eaLnBrk="0" fontAlgn="base" hangingPunct="0">
              <a:lnSpc>
                <a:spcPct val="90000"/>
              </a:lnSpc>
              <a:spcAft>
                <a:spcPct val="0"/>
              </a:spcAft>
              <a:buClr>
                <a:schemeClr val="accent6"/>
              </a:buClr>
            </a:pPr>
            <a:r>
              <a:rPr lang="ru-RU" sz="1300" b="1" cap="small" dirty="0">
                <a:solidFill>
                  <a:srgbClr val="C00000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01.07.2023 </a:t>
            </a:r>
          </a:p>
          <a:p>
            <a:pPr algn="just">
              <a:lnSpc>
                <a:spcPct val="120000"/>
              </a:lnSpc>
              <a:buClr>
                <a:schemeClr val="accent6"/>
              </a:buClr>
            </a:pPr>
            <a:r>
              <a:rPr lang="ru-RU" sz="1300" cap="small" dirty="0">
                <a:solidFill>
                  <a:srgbClr val="C00000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Единый чек-лист проверок бюджетных и закупочных документов в ГИС ЕИС, автопроверки средствами ГИС ЕИС</a:t>
            </a:r>
          </a:p>
          <a:p>
            <a:pPr eaLnBrk="0" fontAlgn="base" hangingPunct="0">
              <a:lnSpc>
                <a:spcPct val="90000"/>
              </a:lnSpc>
              <a:spcAft>
                <a:spcPct val="0"/>
              </a:spcAft>
              <a:buClr>
                <a:schemeClr val="accent6"/>
              </a:buClr>
            </a:pPr>
            <a:endParaRPr lang="ru-RU" sz="1300" b="1" cap="small" dirty="0">
              <a:solidFill>
                <a:schemeClr val="accent2">
                  <a:lumMod val="75000"/>
                </a:schemeClr>
              </a:solidFill>
              <a:ea typeface="Source Sans Pro" panose="020B0503030403020204" pitchFamily="34" charset="0"/>
              <a:cs typeface="Consolas" panose="020B0609020204030204" pitchFamily="49" charset="0"/>
            </a:endParaRPr>
          </a:p>
          <a:p>
            <a:pPr eaLnBrk="0" fontAlgn="base" hangingPunct="0">
              <a:lnSpc>
                <a:spcPct val="90000"/>
              </a:lnSpc>
              <a:spcAft>
                <a:spcPct val="0"/>
              </a:spcAft>
              <a:buClr>
                <a:schemeClr val="accent6"/>
              </a:buClr>
            </a:pPr>
            <a:r>
              <a:rPr lang="ru-RU" sz="1300" b="1" cap="small" dirty="0">
                <a:solidFill>
                  <a:srgbClr val="C00000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01.01.2024 </a:t>
            </a:r>
          </a:p>
          <a:p>
            <a:pPr algn="just">
              <a:lnSpc>
                <a:spcPct val="120000"/>
              </a:lnSpc>
              <a:buClr>
                <a:schemeClr val="accent6"/>
              </a:buClr>
            </a:pPr>
            <a:r>
              <a:rPr lang="ru-RU" sz="1300" cap="small" dirty="0">
                <a:solidFill>
                  <a:srgbClr val="C00000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Формирование БО/ДО/РСКП в ГИС ЕИС для рег. и </a:t>
            </a:r>
            <a:r>
              <a:rPr lang="ru-RU" sz="1300" cap="small" dirty="0" err="1">
                <a:solidFill>
                  <a:srgbClr val="C00000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мун</a:t>
            </a:r>
            <a:r>
              <a:rPr lang="ru-RU" sz="1300" cap="small" dirty="0">
                <a:solidFill>
                  <a:srgbClr val="C00000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. Заказчиков, находящимися на полном казначейском обслуживании как </a:t>
            </a:r>
            <a:r>
              <a:rPr lang="ru-RU" sz="1300" cap="small" dirty="0" smtClean="0">
                <a:solidFill>
                  <a:srgbClr val="C00000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обязанность</a:t>
            </a:r>
            <a:endParaRPr lang="ru-RU" sz="1300" cap="small" dirty="0">
              <a:solidFill>
                <a:srgbClr val="C00000"/>
              </a:solidFill>
              <a:ea typeface="Source Sans Pro" panose="020B0503030403020204" pitchFamily="34" charset="0"/>
              <a:cs typeface="Consolas" panose="020B0609020204030204" pitchFamily="49" charset="0"/>
            </a:endParaRPr>
          </a:p>
          <a:p>
            <a:pPr algn="just">
              <a:lnSpc>
                <a:spcPct val="120000"/>
              </a:lnSpc>
              <a:buClr>
                <a:schemeClr val="accent6"/>
              </a:buClr>
            </a:pPr>
            <a:endParaRPr lang="ru-RU" sz="1400" cap="small" dirty="0">
              <a:solidFill>
                <a:srgbClr val="11437F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Consolas" panose="020B0609020204030204" pitchFamily="49" charset="0"/>
            </a:endParaRPr>
          </a:p>
          <a:p>
            <a:pPr algn="just">
              <a:lnSpc>
                <a:spcPct val="120000"/>
              </a:lnSpc>
              <a:buClr>
                <a:schemeClr val="accent6"/>
              </a:buClr>
            </a:pPr>
            <a:endParaRPr lang="ru-RU" sz="1400" cap="small" dirty="0">
              <a:solidFill>
                <a:srgbClr val="11437F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Consolas" panose="020B0609020204030204" pitchFamily="49" charset="0"/>
            </a:endParaRPr>
          </a:p>
        </p:txBody>
      </p:sp>
      <p:sp>
        <p:nvSpPr>
          <p:cNvPr id="19" name="Заголовок 2">
            <a:extLst>
              <a:ext uri="{FF2B5EF4-FFF2-40B4-BE49-F238E27FC236}">
                <a16:creationId xmlns="" xmlns:a16="http://schemas.microsoft.com/office/drawing/2014/main" id="{91E50705-0BAB-4EF1-B003-B21983F22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1869" y="249760"/>
            <a:ext cx="7040399" cy="369332"/>
          </a:xfrm>
        </p:spPr>
        <p:txBody>
          <a:bodyPr/>
          <a:lstStyle/>
          <a:p>
            <a:pPr rtl="0">
              <a:spcAft>
                <a:spcPts val="1200"/>
              </a:spcAft>
            </a:pPr>
            <a:r>
              <a:rPr lang="ru-RU" sz="2400" b="0" kern="1200" dirty="0">
                <a:solidFill>
                  <a:srgbClr val="1F4174"/>
                </a:solidFill>
                <a:latin typeface="+mn-lt"/>
                <a:ea typeface="+mn-ea"/>
                <a:cs typeface="Times New Roman" pitchFamily="18" charset="0"/>
              </a:rPr>
              <a:t>БЫСТРЫЕ </a:t>
            </a:r>
            <a:r>
              <a:rPr lang="ru-RU" sz="2400" b="0" kern="1200" dirty="0" smtClean="0">
                <a:solidFill>
                  <a:srgbClr val="1F4174"/>
                </a:solidFill>
                <a:latin typeface="+mn-lt"/>
                <a:ea typeface="+mn-ea"/>
                <a:cs typeface="Times New Roman" pitchFamily="18" charset="0"/>
              </a:rPr>
              <a:t>ЦИФРОВЫЕ ПЛАТЕЖИ И КОНТРОЛИ</a:t>
            </a:r>
            <a:endParaRPr lang="ru-RU" sz="2400" b="0" kern="1200" dirty="0">
              <a:solidFill>
                <a:srgbClr val="1F4174"/>
              </a:solidFill>
              <a:latin typeface="+mn-lt"/>
              <a:ea typeface="+mn-ea"/>
              <a:cs typeface="Times New Roman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712280" y="1268688"/>
            <a:ext cx="5383721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300" b="1" cap="small" dirty="0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Федеральный закон от 16.04.2022 № 104-ФЗ </a:t>
            </a:r>
          </a:p>
          <a:p>
            <a:pPr lvl="0" algn="just"/>
            <a:r>
              <a:rPr lang="ru-RU" sz="1300" cap="small" dirty="0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Сокращены сроки оплаты по государственным контрактам до 7/10 дней</a:t>
            </a:r>
          </a:p>
          <a:p>
            <a:pPr lvl="0" algn="just"/>
            <a:endParaRPr lang="ru-RU" sz="1300" cap="small" dirty="0">
              <a:solidFill>
                <a:srgbClr val="11437F"/>
              </a:solidFill>
              <a:ea typeface="Source Sans Pro" panose="020B0503030403020204" pitchFamily="34" charset="0"/>
              <a:cs typeface="Consolas" panose="020B0609020204030204" pitchFamily="49" charset="0"/>
            </a:endParaRPr>
          </a:p>
          <a:p>
            <a:pPr algn="just"/>
            <a:r>
              <a:rPr lang="ru-RU" sz="1300" b="1" cap="small" dirty="0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Постановление Правительства РФ от 27.01.2022 № 60 </a:t>
            </a:r>
          </a:p>
          <a:p>
            <a:pPr algn="just"/>
            <a:r>
              <a:rPr lang="ru-RU" sz="1300" cap="small" dirty="0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Контроль целевого расходования бюджетных средств объединен с </a:t>
            </a:r>
            <a:r>
              <a:rPr lang="ru-RU" sz="1300" cap="small" dirty="0" err="1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фин.контролем</a:t>
            </a:r>
            <a:r>
              <a:rPr lang="ru-RU" sz="1300" cap="small" dirty="0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 и перенесен на этап </a:t>
            </a:r>
            <a:r>
              <a:rPr lang="ru-RU" sz="1300" b="1" cap="small" dirty="0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до </a:t>
            </a:r>
            <a:r>
              <a:rPr lang="ru-RU" sz="1300" cap="small" dirty="0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объявления закупки</a:t>
            </a:r>
          </a:p>
          <a:p>
            <a:pPr algn="just"/>
            <a:endParaRPr lang="ru-RU" sz="1300" cap="small" dirty="0">
              <a:solidFill>
                <a:srgbClr val="11437F"/>
              </a:solidFill>
              <a:ea typeface="Source Sans Pro" panose="020B0503030403020204" pitchFamily="34" charset="0"/>
              <a:cs typeface="Consolas" panose="020B0609020204030204" pitchFamily="49" charset="0"/>
            </a:endParaRPr>
          </a:p>
          <a:p>
            <a:pPr lvl="0" algn="just"/>
            <a:r>
              <a:rPr lang="ru-RU" sz="1300" b="1" cap="small" dirty="0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Изменения в Приказы Федерального казначейства № 20н</a:t>
            </a:r>
            <a:r>
              <a:rPr lang="ru-RU" sz="1300" b="1" cap="small" dirty="0" smtClean="0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,</a:t>
            </a:r>
            <a:br>
              <a:rPr lang="ru-RU" sz="1300" b="1" cap="small" dirty="0" smtClean="0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</a:br>
            <a:r>
              <a:rPr lang="ru-RU" sz="1300" b="1" cap="small" dirty="0" smtClean="0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№ </a:t>
            </a:r>
            <a:r>
              <a:rPr lang="ru-RU" sz="1300" b="1" cap="small" dirty="0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21н, № 39н</a:t>
            </a:r>
          </a:p>
          <a:p>
            <a:pPr lvl="0" algn="just"/>
            <a:r>
              <a:rPr lang="ru-RU" sz="1300" cap="small" dirty="0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Установлена </a:t>
            </a:r>
            <a:r>
              <a:rPr lang="ru-RU" sz="1300" b="1" cap="small" dirty="0">
                <a:solidFill>
                  <a:srgbClr val="007E39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обязанность</a:t>
            </a:r>
            <a:r>
              <a:rPr lang="ru-RU" sz="1300" cap="small" dirty="0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 формирования РСКП* в ГИС ЕИС, </a:t>
            </a:r>
            <a:br>
              <a:rPr lang="ru-RU" sz="1300" cap="small" dirty="0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</a:br>
            <a:r>
              <a:rPr lang="ru-RU" sz="1300" cap="small" dirty="0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авто-санкционирование РСКП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6807199" y="1257343"/>
            <a:ext cx="5096052" cy="9592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cap="small" dirty="0">
                <a:solidFill>
                  <a:srgbClr val="11437F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Consolas" panose="020B0609020204030204" pitchFamily="49" charset="0"/>
              </a:rPr>
              <a:t>Приказы Минфина России № 258н, № 257н, № 226н </a:t>
            </a:r>
          </a:p>
          <a:p>
            <a:pPr algn="just">
              <a:spcBef>
                <a:spcPts val="400"/>
              </a:spcBef>
            </a:pPr>
            <a:r>
              <a:rPr lang="ru-RU" sz="1300" cap="small" dirty="0" smtClean="0">
                <a:solidFill>
                  <a:srgbClr val="1F4174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Объединение проверок бюджетных и закупочных документов </a:t>
            </a:r>
            <a:br>
              <a:rPr lang="ru-RU" sz="1300" cap="small" dirty="0" smtClean="0">
                <a:solidFill>
                  <a:srgbClr val="1F4174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</a:br>
            <a:r>
              <a:rPr lang="ru-RU" sz="1300" cap="small" dirty="0" smtClean="0">
                <a:solidFill>
                  <a:srgbClr val="1F4174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в единый чек-лист, минимизация глазных проверок и перевод их в автопроверки средствами </a:t>
            </a:r>
            <a:r>
              <a:rPr lang="ru-RU" sz="1300" cap="small" dirty="0" err="1" smtClean="0">
                <a:solidFill>
                  <a:srgbClr val="1F4174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гис</a:t>
            </a:r>
            <a:r>
              <a:rPr lang="ru-RU" sz="1300" cap="small" dirty="0" smtClean="0">
                <a:solidFill>
                  <a:srgbClr val="1F4174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 </a:t>
            </a:r>
            <a:r>
              <a:rPr lang="ru-RU" sz="1300" cap="small" dirty="0" err="1" smtClean="0">
                <a:solidFill>
                  <a:srgbClr val="1F4174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еис</a:t>
            </a:r>
            <a:endParaRPr lang="ru-RU" sz="1300" cap="small" dirty="0">
              <a:solidFill>
                <a:srgbClr val="1F4174"/>
              </a:solidFill>
              <a:ea typeface="Source Sans Pro" panose="020B0503030403020204" pitchFamily="34" charset="0"/>
              <a:cs typeface="Consolas" panose="020B0609020204030204" pitchFamily="49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29496" y="33113"/>
            <a:ext cx="1209112" cy="8215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sp>
        <p:nvSpPr>
          <p:cNvPr id="29" name="Прямоугольник 28"/>
          <p:cNvSpPr/>
          <p:nvPr/>
        </p:nvSpPr>
        <p:spPr>
          <a:xfrm>
            <a:off x="4673600" y="914638"/>
            <a:ext cx="6096000" cy="31393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fontAlgn="base" hangingPunct="0">
              <a:lnSpc>
                <a:spcPct val="90000"/>
              </a:lnSpc>
              <a:spcAft>
                <a:spcPct val="0"/>
              </a:spcAft>
              <a:buClr>
                <a:schemeClr val="accent6"/>
              </a:buClr>
            </a:pPr>
            <a:r>
              <a:rPr lang="ru-RU" sz="1600" b="1" cap="all" dirty="0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Нормативное регулирование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4673600" y="3719936"/>
            <a:ext cx="6350571" cy="31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lnSpc>
                <a:spcPct val="90000"/>
              </a:lnSpc>
              <a:spcAft>
                <a:spcPct val="0"/>
              </a:spcAft>
              <a:buClr>
                <a:schemeClr val="accent6"/>
              </a:buClr>
            </a:pPr>
            <a:r>
              <a:rPr lang="ru-RU" sz="1600" b="1" cap="all" dirty="0">
                <a:solidFill>
                  <a:srgbClr val="11437F"/>
                </a:solidFill>
                <a:ea typeface="Source Sans Pro" panose="020B0503030403020204" pitchFamily="34" charset="0"/>
                <a:cs typeface="Consolas" panose="020B0609020204030204" pitchFamily="49" charset="0"/>
              </a:rPr>
              <a:t>Автоматизация в ГИС ЕИС</a:t>
            </a:r>
          </a:p>
        </p:txBody>
      </p:sp>
      <p:pic>
        <p:nvPicPr>
          <p:cNvPr id="31" name="Рисунок 3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1" y="1379860"/>
            <a:ext cx="341143" cy="341143"/>
          </a:xfrm>
          <a:prstGeom prst="rect">
            <a:avLst/>
          </a:prstGeom>
        </p:spPr>
      </p:pic>
      <p:pic>
        <p:nvPicPr>
          <p:cNvPr id="38" name="Рисунок 3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157" y="2211774"/>
            <a:ext cx="341143" cy="341143"/>
          </a:xfrm>
          <a:prstGeom prst="rect">
            <a:avLst/>
          </a:prstGeom>
        </p:spPr>
      </p:pic>
      <p:pic>
        <p:nvPicPr>
          <p:cNvPr id="40" name="Рисунок 3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1" y="2933844"/>
            <a:ext cx="341143" cy="341143"/>
          </a:xfrm>
          <a:prstGeom prst="rect">
            <a:avLst/>
          </a:prstGeom>
        </p:spPr>
      </p:pic>
      <p:pic>
        <p:nvPicPr>
          <p:cNvPr id="41" name="Рисунок 4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045" y="1485260"/>
            <a:ext cx="405993" cy="405993"/>
          </a:xfrm>
          <a:prstGeom prst="rect">
            <a:avLst/>
          </a:prstGeom>
        </p:spPr>
      </p:pic>
      <p:pic>
        <p:nvPicPr>
          <p:cNvPr id="42" name="Рисунок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2" y="4194503"/>
            <a:ext cx="341143" cy="341143"/>
          </a:xfrm>
          <a:prstGeom prst="rect">
            <a:avLst/>
          </a:prstGeom>
        </p:spPr>
      </p:pic>
      <p:pic>
        <p:nvPicPr>
          <p:cNvPr id="43" name="Рисунок 4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256" y="5489991"/>
            <a:ext cx="341143" cy="341143"/>
          </a:xfrm>
          <a:prstGeom prst="rect">
            <a:avLst/>
          </a:prstGeom>
        </p:spPr>
      </p:pic>
      <p:pic>
        <p:nvPicPr>
          <p:cNvPr id="44" name="Рисунок 4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1208" y="4113896"/>
            <a:ext cx="405993" cy="405993"/>
          </a:xfrm>
          <a:prstGeom prst="rect">
            <a:avLst/>
          </a:prstGeom>
        </p:spPr>
      </p:pic>
      <p:pic>
        <p:nvPicPr>
          <p:cNvPr id="45" name="Рисунок 4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045" y="4819980"/>
            <a:ext cx="405993" cy="405993"/>
          </a:xfrm>
          <a:prstGeom prst="rect">
            <a:avLst/>
          </a:prstGeom>
        </p:spPr>
      </p:pic>
      <p:pic>
        <p:nvPicPr>
          <p:cNvPr id="46" name="Рисунок 4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0365" y="5715278"/>
            <a:ext cx="405993" cy="405993"/>
          </a:xfrm>
          <a:prstGeom prst="rect">
            <a:avLst/>
          </a:prstGeom>
        </p:spPr>
      </p:pic>
      <p:pic>
        <p:nvPicPr>
          <p:cNvPr id="47" name="Рисунок 4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280" y="4743337"/>
            <a:ext cx="353372" cy="353372"/>
          </a:xfrm>
          <a:prstGeom prst="rect">
            <a:avLst/>
          </a:prstGeom>
        </p:spPr>
      </p:pic>
      <p:pic>
        <p:nvPicPr>
          <p:cNvPr id="48" name="Рисунок 4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280" y="5999413"/>
            <a:ext cx="353372" cy="353372"/>
          </a:xfrm>
          <a:prstGeom prst="rect">
            <a:avLst/>
          </a:prstGeom>
        </p:spPr>
      </p:pic>
      <p:sp>
        <p:nvSpPr>
          <p:cNvPr id="49" name="Прямоугольник 48"/>
          <p:cNvSpPr/>
          <p:nvPr/>
        </p:nvSpPr>
        <p:spPr>
          <a:xfrm>
            <a:off x="304800" y="6624975"/>
            <a:ext cx="5450691" cy="2358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933" cap="small" dirty="0">
                <a:solidFill>
                  <a:srgbClr val="11437F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Consolas" panose="020B0609020204030204" pitchFamily="49" charset="0"/>
              </a:rPr>
              <a:t>* РСКП – распоряжение о совершении казначейского платежа</a:t>
            </a:r>
            <a:endParaRPr lang="ru-RU" sz="533" cap="small" dirty="0">
              <a:solidFill>
                <a:srgbClr val="11437F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Consolas" panose="020B0609020204030204" pitchFamily="49" charset="0"/>
            </a:endParaRPr>
          </a:p>
        </p:txBody>
      </p:sp>
      <p:sp>
        <p:nvSpPr>
          <p:cNvPr id="50" name="Номер слайда 63"/>
          <p:cNvSpPr txBox="1"/>
          <p:nvPr/>
        </p:nvSpPr>
        <p:spPr>
          <a:xfrm>
            <a:off x="11683044" y="6505981"/>
            <a:ext cx="375893" cy="2611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5307" rtl="0" eaLnBrk="1" latinLnBrk="0" hangingPunct="1">
              <a:defRPr sz="2331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654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5307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2961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30615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8269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5922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3576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61230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97" dirty="0" smtClean="0">
                <a:solidFill>
                  <a:srgbClr val="1F4174"/>
                </a:solidFill>
              </a:rPr>
              <a:t>3</a:t>
            </a:r>
            <a:endParaRPr lang="ru-RU" sz="1697" dirty="0">
              <a:solidFill>
                <a:srgbClr val="1F4174"/>
              </a:solidFill>
            </a:endParaRPr>
          </a:p>
        </p:txBody>
      </p:sp>
      <p:sp>
        <p:nvSpPr>
          <p:cNvPr id="51" name="object 2"/>
          <p:cNvSpPr/>
          <p:nvPr/>
        </p:nvSpPr>
        <p:spPr>
          <a:xfrm flipV="1">
            <a:off x="4" y="799498"/>
            <a:ext cx="12191996" cy="89502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3808"/>
          </a:p>
        </p:txBody>
      </p:sp>
    </p:spTree>
    <p:extLst>
      <p:ext uri="{BB962C8B-B14F-4D97-AF65-F5344CB8AC3E}">
        <p14:creationId xmlns:p14="http://schemas.microsoft.com/office/powerpoint/2010/main" val="42847930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6578222" y="18533"/>
            <a:ext cx="55581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dirty="0">
                <a:solidFill>
                  <a:srgbClr val="1F4174"/>
                </a:solidFill>
                <a:latin typeface="+mj-lt"/>
                <a:cs typeface="Times New Roman" pitchFamily="18" charset="0"/>
              </a:rPr>
              <a:t>ЦИФРОВОЙ АКТ В ГИС ЕИС</a:t>
            </a:r>
          </a:p>
          <a:p>
            <a:pPr algn="r"/>
            <a:r>
              <a:rPr lang="ru-RU" sz="2400" dirty="0">
                <a:solidFill>
                  <a:srgbClr val="1F4174"/>
                </a:solidFill>
                <a:latin typeface="+mj-lt"/>
                <a:cs typeface="Times New Roman" pitchFamily="18" charset="0"/>
              </a:rPr>
              <a:t>ДЛЯ СТРОИТЕЛЬНОЙ ОТРАСЛИ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949905" y="1552598"/>
            <a:ext cx="1398818" cy="365986"/>
          </a:xfrm>
          <a:prstGeom prst="rect">
            <a:avLst/>
          </a:prstGeom>
        </p:spPr>
        <p:txBody>
          <a:bodyPr wrap="none" lIns="57645" tIns="28823" rIns="57645" bIns="28823">
            <a:spAutoFit/>
          </a:bodyPr>
          <a:lstStyle/>
          <a:p>
            <a:pPr algn="just">
              <a:defRPr/>
            </a:pPr>
            <a:r>
              <a:rPr lang="ru-RU" sz="2000" b="1" dirty="0">
                <a:solidFill>
                  <a:srgbClr val="009E47"/>
                </a:solidFill>
                <a:latin typeface="Lato"/>
                <a:cs typeface="Times New Roman" pitchFamily="18" charset="0"/>
              </a:rPr>
              <a:t>01.01.2022</a:t>
            </a:r>
          </a:p>
        </p:txBody>
      </p:sp>
      <p:cxnSp>
        <p:nvCxnSpPr>
          <p:cNvPr id="33" name="Прямая со стрелкой 32"/>
          <p:cNvCxnSpPr/>
          <p:nvPr/>
        </p:nvCxnSpPr>
        <p:spPr>
          <a:xfrm>
            <a:off x="1783296" y="2202341"/>
            <a:ext cx="2592000" cy="0"/>
          </a:xfrm>
          <a:prstGeom prst="straightConnector1">
            <a:avLst/>
          </a:prstGeom>
          <a:ln w="38100">
            <a:solidFill>
              <a:srgbClr val="009E4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Прямоугольник 34"/>
          <p:cNvSpPr/>
          <p:nvPr/>
        </p:nvSpPr>
        <p:spPr>
          <a:xfrm>
            <a:off x="3964667" y="1576013"/>
            <a:ext cx="1398818" cy="365986"/>
          </a:xfrm>
          <a:prstGeom prst="rect">
            <a:avLst/>
          </a:prstGeom>
        </p:spPr>
        <p:txBody>
          <a:bodyPr wrap="none" lIns="57645" tIns="28823" rIns="57645" bIns="28823">
            <a:spAutoFit/>
          </a:bodyPr>
          <a:lstStyle/>
          <a:p>
            <a:pPr algn="just">
              <a:defRPr/>
            </a:pPr>
            <a:r>
              <a:rPr lang="ru-RU" sz="2000" b="1" dirty="0">
                <a:solidFill>
                  <a:srgbClr val="009E47"/>
                </a:solidFill>
                <a:latin typeface="Lato"/>
                <a:cs typeface="Times New Roman" pitchFamily="18" charset="0"/>
              </a:rPr>
              <a:t>01.07.2022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203200" y="2648394"/>
            <a:ext cx="2946400" cy="3130748"/>
          </a:xfrm>
          <a:prstGeom prst="rect">
            <a:avLst/>
          </a:prstGeom>
        </p:spPr>
        <p:txBody>
          <a:bodyPr wrap="square" lIns="76855" tIns="38427" rIns="76855" bIns="38427">
            <a:spAutoFit/>
          </a:bodyPr>
          <a:lstStyle/>
          <a:p>
            <a:pPr marL="228594" indent="-228594">
              <a:lnSpc>
                <a:spcPct val="120000"/>
              </a:lnSpc>
              <a:spcBef>
                <a:spcPts val="1600"/>
              </a:spcBef>
              <a:buClr>
                <a:srgbClr val="1F4174"/>
              </a:buClr>
              <a:buFont typeface="Wingdings" panose="05000000000000000000" pitchFamily="2" charset="2"/>
              <a:buChar char="q"/>
              <a:defRPr/>
            </a:pPr>
            <a:r>
              <a:rPr lang="ru-RU" sz="1200" cap="small" dirty="0">
                <a:solidFill>
                  <a:srgbClr val="1F4174"/>
                </a:solidFill>
                <a:latin typeface="Lato"/>
                <a:ea typeface="Tahoma" panose="020B0604030504040204" pitchFamily="34" charset="0"/>
                <a:cs typeface="Tahoma" panose="020B0604030504040204" pitchFamily="34" charset="0"/>
              </a:rPr>
              <a:t>Запуск в ГИС ЕИС Акта</a:t>
            </a:r>
            <a:br>
              <a:rPr lang="ru-RU" sz="1200" cap="small" dirty="0">
                <a:solidFill>
                  <a:srgbClr val="1F4174"/>
                </a:solidFill>
                <a:latin typeface="Lato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200" cap="small" dirty="0">
                <a:solidFill>
                  <a:srgbClr val="1F4174"/>
                </a:solidFill>
                <a:latin typeface="Lato"/>
                <a:ea typeface="Tahoma" panose="020B0604030504040204" pitchFamily="34" charset="0"/>
                <a:cs typeface="Tahoma" panose="020B0604030504040204" pitchFamily="34" charset="0"/>
              </a:rPr>
              <a:t>о приемке выполненных работ</a:t>
            </a:r>
            <a:br>
              <a:rPr lang="ru-RU" sz="1200" cap="small" dirty="0">
                <a:solidFill>
                  <a:srgbClr val="1F4174"/>
                </a:solidFill>
                <a:latin typeface="Lato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200" b="1" cap="small" dirty="0">
                <a:solidFill>
                  <a:srgbClr val="1F4174"/>
                </a:solidFill>
                <a:latin typeface="Lato"/>
                <a:ea typeface="Tahoma" panose="020B0604030504040204" pitchFamily="34" charset="0"/>
                <a:cs typeface="Tahoma" panose="020B0604030504040204" pitchFamily="34" charset="0"/>
              </a:rPr>
              <a:t>по укрупненной смете контракта</a:t>
            </a:r>
            <a:r>
              <a:rPr lang="ru-RU" sz="1200" cap="small" dirty="0">
                <a:solidFill>
                  <a:srgbClr val="1F4174"/>
                </a:solidFill>
                <a:latin typeface="Lato"/>
                <a:ea typeface="Tahoma" panose="020B0604030504040204" pitchFamily="34" charset="0"/>
                <a:cs typeface="Tahoma" panose="020B0604030504040204" pitchFamily="34" charset="0"/>
              </a:rPr>
              <a:t> (приказ Минстроя России 841/</a:t>
            </a:r>
            <a:r>
              <a:rPr lang="ru-RU" sz="1200" cap="small" dirty="0" err="1">
                <a:solidFill>
                  <a:srgbClr val="1F4174"/>
                </a:solidFill>
                <a:latin typeface="Lato"/>
                <a:ea typeface="Tahoma" panose="020B0604030504040204" pitchFamily="34" charset="0"/>
                <a:cs typeface="Tahoma" panose="020B0604030504040204" pitchFamily="34" charset="0"/>
              </a:rPr>
              <a:t>пр</a:t>
            </a:r>
            <a:r>
              <a:rPr lang="ru-RU" sz="1200" cap="small" dirty="0">
                <a:solidFill>
                  <a:srgbClr val="1F4174"/>
                </a:solidFill>
                <a:latin typeface="Lato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 marL="228594" indent="-228594">
              <a:lnSpc>
                <a:spcPct val="120000"/>
              </a:lnSpc>
              <a:spcBef>
                <a:spcPts val="1600"/>
              </a:spcBef>
              <a:buClr>
                <a:srgbClr val="1F4174"/>
              </a:buClr>
              <a:buFont typeface="Wingdings" panose="05000000000000000000" pitchFamily="2" charset="2"/>
              <a:buChar char="q"/>
              <a:defRPr/>
            </a:pPr>
            <a:endParaRPr lang="ru-RU" sz="1200" cap="small" dirty="0">
              <a:solidFill>
                <a:srgbClr val="1F4174"/>
              </a:solidFill>
              <a:latin typeface="Lato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28594" indent="-228594">
              <a:lnSpc>
                <a:spcPct val="120000"/>
              </a:lnSpc>
              <a:spcBef>
                <a:spcPts val="1600"/>
              </a:spcBef>
              <a:buClr>
                <a:srgbClr val="1F4174"/>
              </a:buClr>
              <a:buFont typeface="Wingdings" panose="05000000000000000000" pitchFamily="2" charset="2"/>
              <a:buChar char="q"/>
              <a:defRPr/>
            </a:pPr>
            <a:endParaRPr lang="ru-RU" sz="1200" cap="small" dirty="0">
              <a:solidFill>
                <a:srgbClr val="1F4174"/>
              </a:solidFill>
              <a:latin typeface="Lato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28594" indent="-228594">
              <a:lnSpc>
                <a:spcPct val="120000"/>
              </a:lnSpc>
              <a:spcBef>
                <a:spcPts val="1600"/>
              </a:spcBef>
              <a:buClr>
                <a:srgbClr val="1F4174"/>
              </a:buClr>
              <a:buFont typeface="Wingdings" panose="05000000000000000000" pitchFamily="2" charset="2"/>
              <a:buChar char="q"/>
              <a:defRPr/>
            </a:pPr>
            <a:r>
              <a:rPr lang="ru-RU" sz="1200" cap="small" dirty="0">
                <a:solidFill>
                  <a:srgbClr val="1F4174"/>
                </a:solidFill>
                <a:latin typeface="Lato"/>
                <a:ea typeface="Tahoma" panose="020B0604030504040204" pitchFamily="34" charset="0"/>
                <a:cs typeface="Tahoma" panose="020B0604030504040204" pitchFamily="34" charset="0"/>
              </a:rPr>
              <a:t>Запуск сервиса по интеграции</a:t>
            </a:r>
            <a:br>
              <a:rPr lang="ru-RU" sz="1200" cap="small" dirty="0">
                <a:solidFill>
                  <a:srgbClr val="1F4174"/>
                </a:solidFill>
                <a:latin typeface="Lato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200" cap="small" dirty="0">
                <a:solidFill>
                  <a:srgbClr val="1F4174"/>
                </a:solidFill>
                <a:latin typeface="Lato"/>
                <a:ea typeface="Tahoma" panose="020B0604030504040204" pitchFamily="34" charset="0"/>
                <a:cs typeface="Tahoma" panose="020B0604030504040204" pitchFamily="34" charset="0"/>
              </a:rPr>
              <a:t>со сметными программами</a:t>
            </a:r>
            <a:br>
              <a:rPr lang="ru-RU" sz="1200" cap="small" dirty="0">
                <a:solidFill>
                  <a:srgbClr val="1F4174"/>
                </a:solidFill>
                <a:latin typeface="Lato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200" cap="small" dirty="0">
                <a:solidFill>
                  <a:srgbClr val="1F4174"/>
                </a:solidFill>
                <a:latin typeface="Lato"/>
                <a:ea typeface="Tahoma" panose="020B0604030504040204" pitchFamily="34" charset="0"/>
                <a:cs typeface="Tahoma" panose="020B0604030504040204" pitchFamily="34" charset="0"/>
              </a:rPr>
              <a:t>и системами бух. учета</a:t>
            </a:r>
            <a:br>
              <a:rPr lang="ru-RU" sz="1200" cap="small" dirty="0">
                <a:solidFill>
                  <a:srgbClr val="1F4174"/>
                </a:solidFill>
                <a:latin typeface="Lato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200" cap="small" dirty="0">
                <a:solidFill>
                  <a:srgbClr val="1F4174"/>
                </a:solidFill>
                <a:latin typeface="Lato"/>
                <a:ea typeface="Tahoma" panose="020B0604030504040204" pitchFamily="34" charset="0"/>
                <a:cs typeface="Tahoma" panose="020B0604030504040204" pitchFamily="34" charset="0"/>
              </a:rPr>
              <a:t>по формированию Акта</a:t>
            </a:r>
            <a:br>
              <a:rPr lang="ru-RU" sz="1200" cap="small" dirty="0">
                <a:solidFill>
                  <a:srgbClr val="1F4174"/>
                </a:solidFill>
                <a:latin typeface="Lato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200" cap="small" dirty="0">
                <a:solidFill>
                  <a:srgbClr val="1F4174"/>
                </a:solidFill>
                <a:latin typeface="Lato"/>
                <a:ea typeface="Tahoma" panose="020B0604030504040204" pitchFamily="34" charset="0"/>
                <a:cs typeface="Tahoma" panose="020B0604030504040204" pitchFamily="34" charset="0"/>
              </a:rPr>
              <a:t>по укрупненной смете</a:t>
            </a:r>
            <a:endParaRPr lang="ru-RU" sz="1067" cap="small" dirty="0">
              <a:solidFill>
                <a:srgbClr val="1F4174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Прямоугольник 19"/>
          <p:cNvSpPr>
            <a:spLocks noChangeArrowheads="1"/>
          </p:cNvSpPr>
          <p:nvPr/>
        </p:nvSpPr>
        <p:spPr bwMode="auto">
          <a:xfrm>
            <a:off x="3352800" y="2622607"/>
            <a:ext cx="2947200" cy="336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6855" tIns="38427" rIns="76855" bIns="38427">
            <a:spAutoFit/>
          </a:bodyPr>
          <a:lstStyle/>
          <a:p>
            <a:pPr marL="228594" indent="-228594">
              <a:lnSpc>
                <a:spcPct val="120000"/>
              </a:lnSpc>
              <a:spcBef>
                <a:spcPts val="1600"/>
              </a:spcBef>
              <a:buClr>
                <a:srgbClr val="1F4174"/>
              </a:buClr>
              <a:buFont typeface="Wingdings" panose="05000000000000000000" pitchFamily="2" charset="2"/>
              <a:buChar char="q"/>
              <a:defRPr/>
            </a:pPr>
            <a:r>
              <a:rPr lang="ru-RU" sz="1200" cap="small" dirty="0">
                <a:solidFill>
                  <a:srgbClr val="1F4174"/>
                </a:solidFill>
                <a:latin typeface="Lato"/>
                <a:ea typeface="Tahoma" panose="020B0604030504040204" pitchFamily="34" charset="0"/>
                <a:cs typeface="Tahoma" panose="020B0604030504040204" pitchFamily="34" charset="0"/>
              </a:rPr>
              <a:t>Запуск в ГИС ЕИС Акта</a:t>
            </a:r>
            <a:br>
              <a:rPr lang="ru-RU" sz="1200" cap="small" dirty="0">
                <a:solidFill>
                  <a:srgbClr val="1F4174"/>
                </a:solidFill>
                <a:latin typeface="Lato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200" cap="small" dirty="0">
                <a:solidFill>
                  <a:srgbClr val="1F4174"/>
                </a:solidFill>
                <a:latin typeface="Lato"/>
                <a:ea typeface="Tahoma" panose="020B0604030504040204" pitchFamily="34" charset="0"/>
                <a:cs typeface="Tahoma" panose="020B0604030504040204" pitchFamily="34" charset="0"/>
              </a:rPr>
              <a:t>о приемке выполненных работ</a:t>
            </a:r>
            <a:br>
              <a:rPr lang="ru-RU" sz="1200" cap="small" dirty="0">
                <a:solidFill>
                  <a:srgbClr val="1F4174"/>
                </a:solidFill>
                <a:latin typeface="Lato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200" b="1" cap="small" dirty="0">
                <a:solidFill>
                  <a:srgbClr val="1F4174"/>
                </a:solidFill>
                <a:latin typeface="Lato"/>
                <a:ea typeface="Tahoma" panose="020B0604030504040204" pitchFamily="34" charset="0"/>
                <a:cs typeface="Tahoma" panose="020B0604030504040204" pitchFamily="34" charset="0"/>
              </a:rPr>
              <a:t>с накопительным (нарастающим) итогом </a:t>
            </a:r>
            <a:r>
              <a:rPr lang="ru-RU" sz="1200" cap="small" dirty="0">
                <a:solidFill>
                  <a:srgbClr val="1F4174"/>
                </a:solidFill>
                <a:latin typeface="Lato"/>
                <a:ea typeface="Tahoma" panose="020B0604030504040204" pitchFamily="34" charset="0"/>
                <a:cs typeface="Tahoma" panose="020B0604030504040204" pitchFamily="34" charset="0"/>
              </a:rPr>
              <a:t>и укрупненной Сметы контракта в Личном кабинете поставщика</a:t>
            </a:r>
          </a:p>
          <a:p>
            <a:pPr marL="228594" indent="-228594">
              <a:lnSpc>
                <a:spcPct val="120000"/>
              </a:lnSpc>
              <a:spcBef>
                <a:spcPts val="1600"/>
              </a:spcBef>
              <a:buClr>
                <a:srgbClr val="1F4174"/>
              </a:buClr>
              <a:buFont typeface="Wingdings" panose="05000000000000000000" pitchFamily="2" charset="2"/>
              <a:buChar char="q"/>
              <a:defRPr/>
            </a:pPr>
            <a:endParaRPr lang="ru-RU" sz="1200" cap="small" dirty="0">
              <a:solidFill>
                <a:srgbClr val="1F4174"/>
              </a:solidFill>
              <a:latin typeface="Lato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28594" indent="-228594">
              <a:lnSpc>
                <a:spcPct val="120000"/>
              </a:lnSpc>
              <a:spcBef>
                <a:spcPts val="1600"/>
              </a:spcBef>
              <a:buClr>
                <a:srgbClr val="1F4174"/>
              </a:buClr>
              <a:buFont typeface="Wingdings" panose="05000000000000000000" pitchFamily="2" charset="2"/>
              <a:buChar char="q"/>
              <a:defRPr/>
            </a:pPr>
            <a:r>
              <a:rPr lang="ru-RU" sz="1200" cap="small" dirty="0">
                <a:solidFill>
                  <a:srgbClr val="1F4174"/>
                </a:solidFill>
                <a:latin typeface="Lato"/>
                <a:ea typeface="Tahoma" panose="020B0604030504040204" pitchFamily="34" charset="0"/>
                <a:cs typeface="Tahoma" panose="020B0604030504040204" pitchFamily="34" charset="0"/>
              </a:rPr>
              <a:t>Сервис по интеграции</a:t>
            </a:r>
            <a:br>
              <a:rPr lang="ru-RU" sz="1200" cap="small" dirty="0">
                <a:solidFill>
                  <a:srgbClr val="1F4174"/>
                </a:solidFill>
                <a:latin typeface="Lato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200" cap="small" dirty="0">
                <a:solidFill>
                  <a:srgbClr val="1F4174"/>
                </a:solidFill>
                <a:latin typeface="Lato"/>
                <a:ea typeface="Tahoma" panose="020B0604030504040204" pitchFamily="34" charset="0"/>
                <a:cs typeface="Tahoma" panose="020B0604030504040204" pitchFamily="34" charset="0"/>
              </a:rPr>
              <a:t>со сметными программами</a:t>
            </a:r>
            <a:br>
              <a:rPr lang="ru-RU" sz="1200" cap="small" dirty="0">
                <a:solidFill>
                  <a:srgbClr val="1F4174"/>
                </a:solidFill>
                <a:latin typeface="Lato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200" cap="small" dirty="0">
                <a:solidFill>
                  <a:srgbClr val="1F4174"/>
                </a:solidFill>
                <a:latin typeface="Lato"/>
                <a:ea typeface="Tahoma" panose="020B0604030504040204" pitchFamily="34" charset="0"/>
                <a:cs typeface="Tahoma" panose="020B0604030504040204" pitchFamily="34" charset="0"/>
              </a:rPr>
              <a:t>и системами </a:t>
            </a:r>
            <a:r>
              <a:rPr lang="ru-RU" sz="1200" cap="small" dirty="0" err="1">
                <a:solidFill>
                  <a:srgbClr val="1F4174"/>
                </a:solidFill>
                <a:latin typeface="Lato"/>
                <a:ea typeface="Tahoma" panose="020B0604030504040204" pitchFamily="34" charset="0"/>
                <a:cs typeface="Tahoma" panose="020B0604030504040204" pitchFamily="34" charset="0"/>
              </a:rPr>
              <a:t>бух.учета</a:t>
            </a:r>
            <a:r>
              <a:rPr lang="ru-RU" sz="1200" cap="small" dirty="0">
                <a:solidFill>
                  <a:srgbClr val="1F4174"/>
                </a:solidFill>
                <a:latin typeface="Lato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200" cap="small" dirty="0">
                <a:solidFill>
                  <a:srgbClr val="1F4174"/>
                </a:solidFill>
                <a:latin typeface="Lato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200" cap="small" dirty="0">
                <a:solidFill>
                  <a:srgbClr val="1F4174"/>
                </a:solidFill>
                <a:latin typeface="Lato"/>
                <a:ea typeface="Tahoma" panose="020B0604030504040204" pitchFamily="34" charset="0"/>
                <a:cs typeface="Tahoma" panose="020B0604030504040204" pitchFamily="34" charset="0"/>
              </a:rPr>
              <a:t>по формированию Акта</a:t>
            </a:r>
            <a:br>
              <a:rPr lang="ru-RU" sz="1200" cap="small" dirty="0">
                <a:solidFill>
                  <a:srgbClr val="1F4174"/>
                </a:solidFill>
                <a:latin typeface="Lato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200" cap="small" dirty="0">
                <a:solidFill>
                  <a:srgbClr val="1F4174"/>
                </a:solidFill>
                <a:latin typeface="Lato"/>
                <a:ea typeface="Tahoma" panose="020B0604030504040204" pitchFamily="34" charset="0"/>
                <a:cs typeface="Tahoma" panose="020B0604030504040204" pitchFamily="34" charset="0"/>
              </a:rPr>
              <a:t>с накопительным (нарастающим) итогом) </a:t>
            </a:r>
            <a:endParaRPr lang="ru-RU" sz="1067" cap="small" dirty="0">
              <a:solidFill>
                <a:srgbClr val="1F4174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="" xmlns:a16="http://schemas.microsoft.com/office/drawing/2014/main" id="{7DEA27D8-0CF3-496D-AD7D-2076231DE52C}"/>
              </a:ext>
            </a:extLst>
          </p:cNvPr>
          <p:cNvSpPr txBox="1"/>
          <p:nvPr/>
        </p:nvSpPr>
        <p:spPr>
          <a:xfrm>
            <a:off x="6299200" y="2622607"/>
            <a:ext cx="2947200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594" indent="-228594">
              <a:lnSpc>
                <a:spcPct val="120000"/>
              </a:lnSpc>
              <a:spcBef>
                <a:spcPts val="800"/>
              </a:spcBef>
              <a:buClr>
                <a:srgbClr val="1F4174"/>
              </a:buClr>
              <a:buFont typeface="Wingdings" panose="05000000000000000000" pitchFamily="2" charset="2"/>
              <a:buChar char="q"/>
              <a:defRPr/>
            </a:pPr>
            <a:r>
              <a:rPr lang="ru-RU" sz="1200" cap="small" dirty="0">
                <a:solidFill>
                  <a:srgbClr val="1F4174"/>
                </a:solidFill>
                <a:latin typeface="Lato"/>
                <a:ea typeface="Tahoma" panose="020B0604030504040204" pitchFamily="34" charset="0"/>
                <a:cs typeface="Tahoma" panose="020B0604030504040204" pitchFamily="34" charset="0"/>
              </a:rPr>
              <a:t>Поддержка нового формата ФНС России акта о приемке выполненных работ</a:t>
            </a:r>
            <a:br>
              <a:rPr lang="ru-RU" sz="1200" cap="small" dirty="0">
                <a:solidFill>
                  <a:srgbClr val="1F4174"/>
                </a:solidFill>
                <a:latin typeface="Lato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200" cap="small" dirty="0">
                <a:solidFill>
                  <a:srgbClr val="1F4174"/>
                </a:solidFill>
                <a:latin typeface="Lato"/>
                <a:ea typeface="Tahoma" panose="020B0604030504040204" pitchFamily="34" charset="0"/>
                <a:cs typeface="Tahoma" panose="020B0604030504040204" pitchFamily="34" charset="0"/>
              </a:rPr>
              <a:t>в строительной сфере (приказ ФНС России от 28.07.2022 № ЕД-7-26/691</a:t>
            </a:r>
            <a:r>
              <a:rPr lang="en-US" sz="1200" cap="small" dirty="0">
                <a:solidFill>
                  <a:srgbClr val="1F4174"/>
                </a:solidFill>
                <a:latin typeface="Lato"/>
                <a:ea typeface="Tahoma" panose="020B0604030504040204" pitchFamily="34" charset="0"/>
                <a:cs typeface="Tahoma" panose="020B0604030504040204" pitchFamily="34" charset="0"/>
              </a:rPr>
              <a:t>@</a:t>
            </a:r>
            <a:r>
              <a:rPr lang="ru-RU" sz="1200" cap="small" dirty="0">
                <a:solidFill>
                  <a:srgbClr val="1F4174"/>
                </a:solidFill>
                <a:latin typeface="Lato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</p:txBody>
      </p:sp>
      <p:cxnSp>
        <p:nvCxnSpPr>
          <p:cNvPr id="30" name="Прямая со стрелкой 29"/>
          <p:cNvCxnSpPr/>
          <p:nvPr/>
        </p:nvCxnSpPr>
        <p:spPr>
          <a:xfrm>
            <a:off x="4799457" y="2205035"/>
            <a:ext cx="2592000" cy="0"/>
          </a:xfrm>
          <a:prstGeom prst="straightConnector1">
            <a:avLst/>
          </a:prstGeom>
          <a:ln w="38100">
            <a:solidFill>
              <a:srgbClr val="3C689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9245600" y="2619928"/>
            <a:ext cx="2947200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594" indent="-228594">
              <a:lnSpc>
                <a:spcPct val="120000"/>
              </a:lnSpc>
              <a:spcBef>
                <a:spcPts val="800"/>
              </a:spcBef>
              <a:buClr>
                <a:srgbClr val="1F4174"/>
              </a:buClr>
              <a:buFont typeface="Wingdings" panose="05000000000000000000" pitchFamily="2" charset="2"/>
              <a:buChar char="q"/>
              <a:defRPr/>
            </a:pPr>
            <a:r>
              <a:rPr lang="ru-RU" sz="1200" cap="small" dirty="0">
                <a:solidFill>
                  <a:srgbClr val="1F4174"/>
                </a:solidFill>
                <a:latin typeface="Lato"/>
                <a:ea typeface="Tahoma" panose="020B0604030504040204" pitchFamily="34" charset="0"/>
                <a:cs typeface="Tahoma" panose="020B0604030504040204" pitchFamily="34" charset="0"/>
              </a:rPr>
              <a:t>Структурированный электронный контракт и структурированная смета контракта в ГИС ЕИС, </a:t>
            </a:r>
            <a:r>
              <a:rPr lang="ru-RU" sz="1200" b="1" cap="small" dirty="0">
                <a:solidFill>
                  <a:srgbClr val="1F4174"/>
                </a:solidFill>
                <a:latin typeface="Lato"/>
                <a:ea typeface="Tahoma" panose="020B0604030504040204" pitchFamily="34" charset="0"/>
                <a:cs typeface="Tahoma" panose="020B0604030504040204" pitchFamily="34" charset="0"/>
              </a:rPr>
              <a:t>цифровая связка сметы</a:t>
            </a:r>
            <a:br>
              <a:rPr lang="ru-RU" sz="1200" b="1" cap="small" dirty="0">
                <a:solidFill>
                  <a:srgbClr val="1F4174"/>
                </a:solidFill>
                <a:latin typeface="Lato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200" b="1" cap="small" dirty="0">
                <a:solidFill>
                  <a:srgbClr val="1F4174"/>
                </a:solidFill>
                <a:latin typeface="Lato"/>
                <a:ea typeface="Tahoma" panose="020B0604030504040204" pitchFamily="34" charset="0"/>
                <a:cs typeface="Tahoma" panose="020B0604030504040204" pitchFamily="34" charset="0"/>
              </a:rPr>
              <a:t>с Актом о приемке выполненных работ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6964221" y="1574862"/>
            <a:ext cx="1398818" cy="365986"/>
          </a:xfrm>
          <a:prstGeom prst="rect">
            <a:avLst/>
          </a:prstGeom>
        </p:spPr>
        <p:txBody>
          <a:bodyPr wrap="none" lIns="57645" tIns="28823" rIns="57645" bIns="28823">
            <a:spAutoFit/>
          </a:bodyPr>
          <a:lstStyle/>
          <a:p>
            <a:pPr algn="just">
              <a:defRPr/>
            </a:pPr>
            <a:r>
              <a:rPr lang="ru-RU" sz="2000" b="1" dirty="0">
                <a:solidFill>
                  <a:srgbClr val="1F4174"/>
                </a:solidFill>
                <a:latin typeface="Lato"/>
                <a:cs typeface="Times New Roman" pitchFamily="18" charset="0"/>
              </a:rPr>
              <a:t>01.04.2023</a:t>
            </a:r>
          </a:p>
        </p:txBody>
      </p:sp>
      <p:cxnSp>
        <p:nvCxnSpPr>
          <p:cNvPr id="58" name="Прямая со стрелкой 57"/>
          <p:cNvCxnSpPr/>
          <p:nvPr/>
        </p:nvCxnSpPr>
        <p:spPr>
          <a:xfrm>
            <a:off x="7815479" y="2210784"/>
            <a:ext cx="2592000" cy="0"/>
          </a:xfrm>
          <a:prstGeom prst="straightConnector1">
            <a:avLst/>
          </a:prstGeom>
          <a:ln w="38100">
            <a:solidFill>
              <a:srgbClr val="3C689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Прямоугольник 60"/>
          <p:cNvSpPr/>
          <p:nvPr/>
        </p:nvSpPr>
        <p:spPr>
          <a:xfrm>
            <a:off x="10132756" y="1274833"/>
            <a:ext cx="982037" cy="673762"/>
          </a:xfrm>
          <a:prstGeom prst="rect">
            <a:avLst/>
          </a:prstGeom>
        </p:spPr>
        <p:txBody>
          <a:bodyPr wrap="none" lIns="57645" tIns="28823" rIns="57645" bIns="28823"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1F4174"/>
                </a:solidFill>
                <a:latin typeface="Lato"/>
                <a:cs typeface="Times New Roman" pitchFamily="18" charset="0"/>
              </a:rPr>
              <a:t>Планы</a:t>
            </a:r>
          </a:p>
          <a:p>
            <a:pPr algn="ctr">
              <a:defRPr/>
            </a:pPr>
            <a:r>
              <a:rPr lang="ru-RU" sz="2000" b="1" dirty="0">
                <a:solidFill>
                  <a:srgbClr val="1F4174"/>
                </a:solidFill>
                <a:latin typeface="Lato"/>
                <a:cs typeface="Times New Roman" pitchFamily="18" charset="0"/>
              </a:rPr>
              <a:t>2024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607944" y="3571643"/>
            <a:ext cx="2136913" cy="865769"/>
          </a:xfrm>
          <a:prstGeom prst="rect">
            <a:avLst/>
          </a:prstGeom>
        </p:spPr>
        <p:txBody>
          <a:bodyPr wrap="square" lIns="76855" tIns="38427" rIns="76855" bIns="38427">
            <a:spAutoFit/>
          </a:bodyPr>
          <a:lstStyle/>
          <a:p>
            <a:pPr marL="228594" indent="-228594" algn="just">
              <a:lnSpc>
                <a:spcPct val="120000"/>
              </a:lnSpc>
              <a:buClr>
                <a:srgbClr val="1F4174"/>
              </a:buClr>
              <a:buFont typeface="Arial" panose="020B0604020202020204" pitchFamily="34" charset="0"/>
              <a:buChar char="•"/>
              <a:defRPr/>
            </a:pPr>
            <a:r>
              <a:rPr lang="ru-RU" sz="1067" cap="small" dirty="0">
                <a:solidFill>
                  <a:srgbClr val="1F4174"/>
                </a:solidFill>
                <a:latin typeface="Lato"/>
                <a:ea typeface="Tahoma" panose="020B0604030504040204" pitchFamily="34" charset="0"/>
                <a:cs typeface="Tahoma" panose="020B0604030504040204" pitchFamily="34" charset="0"/>
              </a:rPr>
              <a:t>НДС в итогах</a:t>
            </a:r>
          </a:p>
          <a:p>
            <a:pPr marL="228594" indent="-228594" algn="just">
              <a:lnSpc>
                <a:spcPct val="120000"/>
              </a:lnSpc>
              <a:buClr>
                <a:srgbClr val="1F4174"/>
              </a:buClr>
              <a:buFont typeface="Arial" panose="020B0604020202020204" pitchFamily="34" charset="0"/>
              <a:buChar char="•"/>
              <a:defRPr/>
            </a:pPr>
            <a:r>
              <a:rPr lang="ru-RU" sz="1067" cap="small" dirty="0">
                <a:solidFill>
                  <a:srgbClr val="1F4174"/>
                </a:solidFill>
                <a:latin typeface="Lato"/>
                <a:ea typeface="Tahoma" panose="020B0604030504040204" pitchFamily="34" charset="0"/>
                <a:cs typeface="Tahoma" panose="020B0604030504040204" pitchFamily="34" charset="0"/>
              </a:rPr>
              <a:t>Оборудование отдельной строкой + страна происхождения</a:t>
            </a:r>
          </a:p>
        </p:txBody>
      </p:sp>
      <p:pic>
        <p:nvPicPr>
          <p:cNvPr id="34" name="Рисунок 33"/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364279" y="1976741"/>
            <a:ext cx="451200" cy="451200"/>
          </a:xfrm>
          <a:prstGeom prst="rect">
            <a:avLst/>
          </a:prstGeom>
        </p:spPr>
      </p:pic>
      <p:pic>
        <p:nvPicPr>
          <p:cNvPr id="36" name="Рисунок 35"/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407479" y="1995192"/>
            <a:ext cx="451200" cy="4512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5421" y="1883513"/>
            <a:ext cx="576000" cy="576000"/>
          </a:xfrm>
          <a:prstGeom prst="rect">
            <a:avLst/>
          </a:prstGeom>
        </p:spPr>
      </p:pic>
      <p:pic>
        <p:nvPicPr>
          <p:cNvPr id="39" name="Рисунок 3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49365" y="1886828"/>
            <a:ext cx="576000" cy="576000"/>
          </a:xfrm>
          <a:prstGeom prst="rect">
            <a:avLst/>
          </a:prstGeom>
        </p:spPr>
      </p:pic>
      <p:sp>
        <p:nvSpPr>
          <p:cNvPr id="22" name="Номер слайда 63"/>
          <p:cNvSpPr txBox="1"/>
          <p:nvPr/>
        </p:nvSpPr>
        <p:spPr>
          <a:xfrm>
            <a:off x="11683044" y="6505981"/>
            <a:ext cx="375893" cy="2611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5307" rtl="0" eaLnBrk="1" latinLnBrk="0" hangingPunct="1">
              <a:defRPr sz="2331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654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5307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2961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30615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8269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5922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3576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61230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97" dirty="0" smtClean="0">
                <a:solidFill>
                  <a:srgbClr val="1F4174"/>
                </a:solidFill>
              </a:rPr>
              <a:t>4</a:t>
            </a:r>
            <a:endParaRPr lang="ru-RU" sz="1697" dirty="0">
              <a:solidFill>
                <a:srgbClr val="1F41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944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406514" y="178725"/>
            <a:ext cx="55603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1200"/>
              </a:spcAft>
            </a:pPr>
            <a:r>
              <a:rPr lang="ru-RU" sz="2400" dirty="0" smtClean="0">
                <a:solidFill>
                  <a:srgbClr val="1F4174"/>
                </a:solidFill>
                <a:latin typeface="+mj-lt"/>
                <a:cs typeface="Times New Roman" pitchFamily="18" charset="0"/>
              </a:rPr>
              <a:t>РИСК-МОДУЛЬ </a:t>
            </a:r>
            <a:r>
              <a:rPr lang="ru-RU" sz="2400" dirty="0">
                <a:solidFill>
                  <a:srgbClr val="1F4174"/>
                </a:solidFill>
                <a:latin typeface="+mj-lt"/>
                <a:cs typeface="Times New Roman" pitchFamily="18" charset="0"/>
              </a:rPr>
              <a:t>ГИС </a:t>
            </a:r>
            <a:r>
              <a:rPr lang="ru-RU" sz="2400" dirty="0" smtClean="0">
                <a:solidFill>
                  <a:srgbClr val="1F4174"/>
                </a:solidFill>
                <a:latin typeface="+mj-lt"/>
                <a:cs typeface="Times New Roman" pitchFamily="18" charset="0"/>
              </a:rPr>
              <a:t>ЕИС</a:t>
            </a:r>
            <a:endParaRPr lang="ru-RU" sz="2400" dirty="0">
              <a:solidFill>
                <a:srgbClr val="1F4174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12" name="object 2"/>
          <p:cNvSpPr/>
          <p:nvPr/>
        </p:nvSpPr>
        <p:spPr>
          <a:xfrm flipV="1">
            <a:off x="5" y="799499"/>
            <a:ext cx="12191996" cy="89501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3808"/>
          </a:p>
        </p:txBody>
      </p:sp>
      <p:sp>
        <p:nvSpPr>
          <p:cNvPr id="52" name="Прямоугольник 51"/>
          <p:cNvSpPr/>
          <p:nvPr/>
        </p:nvSpPr>
        <p:spPr>
          <a:xfrm>
            <a:off x="613884" y="4815790"/>
            <a:ext cx="414014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1F4174"/>
                </a:solidFill>
              </a:rPr>
              <a:t>~ </a:t>
            </a:r>
            <a:r>
              <a:rPr lang="ru-RU" sz="1600" b="1" dirty="0">
                <a:solidFill>
                  <a:srgbClr val="1F4174"/>
                </a:solidFill>
              </a:rPr>
              <a:t>40</a:t>
            </a:r>
            <a:r>
              <a:rPr lang="en-US" sz="1600" b="1" dirty="0">
                <a:solidFill>
                  <a:srgbClr val="1F4174"/>
                </a:solidFill>
              </a:rPr>
              <a:t>0</a:t>
            </a:r>
            <a:r>
              <a:rPr lang="ru-RU" sz="1600" b="1" dirty="0">
                <a:solidFill>
                  <a:srgbClr val="1F4174"/>
                </a:solidFill>
              </a:rPr>
              <a:t> </a:t>
            </a:r>
            <a:r>
              <a:rPr lang="ru-RU" sz="1600" dirty="0">
                <a:solidFill>
                  <a:srgbClr val="1F4174"/>
                </a:solidFill>
              </a:rPr>
              <a:t>органов контроля</a:t>
            </a:r>
          </a:p>
        </p:txBody>
      </p:sp>
      <p:sp>
        <p:nvSpPr>
          <p:cNvPr id="53" name="Прямоугольник 52"/>
          <p:cNvSpPr/>
          <p:nvPr/>
        </p:nvSpPr>
        <p:spPr>
          <a:xfrm>
            <a:off x="613884" y="5239771"/>
            <a:ext cx="351101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1F4174"/>
                </a:solidFill>
              </a:rPr>
              <a:t>&gt; </a:t>
            </a:r>
            <a:r>
              <a:rPr lang="ru-RU" sz="1600" b="1" dirty="0">
                <a:solidFill>
                  <a:srgbClr val="1F4174"/>
                </a:solidFill>
              </a:rPr>
              <a:t>1,5 тыс. </a:t>
            </a:r>
            <a:r>
              <a:rPr lang="ru-RU" sz="1600" dirty="0">
                <a:solidFill>
                  <a:srgbClr val="1F4174"/>
                </a:solidFill>
              </a:rPr>
              <a:t>пользователей</a:t>
            </a:r>
          </a:p>
        </p:txBody>
      </p:sp>
      <p:sp>
        <p:nvSpPr>
          <p:cNvPr id="54" name="Прямоугольник 53"/>
          <p:cNvSpPr/>
          <p:nvPr/>
        </p:nvSpPr>
        <p:spPr>
          <a:xfrm>
            <a:off x="613884" y="5686387"/>
            <a:ext cx="48308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1F4174"/>
                </a:solidFill>
              </a:rPr>
              <a:t>≤</a:t>
            </a:r>
            <a:r>
              <a:rPr lang="ru-RU" sz="1600" b="1" dirty="0">
                <a:solidFill>
                  <a:srgbClr val="1F4174"/>
                </a:solidFill>
              </a:rPr>
              <a:t> 40 тыс. </a:t>
            </a:r>
            <a:r>
              <a:rPr lang="ru-RU" sz="1600" dirty="0">
                <a:solidFill>
                  <a:srgbClr val="1F4174"/>
                </a:solidFill>
              </a:rPr>
              <a:t>операций в день выполняется контролерами по всей стране</a:t>
            </a:r>
          </a:p>
        </p:txBody>
      </p:sp>
      <p:grpSp>
        <p:nvGrpSpPr>
          <p:cNvPr id="4" name="Группа 3"/>
          <p:cNvGrpSpPr/>
          <p:nvPr/>
        </p:nvGrpSpPr>
        <p:grpSpPr>
          <a:xfrm>
            <a:off x="778641" y="2410744"/>
            <a:ext cx="4623405" cy="1456749"/>
            <a:chOff x="592045" y="1965108"/>
            <a:chExt cx="3467555" cy="1092562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685800" y="2658164"/>
              <a:ext cx="3332387" cy="39950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buClr>
                  <a:srgbClr val="2E4057"/>
                </a:buClr>
              </a:pPr>
              <a:r>
                <a:rPr lang="ru-RU" sz="1600" dirty="0">
                  <a:solidFill>
                    <a:srgbClr val="1F4174"/>
                  </a:solidFill>
                </a:rPr>
                <a:t>первичная фактура для проверок </a:t>
              </a:r>
            </a:p>
          </p:txBody>
        </p:sp>
        <p:sp>
          <p:nvSpPr>
            <p:cNvPr id="50" name="Прямоугольник 49"/>
            <p:cNvSpPr/>
            <p:nvPr/>
          </p:nvSpPr>
          <p:spPr>
            <a:xfrm>
              <a:off x="685800" y="1965108"/>
              <a:ext cx="2993190" cy="39950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buClr>
                  <a:srgbClr val="2E4057"/>
                </a:buClr>
              </a:pPr>
              <a:r>
                <a:rPr lang="ru-RU" sz="1600" dirty="0">
                  <a:solidFill>
                    <a:srgbClr val="1F4174"/>
                  </a:solidFill>
                </a:rPr>
                <a:t>автоматическое выявление </a:t>
              </a:r>
              <a:r>
                <a:rPr lang="ru-RU" sz="1600" dirty="0" smtClean="0">
                  <a:solidFill>
                    <a:srgbClr val="1F4174"/>
                  </a:solidFill>
                </a:rPr>
                <a:t>признаков</a:t>
              </a:r>
            </a:p>
            <a:p>
              <a:pPr>
                <a:buClr>
                  <a:srgbClr val="2E4057"/>
                </a:buClr>
              </a:pPr>
              <a:r>
                <a:rPr lang="ru-RU" sz="1600" dirty="0" smtClean="0">
                  <a:solidFill>
                    <a:srgbClr val="1F4174"/>
                  </a:solidFill>
                </a:rPr>
                <a:t>и </a:t>
              </a:r>
              <a:r>
                <a:rPr lang="ru-RU" sz="1600" dirty="0">
                  <a:solidFill>
                    <a:srgbClr val="1F4174"/>
                  </a:solidFill>
                </a:rPr>
                <a:t>рисков нарушений</a:t>
              </a:r>
            </a:p>
          </p:txBody>
        </p:sp>
        <p:grpSp>
          <p:nvGrpSpPr>
            <p:cNvPr id="2" name="Группа 1"/>
            <p:cNvGrpSpPr/>
            <p:nvPr/>
          </p:nvGrpSpPr>
          <p:grpSpPr>
            <a:xfrm>
              <a:off x="592045" y="2333845"/>
              <a:ext cx="3467555" cy="431743"/>
              <a:chOff x="592045" y="2333845"/>
              <a:chExt cx="3467555" cy="431743"/>
            </a:xfrm>
          </p:grpSpPr>
          <p:sp>
            <p:nvSpPr>
              <p:cNvPr id="9" name="Прямоугольник 8"/>
              <p:cNvSpPr/>
              <p:nvPr/>
            </p:nvSpPr>
            <p:spPr>
              <a:xfrm>
                <a:off x="685800" y="2333845"/>
                <a:ext cx="3373800" cy="40082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buClr>
                    <a:srgbClr val="2E4057"/>
                  </a:buClr>
                </a:pPr>
                <a:r>
                  <a:rPr lang="ru-RU" sz="1600" dirty="0">
                    <a:solidFill>
                      <a:srgbClr val="1F4174"/>
                    </a:solidFill>
                  </a:rPr>
                  <a:t>рейтинг Заказчиков и </a:t>
                </a:r>
                <a:r>
                  <a:rPr lang="ru-RU" sz="1600" dirty="0" smtClean="0">
                    <a:solidFill>
                      <a:srgbClr val="1F4174"/>
                    </a:solidFill>
                  </a:rPr>
                  <a:t>закупок</a:t>
                </a:r>
                <a:endParaRPr lang="ru-RU" sz="1600" dirty="0">
                  <a:solidFill>
                    <a:srgbClr val="1F4174"/>
                  </a:solidFill>
                </a:endParaRPr>
              </a:p>
            </p:txBody>
          </p:sp>
          <p:sp>
            <p:nvSpPr>
              <p:cNvPr id="122" name="TextBox 121"/>
              <p:cNvSpPr txBox="1"/>
              <p:nvPr/>
            </p:nvSpPr>
            <p:spPr>
              <a:xfrm>
                <a:off x="592045" y="2557839"/>
                <a:ext cx="936990" cy="2077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067" dirty="0" smtClean="0">
                    <a:solidFill>
                      <a:srgbClr val="953735"/>
                    </a:solidFill>
                  </a:rPr>
                  <a:t>   </a:t>
                </a:r>
                <a:r>
                  <a:rPr lang="ru-RU" sz="1200" dirty="0" smtClean="0">
                    <a:solidFill>
                      <a:srgbClr val="953735"/>
                    </a:solidFill>
                  </a:rPr>
                  <a:t>(</a:t>
                </a:r>
                <a:r>
                  <a:rPr lang="ru-RU" sz="1200" dirty="0">
                    <a:solidFill>
                      <a:srgbClr val="953735"/>
                    </a:solidFill>
                  </a:rPr>
                  <a:t>анти)</a:t>
                </a:r>
              </a:p>
            </p:txBody>
          </p:sp>
        </p:grpSp>
      </p:grpSp>
      <p:sp>
        <p:nvSpPr>
          <p:cNvPr id="59" name="Прямоугольник 58">
            <a:extLst>
              <a:ext uri="{FF2B5EF4-FFF2-40B4-BE49-F238E27FC236}">
                <a16:creationId xmlns="" xmlns:a16="http://schemas.microsoft.com/office/drawing/2014/main" id="{676A7CDA-0BD0-4027-A166-4091206AEA53}"/>
              </a:ext>
            </a:extLst>
          </p:cNvPr>
          <p:cNvSpPr/>
          <p:nvPr/>
        </p:nvSpPr>
        <p:spPr>
          <a:xfrm>
            <a:off x="613883" y="1908844"/>
            <a:ext cx="41356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СДЕЛАНО</a:t>
            </a:r>
          </a:p>
        </p:txBody>
      </p:sp>
      <p:sp>
        <p:nvSpPr>
          <p:cNvPr id="63" name="Прямоугольник 62">
            <a:extLst>
              <a:ext uri="{FF2B5EF4-FFF2-40B4-BE49-F238E27FC236}">
                <a16:creationId xmlns="" xmlns:a16="http://schemas.microsoft.com/office/drawing/2014/main" id="{676A7CDA-0BD0-4027-A166-4091206AEA53}"/>
              </a:ext>
            </a:extLst>
          </p:cNvPr>
          <p:cNvSpPr/>
          <p:nvPr/>
        </p:nvSpPr>
        <p:spPr>
          <a:xfrm>
            <a:off x="6272052" y="1908844"/>
            <a:ext cx="5283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ПЛАНИРУЕМ</a:t>
            </a:r>
          </a:p>
        </p:txBody>
      </p:sp>
      <p:sp>
        <p:nvSpPr>
          <p:cNvPr id="73" name="Прямоугольник 72"/>
          <p:cNvSpPr/>
          <p:nvPr/>
        </p:nvSpPr>
        <p:spPr>
          <a:xfrm>
            <a:off x="6272052" y="2384779"/>
            <a:ext cx="544215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ru-RU" sz="1600" dirty="0">
                <a:solidFill>
                  <a:srgbClr val="1F4174"/>
                </a:solidFill>
              </a:rPr>
              <a:t>в</a:t>
            </a:r>
            <a:r>
              <a:rPr lang="ru-RU" sz="1600" dirty="0" smtClean="0">
                <a:solidFill>
                  <a:srgbClr val="1F4174"/>
                </a:solidFill>
              </a:rPr>
              <a:t> 2022-2024 гг. реализовать правовой и цифровой механизм </a:t>
            </a:r>
            <a:r>
              <a:rPr lang="ru-RU" sz="1600" b="1" dirty="0" smtClean="0">
                <a:solidFill>
                  <a:srgbClr val="1F4174"/>
                </a:solidFill>
              </a:rPr>
              <a:t>предварительного</a:t>
            </a:r>
            <a:r>
              <a:rPr lang="ru-RU" sz="1600" dirty="0" smtClean="0">
                <a:solidFill>
                  <a:srgbClr val="1F4174"/>
                </a:solidFill>
              </a:rPr>
              <a:t> </a:t>
            </a:r>
            <a:r>
              <a:rPr lang="ru-RU" sz="1600" b="1" dirty="0" smtClean="0">
                <a:solidFill>
                  <a:srgbClr val="1F4174"/>
                </a:solidFill>
              </a:rPr>
              <a:t>контроля </a:t>
            </a:r>
            <a:r>
              <a:rPr lang="ru-RU" sz="1600" b="1" dirty="0">
                <a:solidFill>
                  <a:srgbClr val="1F4174"/>
                </a:solidFill>
              </a:rPr>
              <a:t>в сфере закупок</a:t>
            </a:r>
            <a:r>
              <a:rPr lang="ru-RU" sz="1600" dirty="0">
                <a:solidFill>
                  <a:srgbClr val="1F4174"/>
                </a:solidFill>
              </a:rPr>
              <a:t> посредством </a:t>
            </a:r>
            <a:r>
              <a:rPr lang="ru-RU" sz="1600" dirty="0" smtClean="0">
                <a:solidFill>
                  <a:srgbClr val="1F4174"/>
                </a:solidFill>
              </a:rPr>
              <a:t>взаимодействия через личные кабинеты ГИС ЕИС между органом контроля и заказчиком</a:t>
            </a:r>
            <a:endParaRPr lang="ru-RU" sz="1600" dirty="0">
              <a:solidFill>
                <a:srgbClr val="1F4174"/>
              </a:solidFill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6272052" y="4208660"/>
            <a:ext cx="3629840" cy="379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ОЖИДАЕМЫЙ РЕЗУЛЬТАТ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76" name="Прямоугольник 75">
            <a:extLst>
              <a:ext uri="{FF2B5EF4-FFF2-40B4-BE49-F238E27FC236}">
                <a16:creationId xmlns="" xmlns:a16="http://schemas.microsoft.com/office/drawing/2014/main" id="{BCCAE636-46CD-44FB-AF5D-B5F2D7A37F97}"/>
              </a:ext>
            </a:extLst>
          </p:cNvPr>
          <p:cNvSpPr/>
          <p:nvPr/>
        </p:nvSpPr>
        <p:spPr>
          <a:xfrm>
            <a:off x="6272052" y="5450433"/>
            <a:ext cx="58914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3996" indent="-143996">
              <a:buFont typeface="Arial" panose="020B0604020202020204" pitchFamily="34" charset="0"/>
              <a:buChar char="•"/>
            </a:pPr>
            <a:r>
              <a:rPr lang="ru-RU" sz="1600" b="1" dirty="0" smtClean="0">
                <a:solidFill>
                  <a:srgbClr val="1F4174"/>
                </a:solidFill>
              </a:rPr>
              <a:t>минимизация</a:t>
            </a:r>
            <a:r>
              <a:rPr lang="ru-RU" sz="1600" dirty="0" smtClean="0">
                <a:solidFill>
                  <a:srgbClr val="1F4174"/>
                </a:solidFill>
              </a:rPr>
              <a:t> классических </a:t>
            </a:r>
            <a:r>
              <a:rPr lang="ru-RU" sz="1600" b="1" dirty="0">
                <a:solidFill>
                  <a:srgbClr val="1F4174"/>
                </a:solidFill>
              </a:rPr>
              <a:t>выездных проверок</a:t>
            </a:r>
          </a:p>
        </p:txBody>
      </p:sp>
      <p:sp>
        <p:nvSpPr>
          <p:cNvPr id="77" name="Прямоугольник 76">
            <a:extLst>
              <a:ext uri="{FF2B5EF4-FFF2-40B4-BE49-F238E27FC236}">
                <a16:creationId xmlns="" xmlns:a16="http://schemas.microsoft.com/office/drawing/2014/main" id="{BCCAE636-46CD-44FB-AF5D-B5F2D7A37F97}"/>
              </a:ext>
            </a:extLst>
          </p:cNvPr>
          <p:cNvSpPr/>
          <p:nvPr/>
        </p:nvSpPr>
        <p:spPr>
          <a:xfrm>
            <a:off x="6272053" y="4824283"/>
            <a:ext cx="5283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3996" indent="-143996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1F4174"/>
                </a:solidFill>
              </a:rPr>
              <a:t>устранение заказчиком рисков и признаков </a:t>
            </a:r>
            <a:r>
              <a:rPr lang="ru-RU" sz="1600" dirty="0" smtClean="0">
                <a:solidFill>
                  <a:srgbClr val="1F4174"/>
                </a:solidFill>
              </a:rPr>
              <a:t>нарушений </a:t>
            </a:r>
            <a:r>
              <a:rPr lang="ru-RU" sz="1600" b="1" dirty="0" smtClean="0">
                <a:solidFill>
                  <a:srgbClr val="1F4174"/>
                </a:solidFill>
              </a:rPr>
              <a:t>без </a:t>
            </a:r>
            <a:r>
              <a:rPr lang="ru-RU" sz="1600" b="1" dirty="0">
                <a:solidFill>
                  <a:srgbClr val="1F4174"/>
                </a:solidFill>
              </a:rPr>
              <a:t>участия контрольных органов</a:t>
            </a:r>
          </a:p>
        </p:txBody>
      </p:sp>
      <p:sp>
        <p:nvSpPr>
          <p:cNvPr id="79" name="Прямоугольник 78"/>
          <p:cNvSpPr/>
          <p:nvPr/>
        </p:nvSpPr>
        <p:spPr>
          <a:xfrm>
            <a:off x="6272052" y="5838814"/>
            <a:ext cx="621652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3996" indent="-143996"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rgbClr val="1F4174"/>
                </a:solidFill>
              </a:rPr>
              <a:t>снижение ресурсоемкости </a:t>
            </a:r>
            <a:r>
              <a:rPr lang="ru-RU" sz="1600" dirty="0">
                <a:solidFill>
                  <a:srgbClr val="1F4174"/>
                </a:solidFill>
              </a:rPr>
              <a:t>контрольного </a:t>
            </a:r>
            <a:r>
              <a:rPr lang="ru-RU" sz="1600" dirty="0" smtClean="0">
                <a:solidFill>
                  <a:srgbClr val="1F4174"/>
                </a:solidFill>
              </a:rPr>
              <a:t>процесса</a:t>
            </a:r>
          </a:p>
          <a:p>
            <a:r>
              <a:rPr lang="ru-RU" sz="1600" dirty="0" smtClean="0">
                <a:solidFill>
                  <a:srgbClr val="1F4174"/>
                </a:solidFill>
              </a:rPr>
              <a:t>   в </a:t>
            </a:r>
            <a:r>
              <a:rPr lang="ru-RU" sz="1600" dirty="0">
                <a:solidFill>
                  <a:srgbClr val="1F4174"/>
                </a:solidFill>
              </a:rPr>
              <a:t>сфере закупок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613884" y="1110428"/>
            <a:ext cx="11554277" cy="5326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cap="small" dirty="0">
                <a:solidFill>
                  <a:srgbClr val="1F4174"/>
                </a:solidFill>
              </a:rPr>
              <a:t>01.04.2022 г.</a:t>
            </a:r>
            <a:r>
              <a:rPr lang="ru-RU" cap="small" dirty="0">
                <a:solidFill>
                  <a:srgbClr val="1F4174"/>
                </a:solidFill>
              </a:rPr>
              <a:t> состоялся </a:t>
            </a:r>
            <a:r>
              <a:rPr lang="ru-RU" b="1" cap="small" dirty="0">
                <a:solidFill>
                  <a:srgbClr val="1F4174"/>
                </a:solidFill>
              </a:rPr>
              <a:t>запуск модуля «РИСК-МОНИТОРИНГ» </a:t>
            </a:r>
            <a:r>
              <a:rPr lang="ru-RU" cap="small" dirty="0">
                <a:solidFill>
                  <a:srgbClr val="1F4174"/>
                </a:solidFill>
              </a:rPr>
              <a:t>для органов гос. контроля / аудита / надзора в сфере закупок (в соответствии с ППРФ от 27.01.2022 № 60):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613884" y="4208660"/>
            <a:ext cx="3629840" cy="379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ПОКАЗАТЕЛИ</a:t>
            </a: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23" name="Рисунок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884" y="2451229"/>
            <a:ext cx="341143" cy="341143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884" y="3007657"/>
            <a:ext cx="341143" cy="341143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884" y="3471773"/>
            <a:ext cx="341143" cy="341143"/>
          </a:xfrm>
          <a:prstGeom prst="rect">
            <a:avLst/>
          </a:prstGeom>
        </p:spPr>
      </p:pic>
      <p:cxnSp>
        <p:nvCxnSpPr>
          <p:cNvPr id="29" name="Прямая соединительная линия 28"/>
          <p:cNvCxnSpPr/>
          <p:nvPr/>
        </p:nvCxnSpPr>
        <p:spPr>
          <a:xfrm>
            <a:off x="5857585" y="1795849"/>
            <a:ext cx="0" cy="5062151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Номер слайда 63"/>
          <p:cNvSpPr txBox="1"/>
          <p:nvPr/>
        </p:nvSpPr>
        <p:spPr>
          <a:xfrm>
            <a:off x="11683044" y="6505981"/>
            <a:ext cx="375893" cy="2611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5307" rtl="0" eaLnBrk="1" latinLnBrk="0" hangingPunct="1">
              <a:defRPr sz="2331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654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5307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2961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30615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8269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5922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3576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61230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97" dirty="0" smtClean="0">
                <a:solidFill>
                  <a:srgbClr val="1F4174"/>
                </a:solidFill>
              </a:rPr>
              <a:t>5</a:t>
            </a:r>
            <a:endParaRPr lang="ru-RU" sz="1697" dirty="0">
              <a:solidFill>
                <a:srgbClr val="1F41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3659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2"/>
          <p:cNvSpPr/>
          <p:nvPr/>
        </p:nvSpPr>
        <p:spPr>
          <a:xfrm flipV="1">
            <a:off x="5" y="799499"/>
            <a:ext cx="12191996" cy="89501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3808"/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xmlns="" id="{E8A38E2B-15DC-4C24-8816-72835974B117}"/>
              </a:ext>
            </a:extLst>
          </p:cNvPr>
          <p:cNvSpPr/>
          <p:nvPr/>
        </p:nvSpPr>
        <p:spPr>
          <a:xfrm>
            <a:off x="3252348" y="1124311"/>
            <a:ext cx="6197600" cy="379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67" b="1" dirty="0">
                <a:solidFill>
                  <a:srgbClr val="C00000"/>
                </a:solidFill>
              </a:rPr>
              <a:t>ОСОБЕННОСТИ ПРИМЕНЕНИЯ </a:t>
            </a:r>
          </a:p>
        </p:txBody>
      </p:sp>
      <p:sp>
        <p:nvSpPr>
          <p:cNvPr id="50" name="Прямоугольник 49">
            <a:extLst>
              <a:ext uri="{FF2B5EF4-FFF2-40B4-BE49-F238E27FC236}">
                <a16:creationId xmlns:a16="http://schemas.microsoft.com/office/drawing/2014/main" xmlns="" id="{E8A38E2B-15DC-4C24-8816-72835974B117}"/>
              </a:ext>
            </a:extLst>
          </p:cNvPr>
          <p:cNvSpPr/>
          <p:nvPr/>
        </p:nvSpPr>
        <p:spPr>
          <a:xfrm>
            <a:off x="566407" y="1124162"/>
            <a:ext cx="2130699" cy="379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67" b="1" dirty="0">
                <a:solidFill>
                  <a:srgbClr val="C00000"/>
                </a:solidFill>
              </a:rPr>
              <a:t>НОРМЫ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5115" y="4836293"/>
            <a:ext cx="2749180" cy="1097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594" indent="-228594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1F4174"/>
                </a:solidFill>
              </a:rPr>
              <a:t>п.11 ч.1 ст.18 46-ФЗ</a:t>
            </a:r>
            <a:br>
              <a:rPr lang="ru-RU" sz="1600" dirty="0">
                <a:solidFill>
                  <a:srgbClr val="1F4174"/>
                </a:solidFill>
              </a:rPr>
            </a:br>
            <a:r>
              <a:rPr lang="ru-RU" sz="1333" b="1" dirty="0">
                <a:solidFill>
                  <a:srgbClr val="C00000"/>
                </a:solidFill>
              </a:rPr>
              <a:t>до 31.12.22</a:t>
            </a:r>
          </a:p>
          <a:p>
            <a:pPr marL="228594" indent="-228594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1F4174"/>
                </a:solidFill>
              </a:rPr>
              <a:t>ППРФ </a:t>
            </a:r>
            <a:r>
              <a:rPr lang="ru-RU" sz="1600" dirty="0">
                <a:solidFill>
                  <a:srgbClr val="1F4174"/>
                </a:solidFill>
              </a:rPr>
              <a:t>680 от 16.04.22</a:t>
            </a:r>
            <a:br>
              <a:rPr lang="ru-RU" sz="1600" dirty="0">
                <a:solidFill>
                  <a:srgbClr val="1F4174"/>
                </a:solidFill>
              </a:rPr>
            </a:br>
            <a:r>
              <a:rPr lang="ru-RU" sz="1333" b="1" dirty="0">
                <a:solidFill>
                  <a:srgbClr val="C00000"/>
                </a:solidFill>
              </a:rPr>
              <a:t>до 31.12.22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02264" y="4811728"/>
            <a:ext cx="86746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defRPr/>
            </a:pPr>
            <a:r>
              <a:rPr lang="ru-RU" sz="1600" b="1" dirty="0">
                <a:solidFill>
                  <a:srgbClr val="1F4174"/>
                </a:solidFill>
                <a:ea typeface="Tahoma" panose="020B0604030504040204" pitchFamily="34" charset="0"/>
                <a:cs typeface="Tahoma" panose="020B0604030504040204" pitchFamily="34" charset="0"/>
              </a:rPr>
              <a:t>ПРФ </a:t>
            </a:r>
            <a:r>
              <a:rPr lang="ru-RU" sz="1600" dirty="0">
                <a:solidFill>
                  <a:srgbClr val="1F4174"/>
                </a:solidFill>
                <a:ea typeface="Tahoma" panose="020B0604030504040204" pitchFamily="34" charset="0"/>
                <a:cs typeface="Tahoma" panose="020B0604030504040204" pitchFamily="34" charset="0"/>
              </a:rPr>
              <a:t>вправе </a:t>
            </a:r>
            <a:r>
              <a:rPr lang="ru-RU" sz="1600" b="1" dirty="0">
                <a:solidFill>
                  <a:srgbClr val="1F4174"/>
                </a:solidFill>
                <a:ea typeface="Tahoma" panose="020B0604030504040204" pitchFamily="34" charset="0"/>
                <a:cs typeface="Tahoma" panose="020B0604030504040204" pitchFamily="34" charset="0"/>
              </a:rPr>
              <a:t>установить порядок и случаи изменения </a:t>
            </a:r>
            <a:r>
              <a:rPr lang="ru-RU" sz="1600" dirty="0" smtClean="0">
                <a:solidFill>
                  <a:srgbClr val="1F4174"/>
                </a:solidFill>
                <a:ea typeface="Tahoma" panose="020B0604030504040204" pitchFamily="34" charset="0"/>
                <a:cs typeface="Tahoma" panose="020B0604030504040204" pitchFamily="34" charset="0"/>
              </a:rPr>
              <a:t>существенных условий</a:t>
            </a:r>
            <a:r>
              <a:rPr lang="ru-RU" sz="1600" b="1" dirty="0" smtClean="0">
                <a:solidFill>
                  <a:srgbClr val="1F4174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контрактов </a:t>
            </a:r>
            <a:r>
              <a:rPr lang="ru-RU" sz="1600" dirty="0" smtClean="0">
                <a:solidFill>
                  <a:srgbClr val="1F4174"/>
                </a:solidFill>
                <a:ea typeface="Tahoma" panose="020B0604030504040204" pitchFamily="34" charset="0"/>
                <a:cs typeface="Tahoma" panose="020B0604030504040204" pitchFamily="34" charset="0"/>
              </a:rPr>
              <a:t>на строительство </a:t>
            </a:r>
            <a:r>
              <a:rPr lang="ru-RU" sz="1600" dirty="0">
                <a:solidFill>
                  <a:srgbClr val="1F4174"/>
                </a:solidFill>
                <a:ea typeface="Tahoma" panose="020B0604030504040204" pitchFamily="34" charset="0"/>
                <a:cs typeface="Tahoma" panose="020B0604030504040204" pitchFamily="34" charset="0"/>
              </a:rPr>
              <a:t>и кап. ремонт объектов кап. </a:t>
            </a:r>
            <a:r>
              <a:rPr lang="ru-RU" sz="1600" dirty="0" smtClean="0">
                <a:solidFill>
                  <a:srgbClr val="1F4174"/>
                </a:solidFill>
                <a:ea typeface="Tahoma" panose="020B0604030504040204" pitchFamily="34" charset="0"/>
                <a:cs typeface="Tahoma" panose="020B0604030504040204" pitchFamily="34" charset="0"/>
              </a:rPr>
              <a:t>строительства</a:t>
            </a:r>
            <a:endParaRPr lang="ru-RU" sz="1600" dirty="0">
              <a:solidFill>
                <a:srgbClr val="1F4174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1219170">
              <a:defRPr/>
            </a:pPr>
            <a:endParaRPr lang="ru-RU" sz="1600" dirty="0">
              <a:solidFill>
                <a:srgbClr val="1F4174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202264" y="5378625"/>
            <a:ext cx="84807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defRPr/>
            </a:pPr>
            <a:r>
              <a:rPr lang="ru-RU" sz="1600" dirty="0">
                <a:solidFill>
                  <a:srgbClr val="1F4174"/>
                </a:solidFill>
                <a:ea typeface="Tahoma" panose="020B0604030504040204" pitchFamily="34" charset="0"/>
                <a:cs typeface="Tahoma" panose="020B0604030504040204" pitchFamily="34" charset="0"/>
              </a:rPr>
              <a:t>по </a:t>
            </a:r>
            <a:r>
              <a:rPr lang="ru-RU" sz="1600" b="1" dirty="0">
                <a:solidFill>
                  <a:srgbClr val="1F4174"/>
                </a:solidFill>
                <a:ea typeface="Tahoma" panose="020B0604030504040204" pitchFamily="34" charset="0"/>
                <a:cs typeface="Tahoma" panose="020B0604030504040204" pitchFamily="34" charset="0"/>
              </a:rPr>
              <a:t>решению </a:t>
            </a:r>
            <a:r>
              <a:rPr lang="ru-RU" sz="1600" b="1" dirty="0" smtClean="0">
                <a:solidFill>
                  <a:srgbClr val="1F4174"/>
                </a:solidFill>
                <a:ea typeface="Tahoma" panose="020B0604030504040204" pitchFamily="34" charset="0"/>
                <a:cs typeface="Tahoma" panose="020B0604030504040204" pitchFamily="34" charset="0"/>
              </a:rPr>
              <a:t>заказчика </a:t>
            </a:r>
            <a:r>
              <a:rPr lang="ru-RU" sz="1600" dirty="0">
                <a:solidFill>
                  <a:srgbClr val="1F4174"/>
                </a:solidFill>
                <a:ea typeface="Tahoma" panose="020B0604030504040204" pitchFamily="34" charset="0"/>
                <a:cs typeface="Tahoma" panose="020B0604030504040204" pitchFamily="34" charset="0"/>
              </a:rPr>
              <a:t>можно изменять </a:t>
            </a:r>
            <a:r>
              <a:rPr lang="ru-RU" sz="1600" dirty="0" smtClean="0">
                <a:solidFill>
                  <a:srgbClr val="1F4174"/>
                </a:solidFill>
                <a:ea typeface="Tahoma" panose="020B0604030504040204" pitchFamily="34" charset="0"/>
                <a:cs typeface="Tahoma" panose="020B0604030504040204" pitchFamily="34" charset="0"/>
              </a:rPr>
              <a:t>любые условия, в случае если это </a:t>
            </a:r>
            <a:r>
              <a:rPr lang="ru-RU" sz="1600" b="1" dirty="0" smtClean="0">
                <a:solidFill>
                  <a:srgbClr val="1F4174"/>
                </a:solidFill>
                <a:ea typeface="Tahoma" panose="020B0604030504040204" pitchFamily="34" charset="0"/>
                <a:cs typeface="Tahoma" panose="020B0604030504040204" pitchFamily="34" charset="0"/>
              </a:rPr>
              <a:t>контракт </a:t>
            </a:r>
            <a:r>
              <a:rPr lang="ru-RU" sz="1600" dirty="0" smtClean="0">
                <a:solidFill>
                  <a:srgbClr val="1F4174"/>
                </a:solidFill>
                <a:ea typeface="Tahoma" panose="020B0604030504040204" pitchFamily="34" charset="0"/>
                <a:cs typeface="Tahoma" panose="020B0604030504040204" pitchFamily="34" charset="0"/>
              </a:rPr>
              <a:t>на строительство и кап. ремонт объектов кап. строительства</a:t>
            </a:r>
            <a:endParaRPr lang="ru-RU" sz="1600" dirty="0">
              <a:solidFill>
                <a:srgbClr val="1F4174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57394" y="3007538"/>
            <a:ext cx="11243520" cy="33632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202264" y="3068255"/>
            <a:ext cx="8506184" cy="828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defRPr/>
            </a:pPr>
            <a:r>
              <a:rPr lang="ru-RU" sz="1600" dirty="0">
                <a:solidFill>
                  <a:srgbClr val="1F4174"/>
                </a:solidFill>
                <a:cs typeface="Times New Roman" panose="02020603050405020304" pitchFamily="18" charset="0"/>
              </a:rPr>
              <a:t>изменение </a:t>
            </a:r>
            <a:r>
              <a:rPr lang="ru-RU" sz="1600" b="1" dirty="0" smtClean="0">
                <a:solidFill>
                  <a:srgbClr val="1F4174"/>
                </a:solidFill>
                <a:cs typeface="Times New Roman" panose="02020603050405020304" pitchFamily="18" charset="0"/>
              </a:rPr>
              <a:t>любых</a:t>
            </a:r>
            <a:r>
              <a:rPr lang="ru-RU" sz="1600" dirty="0" smtClean="0">
                <a:solidFill>
                  <a:srgbClr val="1F4174"/>
                </a:solidFill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rgbClr val="1F4174"/>
                </a:solidFill>
                <a:cs typeface="Times New Roman" panose="02020603050405020304" pitchFamily="18" charset="0"/>
              </a:rPr>
              <a:t>существенных условий контракта </a:t>
            </a:r>
            <a:r>
              <a:rPr lang="ru-RU" sz="1600" b="1" dirty="0" smtClean="0">
                <a:solidFill>
                  <a:srgbClr val="1F4174"/>
                </a:solidFill>
                <a:cs typeface="Times New Roman" panose="02020603050405020304" pitchFamily="18" charset="0"/>
              </a:rPr>
              <a:t>по решению </a:t>
            </a:r>
            <a:r>
              <a:rPr lang="ru-RU" sz="1600" dirty="0" smtClean="0">
                <a:solidFill>
                  <a:srgbClr val="1F4174"/>
                </a:solidFill>
                <a:cs typeface="Times New Roman" panose="02020603050405020304" pitchFamily="18" charset="0"/>
              </a:rPr>
              <a:t>ПРФ/Главы СФ/Главы МО (нивелируется в </a:t>
            </a:r>
            <a:r>
              <a:rPr lang="ru-RU" sz="1600" dirty="0">
                <a:solidFill>
                  <a:srgbClr val="1F4174"/>
                </a:solidFill>
                <a:cs typeface="Times New Roman" panose="02020603050405020304" pitchFamily="18" charset="0"/>
              </a:rPr>
              <a:t>ПП </a:t>
            </a:r>
            <a:r>
              <a:rPr lang="ru-RU" sz="1600" dirty="0" smtClean="0">
                <a:solidFill>
                  <a:srgbClr val="1F4174"/>
                </a:solidFill>
                <a:cs typeface="Times New Roman" panose="02020603050405020304" pitchFamily="18" charset="0"/>
              </a:rPr>
              <a:t>680), в т. ч. </a:t>
            </a:r>
            <a:r>
              <a:rPr lang="ru-RU" sz="1600" b="1" dirty="0" smtClean="0">
                <a:solidFill>
                  <a:srgbClr val="1F4174"/>
                </a:solidFill>
                <a:cs typeface="Times New Roman" panose="02020603050405020304" pitchFamily="18" charset="0"/>
              </a:rPr>
              <a:t>аванс </a:t>
            </a:r>
            <a:r>
              <a:rPr lang="ru-RU" sz="1600" dirty="0">
                <a:solidFill>
                  <a:srgbClr val="1F4174"/>
                </a:solidFill>
                <a:cs typeface="Times New Roman" panose="02020603050405020304" pitchFamily="18" charset="0"/>
              </a:rPr>
              <a:t>можно увеличить до 50% </a:t>
            </a:r>
            <a:r>
              <a:rPr lang="ru-RU" sz="1600" dirty="0" smtClean="0">
                <a:solidFill>
                  <a:srgbClr val="1F4174"/>
                </a:solidFill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solidFill>
                  <a:srgbClr val="1F4174"/>
                </a:solidFill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rgbClr val="1F4174"/>
                </a:solidFill>
                <a:cs typeface="Times New Roman" panose="02020603050405020304" pitchFamily="18" charset="0"/>
              </a:rPr>
              <a:t>(</a:t>
            </a:r>
            <a:r>
              <a:rPr lang="ru-RU" sz="1600" dirty="0">
                <a:solidFill>
                  <a:srgbClr val="1F4174"/>
                </a:solidFill>
                <a:cs typeface="Times New Roman" panose="02020603050405020304" pitchFamily="18" charset="0"/>
              </a:rPr>
              <a:t>90% для КС) ПП РФ </a:t>
            </a:r>
            <a:r>
              <a:rPr lang="ru-RU" sz="1600" dirty="0" smtClean="0">
                <a:solidFill>
                  <a:srgbClr val="1F4174"/>
                </a:solidFill>
                <a:cs typeface="Times New Roman" panose="02020603050405020304" pitchFamily="18" charset="0"/>
              </a:rPr>
              <a:t>505</a:t>
            </a:r>
            <a:endParaRPr lang="ru-RU" sz="1600" dirty="0">
              <a:solidFill>
                <a:srgbClr val="1F4174"/>
              </a:solidFill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08000" y="3083445"/>
            <a:ext cx="2694263" cy="953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3996" indent="-143996">
              <a:spcBef>
                <a:spcPts val="800"/>
              </a:spcBef>
              <a:buFont typeface="Arial" panose="020B0604020202020204" pitchFamily="34" charset="0"/>
              <a:buChar char="•"/>
              <a:defRPr/>
            </a:pPr>
            <a:r>
              <a:rPr lang="ru-RU" sz="1600" dirty="0">
                <a:solidFill>
                  <a:srgbClr val="1F4174"/>
                </a:solidFill>
              </a:rPr>
              <a:t>ч. 65.1 ст.112 44-ФЗ</a:t>
            </a:r>
            <a:br>
              <a:rPr lang="ru-RU" sz="1600" dirty="0">
                <a:solidFill>
                  <a:srgbClr val="1F4174"/>
                </a:solidFill>
              </a:rPr>
            </a:br>
            <a:r>
              <a:rPr lang="ru-RU" sz="1333" b="1" dirty="0">
                <a:solidFill>
                  <a:srgbClr val="C00000"/>
                </a:solidFill>
              </a:rPr>
              <a:t>контракты, заключенные до </a:t>
            </a:r>
            <a:r>
              <a:rPr lang="ru-RU" sz="1333" b="1" dirty="0" smtClean="0">
                <a:solidFill>
                  <a:srgbClr val="C00000"/>
                </a:solidFill>
              </a:rPr>
              <a:t>31</a:t>
            </a:r>
            <a:r>
              <a:rPr lang="ru-RU" sz="1333" b="1" dirty="0" smtClean="0">
                <a:solidFill>
                  <a:srgbClr val="C00000"/>
                </a:solidFill>
              </a:rPr>
              <a:t>.12.22 </a:t>
            </a:r>
            <a:r>
              <a:rPr lang="ru-RU" sz="1333" b="1" dirty="0" smtClean="0">
                <a:solidFill>
                  <a:srgbClr val="C00000"/>
                </a:solidFill>
              </a:rPr>
              <a:t/>
            </a:r>
            <a:br>
              <a:rPr lang="ru-RU" sz="1333" b="1" dirty="0" smtClean="0">
                <a:solidFill>
                  <a:srgbClr val="C00000"/>
                </a:solidFill>
              </a:rPr>
            </a:br>
            <a:r>
              <a:rPr lang="ru-RU" sz="1333" i="1" dirty="0" smtClean="0">
                <a:solidFill>
                  <a:srgbClr val="00B050"/>
                </a:solidFill>
              </a:rPr>
              <a:t>*(продлевается до </a:t>
            </a:r>
            <a:r>
              <a:rPr lang="ru-RU" sz="1333" i="1" dirty="0" smtClean="0">
                <a:solidFill>
                  <a:srgbClr val="00B050"/>
                </a:solidFill>
              </a:rPr>
              <a:t>31</a:t>
            </a:r>
            <a:r>
              <a:rPr lang="ru-RU" sz="1333" i="1" dirty="0" smtClean="0">
                <a:solidFill>
                  <a:srgbClr val="00B050"/>
                </a:solidFill>
              </a:rPr>
              <a:t>.12.23)</a:t>
            </a:r>
            <a:endParaRPr lang="ru-RU" sz="1333" i="1" dirty="0">
              <a:solidFill>
                <a:srgbClr val="00B05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614533" y="180257"/>
            <a:ext cx="8487676" cy="564394"/>
          </a:xfrm>
          <a:prstGeom prst="rect">
            <a:avLst/>
          </a:prstGeom>
        </p:spPr>
        <p:txBody>
          <a:bodyPr wrap="square" lIns="193175" tIns="96588" rIns="193175" bIns="96588">
            <a:spAutoFit/>
          </a:bodyPr>
          <a:lstStyle>
            <a:defPPr>
              <a:defRPr lang="ru-RU"/>
            </a:defPPr>
            <a:lvl1pPr algn="r">
              <a:defRPr sz="1800" cap="small">
                <a:solidFill>
                  <a:schemeClr val="accent2">
                    <a:lumMod val="75000"/>
                  </a:schemeClr>
                </a:solidFill>
                <a:latin typeface="Lato Light"/>
              </a:defRPr>
            </a:lvl1pPr>
          </a:lstStyle>
          <a:p>
            <a:r>
              <a:rPr lang="ru-RU" sz="2400" dirty="0" smtClean="0">
                <a:solidFill>
                  <a:srgbClr val="1F4174"/>
                </a:solidFill>
                <a:latin typeface="+mj-lt"/>
              </a:rPr>
              <a:t>ЗАКУПКИ В СФЕРЕ СТРОИТЕЛЬСТВА </a:t>
            </a:r>
            <a:endParaRPr lang="ru-RU" sz="2400" dirty="0">
              <a:solidFill>
                <a:srgbClr val="1F4174"/>
              </a:solidFill>
              <a:latin typeface="+mj-lt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202264" y="4043325"/>
            <a:ext cx="850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spcAft>
                <a:spcPts val="1200"/>
              </a:spcAft>
              <a:defRPr/>
            </a:pPr>
            <a:r>
              <a:rPr lang="ru-RU" sz="1600" dirty="0">
                <a:solidFill>
                  <a:srgbClr val="1F4174"/>
                </a:solidFill>
                <a:cs typeface="Times New Roman" panose="02020603050405020304" pitchFamily="18" charset="0"/>
              </a:rPr>
              <a:t>Решение Пр-ва </a:t>
            </a:r>
            <a:r>
              <a:rPr lang="ru-RU" sz="1600" b="1" dirty="0">
                <a:solidFill>
                  <a:srgbClr val="1F4174"/>
                </a:solidFill>
                <a:cs typeface="Times New Roman" panose="02020603050405020304" pitchFamily="18" charset="0"/>
              </a:rPr>
              <a:t>уже принято </a:t>
            </a:r>
            <a:r>
              <a:rPr lang="ru-RU" sz="1600" dirty="0">
                <a:solidFill>
                  <a:srgbClr val="1F4174"/>
                </a:solidFill>
                <a:cs typeface="Times New Roman" panose="02020603050405020304" pitchFamily="18" charset="0"/>
              </a:rPr>
              <a:t>в отношении возможности </a:t>
            </a:r>
            <a:r>
              <a:rPr lang="ru-RU" sz="1600" b="1" dirty="0">
                <a:solidFill>
                  <a:srgbClr val="1F4174"/>
                </a:solidFill>
                <a:cs typeface="Times New Roman" panose="02020603050405020304" pitchFamily="18" charset="0"/>
              </a:rPr>
              <a:t>увеличения цены контракта </a:t>
            </a:r>
            <a:r>
              <a:rPr lang="ru-RU" sz="1600" dirty="0">
                <a:solidFill>
                  <a:srgbClr val="1F4174"/>
                </a:solidFill>
                <a:cs typeface="Times New Roman" panose="02020603050405020304" pitchFamily="18" charset="0"/>
              </a:rPr>
              <a:t>(без ограничения) на </a:t>
            </a:r>
            <a:r>
              <a:rPr lang="ru-RU" sz="1600" b="1" dirty="0">
                <a:solidFill>
                  <a:srgbClr val="1F4174"/>
                </a:solidFill>
                <a:cs typeface="Times New Roman" panose="02020603050405020304" pitchFamily="18" charset="0"/>
              </a:rPr>
              <a:t>ремонт </a:t>
            </a:r>
            <a:r>
              <a:rPr lang="ru-RU" sz="1600" dirty="0" smtClean="0">
                <a:solidFill>
                  <a:srgbClr val="1F4174"/>
                </a:solidFill>
                <a:cs typeface="Times New Roman" panose="02020603050405020304" pitchFamily="18" charset="0"/>
              </a:rPr>
              <a:t>(в т. </a:t>
            </a:r>
            <a:r>
              <a:rPr lang="ru-RU" sz="1600" dirty="0">
                <a:solidFill>
                  <a:srgbClr val="1F4174"/>
                </a:solidFill>
                <a:cs typeface="Times New Roman" panose="02020603050405020304" pitchFamily="18" charset="0"/>
              </a:rPr>
              <a:t>ч</a:t>
            </a:r>
            <a:r>
              <a:rPr lang="ru-RU" sz="1600" dirty="0" smtClean="0">
                <a:solidFill>
                  <a:srgbClr val="1F4174"/>
                </a:solidFill>
                <a:cs typeface="Times New Roman" panose="02020603050405020304" pitchFamily="18" charset="0"/>
              </a:rPr>
              <a:t>. текущий) </a:t>
            </a:r>
            <a:r>
              <a:rPr lang="ru-RU" sz="1600" b="1" dirty="0" smtClean="0">
                <a:solidFill>
                  <a:srgbClr val="1F4174"/>
                </a:solidFill>
                <a:cs typeface="Times New Roman" panose="02020603050405020304" pitchFamily="18" charset="0"/>
              </a:rPr>
              <a:t>и </a:t>
            </a:r>
            <a:r>
              <a:rPr lang="ru-RU" sz="1600" b="1" dirty="0">
                <a:solidFill>
                  <a:srgbClr val="1F4174"/>
                </a:solidFill>
                <a:cs typeface="Times New Roman" panose="02020603050405020304" pitchFamily="18" charset="0"/>
              </a:rPr>
              <a:t>содержание автодорог  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90310" y="4131605"/>
            <a:ext cx="2911597" cy="5924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0394" indent="-230394">
              <a:lnSpc>
                <a:spcPts val="1333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/>
            </a:pPr>
            <a:r>
              <a:rPr lang="ru-RU" sz="1600" dirty="0">
                <a:solidFill>
                  <a:srgbClr val="1F4174"/>
                </a:solidFill>
              </a:rPr>
              <a:t>ППРФ 1148 от 28.06.22</a:t>
            </a:r>
            <a:br>
              <a:rPr lang="ru-RU" sz="1600" dirty="0">
                <a:solidFill>
                  <a:srgbClr val="1F4174"/>
                </a:solidFill>
              </a:rPr>
            </a:br>
            <a:r>
              <a:rPr lang="ru-RU" sz="1333" b="1" dirty="0">
                <a:solidFill>
                  <a:srgbClr val="C00000"/>
                </a:solidFill>
              </a:rPr>
              <a:t>контракты, заключенные </a:t>
            </a:r>
            <a:br>
              <a:rPr lang="ru-RU" sz="1333" b="1" dirty="0">
                <a:solidFill>
                  <a:srgbClr val="C00000"/>
                </a:solidFill>
              </a:rPr>
            </a:br>
            <a:r>
              <a:rPr lang="ru-RU" sz="1333" b="1" dirty="0">
                <a:solidFill>
                  <a:srgbClr val="C00000"/>
                </a:solidFill>
              </a:rPr>
              <a:t>до 01.07.22</a:t>
            </a:r>
          </a:p>
        </p:txBody>
      </p:sp>
      <p:cxnSp>
        <p:nvCxnSpPr>
          <p:cNvPr id="3" name="Соединительная линия уступом 2"/>
          <p:cNvCxnSpPr/>
          <p:nvPr/>
        </p:nvCxnSpPr>
        <p:spPr>
          <a:xfrm rot="10800000" flipV="1">
            <a:off x="572200" y="3264135"/>
            <a:ext cx="17691" cy="951243"/>
          </a:xfrm>
          <a:prstGeom prst="bentConnector3">
            <a:avLst>
              <a:gd name="adj1" fmla="val 1044282"/>
            </a:avLst>
          </a:prstGeom>
          <a:ln>
            <a:solidFill>
              <a:schemeClr val="accent3">
                <a:lumMod val="75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Соединительная линия уступом 43"/>
          <p:cNvCxnSpPr/>
          <p:nvPr/>
        </p:nvCxnSpPr>
        <p:spPr>
          <a:xfrm rot="10800000" flipH="1" flipV="1">
            <a:off x="557394" y="4968709"/>
            <a:ext cx="14805" cy="576000"/>
          </a:xfrm>
          <a:prstGeom prst="bentConnector3">
            <a:avLst>
              <a:gd name="adj1" fmla="val -1352864"/>
            </a:avLst>
          </a:prstGeom>
          <a:ln>
            <a:solidFill>
              <a:schemeClr val="accent3">
                <a:lumMod val="75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Номер слайда 63"/>
          <p:cNvSpPr txBox="1"/>
          <p:nvPr/>
        </p:nvSpPr>
        <p:spPr>
          <a:xfrm>
            <a:off x="11683044" y="6454705"/>
            <a:ext cx="375893" cy="2611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5307" rtl="0" eaLnBrk="1" latinLnBrk="0" hangingPunct="1">
              <a:defRPr sz="2331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654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5307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2961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30615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8269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5922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3576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61230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97" dirty="0" smtClean="0">
                <a:solidFill>
                  <a:srgbClr val="1F4174"/>
                </a:solidFill>
              </a:rPr>
              <a:t>6</a:t>
            </a:r>
            <a:endParaRPr lang="ru-RU" sz="1697" dirty="0">
              <a:solidFill>
                <a:srgbClr val="1F4174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92020" y="1591980"/>
            <a:ext cx="24443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3996" indent="-143996">
              <a:spcBef>
                <a:spcPts val="800"/>
              </a:spcBef>
              <a:buFont typeface="Arial" panose="020B0604020202020204" pitchFamily="34" charset="0"/>
              <a:buChar char="•"/>
              <a:defRPr/>
            </a:pPr>
            <a:r>
              <a:rPr lang="ru-RU" sz="1600" dirty="0">
                <a:solidFill>
                  <a:srgbClr val="1F4174"/>
                </a:solidFill>
              </a:rPr>
              <a:t>п</a:t>
            </a:r>
            <a:r>
              <a:rPr lang="ru-RU" sz="1600" dirty="0" smtClean="0">
                <a:solidFill>
                  <a:srgbClr val="1F4174"/>
                </a:solidFill>
              </a:rPr>
              <a:t>.8 ч.1 ст.95 44-ФЗ</a:t>
            </a:r>
            <a:endParaRPr lang="ru-RU" sz="1333" b="1" dirty="0">
              <a:solidFill>
                <a:srgbClr val="1F4174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227802" y="1591980"/>
            <a:ext cx="91177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defRPr/>
            </a:pPr>
            <a:r>
              <a:rPr lang="ru-RU" sz="1600" dirty="0">
                <a:solidFill>
                  <a:srgbClr val="1F4174"/>
                </a:solidFill>
                <a:ea typeface="Tahoma" panose="020B0604030504040204" pitchFamily="34" charset="0"/>
                <a:cs typeface="Tahoma" panose="020B0604030504040204" pitchFamily="34" charset="0"/>
              </a:rPr>
              <a:t>и</a:t>
            </a:r>
            <a:r>
              <a:rPr lang="ru-RU" sz="1600" dirty="0" smtClean="0">
                <a:solidFill>
                  <a:srgbClr val="1F4174"/>
                </a:solidFill>
                <a:ea typeface="Tahoma" panose="020B0604030504040204" pitchFamily="34" charset="0"/>
                <a:cs typeface="Tahoma" panose="020B0604030504040204" pitchFamily="34" charset="0"/>
              </a:rPr>
              <a:t>зменение</a:t>
            </a:r>
            <a:r>
              <a:rPr lang="ru-RU" sz="1600" b="1" dirty="0" smtClean="0">
                <a:solidFill>
                  <a:srgbClr val="1F4174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срока и цены до 30% </a:t>
            </a:r>
            <a:r>
              <a:rPr lang="ru-RU" sz="1600" dirty="0">
                <a:solidFill>
                  <a:srgbClr val="1F4174"/>
                </a:solidFill>
                <a:cs typeface="Times New Roman" panose="02020603050405020304" pitchFamily="18" charset="0"/>
              </a:rPr>
              <a:t>по акту ПРФ/губернатора/главы местной администрации</a:t>
            </a:r>
            <a:endParaRPr lang="ru-RU" sz="1600" b="1" dirty="0">
              <a:solidFill>
                <a:srgbClr val="1F4174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90310" y="2001231"/>
            <a:ext cx="24443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3996" indent="-143996">
              <a:spcBef>
                <a:spcPts val="800"/>
              </a:spcBef>
              <a:buFont typeface="Arial" panose="020B0604020202020204" pitchFamily="34" charset="0"/>
              <a:buChar char="•"/>
              <a:defRPr/>
            </a:pPr>
            <a:r>
              <a:rPr lang="ru-RU" sz="1600" dirty="0" smtClean="0">
                <a:solidFill>
                  <a:srgbClr val="1F4174"/>
                </a:solidFill>
              </a:rPr>
              <a:t>п.9 ч.1 ст.95 44-ФЗ</a:t>
            </a:r>
            <a:endParaRPr lang="ru-RU" sz="1333" b="1" dirty="0">
              <a:solidFill>
                <a:srgbClr val="1F4174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226092" y="2001231"/>
            <a:ext cx="91177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defRPr/>
            </a:pPr>
            <a:r>
              <a:rPr lang="ru-RU" sz="1600" dirty="0" smtClean="0">
                <a:solidFill>
                  <a:srgbClr val="1F4174"/>
                </a:solidFill>
                <a:ea typeface="Tahoma" panose="020B0604030504040204" pitchFamily="34" charset="0"/>
                <a:cs typeface="Tahoma" panose="020B0604030504040204" pitchFamily="34" charset="0"/>
              </a:rPr>
              <a:t>однократное</a:t>
            </a:r>
            <a:r>
              <a:rPr lang="ru-RU" sz="1600" b="1" dirty="0" smtClean="0">
                <a:solidFill>
                  <a:srgbClr val="1F4174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увеличение срока </a:t>
            </a:r>
            <a:r>
              <a:rPr lang="ru-RU" sz="1600" dirty="0" smtClean="0">
                <a:solidFill>
                  <a:srgbClr val="1F4174"/>
                </a:solidFill>
                <a:ea typeface="Tahoma" panose="020B0604030504040204" pitchFamily="34" charset="0"/>
                <a:cs typeface="Tahoma" panose="020B0604030504040204" pitchFamily="34" charset="0"/>
              </a:rPr>
              <a:t>исполнения контракта (не более чем в 2 раза)</a:t>
            </a:r>
            <a:endParaRPr lang="ru-RU" sz="1600" dirty="0">
              <a:solidFill>
                <a:srgbClr val="1F4174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90310" y="2340276"/>
            <a:ext cx="24443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3996" indent="-143996">
              <a:spcBef>
                <a:spcPts val="800"/>
              </a:spcBef>
              <a:buFont typeface="Arial" panose="020B0604020202020204" pitchFamily="34" charset="0"/>
              <a:buChar char="•"/>
              <a:defRPr/>
            </a:pPr>
            <a:r>
              <a:rPr lang="ru-RU" sz="1600" dirty="0" smtClean="0">
                <a:solidFill>
                  <a:srgbClr val="1F4174"/>
                </a:solidFill>
              </a:rPr>
              <a:t>п.11 ч.1 ст.95 44-ФЗ</a:t>
            </a:r>
            <a:endParaRPr lang="ru-RU" sz="1333" b="1" dirty="0">
              <a:solidFill>
                <a:srgbClr val="1F4174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226092" y="2340276"/>
            <a:ext cx="91177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defRPr/>
            </a:pPr>
            <a:r>
              <a:rPr lang="ru-RU" sz="1600" dirty="0">
                <a:solidFill>
                  <a:srgbClr val="1F4174"/>
                </a:solidFill>
                <a:ea typeface="Tahoma" panose="020B0604030504040204" pitchFamily="34" charset="0"/>
                <a:cs typeface="Tahoma" panose="020B0604030504040204" pitchFamily="34" charset="0"/>
              </a:rPr>
              <a:t>и</a:t>
            </a:r>
            <a:r>
              <a:rPr lang="ru-RU" sz="1600" dirty="0" smtClean="0">
                <a:solidFill>
                  <a:srgbClr val="1F4174"/>
                </a:solidFill>
                <a:ea typeface="Tahoma" panose="020B0604030504040204" pitchFamily="34" charset="0"/>
                <a:cs typeface="Tahoma" panose="020B0604030504040204" pitchFamily="34" charset="0"/>
              </a:rPr>
              <a:t>зменение</a:t>
            </a:r>
            <a:r>
              <a:rPr lang="ru-RU" sz="1600" b="1" dirty="0" smtClean="0">
                <a:solidFill>
                  <a:srgbClr val="1F4174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сметной стоимости в пределах 30% </a:t>
            </a:r>
            <a:r>
              <a:rPr lang="ru-RU" sz="1600" dirty="0" smtClean="0">
                <a:solidFill>
                  <a:srgbClr val="1F4174"/>
                </a:solidFill>
                <a:ea typeface="Tahoma" panose="020B0604030504040204" pitchFamily="34" charset="0"/>
                <a:cs typeface="Tahoma" panose="020B0604030504040204" pitchFamily="34" charset="0"/>
              </a:rPr>
              <a:t>по результатам гос. экспертизы </a:t>
            </a:r>
            <a:r>
              <a:rPr lang="ru-RU" sz="1600" dirty="0" smtClean="0">
                <a:solidFill>
                  <a:srgbClr val="1F4174"/>
                </a:solidFill>
                <a:cs typeface="Times New Roman" panose="02020603050405020304" pitchFamily="18" charset="0"/>
              </a:rPr>
              <a:t>по </a:t>
            </a:r>
            <a:r>
              <a:rPr lang="ru-RU" sz="1600" dirty="0">
                <a:solidFill>
                  <a:srgbClr val="1F4174"/>
                </a:solidFill>
                <a:cs typeface="Times New Roman" panose="02020603050405020304" pitchFamily="18" charset="0"/>
              </a:rPr>
              <a:t>акту ПРФ/губернатора/главы местной администрации</a:t>
            </a:r>
            <a:endParaRPr lang="ru-RU" sz="1600" b="1" dirty="0">
              <a:solidFill>
                <a:srgbClr val="1F4174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08001" y="6007573"/>
            <a:ext cx="24443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3996" indent="-143996">
              <a:buFont typeface="Arial" panose="020B0604020202020204" pitchFamily="34" charset="0"/>
              <a:buChar char="•"/>
              <a:defRPr/>
            </a:pPr>
            <a:r>
              <a:rPr lang="ru-RU" sz="1600" dirty="0" smtClean="0">
                <a:solidFill>
                  <a:srgbClr val="1F4174"/>
                </a:solidFill>
              </a:rPr>
              <a:t>ч.56 ст.112 44-ФЗ</a:t>
            </a:r>
          </a:p>
          <a:p>
            <a:pPr>
              <a:defRPr/>
            </a:pPr>
            <a:r>
              <a:rPr lang="ru-RU" sz="1400" b="1" dirty="0" smtClean="0">
                <a:solidFill>
                  <a:srgbClr val="C00000"/>
                </a:solidFill>
              </a:rPr>
              <a:t>    до </a:t>
            </a:r>
            <a:r>
              <a:rPr lang="ru-RU" sz="1400" b="1" dirty="0" smtClean="0">
                <a:solidFill>
                  <a:srgbClr val="C00000"/>
                </a:solidFill>
              </a:rPr>
              <a:t>31.12.23</a:t>
            </a:r>
            <a:endParaRPr lang="ru-RU" sz="1200" b="1" dirty="0">
              <a:solidFill>
                <a:srgbClr val="C0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202264" y="6000032"/>
            <a:ext cx="91177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defRPr/>
            </a:pPr>
            <a:r>
              <a:rPr lang="ru-RU" sz="1600" dirty="0">
                <a:solidFill>
                  <a:srgbClr val="1F4174"/>
                </a:solidFill>
                <a:ea typeface="Tahoma" panose="020B0604030504040204" pitchFamily="34" charset="0"/>
                <a:cs typeface="Tahoma" panose="020B0604030504040204" pitchFamily="34" charset="0"/>
              </a:rPr>
              <a:t>в</a:t>
            </a:r>
            <a:r>
              <a:rPr lang="ru-RU" sz="1600" dirty="0" smtClean="0">
                <a:solidFill>
                  <a:srgbClr val="1F4174"/>
                </a:solidFill>
                <a:ea typeface="Tahoma" panose="020B0604030504040204" pitchFamily="34" charset="0"/>
                <a:cs typeface="Tahoma" panose="020B0604030504040204" pitchFamily="34" charset="0"/>
              </a:rPr>
              <a:t>озможность заключения </a:t>
            </a:r>
            <a:r>
              <a:rPr lang="ru-RU" sz="1600" b="1" dirty="0" smtClean="0">
                <a:solidFill>
                  <a:srgbClr val="1F4174"/>
                </a:solidFill>
                <a:ea typeface="Tahoma" panose="020B0604030504040204" pitchFamily="34" charset="0"/>
                <a:cs typeface="Tahoma" panose="020B0604030504040204" pitchFamily="34" charset="0"/>
              </a:rPr>
              <a:t>контракта «под ключ» </a:t>
            </a:r>
            <a:r>
              <a:rPr lang="ru-RU" sz="1600" dirty="0" smtClean="0">
                <a:solidFill>
                  <a:srgbClr val="1F4174"/>
                </a:solidFill>
                <a:ea typeface="Tahoma" panose="020B0604030504040204" pitchFamily="34" charset="0"/>
                <a:cs typeface="Tahoma" panose="020B0604030504040204" pitchFamily="34" charset="0"/>
              </a:rPr>
              <a:t>на строительные работы </a:t>
            </a:r>
            <a:r>
              <a:rPr lang="ru-RU" sz="1600" b="1" dirty="0" smtClean="0">
                <a:solidFill>
                  <a:srgbClr val="1F4174"/>
                </a:solidFill>
                <a:ea typeface="Tahoma" panose="020B0604030504040204" pitchFamily="34" charset="0"/>
                <a:cs typeface="Tahoma" panose="020B0604030504040204" pitchFamily="34" charset="0"/>
              </a:rPr>
              <a:t>по решению </a:t>
            </a:r>
            <a:r>
              <a:rPr lang="ru-RU" sz="1600" b="1" dirty="0" smtClean="0">
                <a:solidFill>
                  <a:srgbClr val="1F4174"/>
                </a:solidFill>
                <a:cs typeface="Times New Roman" panose="02020603050405020304" pitchFamily="18" charset="0"/>
              </a:rPr>
              <a:t>заказчика</a:t>
            </a:r>
            <a:r>
              <a:rPr lang="ru-RU" sz="1600" dirty="0" smtClean="0">
                <a:solidFill>
                  <a:srgbClr val="1F4174"/>
                </a:solidFill>
                <a:cs typeface="Times New Roman" panose="02020603050405020304" pitchFamily="18" charset="0"/>
              </a:rPr>
              <a:t> (т.е. без утвержденной ПСД)</a:t>
            </a:r>
            <a:endParaRPr lang="ru-RU" sz="1600" b="1" dirty="0">
              <a:solidFill>
                <a:srgbClr val="1F4174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25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3">
            <a:extLst>
              <a:ext uri="{FF2B5EF4-FFF2-40B4-BE49-F238E27FC236}">
                <a16:creationId xmlns:a16="http://schemas.microsoft.com/office/drawing/2014/main" xmlns="" id="{B9456B5F-33B9-ED4E-B847-A73E8930CA5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57870" y="86869"/>
            <a:ext cx="892088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0" dirty="0" smtClean="0">
                <a:solidFill>
                  <a:srgbClr val="1F4174"/>
                </a:solidFill>
                <a:latin typeface="+mj-lt"/>
                <a:cs typeface="Times New Roman" pitchFamily="18" charset="0"/>
              </a:rPr>
              <a:t>ЭКОНОМИКА ЗАКУПОК. СРАВНЕНИЕ 2021-2022</a:t>
            </a:r>
            <a:br>
              <a:rPr lang="ru-RU" sz="2400" b="0" dirty="0" smtClean="0">
                <a:solidFill>
                  <a:srgbClr val="1F4174"/>
                </a:solidFill>
                <a:latin typeface="+mj-lt"/>
                <a:cs typeface="Times New Roman" pitchFamily="18" charset="0"/>
              </a:rPr>
            </a:br>
            <a:r>
              <a:rPr lang="ru-RU" sz="2400" b="0" dirty="0" smtClean="0">
                <a:solidFill>
                  <a:srgbClr val="1F4174"/>
                </a:solidFill>
                <a:latin typeface="+mj-lt"/>
                <a:cs typeface="Times New Roman" pitchFamily="18" charset="0"/>
              </a:rPr>
              <a:t> </a:t>
            </a:r>
            <a:r>
              <a:rPr lang="ru-RU" sz="1800" b="0" dirty="0" smtClean="0">
                <a:solidFill>
                  <a:srgbClr val="1F4174"/>
                </a:solidFill>
                <a:latin typeface="+mj-lt"/>
                <a:cs typeface="Times New Roman" pitchFamily="18" charset="0"/>
              </a:rPr>
              <a:t>(по состоянию на 01.09.2022)</a:t>
            </a:r>
            <a:endParaRPr lang="ru-RU" sz="1800" b="0" kern="1200" cap="small" dirty="0">
              <a:solidFill>
                <a:srgbClr val="1F4174"/>
              </a:solidFill>
              <a:latin typeface="+mj-lt"/>
              <a:ea typeface="+mn-ea"/>
              <a:cs typeface="+mn-cs"/>
            </a:endParaRP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xmlns="" id="{5D6207A6-3D3F-6348-B165-D67C8B54CF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7445115"/>
              </p:ext>
            </p:extLst>
          </p:nvPr>
        </p:nvGraphicFramePr>
        <p:xfrm>
          <a:off x="304800" y="2112976"/>
          <a:ext cx="11648039" cy="3809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3167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4016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11216">
                  <a:extLst>
                    <a:ext uri="{9D8B030D-6E8A-4147-A177-3AD203B41FA5}">
                      <a16:colId xmlns:a16="http://schemas.microsoft.com/office/drawing/2014/main" xmlns="" val="1634916495"/>
                    </a:ext>
                  </a:extLst>
                </a:gridCol>
                <a:gridCol w="1805353">
                  <a:extLst>
                    <a:ext uri="{9D8B030D-6E8A-4147-A177-3AD203B41FA5}">
                      <a16:colId xmlns:a16="http://schemas.microsoft.com/office/drawing/2014/main" xmlns="" val="3479950381"/>
                    </a:ext>
                  </a:extLst>
                </a:gridCol>
                <a:gridCol w="1759624">
                  <a:extLst>
                    <a:ext uri="{9D8B030D-6E8A-4147-A177-3AD203B41FA5}">
                      <a16:colId xmlns:a16="http://schemas.microsoft.com/office/drawing/2014/main" xmlns="" val="2487741211"/>
                    </a:ext>
                  </a:extLst>
                </a:gridCol>
              </a:tblGrid>
              <a:tr h="636496">
                <a:tc>
                  <a:txBody>
                    <a:bodyPr/>
                    <a:lstStyle/>
                    <a:p>
                      <a:pPr marL="0" marR="0" indent="0" algn="l" defTabSz="1371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>
                          <a:solidFill>
                            <a:srgbClr val="1F4174"/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СУММА </a:t>
                      </a:r>
                      <a:r>
                        <a:rPr lang="ru-RU" sz="1400" b="1" kern="1200" dirty="0" smtClean="0">
                          <a:solidFill>
                            <a:srgbClr val="1F4174"/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КОНТРАКТОВ (ДОГОВОРОВ)</a:t>
                      </a:r>
                      <a:endParaRPr lang="ru-RU" sz="1400" b="1" kern="1200" dirty="0">
                        <a:solidFill>
                          <a:srgbClr val="1F4174"/>
                        </a:solidFill>
                        <a:latin typeface="+mj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1371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rgbClr val="1F4174"/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5,7</a:t>
                      </a:r>
                      <a:r>
                        <a:rPr lang="ru-RU" sz="1500" b="1" kern="1200" dirty="0" smtClean="0">
                          <a:solidFill>
                            <a:srgbClr val="1F4174"/>
                          </a:solidFill>
                          <a:latin typeface="+mn-lt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ru-RU" sz="1600" b="1" kern="1200" dirty="0" smtClean="0">
                          <a:solidFill>
                            <a:srgbClr val="1F4174"/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трлн </a:t>
                      </a:r>
                      <a:r>
                        <a:rPr lang="ru-RU" sz="1600" b="1" kern="1200" dirty="0">
                          <a:solidFill>
                            <a:srgbClr val="1F4174"/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руб.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1371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>
                          <a:solidFill>
                            <a:srgbClr val="1F4174"/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6,4 трлн руб.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1371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>
                          <a:solidFill>
                            <a:srgbClr val="1F4174"/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6,8 трлн руб.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1371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>
                          <a:solidFill>
                            <a:srgbClr val="1F4174"/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6,9 трлн руб</a:t>
                      </a:r>
                      <a:r>
                        <a:rPr lang="ru-RU" sz="1600" b="1" kern="1200" dirty="0" smtClean="0">
                          <a:solidFill>
                            <a:srgbClr val="1F4174"/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.</a:t>
                      </a:r>
                      <a:endParaRPr lang="ru-RU" sz="1600" b="1" kern="1200" dirty="0">
                        <a:solidFill>
                          <a:srgbClr val="1F4174"/>
                        </a:solidFill>
                        <a:latin typeface="+mj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36496">
                <a:tc>
                  <a:txBody>
                    <a:bodyPr/>
                    <a:lstStyle/>
                    <a:p>
                      <a:pPr marL="0" marR="0" indent="0" algn="l" defTabSz="1371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>
                          <a:solidFill>
                            <a:srgbClr val="1F4174"/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СРЕДНЕЕ КОЛИЧЕСТВО </a:t>
                      </a:r>
                      <a:r>
                        <a:rPr lang="ru-RU" sz="1400" b="1" kern="1200" dirty="0">
                          <a:solidFill>
                            <a:srgbClr val="1F4174"/>
                          </a:solidFill>
                          <a:latin typeface="+mn-lt"/>
                          <a:ea typeface="Verdana" pitchFamily="34" charset="0"/>
                          <a:cs typeface="Verdana" pitchFamily="34" charset="0"/>
                        </a:rPr>
                        <a:t>УЧАСТНИКОВ ЗАКУПОК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371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3,17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371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>
                          <a:solidFill>
                            <a:srgbClr val="C00000"/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2,82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371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1,85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371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>
                          <a:solidFill>
                            <a:srgbClr val="C00000"/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1,69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18396">
                <a:tc>
                  <a:txBody>
                    <a:bodyPr/>
                    <a:lstStyle/>
                    <a:p>
                      <a:pPr marL="0" marR="0" indent="0" algn="l" defTabSz="1371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>
                          <a:solidFill>
                            <a:srgbClr val="1F4174"/>
                          </a:solidFill>
                          <a:latin typeface="+mn-lt"/>
                          <a:ea typeface="Verdana" pitchFamily="34" charset="0"/>
                          <a:cs typeface="Verdana" pitchFamily="34" charset="0"/>
                        </a:rPr>
                        <a:t>ЭКОНОМИЯ</a:t>
                      </a:r>
                      <a:r>
                        <a:rPr lang="ru-RU" sz="1400" b="1" kern="1200" dirty="0">
                          <a:solidFill>
                            <a:srgbClr val="1F4174"/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 ПО РЕЗУЛЬТАТАМ </a:t>
                      </a:r>
                      <a:r>
                        <a:rPr lang="ru-RU" sz="1400" b="1" kern="1200" dirty="0" smtClean="0">
                          <a:solidFill>
                            <a:srgbClr val="1F4174"/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ЗАКЛЮЧЕНИЯ КОНТРАКТОВ</a:t>
                      </a:r>
                      <a:endParaRPr lang="ru-RU" sz="1400" b="1" kern="1200" dirty="0">
                        <a:solidFill>
                          <a:srgbClr val="1F4174"/>
                        </a:solidFill>
                        <a:latin typeface="+mj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1371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0,26 трлн руб.  </a:t>
                      </a:r>
                      <a:endParaRPr lang="ru-RU" sz="1600" b="1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+mj-lt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marR="0" indent="0" algn="ctr" defTabSz="1371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6,42%</a:t>
                      </a:r>
                      <a:endParaRPr lang="ru-RU" sz="16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j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371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0,23 трлн руб.  </a:t>
                      </a:r>
                      <a:r>
                        <a:rPr lang="ru-RU" sz="1600" b="1" kern="1200" dirty="0" smtClean="0">
                          <a:solidFill>
                            <a:srgbClr val="C00000"/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4,66%</a:t>
                      </a:r>
                      <a:endParaRPr lang="ru-RU" sz="1600" b="1" kern="1200" dirty="0">
                        <a:solidFill>
                          <a:srgbClr val="C00000"/>
                        </a:solidFill>
                        <a:latin typeface="+mj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1371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0,21 трлн руб.  </a:t>
                      </a:r>
                      <a:endParaRPr lang="ru-RU" sz="1600" b="1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+mj-lt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marR="0" lvl="0" indent="0" algn="ctr" defTabSz="1371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7,69 %</a:t>
                      </a:r>
                      <a:endParaRPr lang="ru-RU" sz="16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j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371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0,23 трлн руб.  </a:t>
                      </a:r>
                      <a:r>
                        <a:rPr lang="ru-RU" sz="16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5,39%</a:t>
                      </a:r>
                      <a:endParaRPr lang="ru-RU" sz="16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j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99576">
                <a:tc>
                  <a:txBody>
                    <a:bodyPr/>
                    <a:lstStyle/>
                    <a:p>
                      <a:pPr marL="0" marR="0" indent="0" algn="l" defTabSz="1371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rgbClr val="1F4174"/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КОНТРАКТЫ</a:t>
                      </a:r>
                      <a:r>
                        <a:rPr lang="ru-RU" sz="1400" b="1" kern="1200" baseline="0" dirty="0" smtClean="0">
                          <a:solidFill>
                            <a:srgbClr val="1F4174"/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ru-RU" sz="1400" b="1" kern="1200" dirty="0">
                          <a:solidFill>
                            <a:srgbClr val="1F4174"/>
                          </a:solidFill>
                          <a:latin typeface="+mn-lt"/>
                          <a:ea typeface="Verdana" pitchFamily="34" charset="0"/>
                          <a:cs typeface="Verdana" pitchFamily="34" charset="0"/>
                        </a:rPr>
                        <a:t>ПО </a:t>
                      </a:r>
                      <a:r>
                        <a:rPr lang="ru-RU" sz="1400" b="1" kern="1200" dirty="0" smtClean="0">
                          <a:solidFill>
                            <a:srgbClr val="1F4174"/>
                          </a:solidFill>
                          <a:latin typeface="+mn-lt"/>
                          <a:ea typeface="Verdana" pitchFamily="34" charset="0"/>
                          <a:cs typeface="Verdana" pitchFamily="34" charset="0"/>
                        </a:rPr>
                        <a:t>РЕЗУЛЬТАТАМ НЕСОСТОЯВШИХСЯ </a:t>
                      </a:r>
                      <a:r>
                        <a:rPr lang="ru-RU" sz="1400" b="1" kern="1200" baseline="0" dirty="0" smtClean="0">
                          <a:solidFill>
                            <a:srgbClr val="1F4174"/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ПРОЦЕДУР</a:t>
                      </a:r>
                      <a:endParaRPr lang="ru-RU" sz="1400" b="1" kern="1200" dirty="0">
                        <a:solidFill>
                          <a:srgbClr val="1F4174"/>
                        </a:solidFill>
                        <a:latin typeface="+mj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371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2,8 трлн руб.  </a:t>
                      </a:r>
                      <a:endParaRPr lang="ru-RU" sz="1600" b="1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+mj-lt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marR="0" lvl="0" indent="0" algn="ctr" defTabSz="1371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49,10%</a:t>
                      </a:r>
                      <a:endParaRPr lang="ru-RU" sz="16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j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371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3,2 трлн руб. </a:t>
                      </a:r>
                      <a:r>
                        <a:rPr lang="ru-RU" sz="16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49,67%</a:t>
                      </a:r>
                      <a:endParaRPr lang="ru-RU" sz="16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j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1371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0,86 трлн руб.  </a:t>
                      </a:r>
                    </a:p>
                    <a:p>
                      <a:pPr marL="0" marR="0" lvl="0" indent="0" algn="ctr" defTabSz="1371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12,64 %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1371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1,72 трлн руб.  </a:t>
                      </a:r>
                    </a:p>
                    <a:p>
                      <a:pPr marL="0" marR="0" lvl="0" indent="0" algn="ctr" defTabSz="1371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24,92 %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98698638"/>
                  </a:ext>
                </a:extLst>
              </a:tr>
              <a:tr h="818396">
                <a:tc>
                  <a:txBody>
                    <a:bodyPr/>
                    <a:lstStyle/>
                    <a:p>
                      <a:pPr marL="0" marR="0" indent="0" algn="l" defTabSz="1371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rgbClr val="1F4174"/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КОНТРАКТЫ</a:t>
                      </a:r>
                      <a:r>
                        <a:rPr lang="en-US" sz="1400" b="1" kern="1200" dirty="0" smtClean="0">
                          <a:solidFill>
                            <a:srgbClr val="1F4174"/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ru-RU" sz="1400" b="1" kern="1200" baseline="0" dirty="0" smtClean="0">
                          <a:solidFill>
                            <a:srgbClr val="1F4174"/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С </a:t>
                      </a:r>
                      <a:r>
                        <a:rPr lang="ru-RU" sz="1400" b="1" kern="1200" dirty="0" smtClean="0">
                          <a:solidFill>
                            <a:srgbClr val="1F4174"/>
                          </a:solidFill>
                          <a:latin typeface="+mn-lt"/>
                          <a:ea typeface="Verdana" pitchFamily="34" charset="0"/>
                          <a:cs typeface="Verdana" pitchFamily="34" charset="0"/>
                        </a:rPr>
                        <a:t>ЕД. ИСПОЛНИТЕЛЯМИ</a:t>
                      </a:r>
                      <a:endParaRPr lang="ru-RU" sz="1400" b="1" kern="1200" dirty="0">
                        <a:solidFill>
                          <a:srgbClr val="1F4174"/>
                        </a:solidFill>
                        <a:latin typeface="+mn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371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0,95</a:t>
                      </a:r>
                      <a:r>
                        <a:rPr lang="en-US" sz="16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ru-RU" sz="16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трлн руб.  </a:t>
                      </a:r>
                      <a:r>
                        <a:rPr lang="ru-RU" sz="16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16,68%</a:t>
                      </a:r>
                      <a:endParaRPr lang="ru-RU" sz="16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j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371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>
                          <a:solidFill>
                            <a:srgbClr val="C00000"/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1,4 </a:t>
                      </a:r>
                      <a:r>
                        <a:rPr lang="ru-RU" sz="16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трлн. руб. </a:t>
                      </a:r>
                      <a:r>
                        <a:rPr lang="ru-RU" sz="16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21,79%</a:t>
                      </a:r>
                      <a:endParaRPr lang="ru-RU" sz="16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j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371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4,43</a:t>
                      </a:r>
                      <a:r>
                        <a:rPr lang="en-US" sz="16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ru-RU" sz="16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трлн руб</a:t>
                      </a:r>
                      <a:r>
                        <a:rPr lang="ru-RU" sz="15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Verdana" pitchFamily="34" charset="0"/>
                          <a:cs typeface="Verdana" pitchFamily="34" charset="0"/>
                        </a:rPr>
                        <a:t>.  </a:t>
                      </a:r>
                      <a:r>
                        <a:rPr lang="ru-RU" sz="16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65,56%</a:t>
                      </a:r>
                      <a:endParaRPr lang="ru-RU" sz="16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j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371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3,49 трлн. руб. </a:t>
                      </a:r>
                      <a:r>
                        <a:rPr lang="ru-RU" sz="16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50,39%</a:t>
                      </a:r>
                      <a:endParaRPr lang="ru-RU" sz="16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j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46645265"/>
                  </a:ext>
                </a:extLst>
              </a:tr>
            </a:tbl>
          </a:graphicData>
        </a:graphic>
      </p:graphicFrame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xmlns="" id="{5D6207A6-3D3F-6348-B165-D67C8B54CF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7036485"/>
              </p:ext>
            </p:extLst>
          </p:nvPr>
        </p:nvGraphicFramePr>
        <p:xfrm>
          <a:off x="304801" y="1095153"/>
          <a:ext cx="11648039" cy="98096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375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2844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11215">
                  <a:extLst>
                    <a:ext uri="{9D8B030D-6E8A-4147-A177-3AD203B41FA5}">
                      <a16:colId xmlns:a16="http://schemas.microsoft.com/office/drawing/2014/main" xmlns="" val="1634916495"/>
                    </a:ext>
                  </a:extLst>
                </a:gridCol>
                <a:gridCol w="1805354">
                  <a:extLst>
                    <a:ext uri="{9D8B030D-6E8A-4147-A177-3AD203B41FA5}">
                      <a16:colId xmlns:a16="http://schemas.microsoft.com/office/drawing/2014/main" xmlns="" val="3479950381"/>
                    </a:ext>
                  </a:extLst>
                </a:gridCol>
                <a:gridCol w="1765485">
                  <a:extLst>
                    <a:ext uri="{9D8B030D-6E8A-4147-A177-3AD203B41FA5}">
                      <a16:colId xmlns:a16="http://schemas.microsoft.com/office/drawing/2014/main" xmlns="" val="2487741211"/>
                    </a:ext>
                  </a:extLst>
                </a:gridCol>
              </a:tblGrid>
              <a:tr h="490481">
                <a:tc>
                  <a:txBody>
                    <a:bodyPr/>
                    <a:lstStyle/>
                    <a:p>
                      <a:pPr marL="0" marR="0" indent="0" algn="l" defTabSz="1371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kern="1200" dirty="0">
                        <a:solidFill>
                          <a:srgbClr val="161A67"/>
                        </a:solidFill>
                        <a:latin typeface="+mj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371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>
                          <a:solidFill>
                            <a:srgbClr val="1F4174"/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44-ФЗ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1371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kern="1200" dirty="0">
                        <a:solidFill>
                          <a:srgbClr val="C00000"/>
                        </a:solidFill>
                        <a:latin typeface="+mj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371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>
                          <a:solidFill>
                            <a:srgbClr val="1F4174"/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223-ФЗ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1371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kern="1200" dirty="0">
                        <a:solidFill>
                          <a:srgbClr val="C00000"/>
                        </a:solidFill>
                        <a:latin typeface="+mj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90481">
                <a:tc>
                  <a:txBody>
                    <a:bodyPr/>
                    <a:lstStyle/>
                    <a:p>
                      <a:pPr marL="0" marR="0" indent="0" algn="r" defTabSz="1371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kern="1200" dirty="0">
                        <a:solidFill>
                          <a:schemeClr val="tx1"/>
                        </a:solidFill>
                        <a:latin typeface="+mj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1371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>
                          <a:solidFill>
                            <a:srgbClr val="1F4174"/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2021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1371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>
                          <a:solidFill>
                            <a:srgbClr val="1F4174"/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2022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1371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>
                          <a:solidFill>
                            <a:srgbClr val="1F4174"/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2021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1371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>
                          <a:solidFill>
                            <a:srgbClr val="1F4174"/>
                          </a:solidFill>
                          <a:latin typeface="+mj-lt"/>
                          <a:ea typeface="Verdana" pitchFamily="34" charset="0"/>
                          <a:cs typeface="Verdana" pitchFamily="34" charset="0"/>
                        </a:rPr>
                        <a:t>2022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10" name="Номер слайда 63"/>
          <p:cNvSpPr txBox="1"/>
          <p:nvPr/>
        </p:nvSpPr>
        <p:spPr>
          <a:xfrm>
            <a:off x="11683044" y="6454705"/>
            <a:ext cx="375893" cy="2611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5307" rtl="0" eaLnBrk="1" latinLnBrk="0" hangingPunct="1">
              <a:defRPr sz="2331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654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5307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2961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30615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8269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5922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3576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61230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97" dirty="0" smtClean="0">
                <a:solidFill>
                  <a:schemeClr val="tx2">
                    <a:lumMod val="75000"/>
                  </a:schemeClr>
                </a:solidFill>
              </a:rPr>
              <a:t>7</a:t>
            </a:r>
            <a:endParaRPr lang="ru-RU" sz="1697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:lc="http://schemas.openxmlformats.org/drawingml/2006/lockedCanvas" xmlns:a16="http://schemas.microsoft.com/office/drawing/2014/main" xmlns="" id="{4EEB220B-245A-E847-A650-CC0F4C3F0B5E}"/>
              </a:ext>
            </a:extLst>
          </p:cNvPr>
          <p:cNvCxnSpPr/>
          <p:nvPr/>
        </p:nvCxnSpPr>
        <p:spPr>
          <a:xfrm>
            <a:off x="0" y="4273253"/>
            <a:ext cx="12192000" cy="0"/>
          </a:xfrm>
          <a:prstGeom prst="line">
            <a:avLst/>
          </a:prstGeom>
          <a:ln w="28575" cap="flat" cmpd="sng" algn="ctr">
            <a:solidFill>
              <a:schemeClr val="bg1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lc="http://schemas.openxmlformats.org/drawingml/2006/lockedCanvas" xmlns:a16="http://schemas.microsoft.com/office/drawing/2014/main" xmlns="" id="{4EEB220B-245A-E847-A650-CC0F4C3F0B5E}"/>
              </a:ext>
            </a:extLst>
          </p:cNvPr>
          <p:cNvCxnSpPr/>
          <p:nvPr/>
        </p:nvCxnSpPr>
        <p:spPr>
          <a:xfrm>
            <a:off x="8146" y="3440572"/>
            <a:ext cx="12192000" cy="0"/>
          </a:xfrm>
          <a:prstGeom prst="line">
            <a:avLst/>
          </a:prstGeom>
          <a:ln w="28575" cap="flat" cmpd="sng" algn="ctr">
            <a:solidFill>
              <a:schemeClr val="bg1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lc="http://schemas.openxmlformats.org/drawingml/2006/lockedCanvas" xmlns:a16="http://schemas.microsoft.com/office/drawing/2014/main" xmlns="" id="{4EEB220B-245A-E847-A650-CC0F4C3F0B5E}"/>
              </a:ext>
            </a:extLst>
          </p:cNvPr>
          <p:cNvCxnSpPr/>
          <p:nvPr/>
        </p:nvCxnSpPr>
        <p:spPr>
          <a:xfrm>
            <a:off x="8146" y="5150388"/>
            <a:ext cx="12192000" cy="0"/>
          </a:xfrm>
          <a:prstGeom prst="line">
            <a:avLst/>
          </a:prstGeom>
          <a:ln w="28575" cap="flat" cmpd="sng" algn="ctr">
            <a:solidFill>
              <a:schemeClr val="bg1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lc="http://schemas.openxmlformats.org/drawingml/2006/lockedCanvas" xmlns:a16="http://schemas.microsoft.com/office/drawing/2014/main" xmlns="" id="{4EEB220B-245A-E847-A650-CC0F4C3F0B5E}"/>
              </a:ext>
            </a:extLst>
          </p:cNvPr>
          <p:cNvCxnSpPr/>
          <p:nvPr/>
        </p:nvCxnSpPr>
        <p:spPr>
          <a:xfrm>
            <a:off x="0" y="2756949"/>
            <a:ext cx="12192000" cy="0"/>
          </a:xfrm>
          <a:prstGeom prst="line">
            <a:avLst/>
          </a:prstGeom>
          <a:ln w="28575" cap="flat" cmpd="sng" algn="ctr">
            <a:solidFill>
              <a:schemeClr val="bg1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>
            <a:extLst>
              <a:ext uri="{FF2B5EF4-FFF2-40B4-BE49-F238E27FC236}">
                <a16:creationId xmlns:lc="http://schemas.openxmlformats.org/drawingml/2006/lockedCanvas" xmlns:a16="http://schemas.microsoft.com/office/drawing/2014/main" xmlns="" id="{4EEB220B-245A-E847-A650-CC0F4C3F0B5E}"/>
              </a:ext>
            </a:extLst>
          </p:cNvPr>
          <p:cNvCxnSpPr/>
          <p:nvPr/>
        </p:nvCxnSpPr>
        <p:spPr>
          <a:xfrm flipV="1">
            <a:off x="6549655" y="1713523"/>
            <a:ext cx="867" cy="4268856"/>
          </a:xfrm>
          <a:prstGeom prst="line">
            <a:avLst/>
          </a:prstGeom>
          <a:ln w="12700" cap="flat" cmpd="sng" algn="ctr">
            <a:solidFill>
              <a:schemeClr val="bg1">
                <a:lumMod val="75000"/>
                <a:alpha val="79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>
            <a:extLst>
              <a:ext uri="{FF2B5EF4-FFF2-40B4-BE49-F238E27FC236}">
                <a16:creationId xmlns:lc="http://schemas.openxmlformats.org/drawingml/2006/lockedCanvas" xmlns:a16="http://schemas.microsoft.com/office/drawing/2014/main" xmlns="" id="{4EEB220B-245A-E847-A650-CC0F4C3F0B5E}"/>
              </a:ext>
            </a:extLst>
          </p:cNvPr>
          <p:cNvCxnSpPr/>
          <p:nvPr/>
        </p:nvCxnSpPr>
        <p:spPr>
          <a:xfrm flipV="1">
            <a:off x="8413936" y="1713523"/>
            <a:ext cx="867" cy="4268856"/>
          </a:xfrm>
          <a:prstGeom prst="line">
            <a:avLst/>
          </a:prstGeom>
          <a:ln w="12700" cap="flat" cmpd="sng" algn="ctr">
            <a:solidFill>
              <a:schemeClr val="bg1">
                <a:lumMod val="75000"/>
                <a:alpha val="79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>
            <a:extLst>
              <a:ext uri="{FF2B5EF4-FFF2-40B4-BE49-F238E27FC236}">
                <a16:creationId xmlns:lc="http://schemas.openxmlformats.org/drawingml/2006/lockedCanvas" xmlns:a16="http://schemas.microsoft.com/office/drawing/2014/main" xmlns="" id="{4EEB220B-245A-E847-A650-CC0F4C3F0B5E}"/>
              </a:ext>
            </a:extLst>
          </p:cNvPr>
          <p:cNvCxnSpPr/>
          <p:nvPr/>
        </p:nvCxnSpPr>
        <p:spPr>
          <a:xfrm flipV="1">
            <a:off x="10262307" y="1713523"/>
            <a:ext cx="867" cy="4268856"/>
          </a:xfrm>
          <a:prstGeom prst="line">
            <a:avLst/>
          </a:prstGeom>
          <a:ln w="12700" cap="flat" cmpd="sng" algn="ctr">
            <a:solidFill>
              <a:schemeClr val="bg1">
                <a:lumMod val="75000"/>
                <a:alpha val="79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5278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406513" y="189549"/>
            <a:ext cx="55603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1200"/>
              </a:spcAft>
            </a:pPr>
            <a:r>
              <a:rPr lang="ru-RU" sz="2400" dirty="0" smtClean="0">
                <a:solidFill>
                  <a:srgbClr val="1F4174"/>
                </a:solidFill>
                <a:latin typeface="+mj-lt"/>
                <a:cs typeface="Times New Roman" pitchFamily="18" charset="0"/>
              </a:rPr>
              <a:t>ВЫЗОВЫ</a:t>
            </a:r>
            <a:endParaRPr lang="ru-RU" sz="2400" dirty="0">
              <a:solidFill>
                <a:srgbClr val="1F4174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12" name="object 2"/>
          <p:cNvSpPr/>
          <p:nvPr/>
        </p:nvSpPr>
        <p:spPr>
          <a:xfrm flipV="1">
            <a:off x="5" y="799499"/>
            <a:ext cx="12191996" cy="89501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3808"/>
          </a:p>
        </p:txBody>
      </p:sp>
      <p:sp>
        <p:nvSpPr>
          <p:cNvPr id="108" name="Прямоугольник 107"/>
          <p:cNvSpPr/>
          <p:nvPr/>
        </p:nvSpPr>
        <p:spPr>
          <a:xfrm>
            <a:off x="175577" y="964195"/>
            <a:ext cx="11300657" cy="56318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2438"/>
            <a:r>
              <a:rPr lang="ru-RU" sz="2000" cap="small" dirty="0" smtClean="0">
                <a:solidFill>
                  <a:srgbClr val="C00000"/>
                </a:solidFill>
                <a:latin typeface="Lato Light"/>
              </a:rPr>
              <a:t>1. Создание Единой бюджетной платформы. Предпосылки:</a:t>
            </a:r>
            <a:endParaRPr lang="ru-RU" sz="1600" cap="small" dirty="0" smtClean="0">
              <a:solidFill>
                <a:srgbClr val="1F4174"/>
              </a:solidFill>
              <a:latin typeface="Lato Light"/>
            </a:endParaRPr>
          </a:p>
          <a:p>
            <a:pPr marL="452438">
              <a:buSzPct val="100000"/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1F417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отсутствие контроля и цифровой прослеживаемости исполнения обязательств субъектов РФ </a:t>
            </a:r>
            <a:br>
              <a:rPr lang="ru-RU" dirty="0" smtClean="0">
                <a:solidFill>
                  <a:srgbClr val="1F4174"/>
                </a:solidFill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dirty="0" smtClean="0">
                <a:solidFill>
                  <a:srgbClr val="1F417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и МО, в том числе доведенных целевых средств до конечного получателя</a:t>
            </a:r>
          </a:p>
          <a:p>
            <a:pPr marL="452438">
              <a:buSzPct val="100000"/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1F417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отсутствие полной картины расходования средств автономными и бюджетными учреждениями, </a:t>
            </a:r>
            <a:br>
              <a:rPr lang="ru-RU" dirty="0" smtClean="0">
                <a:solidFill>
                  <a:srgbClr val="1F4174"/>
                </a:solidFill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dirty="0" smtClean="0">
                <a:solidFill>
                  <a:srgbClr val="1F417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а также инструментов для исключения их кредитной задолженности </a:t>
            </a:r>
          </a:p>
          <a:p>
            <a:pPr marL="452438">
              <a:buSzPct val="100000"/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1F417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отсутствие инструментов аналитики по исполнению бюджетов всех уровней власти в разрезе каждого получателя бюджетных средств и в разрезе платежей</a:t>
            </a:r>
          </a:p>
          <a:p>
            <a:pPr marL="452438">
              <a:buSzPct val="100000"/>
            </a:pPr>
            <a:endParaRPr lang="ru-RU" sz="1600" cap="small" dirty="0">
              <a:solidFill>
                <a:srgbClr val="1F4174"/>
              </a:solidFill>
              <a:latin typeface="Lato Light"/>
            </a:endParaRPr>
          </a:p>
          <a:p>
            <a:pPr marL="452438">
              <a:buSzPct val="100000"/>
            </a:pPr>
            <a:r>
              <a:rPr lang="ru-RU" sz="2000" cap="small" dirty="0" smtClean="0">
                <a:solidFill>
                  <a:srgbClr val="C00000"/>
                </a:solidFill>
                <a:latin typeface="Lato Light"/>
              </a:rPr>
              <a:t>2. Ценообразование и регулирование контрактных отношений в крупных отраслях, </a:t>
            </a:r>
            <a:r>
              <a:rPr lang="en-US" sz="2000" cap="small" dirty="0" smtClean="0">
                <a:solidFill>
                  <a:srgbClr val="C00000"/>
                </a:solidFill>
                <a:latin typeface="Lato Light"/>
              </a:rPr>
              <a:t/>
            </a:r>
            <a:br>
              <a:rPr lang="en-US" sz="2000" cap="small" dirty="0" smtClean="0">
                <a:solidFill>
                  <a:srgbClr val="C00000"/>
                </a:solidFill>
                <a:latin typeface="Lato Light"/>
              </a:rPr>
            </a:br>
            <a:r>
              <a:rPr lang="ru-RU" sz="2000" cap="small" dirty="0" smtClean="0">
                <a:solidFill>
                  <a:srgbClr val="C00000"/>
                </a:solidFill>
                <a:latin typeface="Lato Light"/>
              </a:rPr>
              <a:t>в т.ч. в сфере строительства. Предпосылки:</a:t>
            </a:r>
            <a:r>
              <a:rPr lang="ru-RU" sz="2000" cap="small" dirty="0">
                <a:solidFill>
                  <a:srgbClr val="1F4174"/>
                </a:solidFill>
                <a:latin typeface="Lato Light"/>
              </a:rPr>
              <a:t/>
            </a:r>
            <a:br>
              <a:rPr lang="ru-RU" sz="2000" cap="small" dirty="0">
                <a:solidFill>
                  <a:srgbClr val="1F4174"/>
                </a:solidFill>
                <a:latin typeface="Lato Light"/>
              </a:rPr>
            </a:br>
            <a:r>
              <a:rPr lang="ru-RU" dirty="0" smtClean="0">
                <a:solidFill>
                  <a:srgbClr val="1F417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Строительство </a:t>
            </a:r>
            <a:r>
              <a:rPr lang="ru-RU" dirty="0">
                <a:solidFill>
                  <a:srgbClr val="1F417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– одна из наиболее рискоемких отраслей, за прошедшие годы наблюдался </a:t>
            </a:r>
            <a:r>
              <a:rPr lang="ru-RU" dirty="0" smtClean="0">
                <a:solidFill>
                  <a:srgbClr val="1F417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существенный рост </a:t>
            </a:r>
            <a:r>
              <a:rPr lang="ru-RU" dirty="0">
                <a:solidFill>
                  <a:srgbClr val="1F417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цен </a:t>
            </a:r>
            <a:r>
              <a:rPr lang="ru-RU" dirty="0" smtClean="0">
                <a:solidFill>
                  <a:srgbClr val="1F417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на </a:t>
            </a:r>
            <a:r>
              <a:rPr lang="ru-RU" dirty="0">
                <a:solidFill>
                  <a:srgbClr val="1F417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строительные ресурсы, при этом принималось большое количество поправок в нормативные правовые акты, </a:t>
            </a:r>
            <a:r>
              <a:rPr lang="ru-RU" dirty="0" smtClean="0">
                <a:solidFill>
                  <a:srgbClr val="1F417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позволяющих увеличивать цену контрактов, в </a:t>
            </a:r>
            <a:r>
              <a:rPr lang="ru-RU" dirty="0">
                <a:solidFill>
                  <a:srgbClr val="1F417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связи </a:t>
            </a:r>
            <a:r>
              <a:rPr lang="ru-RU" dirty="0" smtClean="0">
                <a:solidFill>
                  <a:srgbClr val="1F417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dirty="0" smtClean="0">
                <a:solidFill>
                  <a:srgbClr val="1F4174"/>
                </a:solidFill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dirty="0" smtClean="0">
                <a:solidFill>
                  <a:srgbClr val="1F417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с </a:t>
            </a:r>
            <a:r>
              <a:rPr lang="ru-RU" dirty="0">
                <a:solidFill>
                  <a:srgbClr val="1F417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чем требуется выработать </a:t>
            </a:r>
            <a:r>
              <a:rPr lang="ru-RU" dirty="0" smtClean="0">
                <a:solidFill>
                  <a:srgbClr val="1F417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механизм формирования </a:t>
            </a:r>
            <a:r>
              <a:rPr lang="ru-RU" dirty="0">
                <a:solidFill>
                  <a:srgbClr val="1F417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достоверного и прозрачного </a:t>
            </a:r>
            <a:r>
              <a:rPr lang="ru-RU" dirty="0" smtClean="0">
                <a:solidFill>
                  <a:srgbClr val="1F417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ценообразования</a:t>
            </a:r>
            <a:endParaRPr lang="ru-RU" dirty="0">
              <a:solidFill>
                <a:srgbClr val="1F4174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buAutoNum type="arabicPeriod"/>
            </a:pPr>
            <a:endParaRPr lang="ru-RU" sz="1600" cap="small" dirty="0" smtClean="0">
              <a:solidFill>
                <a:srgbClr val="1F4174"/>
              </a:solidFill>
              <a:latin typeface="Lato Light"/>
            </a:endParaRPr>
          </a:p>
          <a:p>
            <a:pPr marL="452438">
              <a:buSzPct val="100000"/>
            </a:pPr>
            <a:r>
              <a:rPr lang="ru-RU" sz="2000" cap="small" dirty="0" smtClean="0">
                <a:solidFill>
                  <a:srgbClr val="C00000"/>
                </a:solidFill>
                <a:latin typeface="Lato Light"/>
              </a:rPr>
              <a:t>3. Электронные сделки и платежи в сфере реализации гос. активов. Предпосылки:</a:t>
            </a:r>
            <a:r>
              <a:rPr lang="ru-RU" sz="2000" cap="small" dirty="0" smtClean="0">
                <a:solidFill>
                  <a:srgbClr val="1F4174"/>
                </a:solidFill>
                <a:latin typeface="Lato Light"/>
              </a:rPr>
              <a:t/>
            </a:r>
            <a:br>
              <a:rPr lang="ru-RU" sz="2000" cap="small" dirty="0" smtClean="0">
                <a:solidFill>
                  <a:srgbClr val="1F4174"/>
                </a:solidFill>
                <a:latin typeface="Lato Light"/>
              </a:rPr>
            </a:br>
            <a:r>
              <a:rPr lang="ru-RU" dirty="0" smtClean="0">
                <a:solidFill>
                  <a:srgbClr val="1F417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Действующее законодательство не предусматривает по аналогии с закупками заключение электронных договоров, подписание актов приемки и пр.</a:t>
            </a:r>
            <a:r>
              <a:rPr lang="ru-RU" sz="2000" cap="small" dirty="0">
                <a:solidFill>
                  <a:srgbClr val="1F4174"/>
                </a:solidFill>
                <a:latin typeface="Lato Light"/>
              </a:rPr>
              <a:t> </a:t>
            </a:r>
            <a:r>
              <a:rPr lang="ru-RU" dirty="0">
                <a:solidFill>
                  <a:srgbClr val="1F4174"/>
                </a:solidFill>
                <a:ea typeface="Verdana" panose="020B0604030504040204" pitchFamily="34" charset="0"/>
              </a:rPr>
              <a:t>н</a:t>
            </a:r>
            <a:r>
              <a:rPr lang="ru-RU" dirty="0" smtClean="0">
                <a:solidFill>
                  <a:srgbClr val="1F417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а базе единой платформы </a:t>
            </a:r>
            <a:r>
              <a:rPr lang="en-US" dirty="0" smtClean="0">
                <a:solidFill>
                  <a:srgbClr val="1F4174"/>
                </a:solidFill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www</a:t>
            </a:r>
            <a:r>
              <a:rPr lang="ru-RU" dirty="0" smtClean="0">
                <a:solidFill>
                  <a:srgbClr val="1F4174"/>
                </a:solidFill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.</a:t>
            </a:r>
            <a:r>
              <a:rPr lang="en-US" dirty="0" smtClean="0">
                <a:solidFill>
                  <a:srgbClr val="1F4174"/>
                </a:solidFill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torgi.gov.ru</a:t>
            </a:r>
            <a:r>
              <a:rPr lang="ru-RU" dirty="0" smtClean="0">
                <a:solidFill>
                  <a:srgbClr val="1F417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, что приводит к отсутствию данных о достоверности сделок и платежей по ним.</a:t>
            </a:r>
            <a:endParaRPr lang="ru-RU" dirty="0">
              <a:solidFill>
                <a:srgbClr val="1F4174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6" name="Номер слайда 63"/>
          <p:cNvSpPr txBox="1"/>
          <p:nvPr/>
        </p:nvSpPr>
        <p:spPr>
          <a:xfrm>
            <a:off x="11683044" y="6454705"/>
            <a:ext cx="375893" cy="2611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5307" rtl="0" eaLnBrk="1" latinLnBrk="0" hangingPunct="1">
              <a:defRPr sz="2331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654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5307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2961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30615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8269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5922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3576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61230" algn="l" defTabSz="915307" rtl="0" eaLnBrk="1" latinLnBrk="0" hangingPunct="1">
              <a:defRPr sz="18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97" dirty="0" smtClean="0">
                <a:solidFill>
                  <a:srgbClr val="1F4174"/>
                </a:solidFill>
              </a:rPr>
              <a:t>8</a:t>
            </a:r>
            <a:endParaRPr lang="ru-RU" sz="1697" dirty="0">
              <a:solidFill>
                <a:srgbClr val="1F41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442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" y="878240"/>
            <a:ext cx="9338696" cy="0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3808"/>
          </a:p>
        </p:txBody>
      </p:sp>
      <p:sp>
        <p:nvSpPr>
          <p:cNvPr id="8" name="object 8"/>
          <p:cNvSpPr/>
          <p:nvPr/>
        </p:nvSpPr>
        <p:spPr>
          <a:xfrm>
            <a:off x="17037" y="6437725"/>
            <a:ext cx="12163804" cy="0"/>
          </a:xfrm>
          <a:custGeom>
            <a:avLst/>
            <a:gdLst/>
            <a:ahLst/>
            <a:cxnLst/>
            <a:rect l="l" t="t" r="r" b="b"/>
            <a:pathLst>
              <a:path w="5752465">
                <a:moveTo>
                  <a:pt x="0" y="0"/>
                </a:moveTo>
                <a:lnTo>
                  <a:pt x="5751940" y="0"/>
                </a:lnTo>
              </a:path>
            </a:pathLst>
          </a:custGeom>
          <a:ln w="9525">
            <a:solidFill>
              <a:srgbClr val="003B59"/>
            </a:solidFill>
          </a:ln>
        </p:spPr>
        <p:txBody>
          <a:bodyPr wrap="square" lIns="0" tIns="0" rIns="0" bIns="0" rtlCol="0"/>
          <a:lstStyle/>
          <a:p>
            <a:endParaRPr sz="3808"/>
          </a:p>
        </p:txBody>
      </p:sp>
      <p:sp>
        <p:nvSpPr>
          <p:cNvPr id="9" name="object 9"/>
          <p:cNvSpPr/>
          <p:nvPr/>
        </p:nvSpPr>
        <p:spPr>
          <a:xfrm>
            <a:off x="9556595" y="437321"/>
            <a:ext cx="2623132" cy="58204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808"/>
          </a:p>
        </p:txBody>
      </p:sp>
      <p:sp>
        <p:nvSpPr>
          <p:cNvPr id="10" name="TextBox 9"/>
          <p:cNvSpPr txBox="1"/>
          <p:nvPr/>
        </p:nvSpPr>
        <p:spPr>
          <a:xfrm>
            <a:off x="6413132" y="23969"/>
            <a:ext cx="55459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>
                <a:solidFill>
                  <a:srgbClr val="1F4174"/>
                </a:solidFill>
                <a:cs typeface="Arial" panose="020B0604020202020204" pitchFamily="34" charset="0"/>
              </a:rPr>
              <a:t>Спасибо за внимание!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671BC754-7832-4356-B934-37E7D378699C}"/>
              </a:ext>
            </a:extLst>
          </p:cNvPr>
          <p:cNvSpPr txBox="1"/>
          <p:nvPr/>
        </p:nvSpPr>
        <p:spPr>
          <a:xfrm>
            <a:off x="2" y="6404115"/>
            <a:ext cx="4850865" cy="352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91" dirty="0">
                <a:solidFill>
                  <a:schemeClr val="bg1">
                    <a:lumMod val="65000"/>
                  </a:schemeClr>
                </a:solidFill>
              </a:rPr>
              <a:t>www.roskazna.ru</a:t>
            </a:r>
            <a:endParaRPr lang="ru-RU" sz="169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E2A58C6F-5399-4274-A31E-E52E75DD3CB0}"/>
              </a:ext>
            </a:extLst>
          </p:cNvPr>
          <p:cNvSpPr txBox="1"/>
          <p:nvPr/>
        </p:nvSpPr>
        <p:spPr>
          <a:xfrm>
            <a:off x="7385023" y="6404115"/>
            <a:ext cx="4833835" cy="352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91" dirty="0">
                <a:solidFill>
                  <a:schemeClr val="bg1">
                    <a:lumMod val="65000"/>
                  </a:schemeClr>
                </a:solidFill>
              </a:rPr>
              <a:t> г. Москва, 2022 год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078" y="878240"/>
            <a:ext cx="9255289" cy="498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3347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787</Words>
  <Application>Microsoft Office PowerPoint</Application>
  <PresentationFormat>Широкоэкранный</PresentationFormat>
  <Paragraphs>187</Paragraphs>
  <Slides>9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20" baseType="lpstr">
      <vt:lpstr>Arial</vt:lpstr>
      <vt:lpstr>Calibri</vt:lpstr>
      <vt:lpstr>Consolas</vt:lpstr>
      <vt:lpstr>Lato</vt:lpstr>
      <vt:lpstr>Lato Light</vt:lpstr>
      <vt:lpstr>Source Sans Pro</vt:lpstr>
      <vt:lpstr>Tahoma</vt:lpstr>
      <vt:lpstr>Times New Roman</vt:lpstr>
      <vt:lpstr>Verdana</vt:lpstr>
      <vt:lpstr>Wingdings</vt:lpstr>
      <vt:lpstr>Office Theme</vt:lpstr>
      <vt:lpstr>Презентация PowerPoint</vt:lpstr>
      <vt:lpstr>Презентация PowerPoint</vt:lpstr>
      <vt:lpstr>БЫСТРЫЕ ЦИФРОВЫЕ ПЛАТЕЖИ И КОНТРОЛИ</vt:lpstr>
      <vt:lpstr>Презентация PowerPoint</vt:lpstr>
      <vt:lpstr>Презентация PowerPoint</vt:lpstr>
      <vt:lpstr>Презентация PowerPoint</vt:lpstr>
      <vt:lpstr>ЭКОНОМИКА ЗАКУПОК. СРАВНЕНИЕ 2021-2022  (по состоянию на 01.09.2022)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PLAZMA_KAT</dc:creator>
  <cp:lastModifiedBy>Петросов Арсен Валерьевич</cp:lastModifiedBy>
  <cp:revision>10</cp:revision>
  <dcterms:modified xsi:type="dcterms:W3CDTF">2022-10-19T12:35:45Z</dcterms:modified>
</cp:coreProperties>
</file>