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396" r:id="rId7"/>
    <p:sldId id="395" r:id="rId8"/>
    <p:sldId id="397" r:id="rId9"/>
    <p:sldId id="385" r:id="rId10"/>
    <p:sldId id="398" r:id="rId11"/>
    <p:sldId id="312" r:id="rId12"/>
  </p:sldIdLst>
  <p:sldSz cx="9144000" cy="5143500" type="screen16x9"/>
  <p:notesSz cx="6858000" cy="9144000"/>
  <p:defaultTextStyle>
    <a:defPPr>
      <a:defRPr lang="en-US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8A357B0-C3F5-4A99-9DF0-4F127AAD4516}">
          <p14:sldIdLst>
            <p14:sldId id="256"/>
          </p14:sldIdLst>
        </p14:section>
        <p14:section name="Раздел без заголовка" id="{0232326A-AEEA-4950-A1C7-67AC68746755}">
          <p14:sldIdLst>
            <p14:sldId id="396"/>
            <p14:sldId id="395"/>
            <p14:sldId id="397"/>
            <p14:sldId id="385"/>
            <p14:sldId id="398"/>
            <p14:sldId id="312"/>
          </p14:sldIdLst>
        </p14:section>
      </p14:sectionLst>
    </p:ext>
    <p:ext uri="{EFAFB233-063F-42B5-8137-9DF3F51BA10A}">
      <p15:sldGuideLst xmlns:p15="http://schemas.microsoft.com/office/powerpoint/2012/main" xmlns="">
        <p15:guide id="3" pos="2880">
          <p15:clr>
            <a:srgbClr val="A4A3A4"/>
          </p15:clr>
        </p15:guide>
        <p15:guide id="4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fficeUSER" initials="A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331"/>
    <a:srgbClr val="203471"/>
    <a:srgbClr val="243471"/>
    <a:srgbClr val="00FFFF"/>
    <a:srgbClr val="FFFFFF"/>
    <a:srgbClr val="E5C71B"/>
    <a:srgbClr val="2555A6"/>
    <a:srgbClr val="2F5CA9"/>
    <a:srgbClr val="FACD8C"/>
    <a:srgbClr val="8D9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0" autoAdjust="0"/>
    <p:restoredTop sz="96215" autoAdjust="0"/>
  </p:normalViewPr>
  <p:slideViewPr>
    <p:cSldViewPr snapToGrid="0" showGuides="1">
      <p:cViewPr>
        <p:scale>
          <a:sx n="75" d="100"/>
          <a:sy n="75" d="100"/>
        </p:scale>
        <p:origin x="-2664" y="-141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84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/>
              <a:t>04.10.2016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1469738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/>
              <a:t>04.10.2016</a:t>
            </a: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DBF57-C62A-424B-B58C-7887CF9242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1058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Дата 4">
            <a:extLst>
              <a:ext uri="{FF2B5EF4-FFF2-40B4-BE49-F238E27FC236}">
                <a16:creationId xmlns:a16="http://schemas.microsoft.com/office/drawing/2014/main" xmlns="" id="{ACF588F5-4340-43D3-A356-1C96DB2178CA}"/>
              </a:ext>
            </a:extLst>
          </p:cNvPr>
          <p:cNvSpPr txBox="1">
            <a:spLocks/>
          </p:cNvSpPr>
          <p:nvPr userDrawn="1"/>
        </p:nvSpPr>
        <p:spPr>
          <a:xfrm>
            <a:off x="4572000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defTabSz="685800">
                <a:lnSpc>
                  <a:spcPct val="150000"/>
                </a:lnSpc>
                <a:spcBef>
                  <a:spcPct val="0"/>
                </a:spcBef>
              </a:pPr>
              <a:t>04.10.2022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24" name="Подзаголовок 2">
            <a:extLst>
              <a:ext uri="{FF2B5EF4-FFF2-40B4-BE49-F238E27FC236}">
                <a16:creationId xmlns:a16="http://schemas.microsoft.com/office/drawing/2014/main" xmlns="" id="{F225AB65-DE24-4C18-AD5A-5CEDA59ED0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171450" marR="0" indent="-17145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25" name="Текст 3">
            <a:extLst>
              <a:ext uri="{FF2B5EF4-FFF2-40B4-BE49-F238E27FC236}">
                <a16:creationId xmlns:a16="http://schemas.microsoft.com/office/drawing/2014/main" xmlns="" id="{657D891F-F674-4ED3-9BEE-2F838C1E96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171450" marR="0" indent="-17145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xmlns="" id="{A6935B7E-62D5-4FA1-872E-F0145B96D7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</p:spTree>
    <p:extLst>
      <p:ext uri="{BB962C8B-B14F-4D97-AF65-F5344CB8AC3E}">
        <p14:creationId xmlns:p14="http://schemas.microsoft.com/office/powerpoint/2010/main" val="132481058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xmlns="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xmlns="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BF4BAD-9EA3-4FEB-AD15-EDB386D99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  <p:sp>
        <p:nvSpPr>
          <p:cNvPr id="19" name="Рисунок 21">
            <a:extLst>
              <a:ext uri="{FF2B5EF4-FFF2-40B4-BE49-F238E27FC236}">
                <a16:creationId xmlns:a16="http://schemas.microsoft.com/office/drawing/2014/main" xmlns="" id="{EB4306B8-9DFA-44DB-A6A8-97513A92C6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3609" y="1383618"/>
            <a:ext cx="1008112" cy="2124236"/>
          </a:xfrm>
          <a:prstGeom prst="rect">
            <a:avLst/>
          </a:prstGeom>
        </p:spPr>
      </p:sp>
      <p:sp>
        <p:nvSpPr>
          <p:cNvPr id="20" name="Рисунок 22">
            <a:extLst>
              <a:ext uri="{FF2B5EF4-FFF2-40B4-BE49-F238E27FC236}">
                <a16:creationId xmlns:a16="http://schemas.microsoft.com/office/drawing/2014/main" xmlns="" id="{FDE8F46E-1759-4590-9B65-B6E0D029CB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55325" y="1349535"/>
            <a:ext cx="1188132" cy="2520280"/>
          </a:xfrm>
          <a:prstGeom prst="rect">
            <a:avLst/>
          </a:prstGeom>
        </p:spPr>
      </p:sp>
      <p:sp>
        <p:nvSpPr>
          <p:cNvPr id="21" name="Рисунок 23">
            <a:extLst>
              <a:ext uri="{FF2B5EF4-FFF2-40B4-BE49-F238E27FC236}">
                <a16:creationId xmlns:a16="http://schemas.microsoft.com/office/drawing/2014/main" xmlns="" id="{2E2AAED5-4B6C-43AD-953C-CF528E5661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12315" y="1211626"/>
            <a:ext cx="1574018" cy="274873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0 w 2362855"/>
              <a:gd name="connsiteY0" fmla="*/ 1601585 h 2554773"/>
              <a:gd name="connsiteX1" fmla="*/ 2362855 w 2362855"/>
              <a:gd name="connsiteY1" fmla="*/ 0 h 2554773"/>
              <a:gd name="connsiteX2" fmla="*/ 1476164 w 2362855"/>
              <a:gd name="connsiteY2" fmla="*/ 2554773 h 2554773"/>
              <a:gd name="connsiteX3" fmla="*/ 0 w 2362855"/>
              <a:gd name="connsiteY3" fmla="*/ 2554773 h 2554773"/>
              <a:gd name="connsiteX4" fmla="*/ 0 w 2362855"/>
              <a:gd name="connsiteY4" fmla="*/ 1601585 h 2554773"/>
              <a:gd name="connsiteX0" fmla="*/ 1485208 w 2362855"/>
              <a:gd name="connsiteY0" fmla="*/ 182880 h 2554773"/>
              <a:gd name="connsiteX1" fmla="*/ 2362855 w 2362855"/>
              <a:gd name="connsiteY1" fmla="*/ 0 h 2554773"/>
              <a:gd name="connsiteX2" fmla="*/ 1476164 w 2362855"/>
              <a:gd name="connsiteY2" fmla="*/ 2554773 h 2554773"/>
              <a:gd name="connsiteX3" fmla="*/ 0 w 2362855"/>
              <a:gd name="connsiteY3" fmla="*/ 2554773 h 2554773"/>
              <a:gd name="connsiteX4" fmla="*/ 1485208 w 2362855"/>
              <a:gd name="connsiteY4" fmla="*/ 182880 h 2554773"/>
              <a:gd name="connsiteX0" fmla="*/ 692728 w 1570375"/>
              <a:gd name="connsiteY0" fmla="*/ 182880 h 2554773"/>
              <a:gd name="connsiteX1" fmla="*/ 1570375 w 1570375"/>
              <a:gd name="connsiteY1" fmla="*/ 0 h 2554773"/>
              <a:gd name="connsiteX2" fmla="*/ 683684 w 1570375"/>
              <a:gd name="connsiteY2" fmla="*/ 2554773 h 2554773"/>
              <a:gd name="connsiteX3" fmla="*/ 0 w 1570375"/>
              <a:gd name="connsiteY3" fmla="*/ 2527064 h 2554773"/>
              <a:gd name="connsiteX4" fmla="*/ 692728 w 1570375"/>
              <a:gd name="connsiteY4" fmla="*/ 182880 h 2554773"/>
              <a:gd name="connsiteX0" fmla="*/ 692728 w 1570375"/>
              <a:gd name="connsiteY0" fmla="*/ 182880 h 2748737"/>
              <a:gd name="connsiteX1" fmla="*/ 1570375 w 1570375"/>
              <a:gd name="connsiteY1" fmla="*/ 0 h 2748737"/>
              <a:gd name="connsiteX2" fmla="*/ 916441 w 1570375"/>
              <a:gd name="connsiteY2" fmla="*/ 2748737 h 2748737"/>
              <a:gd name="connsiteX3" fmla="*/ 0 w 1570375"/>
              <a:gd name="connsiteY3" fmla="*/ 2527064 h 2748737"/>
              <a:gd name="connsiteX4" fmla="*/ 692728 w 1570375"/>
              <a:gd name="connsiteY4" fmla="*/ 182880 h 2748737"/>
              <a:gd name="connsiteX0" fmla="*/ 696371 w 1574018"/>
              <a:gd name="connsiteY0" fmla="*/ 182880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96371 w 1574018"/>
              <a:gd name="connsiteY4" fmla="*/ 182880 h 2748737"/>
              <a:gd name="connsiteX0" fmla="*/ 696371 w 1574018"/>
              <a:gd name="connsiteY0" fmla="*/ 182880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96371 w 1574018"/>
              <a:gd name="connsiteY4" fmla="*/ 182880 h 2748737"/>
              <a:gd name="connsiteX0" fmla="*/ 656298 w 1574018"/>
              <a:gd name="connsiteY0" fmla="*/ 212024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56298 w 1574018"/>
              <a:gd name="connsiteY4" fmla="*/ 212024 h 2748737"/>
              <a:gd name="connsiteX0" fmla="*/ 656298 w 1574018"/>
              <a:gd name="connsiteY0" fmla="*/ 212024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56298 w 1574018"/>
              <a:gd name="connsiteY4" fmla="*/ 212024 h 2748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018" h="2748737">
                <a:moveTo>
                  <a:pt x="656298" y="212024"/>
                </a:moveTo>
                <a:cubicBezTo>
                  <a:pt x="973134" y="86703"/>
                  <a:pt x="1268111" y="70675"/>
                  <a:pt x="1574018" y="0"/>
                </a:cubicBezTo>
                <a:lnTo>
                  <a:pt x="920084" y="2748737"/>
                </a:lnTo>
                <a:cubicBezTo>
                  <a:pt x="613389" y="2678489"/>
                  <a:pt x="273908" y="2670173"/>
                  <a:pt x="0" y="2537993"/>
                </a:cubicBezTo>
                <a:lnTo>
                  <a:pt x="656298" y="212024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146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2 строки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xmlns="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xmlns="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596381"/>
            <a:ext cx="8353426" cy="3027596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ADD1BA7A-8C46-4BA8-8502-712F7DB922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43519"/>
            <a:ext cx="6516722" cy="70805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 в две строки. </a:t>
            </a:r>
          </a:p>
          <a:p>
            <a:pPr lvl="0"/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sp>
        <p:nvSpPr>
          <p:cNvPr id="17" name="Текст 6">
            <a:extLst>
              <a:ext uri="{FF2B5EF4-FFF2-40B4-BE49-F238E27FC236}">
                <a16:creationId xmlns:a16="http://schemas.microsoft.com/office/drawing/2014/main" xmlns="" id="{DCE8ADB7-D939-45EB-B3B6-3F16194AD8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991852"/>
            <a:ext cx="3950861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809194-D02A-48F7-8781-C6A49F638A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74152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6B9EA93C-9A05-43D3-B642-50093ECA9C05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A507317C-F0A3-4C94-9AC9-CA578B3B9DB6}"/>
              </a:ext>
            </a:extLst>
          </p:cNvPr>
          <p:cNvSpPr/>
          <p:nvPr userDrawn="1"/>
        </p:nvSpPr>
        <p:spPr>
          <a:xfrm>
            <a:off x="0" y="-1"/>
            <a:ext cx="280555" cy="3946525"/>
          </a:xfrm>
          <a:prstGeom prst="rect">
            <a:avLst/>
          </a:prstGeom>
          <a:solidFill>
            <a:srgbClr val="FD4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7D5AAF8B-17DD-4076-BBE8-D4BB8A1729E8}"/>
              </a:ext>
            </a:extLst>
          </p:cNvPr>
          <p:cNvSpPr/>
          <p:nvPr userDrawn="1"/>
        </p:nvSpPr>
        <p:spPr>
          <a:xfrm>
            <a:off x="0" y="4343400"/>
            <a:ext cx="280555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1A0A5D5-D63C-4C7D-8AE7-5273BDDAA8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043"/>
          <a:stretch/>
        </p:blipFill>
        <p:spPr>
          <a:xfrm>
            <a:off x="5013831" y="1615108"/>
            <a:ext cx="3292294" cy="3528392"/>
          </a:xfrm>
          <a:prstGeom prst="rect">
            <a:avLst/>
          </a:prstGeom>
        </p:spPr>
      </p:pic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1ADBE0A8-D90E-4C97-9776-DC2056789D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3568" y="2211710"/>
            <a:ext cx="3960440" cy="131635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chemeClr val="bg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раздела презентации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en-US" dirty="0"/>
              <a:t>, 28</a:t>
            </a:r>
            <a:r>
              <a:rPr lang="ru-RU" dirty="0"/>
              <a:t> </a:t>
            </a: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89BD33D3-09E6-469C-89DC-23F36E692C26}"/>
              </a:ext>
            </a:extLst>
          </p:cNvPr>
          <p:cNvGrpSpPr/>
          <p:nvPr userDrawn="1"/>
        </p:nvGrpSpPr>
        <p:grpSpPr>
          <a:xfrm>
            <a:off x="715663" y="425450"/>
            <a:ext cx="1837463" cy="646450"/>
            <a:chOff x="7459364" y="190052"/>
            <a:chExt cx="1315310" cy="462748"/>
          </a:xfrm>
        </p:grpSpPr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C00C60A4-51F0-43F6-8610-D7BE3C4E376E}"/>
                </a:ext>
              </a:extLst>
            </p:cNvPr>
            <p:cNvGrpSpPr/>
            <p:nvPr/>
          </p:nvGrpSpPr>
          <p:grpSpPr>
            <a:xfrm>
              <a:off x="8184337" y="223251"/>
              <a:ext cx="590337" cy="418949"/>
              <a:chOff x="8184337" y="223251"/>
              <a:chExt cx="590337" cy="418949"/>
            </a:xfrm>
          </p:grpSpPr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xmlns="" id="{8FE03679-0495-4DA1-8FB2-5E809EC95E23}"/>
                  </a:ext>
                </a:extLst>
              </p:cNvPr>
              <p:cNvSpPr/>
              <p:nvPr/>
            </p:nvSpPr>
            <p:spPr>
              <a:xfrm>
                <a:off x="8184337" y="223251"/>
                <a:ext cx="590337" cy="418949"/>
              </a:xfrm>
              <a:custGeom>
                <a:avLst/>
                <a:gdLst>
                  <a:gd name="connsiteX0" fmla="*/ 3151 w 590337"/>
                  <a:gd name="connsiteY0" fmla="*/ 3151 h 418948"/>
                  <a:gd name="connsiteX1" fmla="*/ 591521 w 590337"/>
                  <a:gd name="connsiteY1" fmla="*/ 3151 h 418948"/>
                  <a:gd name="connsiteX2" fmla="*/ 591521 w 590337"/>
                  <a:gd name="connsiteY2" fmla="*/ 417148 h 418948"/>
                  <a:gd name="connsiteX3" fmla="*/ 3151 w 590337"/>
                  <a:gd name="connsiteY3" fmla="*/ 417148 h 418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0337" h="418948">
                    <a:moveTo>
                      <a:pt x="3151" y="3151"/>
                    </a:moveTo>
                    <a:lnTo>
                      <a:pt x="591521" y="3151"/>
                    </a:lnTo>
                    <a:lnTo>
                      <a:pt x="591521" y="417148"/>
                    </a:lnTo>
                    <a:lnTo>
                      <a:pt x="3151" y="417148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6" name="Полилиния: фигура 45">
                <a:extLst>
                  <a:ext uri="{FF2B5EF4-FFF2-40B4-BE49-F238E27FC236}">
                    <a16:creationId xmlns:a16="http://schemas.microsoft.com/office/drawing/2014/main" xmlns="" id="{B4162101-7D65-44B5-8DF0-C25A713750C3}"/>
                  </a:ext>
                </a:extLst>
              </p:cNvPr>
              <p:cNvSpPr/>
              <p:nvPr/>
            </p:nvSpPr>
            <p:spPr>
              <a:xfrm>
                <a:off x="8201920" y="560695"/>
                <a:ext cx="558599" cy="63477"/>
              </a:xfrm>
              <a:custGeom>
                <a:avLst/>
                <a:gdLst>
                  <a:gd name="connsiteX0" fmla="*/ 3151 w 558598"/>
                  <a:gd name="connsiteY0" fmla="*/ 3151 h 63477"/>
                  <a:gd name="connsiteX1" fmla="*/ 556354 w 558598"/>
                  <a:gd name="connsiteY1" fmla="*/ 3151 h 63477"/>
                  <a:gd name="connsiteX2" fmla="*/ 556354 w 558598"/>
                  <a:gd name="connsiteY2" fmla="*/ 61867 h 63477"/>
                  <a:gd name="connsiteX3" fmla="*/ 3151 w 558598"/>
                  <a:gd name="connsiteY3" fmla="*/ 61867 h 63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63477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61867"/>
                    </a:lnTo>
                    <a:lnTo>
                      <a:pt x="3151" y="61867"/>
                    </a:lnTo>
                    <a:close/>
                  </a:path>
                </a:pathLst>
              </a:custGeom>
              <a:solidFill>
                <a:srgbClr val="253572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7" name="Полилиния: фигура 46">
                <a:extLst>
                  <a:ext uri="{FF2B5EF4-FFF2-40B4-BE49-F238E27FC236}">
                    <a16:creationId xmlns:a16="http://schemas.microsoft.com/office/drawing/2014/main" xmlns="" id="{FC5911B9-D986-4297-A979-B2098A424588}"/>
                  </a:ext>
                </a:extLst>
              </p:cNvPr>
              <p:cNvSpPr/>
              <p:nvPr/>
            </p:nvSpPr>
            <p:spPr>
              <a:xfrm>
                <a:off x="8201920" y="241278"/>
                <a:ext cx="558599" cy="291995"/>
              </a:xfrm>
              <a:custGeom>
                <a:avLst/>
                <a:gdLst>
                  <a:gd name="connsiteX0" fmla="*/ 3151 w 558598"/>
                  <a:gd name="connsiteY0" fmla="*/ 3151 h 291994"/>
                  <a:gd name="connsiteX1" fmla="*/ 556354 w 558598"/>
                  <a:gd name="connsiteY1" fmla="*/ 3151 h 291994"/>
                  <a:gd name="connsiteX2" fmla="*/ 556354 w 558598"/>
                  <a:gd name="connsiteY2" fmla="*/ 293432 h 291994"/>
                  <a:gd name="connsiteX3" fmla="*/ 3151 w 558598"/>
                  <a:gd name="connsiteY3" fmla="*/ 293432 h 29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291994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293432"/>
                    </a:lnTo>
                    <a:lnTo>
                      <a:pt x="3151" y="293432"/>
                    </a:lnTo>
                    <a:close/>
                  </a:path>
                </a:pathLst>
              </a:custGeom>
              <a:solidFill>
                <a:srgbClr val="ED3331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8" name="Полилиния: фигура 47">
                <a:extLst>
                  <a:ext uri="{FF2B5EF4-FFF2-40B4-BE49-F238E27FC236}">
                    <a16:creationId xmlns:a16="http://schemas.microsoft.com/office/drawing/2014/main" xmlns="" id="{3303FB0E-AD75-4FBE-971F-709470A59397}"/>
                  </a:ext>
                </a:extLst>
              </p:cNvPr>
              <p:cNvSpPr/>
              <p:nvPr/>
            </p:nvSpPr>
            <p:spPr>
              <a:xfrm>
                <a:off x="8557392" y="382070"/>
                <a:ext cx="95216" cy="120606"/>
              </a:xfrm>
              <a:custGeom>
                <a:avLst/>
                <a:gdLst>
                  <a:gd name="connsiteX0" fmla="*/ 97922 w 95215"/>
                  <a:gd name="connsiteY0" fmla="*/ 3151 h 120606"/>
                  <a:gd name="connsiteX1" fmla="*/ 3151 w 95215"/>
                  <a:gd name="connsiteY1" fmla="*/ 3151 h 120606"/>
                  <a:gd name="connsiteX2" fmla="*/ 3151 w 95215"/>
                  <a:gd name="connsiteY2" fmla="*/ 19845 h 120606"/>
                  <a:gd name="connsiteX3" fmla="*/ 41872 w 95215"/>
                  <a:gd name="connsiteY3" fmla="*/ 19845 h 120606"/>
                  <a:gd name="connsiteX4" fmla="*/ 41872 w 95215"/>
                  <a:gd name="connsiteY4" fmla="*/ 120837 h 120606"/>
                  <a:gd name="connsiteX5" fmla="*/ 60344 w 95215"/>
                  <a:gd name="connsiteY5" fmla="*/ 120837 h 120606"/>
                  <a:gd name="connsiteX6" fmla="*/ 60344 w 95215"/>
                  <a:gd name="connsiteY6" fmla="*/ 19845 h 120606"/>
                  <a:gd name="connsiteX7" fmla="*/ 97922 w 95215"/>
                  <a:gd name="connsiteY7" fmla="*/ 19845 h 120606"/>
                  <a:gd name="connsiteX8" fmla="*/ 97922 w 95215"/>
                  <a:gd name="connsiteY8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215" h="120606">
                    <a:moveTo>
                      <a:pt x="97922" y="3151"/>
                    </a:moveTo>
                    <a:lnTo>
                      <a:pt x="3151" y="3151"/>
                    </a:lnTo>
                    <a:lnTo>
                      <a:pt x="3151" y="19845"/>
                    </a:lnTo>
                    <a:lnTo>
                      <a:pt x="41872" y="19845"/>
                    </a:lnTo>
                    <a:lnTo>
                      <a:pt x="41872" y="120837"/>
                    </a:lnTo>
                    <a:lnTo>
                      <a:pt x="60344" y="120837"/>
                    </a:lnTo>
                    <a:lnTo>
                      <a:pt x="60344" y="19845"/>
                    </a:lnTo>
                    <a:lnTo>
                      <a:pt x="97922" y="19845"/>
                    </a:lnTo>
                    <a:lnTo>
                      <a:pt x="97922" y="315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9" name="Полилиния: фигура 48">
                <a:extLst>
                  <a:ext uri="{FF2B5EF4-FFF2-40B4-BE49-F238E27FC236}">
                    <a16:creationId xmlns:a16="http://schemas.microsoft.com/office/drawing/2014/main" xmlns="" id="{8E3EEE5B-287E-4817-AE26-AB218196F4B5}"/>
                  </a:ext>
                </a:extLst>
              </p:cNvPr>
              <p:cNvSpPr/>
              <p:nvPr/>
            </p:nvSpPr>
            <p:spPr>
              <a:xfrm>
                <a:off x="8310656" y="382070"/>
                <a:ext cx="95216" cy="120606"/>
              </a:xfrm>
              <a:custGeom>
                <a:avLst/>
                <a:gdLst>
                  <a:gd name="connsiteX0" fmla="*/ 94621 w 95215"/>
                  <a:gd name="connsiteY0" fmla="*/ 85671 h 120606"/>
                  <a:gd name="connsiteX1" fmla="*/ 53234 w 95215"/>
                  <a:gd name="connsiteY1" fmla="*/ 120837 h 120606"/>
                  <a:gd name="connsiteX2" fmla="*/ 3151 w 95215"/>
                  <a:gd name="connsiteY2" fmla="*/ 120837 h 120606"/>
                  <a:gd name="connsiteX3" fmla="*/ 3151 w 95215"/>
                  <a:gd name="connsiteY3" fmla="*/ 3151 h 120606"/>
                  <a:gd name="connsiteX4" fmla="*/ 83957 w 95215"/>
                  <a:gd name="connsiteY4" fmla="*/ 3151 h 120606"/>
                  <a:gd name="connsiteX5" fmla="*/ 83957 w 95215"/>
                  <a:gd name="connsiteY5" fmla="*/ 19845 h 120606"/>
                  <a:gd name="connsiteX6" fmla="*/ 21623 w 95215"/>
                  <a:gd name="connsiteY6" fmla="*/ 19845 h 120606"/>
                  <a:gd name="connsiteX7" fmla="*/ 21623 w 95215"/>
                  <a:gd name="connsiteY7" fmla="*/ 51203 h 120606"/>
                  <a:gd name="connsiteX8" fmla="*/ 58566 w 95215"/>
                  <a:gd name="connsiteY8" fmla="*/ 50759 h 120606"/>
                  <a:gd name="connsiteX9" fmla="*/ 94621 w 95215"/>
                  <a:gd name="connsiteY9" fmla="*/ 85671 h 120606"/>
                  <a:gd name="connsiteX10" fmla="*/ 21877 w 95215"/>
                  <a:gd name="connsiteY10" fmla="*/ 104143 h 120606"/>
                  <a:gd name="connsiteX11" fmla="*/ 52536 w 95215"/>
                  <a:gd name="connsiteY11" fmla="*/ 104143 h 120606"/>
                  <a:gd name="connsiteX12" fmla="*/ 74563 w 95215"/>
                  <a:gd name="connsiteY12" fmla="*/ 85100 h 120606"/>
                  <a:gd name="connsiteX13" fmla="*/ 56154 w 95215"/>
                  <a:gd name="connsiteY13" fmla="*/ 66057 h 120606"/>
                  <a:gd name="connsiteX14" fmla="*/ 21877 w 95215"/>
                  <a:gd name="connsiteY14" fmla="*/ 66945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5215" h="120606">
                    <a:moveTo>
                      <a:pt x="94621" y="85671"/>
                    </a:moveTo>
                    <a:cubicBezTo>
                      <a:pt x="94621" y="104714"/>
                      <a:pt x="78816" y="120837"/>
                      <a:pt x="53234" y="120837"/>
                    </a:cubicBezTo>
                    <a:lnTo>
                      <a:pt x="3151" y="120837"/>
                    </a:lnTo>
                    <a:lnTo>
                      <a:pt x="3151" y="3151"/>
                    </a:lnTo>
                    <a:lnTo>
                      <a:pt x="83957" y="3151"/>
                    </a:lnTo>
                    <a:lnTo>
                      <a:pt x="83957" y="19845"/>
                    </a:lnTo>
                    <a:lnTo>
                      <a:pt x="21623" y="19845"/>
                    </a:lnTo>
                    <a:lnTo>
                      <a:pt x="21623" y="51203"/>
                    </a:lnTo>
                    <a:cubicBezTo>
                      <a:pt x="33867" y="49469"/>
                      <a:pt x="46284" y="49319"/>
                      <a:pt x="58566" y="50759"/>
                    </a:cubicBezTo>
                    <a:cubicBezTo>
                      <a:pt x="73484" y="52282"/>
                      <a:pt x="94621" y="57424"/>
                      <a:pt x="94621" y="85671"/>
                    </a:cubicBezTo>
                    <a:close/>
                    <a:moveTo>
                      <a:pt x="21877" y="104143"/>
                    </a:moveTo>
                    <a:lnTo>
                      <a:pt x="52536" y="104143"/>
                    </a:lnTo>
                    <a:cubicBezTo>
                      <a:pt x="66120" y="104143"/>
                      <a:pt x="74563" y="95700"/>
                      <a:pt x="74563" y="85100"/>
                    </a:cubicBezTo>
                    <a:cubicBezTo>
                      <a:pt x="74563" y="70246"/>
                      <a:pt x="64152" y="67136"/>
                      <a:pt x="56154" y="66057"/>
                    </a:cubicBezTo>
                    <a:cubicBezTo>
                      <a:pt x="44727" y="65241"/>
                      <a:pt x="33247" y="65539"/>
                      <a:pt x="21877" y="6694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0" name="Полилиния: фигура 49">
                <a:extLst>
                  <a:ext uri="{FF2B5EF4-FFF2-40B4-BE49-F238E27FC236}">
                    <a16:creationId xmlns:a16="http://schemas.microsoft.com/office/drawing/2014/main" xmlns="" id="{655A651D-B2DF-43CA-AA71-BC7B4F6A27D4}"/>
                  </a:ext>
                </a:extLst>
              </p:cNvPr>
              <p:cNvSpPr/>
              <p:nvPr/>
            </p:nvSpPr>
            <p:spPr>
              <a:xfrm>
                <a:off x="8416155" y="378516"/>
                <a:ext cx="145997" cy="126954"/>
              </a:xfrm>
              <a:custGeom>
                <a:avLst/>
                <a:gdLst>
                  <a:gd name="connsiteX0" fmla="*/ 82561 w 145997"/>
                  <a:gd name="connsiteY0" fmla="*/ 115505 h 126954"/>
                  <a:gd name="connsiteX1" fmla="*/ 82561 w 145997"/>
                  <a:gd name="connsiteY1" fmla="*/ 127693 h 126954"/>
                  <a:gd name="connsiteX2" fmla="*/ 64089 w 145997"/>
                  <a:gd name="connsiteY2" fmla="*/ 127693 h 126954"/>
                  <a:gd name="connsiteX3" fmla="*/ 64089 w 145997"/>
                  <a:gd name="connsiteY3" fmla="*/ 115505 h 126954"/>
                  <a:gd name="connsiteX4" fmla="*/ 3151 w 145997"/>
                  <a:gd name="connsiteY4" fmla="*/ 64724 h 126954"/>
                  <a:gd name="connsiteX5" fmla="*/ 64089 w 145997"/>
                  <a:gd name="connsiteY5" fmla="*/ 13942 h 126954"/>
                  <a:gd name="connsiteX6" fmla="*/ 64089 w 145997"/>
                  <a:gd name="connsiteY6" fmla="*/ 3151 h 126954"/>
                  <a:gd name="connsiteX7" fmla="*/ 82561 w 145997"/>
                  <a:gd name="connsiteY7" fmla="*/ 3151 h 126954"/>
                  <a:gd name="connsiteX8" fmla="*/ 82561 w 145997"/>
                  <a:gd name="connsiteY8" fmla="*/ 13561 h 126954"/>
                  <a:gd name="connsiteX9" fmla="*/ 143499 w 145997"/>
                  <a:gd name="connsiteY9" fmla="*/ 64343 h 126954"/>
                  <a:gd name="connsiteX10" fmla="*/ 82561 w 145997"/>
                  <a:gd name="connsiteY10" fmla="*/ 115505 h 126954"/>
                  <a:gd name="connsiteX11" fmla="*/ 64089 w 145997"/>
                  <a:gd name="connsiteY11" fmla="*/ 98811 h 126954"/>
                  <a:gd name="connsiteX12" fmla="*/ 64089 w 145997"/>
                  <a:gd name="connsiteY12" fmla="*/ 30256 h 126954"/>
                  <a:gd name="connsiteX13" fmla="*/ 61423 w 145997"/>
                  <a:gd name="connsiteY13" fmla="*/ 30256 h 126954"/>
                  <a:gd name="connsiteX14" fmla="*/ 22004 w 145997"/>
                  <a:gd name="connsiteY14" fmla="*/ 64533 h 126954"/>
                  <a:gd name="connsiteX15" fmla="*/ 61423 w 145997"/>
                  <a:gd name="connsiteY15" fmla="*/ 98811 h 126954"/>
                  <a:gd name="connsiteX16" fmla="*/ 85227 w 145997"/>
                  <a:gd name="connsiteY16" fmla="*/ 98811 h 126954"/>
                  <a:gd name="connsiteX17" fmla="*/ 124583 w 145997"/>
                  <a:gd name="connsiteY17" fmla="*/ 64533 h 126954"/>
                  <a:gd name="connsiteX18" fmla="*/ 85227 w 145997"/>
                  <a:gd name="connsiteY18" fmla="*/ 30256 h 126954"/>
                  <a:gd name="connsiteX19" fmla="*/ 82561 w 145997"/>
                  <a:gd name="connsiteY19" fmla="*/ 30256 h 126954"/>
                  <a:gd name="connsiteX20" fmla="*/ 82561 w 145997"/>
                  <a:gd name="connsiteY20" fmla="*/ 98811 h 126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5997" h="126954">
                    <a:moveTo>
                      <a:pt x="82561" y="115505"/>
                    </a:moveTo>
                    <a:lnTo>
                      <a:pt x="82561" y="127693"/>
                    </a:lnTo>
                    <a:lnTo>
                      <a:pt x="64089" y="127693"/>
                    </a:lnTo>
                    <a:lnTo>
                      <a:pt x="64089" y="115505"/>
                    </a:lnTo>
                    <a:cubicBezTo>
                      <a:pt x="30256" y="115505"/>
                      <a:pt x="3151" y="96462"/>
                      <a:pt x="3151" y="64724"/>
                    </a:cubicBezTo>
                    <a:cubicBezTo>
                      <a:pt x="3151" y="30700"/>
                      <a:pt x="30256" y="13942"/>
                      <a:pt x="64089" y="13942"/>
                    </a:cubicBezTo>
                    <a:lnTo>
                      <a:pt x="64089" y="3151"/>
                    </a:lnTo>
                    <a:lnTo>
                      <a:pt x="82561" y="3151"/>
                    </a:lnTo>
                    <a:lnTo>
                      <a:pt x="82561" y="13561"/>
                    </a:lnTo>
                    <a:cubicBezTo>
                      <a:pt x="116331" y="13561"/>
                      <a:pt x="143499" y="30509"/>
                      <a:pt x="143499" y="64343"/>
                    </a:cubicBezTo>
                    <a:cubicBezTo>
                      <a:pt x="143499" y="96780"/>
                      <a:pt x="116331" y="115251"/>
                      <a:pt x="82561" y="115505"/>
                    </a:cubicBezTo>
                    <a:close/>
                    <a:moveTo>
                      <a:pt x="64089" y="98811"/>
                    </a:moveTo>
                    <a:lnTo>
                      <a:pt x="64089" y="30256"/>
                    </a:lnTo>
                    <a:lnTo>
                      <a:pt x="61423" y="30256"/>
                    </a:lnTo>
                    <a:cubicBezTo>
                      <a:pt x="39587" y="30256"/>
                      <a:pt x="22004" y="41428"/>
                      <a:pt x="22004" y="64533"/>
                    </a:cubicBezTo>
                    <a:cubicBezTo>
                      <a:pt x="22004" y="86306"/>
                      <a:pt x="39587" y="98811"/>
                      <a:pt x="61423" y="98811"/>
                    </a:cubicBezTo>
                    <a:close/>
                    <a:moveTo>
                      <a:pt x="85227" y="98811"/>
                    </a:moveTo>
                    <a:cubicBezTo>
                      <a:pt x="106999" y="98811"/>
                      <a:pt x="124583" y="86115"/>
                      <a:pt x="124583" y="64533"/>
                    </a:cubicBezTo>
                    <a:cubicBezTo>
                      <a:pt x="124583" y="41428"/>
                      <a:pt x="106999" y="30256"/>
                      <a:pt x="85227" y="30256"/>
                    </a:cubicBezTo>
                    <a:lnTo>
                      <a:pt x="82561" y="30256"/>
                    </a:lnTo>
                    <a:lnTo>
                      <a:pt x="82561" y="9881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B5BFC8C0-0850-4C50-A541-8DC5B3350A93}"/>
                </a:ext>
              </a:extLst>
            </p:cNvPr>
            <p:cNvGrpSpPr/>
            <p:nvPr/>
          </p:nvGrpSpPr>
          <p:grpSpPr>
            <a:xfrm>
              <a:off x="7459364" y="190052"/>
              <a:ext cx="617315" cy="462748"/>
              <a:chOff x="7459364" y="190052"/>
              <a:chExt cx="617315" cy="462748"/>
            </a:xfrm>
            <a:solidFill>
              <a:schemeClr val="bg1"/>
            </a:solidFill>
          </p:grpSpPr>
          <p:sp>
            <p:nvSpPr>
              <p:cNvPr id="35" name="Полилиния: фигура 34">
                <a:extLst>
                  <a:ext uri="{FF2B5EF4-FFF2-40B4-BE49-F238E27FC236}">
                    <a16:creationId xmlns:a16="http://schemas.microsoft.com/office/drawing/2014/main" xmlns="" id="{255370D4-D552-4878-9FEB-C6D845A7A74D}"/>
                  </a:ext>
                </a:extLst>
              </p:cNvPr>
              <p:cNvSpPr/>
              <p:nvPr/>
            </p:nvSpPr>
            <p:spPr>
              <a:xfrm>
                <a:off x="7853303" y="432471"/>
                <a:ext cx="38086" cy="38086"/>
              </a:xfrm>
              <a:custGeom>
                <a:avLst/>
                <a:gdLst>
                  <a:gd name="connsiteX0" fmla="*/ 3151 w 38086"/>
                  <a:gd name="connsiteY0" fmla="*/ 40285 h 38086"/>
                  <a:gd name="connsiteX1" fmla="*/ 3849 w 38086"/>
                  <a:gd name="connsiteY1" fmla="*/ 32350 h 38086"/>
                  <a:gd name="connsiteX2" fmla="*/ 6198 w 38086"/>
                  <a:gd name="connsiteY2" fmla="*/ 32350 h 38086"/>
                  <a:gd name="connsiteX3" fmla="*/ 11911 w 38086"/>
                  <a:gd name="connsiteY3" fmla="*/ 8356 h 38086"/>
                  <a:gd name="connsiteX4" fmla="*/ 11911 w 38086"/>
                  <a:gd name="connsiteY4" fmla="*/ 3151 h 38086"/>
                  <a:gd name="connsiteX5" fmla="*/ 40539 w 38086"/>
                  <a:gd name="connsiteY5" fmla="*/ 3151 h 38086"/>
                  <a:gd name="connsiteX6" fmla="*/ 40539 w 38086"/>
                  <a:gd name="connsiteY6" fmla="*/ 40412 h 38086"/>
                  <a:gd name="connsiteX7" fmla="*/ 30192 w 38086"/>
                  <a:gd name="connsiteY7" fmla="*/ 40412 h 38086"/>
                  <a:gd name="connsiteX8" fmla="*/ 30192 w 38086"/>
                  <a:gd name="connsiteY8" fmla="*/ 12419 h 38086"/>
                  <a:gd name="connsiteX9" fmla="*/ 21559 w 38086"/>
                  <a:gd name="connsiteY9" fmla="*/ 12419 h 38086"/>
                  <a:gd name="connsiteX10" fmla="*/ 21559 w 38086"/>
                  <a:gd name="connsiteY10" fmla="*/ 13815 h 38086"/>
                  <a:gd name="connsiteX11" fmla="*/ 9308 w 38086"/>
                  <a:gd name="connsiteY11" fmla="*/ 41110 h 38086"/>
                  <a:gd name="connsiteX12" fmla="*/ 3151 w 38086"/>
                  <a:gd name="connsiteY12" fmla="*/ 40285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086" h="38086">
                    <a:moveTo>
                      <a:pt x="3151" y="40285"/>
                    </a:moveTo>
                    <a:lnTo>
                      <a:pt x="3849" y="32350"/>
                    </a:lnTo>
                    <a:cubicBezTo>
                      <a:pt x="4631" y="32413"/>
                      <a:pt x="5416" y="32413"/>
                      <a:pt x="6198" y="32350"/>
                    </a:cubicBezTo>
                    <a:cubicBezTo>
                      <a:pt x="9118" y="32350"/>
                      <a:pt x="11911" y="30890"/>
                      <a:pt x="11911" y="8356"/>
                    </a:cubicBezTo>
                    <a:lnTo>
                      <a:pt x="11911" y="3151"/>
                    </a:lnTo>
                    <a:lnTo>
                      <a:pt x="40539" y="3151"/>
                    </a:lnTo>
                    <a:lnTo>
                      <a:pt x="40539" y="40412"/>
                    </a:lnTo>
                    <a:lnTo>
                      <a:pt x="30192" y="40412"/>
                    </a:lnTo>
                    <a:lnTo>
                      <a:pt x="30192" y="12419"/>
                    </a:lnTo>
                    <a:lnTo>
                      <a:pt x="21559" y="12419"/>
                    </a:lnTo>
                    <a:lnTo>
                      <a:pt x="21559" y="13815"/>
                    </a:lnTo>
                    <a:cubicBezTo>
                      <a:pt x="21559" y="36540"/>
                      <a:pt x="16545" y="41110"/>
                      <a:pt x="9308" y="41110"/>
                    </a:cubicBezTo>
                    <a:cubicBezTo>
                      <a:pt x="7229" y="41105"/>
                      <a:pt x="5159" y="40827"/>
                      <a:pt x="3151" y="40285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" name="Полилиния: фигура 35">
                <a:extLst>
                  <a:ext uri="{FF2B5EF4-FFF2-40B4-BE49-F238E27FC236}">
                    <a16:creationId xmlns:a16="http://schemas.microsoft.com/office/drawing/2014/main" xmlns="" id="{A2CDD588-D729-46D2-948F-FABDD4DC7FBE}"/>
                  </a:ext>
                </a:extLst>
              </p:cNvPr>
              <p:cNvSpPr/>
              <p:nvPr/>
            </p:nvSpPr>
            <p:spPr>
              <a:xfrm>
                <a:off x="7897483" y="432662"/>
                <a:ext cx="31739" cy="38086"/>
              </a:xfrm>
              <a:custGeom>
                <a:avLst/>
                <a:gdLst>
                  <a:gd name="connsiteX0" fmla="*/ 3151 w 31738"/>
                  <a:gd name="connsiteY0" fmla="*/ 3151 h 38086"/>
                  <a:gd name="connsiteX1" fmla="*/ 33112 w 31738"/>
                  <a:gd name="connsiteY1" fmla="*/ 3151 h 38086"/>
                  <a:gd name="connsiteX2" fmla="*/ 33112 w 31738"/>
                  <a:gd name="connsiteY2" fmla="*/ 11974 h 38086"/>
                  <a:gd name="connsiteX3" fmla="*/ 13371 w 31738"/>
                  <a:gd name="connsiteY3" fmla="*/ 11974 h 38086"/>
                  <a:gd name="connsiteX4" fmla="*/ 13371 w 31738"/>
                  <a:gd name="connsiteY4" fmla="*/ 17560 h 38086"/>
                  <a:gd name="connsiteX5" fmla="*/ 31081 w 31738"/>
                  <a:gd name="connsiteY5" fmla="*/ 17560 h 38086"/>
                  <a:gd name="connsiteX6" fmla="*/ 31081 w 31738"/>
                  <a:gd name="connsiteY6" fmla="*/ 25749 h 38086"/>
                  <a:gd name="connsiteX7" fmla="*/ 13180 w 31738"/>
                  <a:gd name="connsiteY7" fmla="*/ 25749 h 38086"/>
                  <a:gd name="connsiteX8" fmla="*/ 13180 w 31738"/>
                  <a:gd name="connsiteY8" fmla="*/ 31652 h 38086"/>
                  <a:gd name="connsiteX9" fmla="*/ 33176 w 31738"/>
                  <a:gd name="connsiteY9" fmla="*/ 31652 h 38086"/>
                  <a:gd name="connsiteX10" fmla="*/ 33176 w 31738"/>
                  <a:gd name="connsiteY10" fmla="*/ 40412 h 38086"/>
                  <a:gd name="connsiteX11" fmla="*/ 3151 w 31738"/>
                  <a:gd name="connsiteY11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738" h="38086">
                    <a:moveTo>
                      <a:pt x="3151" y="3151"/>
                    </a:moveTo>
                    <a:lnTo>
                      <a:pt x="33112" y="3151"/>
                    </a:lnTo>
                    <a:lnTo>
                      <a:pt x="33112" y="11974"/>
                    </a:lnTo>
                    <a:lnTo>
                      <a:pt x="13371" y="11974"/>
                    </a:lnTo>
                    <a:lnTo>
                      <a:pt x="13371" y="17560"/>
                    </a:lnTo>
                    <a:lnTo>
                      <a:pt x="31081" y="17560"/>
                    </a:lnTo>
                    <a:lnTo>
                      <a:pt x="31081" y="25749"/>
                    </a:lnTo>
                    <a:lnTo>
                      <a:pt x="13180" y="25749"/>
                    </a:lnTo>
                    <a:lnTo>
                      <a:pt x="13180" y="31652"/>
                    </a:lnTo>
                    <a:lnTo>
                      <a:pt x="33176" y="31652"/>
                    </a:lnTo>
                    <a:lnTo>
                      <a:pt x="33176" y="40412"/>
                    </a:lnTo>
                    <a:lnTo>
                      <a:pt x="3151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" name="Полилиния: фигура 36">
                <a:extLst>
                  <a:ext uri="{FF2B5EF4-FFF2-40B4-BE49-F238E27FC236}">
                    <a16:creationId xmlns:a16="http://schemas.microsoft.com/office/drawing/2014/main" xmlns="" id="{128C2791-3241-4B29-9AC6-EA08BD0796EC}"/>
                  </a:ext>
                </a:extLst>
              </p:cNvPr>
              <p:cNvSpPr/>
              <p:nvPr/>
            </p:nvSpPr>
            <p:spPr>
              <a:xfrm>
                <a:off x="7930936" y="432662"/>
                <a:ext cx="38086" cy="38086"/>
              </a:xfrm>
              <a:custGeom>
                <a:avLst/>
                <a:gdLst>
                  <a:gd name="connsiteX0" fmla="*/ 14323 w 38086"/>
                  <a:gd name="connsiteY0" fmla="*/ 12228 h 38086"/>
                  <a:gd name="connsiteX1" fmla="*/ 3151 w 38086"/>
                  <a:gd name="connsiteY1" fmla="*/ 12228 h 38086"/>
                  <a:gd name="connsiteX2" fmla="*/ 3151 w 38086"/>
                  <a:gd name="connsiteY2" fmla="*/ 3151 h 38086"/>
                  <a:gd name="connsiteX3" fmla="*/ 35715 w 38086"/>
                  <a:gd name="connsiteY3" fmla="*/ 3151 h 38086"/>
                  <a:gd name="connsiteX4" fmla="*/ 35715 w 38086"/>
                  <a:gd name="connsiteY4" fmla="*/ 12228 h 38086"/>
                  <a:gd name="connsiteX5" fmla="*/ 24543 w 38086"/>
                  <a:gd name="connsiteY5" fmla="*/ 12228 h 38086"/>
                  <a:gd name="connsiteX6" fmla="*/ 24543 w 38086"/>
                  <a:gd name="connsiteY6" fmla="*/ 40412 h 38086"/>
                  <a:gd name="connsiteX7" fmla="*/ 14259 w 38086"/>
                  <a:gd name="connsiteY7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086" h="38086">
                    <a:moveTo>
                      <a:pt x="14323" y="12228"/>
                    </a:moveTo>
                    <a:lnTo>
                      <a:pt x="3151" y="12228"/>
                    </a:lnTo>
                    <a:lnTo>
                      <a:pt x="3151" y="3151"/>
                    </a:lnTo>
                    <a:lnTo>
                      <a:pt x="35715" y="3151"/>
                    </a:lnTo>
                    <a:lnTo>
                      <a:pt x="35715" y="12228"/>
                    </a:lnTo>
                    <a:lnTo>
                      <a:pt x="24543" y="12228"/>
                    </a:lnTo>
                    <a:lnTo>
                      <a:pt x="24543" y="40412"/>
                    </a:lnTo>
                    <a:lnTo>
                      <a:pt x="14259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8" name="Полилиния: фигура 37">
                <a:extLst>
                  <a:ext uri="{FF2B5EF4-FFF2-40B4-BE49-F238E27FC236}">
                    <a16:creationId xmlns:a16="http://schemas.microsoft.com/office/drawing/2014/main" xmlns="" id="{B3DAF707-FC1A-4B2A-9F5A-5824EC4D577E}"/>
                  </a:ext>
                </a:extLst>
              </p:cNvPr>
              <p:cNvSpPr/>
              <p:nvPr/>
            </p:nvSpPr>
            <p:spPr>
              <a:xfrm>
                <a:off x="7808742" y="190243"/>
                <a:ext cx="241213" cy="247561"/>
              </a:xfrm>
              <a:custGeom>
                <a:avLst/>
                <a:gdLst>
                  <a:gd name="connsiteX0" fmla="*/ 113792 w 241213"/>
                  <a:gd name="connsiteY0" fmla="*/ 199866 h 247560"/>
                  <a:gd name="connsiteX1" fmla="*/ 190408 w 241213"/>
                  <a:gd name="connsiteY1" fmla="*/ 246078 h 247560"/>
                  <a:gd name="connsiteX2" fmla="*/ 241190 w 241213"/>
                  <a:gd name="connsiteY2" fmla="*/ 195296 h 247560"/>
                  <a:gd name="connsiteX3" fmla="*/ 126170 w 241213"/>
                  <a:gd name="connsiteY3" fmla="*/ 141023 h 247560"/>
                  <a:gd name="connsiteX4" fmla="*/ 65739 w 241213"/>
                  <a:gd name="connsiteY4" fmla="*/ 151941 h 247560"/>
                  <a:gd name="connsiteX5" fmla="*/ 71706 w 241213"/>
                  <a:gd name="connsiteY5" fmla="*/ 62565 h 247560"/>
                  <a:gd name="connsiteX6" fmla="*/ 241698 w 241213"/>
                  <a:gd name="connsiteY6" fmla="*/ 62565 h 247560"/>
                  <a:gd name="connsiteX7" fmla="*/ 241698 w 241213"/>
                  <a:gd name="connsiteY7" fmla="*/ 3151 h 247560"/>
                  <a:gd name="connsiteX8" fmla="*/ 14069 w 241213"/>
                  <a:gd name="connsiteY8" fmla="*/ 3151 h 247560"/>
                  <a:gd name="connsiteX9" fmla="*/ 3151 w 241213"/>
                  <a:gd name="connsiteY9" fmla="*/ 190091 h 247560"/>
                  <a:gd name="connsiteX10" fmla="*/ 43649 w 241213"/>
                  <a:gd name="connsiteY10" fmla="*/ 216751 h 247560"/>
                  <a:gd name="connsiteX11" fmla="*/ 113792 w 241213"/>
                  <a:gd name="connsiteY11" fmla="*/ 199866 h 247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1213" h="247560">
                    <a:moveTo>
                      <a:pt x="113792" y="199866"/>
                    </a:moveTo>
                    <a:cubicBezTo>
                      <a:pt x="152893" y="199866"/>
                      <a:pt x="182156" y="217386"/>
                      <a:pt x="190408" y="246078"/>
                    </a:cubicBezTo>
                    <a:lnTo>
                      <a:pt x="241190" y="195296"/>
                    </a:lnTo>
                    <a:cubicBezTo>
                      <a:pt x="218656" y="158797"/>
                      <a:pt x="176063" y="141023"/>
                      <a:pt x="126170" y="141023"/>
                    </a:cubicBezTo>
                    <a:cubicBezTo>
                      <a:pt x="105514" y="140775"/>
                      <a:pt x="85002" y="144481"/>
                      <a:pt x="65739" y="151941"/>
                    </a:cubicBezTo>
                    <a:lnTo>
                      <a:pt x="71706" y="62565"/>
                    </a:lnTo>
                    <a:lnTo>
                      <a:pt x="241698" y="62565"/>
                    </a:lnTo>
                    <a:lnTo>
                      <a:pt x="241698" y="3151"/>
                    </a:lnTo>
                    <a:lnTo>
                      <a:pt x="14069" y="3151"/>
                    </a:lnTo>
                    <a:lnTo>
                      <a:pt x="3151" y="190091"/>
                    </a:lnTo>
                    <a:lnTo>
                      <a:pt x="43649" y="216751"/>
                    </a:lnTo>
                    <a:cubicBezTo>
                      <a:pt x="65474" y="205951"/>
                      <a:pt x="89443" y="200181"/>
                      <a:pt x="113792" y="199866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9" name="Полилиния: фигура 38">
                <a:extLst>
                  <a:ext uri="{FF2B5EF4-FFF2-40B4-BE49-F238E27FC236}">
                    <a16:creationId xmlns:a16="http://schemas.microsoft.com/office/drawing/2014/main" xmlns="" id="{4FA0768E-FD07-414D-B979-B24ABC551A1D}"/>
                  </a:ext>
                </a:extLst>
              </p:cNvPr>
              <p:cNvSpPr/>
              <p:nvPr/>
            </p:nvSpPr>
            <p:spPr>
              <a:xfrm>
                <a:off x="7783288" y="471446"/>
                <a:ext cx="133302" cy="101563"/>
              </a:xfrm>
              <a:custGeom>
                <a:avLst/>
                <a:gdLst>
                  <a:gd name="connsiteX0" fmla="*/ 132581 w 133302"/>
                  <a:gd name="connsiteY0" fmla="*/ 48283 h 101563"/>
                  <a:gd name="connsiteX1" fmla="*/ 44538 w 133302"/>
                  <a:gd name="connsiteY1" fmla="*/ 3151 h 101563"/>
                  <a:gd name="connsiteX2" fmla="*/ 3151 w 133302"/>
                  <a:gd name="connsiteY2" fmla="*/ 51647 h 101563"/>
                  <a:gd name="connsiteX3" fmla="*/ 80720 w 133302"/>
                  <a:gd name="connsiteY3" fmla="*/ 99763 h 101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302" h="101563">
                    <a:moveTo>
                      <a:pt x="132581" y="48283"/>
                    </a:moveTo>
                    <a:cubicBezTo>
                      <a:pt x="100842" y="45300"/>
                      <a:pt x="72151" y="28732"/>
                      <a:pt x="44538" y="3151"/>
                    </a:cubicBezTo>
                    <a:lnTo>
                      <a:pt x="3151" y="51647"/>
                    </a:lnTo>
                    <a:cubicBezTo>
                      <a:pt x="25055" y="73321"/>
                      <a:pt x="51571" y="89769"/>
                      <a:pt x="80720" y="99763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0" name="Полилиния: фигура 39">
                <a:extLst>
                  <a:ext uri="{FF2B5EF4-FFF2-40B4-BE49-F238E27FC236}">
                    <a16:creationId xmlns:a16="http://schemas.microsoft.com/office/drawing/2014/main" xmlns="" id="{6A17A551-1797-4F26-9DCE-89A129BD6FD3}"/>
                  </a:ext>
                </a:extLst>
              </p:cNvPr>
              <p:cNvSpPr/>
              <p:nvPr/>
            </p:nvSpPr>
            <p:spPr>
              <a:xfrm>
                <a:off x="7504623" y="239120"/>
                <a:ext cx="279299" cy="380863"/>
              </a:xfrm>
              <a:custGeom>
                <a:avLst/>
                <a:gdLst>
                  <a:gd name="connsiteX0" fmla="*/ 175872 w 279299"/>
                  <a:gd name="connsiteY0" fmla="*/ 259344 h 380862"/>
                  <a:gd name="connsiteX1" fmla="*/ 275024 w 279299"/>
                  <a:gd name="connsiteY1" fmla="*/ 111697 h 380862"/>
                  <a:gd name="connsiteX2" fmla="*/ 194281 w 279299"/>
                  <a:gd name="connsiteY2" fmla="*/ 3151 h 380862"/>
                  <a:gd name="connsiteX3" fmla="*/ 140452 w 279299"/>
                  <a:gd name="connsiteY3" fmla="*/ 56916 h 380862"/>
                  <a:gd name="connsiteX4" fmla="*/ 144261 w 279299"/>
                  <a:gd name="connsiteY4" fmla="*/ 56916 h 380862"/>
                  <a:gd name="connsiteX5" fmla="*/ 205833 w 279299"/>
                  <a:gd name="connsiteY5" fmla="*/ 116331 h 380862"/>
                  <a:gd name="connsiteX6" fmla="*/ 134485 w 279299"/>
                  <a:gd name="connsiteY6" fmla="*/ 219290 h 380862"/>
                  <a:gd name="connsiteX7" fmla="*/ 3151 w 279299"/>
                  <a:gd name="connsiteY7" fmla="*/ 331010 h 380862"/>
                  <a:gd name="connsiteX8" fmla="*/ 3151 w 279299"/>
                  <a:gd name="connsiteY8" fmla="*/ 383823 h 380862"/>
                  <a:gd name="connsiteX9" fmla="*/ 278832 w 279299"/>
                  <a:gd name="connsiteY9" fmla="*/ 383823 h 380862"/>
                  <a:gd name="connsiteX10" fmla="*/ 278832 w 279299"/>
                  <a:gd name="connsiteY10" fmla="*/ 324980 h 380862"/>
                  <a:gd name="connsiteX11" fmla="*/ 97414 w 279299"/>
                  <a:gd name="connsiteY11" fmla="*/ 324980 h 38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9299" h="380862">
                    <a:moveTo>
                      <a:pt x="175872" y="259344"/>
                    </a:moveTo>
                    <a:cubicBezTo>
                      <a:pt x="242904" y="203802"/>
                      <a:pt x="275024" y="171619"/>
                      <a:pt x="275024" y="111697"/>
                    </a:cubicBezTo>
                    <a:cubicBezTo>
                      <a:pt x="276728" y="61109"/>
                      <a:pt x="243222" y="16065"/>
                      <a:pt x="194281" y="3151"/>
                    </a:cubicBezTo>
                    <a:lnTo>
                      <a:pt x="140452" y="56916"/>
                    </a:lnTo>
                    <a:cubicBezTo>
                      <a:pt x="141721" y="56916"/>
                      <a:pt x="142928" y="56916"/>
                      <a:pt x="144261" y="56916"/>
                    </a:cubicBezTo>
                    <a:cubicBezTo>
                      <a:pt x="179173" y="56916"/>
                      <a:pt x="205833" y="78689"/>
                      <a:pt x="205833" y="116331"/>
                    </a:cubicBezTo>
                    <a:cubicBezTo>
                      <a:pt x="205833" y="150608"/>
                      <a:pt x="186790" y="175174"/>
                      <a:pt x="134485" y="219290"/>
                    </a:cubicBezTo>
                    <a:lnTo>
                      <a:pt x="3151" y="331010"/>
                    </a:lnTo>
                    <a:lnTo>
                      <a:pt x="3151" y="383823"/>
                    </a:lnTo>
                    <a:lnTo>
                      <a:pt x="278832" y="383823"/>
                    </a:lnTo>
                    <a:lnTo>
                      <a:pt x="278832" y="324980"/>
                    </a:lnTo>
                    <a:lnTo>
                      <a:pt x="97414" y="324980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1" name="Полилиния: фигура 40">
                <a:extLst>
                  <a:ext uri="{FF2B5EF4-FFF2-40B4-BE49-F238E27FC236}">
                    <a16:creationId xmlns:a16="http://schemas.microsoft.com/office/drawing/2014/main" xmlns="" id="{C3B33E3A-90E4-4183-816A-A52E9F92A311}"/>
                  </a:ext>
                </a:extLst>
              </p:cNvPr>
              <p:cNvSpPr/>
              <p:nvPr/>
            </p:nvSpPr>
            <p:spPr>
              <a:xfrm>
                <a:off x="7459364" y="216586"/>
                <a:ext cx="177736" cy="158693"/>
              </a:xfrm>
              <a:custGeom>
                <a:avLst/>
                <a:gdLst>
                  <a:gd name="connsiteX0" fmla="*/ 157845 w 177736"/>
                  <a:gd name="connsiteY0" fmla="*/ 3151 h 158692"/>
                  <a:gd name="connsiteX1" fmla="*/ 3151 w 177736"/>
                  <a:gd name="connsiteY1" fmla="*/ 157908 h 158692"/>
                  <a:gd name="connsiteX2" fmla="*/ 24479 w 177736"/>
                  <a:gd name="connsiteY2" fmla="*/ 157908 h 158692"/>
                  <a:gd name="connsiteX3" fmla="*/ 179236 w 177736"/>
                  <a:gd name="connsiteY3" fmla="*/ 3151 h 158692"/>
                  <a:gd name="connsiteX4" fmla="*/ 157845 w 177736"/>
                  <a:gd name="connsiteY4" fmla="*/ 3151 h 158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736" h="158692">
                    <a:moveTo>
                      <a:pt x="157845" y="3151"/>
                    </a:moveTo>
                    <a:lnTo>
                      <a:pt x="3151" y="157908"/>
                    </a:lnTo>
                    <a:lnTo>
                      <a:pt x="24479" y="157908"/>
                    </a:lnTo>
                    <a:lnTo>
                      <a:pt x="179236" y="3151"/>
                    </a:lnTo>
                    <a:lnTo>
                      <a:pt x="157845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2" name="Полилиния: фигура 41">
                <a:extLst>
                  <a:ext uri="{FF2B5EF4-FFF2-40B4-BE49-F238E27FC236}">
                    <a16:creationId xmlns:a16="http://schemas.microsoft.com/office/drawing/2014/main" xmlns="" id="{83E4D5B2-A3A2-4D21-8931-C839A57905BD}"/>
                  </a:ext>
                </a:extLst>
              </p:cNvPr>
              <p:cNvSpPr/>
              <p:nvPr/>
            </p:nvSpPr>
            <p:spPr>
              <a:xfrm>
                <a:off x="7943377" y="457862"/>
                <a:ext cx="133302" cy="114259"/>
              </a:xfrm>
              <a:custGeom>
                <a:avLst/>
                <a:gdLst>
                  <a:gd name="connsiteX0" fmla="*/ 110110 w 133302"/>
                  <a:gd name="connsiteY0" fmla="*/ 3151 h 114258"/>
                  <a:gd name="connsiteX1" fmla="*/ 3151 w 133302"/>
                  <a:gd name="connsiteY1" fmla="*/ 111951 h 114258"/>
                  <a:gd name="connsiteX2" fmla="*/ 24987 w 133302"/>
                  <a:gd name="connsiteY2" fmla="*/ 111951 h 114258"/>
                  <a:gd name="connsiteX3" fmla="*/ 132009 w 133302"/>
                  <a:gd name="connsiteY3" fmla="*/ 3151 h 114258"/>
                  <a:gd name="connsiteX4" fmla="*/ 110110 w 133302"/>
                  <a:gd name="connsiteY4" fmla="*/ 3151 h 114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14258">
                    <a:moveTo>
                      <a:pt x="110110" y="3151"/>
                    </a:moveTo>
                    <a:lnTo>
                      <a:pt x="3151" y="111951"/>
                    </a:lnTo>
                    <a:lnTo>
                      <a:pt x="24987" y="111951"/>
                    </a:lnTo>
                    <a:lnTo>
                      <a:pt x="132009" y="3151"/>
                    </a:lnTo>
                    <a:lnTo>
                      <a:pt x="11011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3" name="Полилиния: фигура 42">
                <a:extLst>
                  <a:ext uri="{FF2B5EF4-FFF2-40B4-BE49-F238E27FC236}">
                    <a16:creationId xmlns:a16="http://schemas.microsoft.com/office/drawing/2014/main" xmlns="" id="{8F746E8D-08F8-406B-8DCB-BF285F08BCC7}"/>
                  </a:ext>
                </a:extLst>
              </p:cNvPr>
              <p:cNvSpPr/>
              <p:nvPr/>
            </p:nvSpPr>
            <p:spPr>
              <a:xfrm>
                <a:off x="7813313" y="532194"/>
                <a:ext cx="133302" cy="120606"/>
              </a:xfrm>
              <a:custGeom>
                <a:avLst/>
                <a:gdLst>
                  <a:gd name="connsiteX0" fmla="*/ 120330 w 133302"/>
                  <a:gd name="connsiteY0" fmla="*/ 3151 h 120606"/>
                  <a:gd name="connsiteX1" fmla="*/ 3151 w 133302"/>
                  <a:gd name="connsiteY1" fmla="*/ 120393 h 120606"/>
                  <a:gd name="connsiteX2" fmla="*/ 15973 w 133302"/>
                  <a:gd name="connsiteY2" fmla="*/ 120393 h 120606"/>
                  <a:gd name="connsiteX3" fmla="*/ 133216 w 133302"/>
                  <a:gd name="connsiteY3" fmla="*/ 3151 h 120606"/>
                  <a:gd name="connsiteX4" fmla="*/ 120330 w 133302"/>
                  <a:gd name="connsiteY4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20606">
                    <a:moveTo>
                      <a:pt x="120330" y="3151"/>
                    </a:moveTo>
                    <a:lnTo>
                      <a:pt x="3151" y="120393"/>
                    </a:lnTo>
                    <a:lnTo>
                      <a:pt x="15973" y="120393"/>
                    </a:lnTo>
                    <a:lnTo>
                      <a:pt x="133216" y="3151"/>
                    </a:lnTo>
                    <a:lnTo>
                      <a:pt x="12033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xmlns="" id="{78B9990C-0451-4446-B660-52A28DC7FB34}"/>
                  </a:ext>
                </a:extLst>
              </p:cNvPr>
              <p:cNvSpPr/>
              <p:nvPr/>
            </p:nvSpPr>
            <p:spPr>
              <a:xfrm>
                <a:off x="7580669" y="190052"/>
                <a:ext cx="120607" cy="107911"/>
              </a:xfrm>
              <a:custGeom>
                <a:avLst/>
                <a:gdLst>
                  <a:gd name="connsiteX0" fmla="*/ 110427 w 120606"/>
                  <a:gd name="connsiteY0" fmla="*/ 3151 h 107911"/>
                  <a:gd name="connsiteX1" fmla="*/ 3151 w 120606"/>
                  <a:gd name="connsiteY1" fmla="*/ 110491 h 107911"/>
                  <a:gd name="connsiteX2" fmla="*/ 15148 w 120606"/>
                  <a:gd name="connsiteY2" fmla="*/ 110491 h 107911"/>
                  <a:gd name="connsiteX3" fmla="*/ 122488 w 120606"/>
                  <a:gd name="connsiteY3" fmla="*/ 3151 h 107911"/>
                  <a:gd name="connsiteX4" fmla="*/ 110427 w 120606"/>
                  <a:gd name="connsiteY4" fmla="*/ 3151 h 107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606" h="107911">
                    <a:moveTo>
                      <a:pt x="110427" y="3151"/>
                    </a:moveTo>
                    <a:lnTo>
                      <a:pt x="3151" y="110491"/>
                    </a:lnTo>
                    <a:lnTo>
                      <a:pt x="15148" y="110491"/>
                    </a:lnTo>
                    <a:lnTo>
                      <a:pt x="122488" y="3151"/>
                    </a:lnTo>
                    <a:lnTo>
                      <a:pt x="110427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24698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8774463-71B2-4363-9127-845CBF8C427B}"/>
              </a:ext>
            </a:extLst>
          </p:cNvPr>
          <p:cNvSpPr/>
          <p:nvPr userDrawn="1"/>
        </p:nvSpPr>
        <p:spPr>
          <a:xfrm>
            <a:off x="6105525" y="0"/>
            <a:ext cx="3038474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7D5AAF8B-17DD-4076-BBE8-D4BB8A1729E8}"/>
              </a:ext>
            </a:extLst>
          </p:cNvPr>
          <p:cNvSpPr/>
          <p:nvPr userDrawn="1"/>
        </p:nvSpPr>
        <p:spPr>
          <a:xfrm>
            <a:off x="0" y="4343400"/>
            <a:ext cx="280555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89BD33D3-09E6-469C-89DC-23F36E692C26}"/>
              </a:ext>
            </a:extLst>
          </p:cNvPr>
          <p:cNvGrpSpPr/>
          <p:nvPr userDrawn="1"/>
        </p:nvGrpSpPr>
        <p:grpSpPr>
          <a:xfrm>
            <a:off x="7462514" y="188949"/>
            <a:ext cx="1313977" cy="461289"/>
            <a:chOff x="7459364" y="190052"/>
            <a:chExt cx="1315310" cy="462748"/>
          </a:xfrm>
        </p:grpSpPr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C00C60A4-51F0-43F6-8610-D7BE3C4E376E}"/>
                </a:ext>
              </a:extLst>
            </p:cNvPr>
            <p:cNvGrpSpPr/>
            <p:nvPr/>
          </p:nvGrpSpPr>
          <p:grpSpPr>
            <a:xfrm>
              <a:off x="8184337" y="223251"/>
              <a:ext cx="590337" cy="418949"/>
              <a:chOff x="8184337" y="223251"/>
              <a:chExt cx="590337" cy="418949"/>
            </a:xfrm>
          </p:grpSpPr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xmlns="" id="{8FE03679-0495-4DA1-8FB2-5E809EC95E23}"/>
                  </a:ext>
                </a:extLst>
              </p:cNvPr>
              <p:cNvSpPr/>
              <p:nvPr/>
            </p:nvSpPr>
            <p:spPr>
              <a:xfrm>
                <a:off x="8184337" y="223251"/>
                <a:ext cx="590337" cy="418949"/>
              </a:xfrm>
              <a:custGeom>
                <a:avLst/>
                <a:gdLst>
                  <a:gd name="connsiteX0" fmla="*/ 3151 w 590337"/>
                  <a:gd name="connsiteY0" fmla="*/ 3151 h 418948"/>
                  <a:gd name="connsiteX1" fmla="*/ 591521 w 590337"/>
                  <a:gd name="connsiteY1" fmla="*/ 3151 h 418948"/>
                  <a:gd name="connsiteX2" fmla="*/ 591521 w 590337"/>
                  <a:gd name="connsiteY2" fmla="*/ 417148 h 418948"/>
                  <a:gd name="connsiteX3" fmla="*/ 3151 w 590337"/>
                  <a:gd name="connsiteY3" fmla="*/ 417148 h 418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0337" h="418948">
                    <a:moveTo>
                      <a:pt x="3151" y="3151"/>
                    </a:moveTo>
                    <a:lnTo>
                      <a:pt x="591521" y="3151"/>
                    </a:lnTo>
                    <a:lnTo>
                      <a:pt x="591521" y="417148"/>
                    </a:lnTo>
                    <a:lnTo>
                      <a:pt x="3151" y="417148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6" name="Полилиния: фигура 45">
                <a:extLst>
                  <a:ext uri="{FF2B5EF4-FFF2-40B4-BE49-F238E27FC236}">
                    <a16:creationId xmlns:a16="http://schemas.microsoft.com/office/drawing/2014/main" xmlns="" id="{B4162101-7D65-44B5-8DF0-C25A713750C3}"/>
                  </a:ext>
                </a:extLst>
              </p:cNvPr>
              <p:cNvSpPr/>
              <p:nvPr/>
            </p:nvSpPr>
            <p:spPr>
              <a:xfrm>
                <a:off x="8201920" y="560695"/>
                <a:ext cx="558599" cy="63477"/>
              </a:xfrm>
              <a:custGeom>
                <a:avLst/>
                <a:gdLst>
                  <a:gd name="connsiteX0" fmla="*/ 3151 w 558598"/>
                  <a:gd name="connsiteY0" fmla="*/ 3151 h 63477"/>
                  <a:gd name="connsiteX1" fmla="*/ 556354 w 558598"/>
                  <a:gd name="connsiteY1" fmla="*/ 3151 h 63477"/>
                  <a:gd name="connsiteX2" fmla="*/ 556354 w 558598"/>
                  <a:gd name="connsiteY2" fmla="*/ 61867 h 63477"/>
                  <a:gd name="connsiteX3" fmla="*/ 3151 w 558598"/>
                  <a:gd name="connsiteY3" fmla="*/ 61867 h 63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63477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61867"/>
                    </a:lnTo>
                    <a:lnTo>
                      <a:pt x="3151" y="61867"/>
                    </a:lnTo>
                    <a:close/>
                  </a:path>
                </a:pathLst>
              </a:custGeom>
              <a:solidFill>
                <a:srgbClr val="253572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7" name="Полилиния: фигура 46">
                <a:extLst>
                  <a:ext uri="{FF2B5EF4-FFF2-40B4-BE49-F238E27FC236}">
                    <a16:creationId xmlns:a16="http://schemas.microsoft.com/office/drawing/2014/main" xmlns="" id="{FC5911B9-D986-4297-A979-B2098A424588}"/>
                  </a:ext>
                </a:extLst>
              </p:cNvPr>
              <p:cNvSpPr/>
              <p:nvPr/>
            </p:nvSpPr>
            <p:spPr>
              <a:xfrm>
                <a:off x="8201920" y="241278"/>
                <a:ext cx="558599" cy="291995"/>
              </a:xfrm>
              <a:custGeom>
                <a:avLst/>
                <a:gdLst>
                  <a:gd name="connsiteX0" fmla="*/ 3151 w 558598"/>
                  <a:gd name="connsiteY0" fmla="*/ 3151 h 291994"/>
                  <a:gd name="connsiteX1" fmla="*/ 556354 w 558598"/>
                  <a:gd name="connsiteY1" fmla="*/ 3151 h 291994"/>
                  <a:gd name="connsiteX2" fmla="*/ 556354 w 558598"/>
                  <a:gd name="connsiteY2" fmla="*/ 293432 h 291994"/>
                  <a:gd name="connsiteX3" fmla="*/ 3151 w 558598"/>
                  <a:gd name="connsiteY3" fmla="*/ 293432 h 29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291994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293432"/>
                    </a:lnTo>
                    <a:lnTo>
                      <a:pt x="3151" y="293432"/>
                    </a:lnTo>
                    <a:close/>
                  </a:path>
                </a:pathLst>
              </a:custGeom>
              <a:solidFill>
                <a:srgbClr val="ED3331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8" name="Полилиния: фигура 47">
                <a:extLst>
                  <a:ext uri="{FF2B5EF4-FFF2-40B4-BE49-F238E27FC236}">
                    <a16:creationId xmlns:a16="http://schemas.microsoft.com/office/drawing/2014/main" xmlns="" id="{3303FB0E-AD75-4FBE-971F-709470A59397}"/>
                  </a:ext>
                </a:extLst>
              </p:cNvPr>
              <p:cNvSpPr/>
              <p:nvPr/>
            </p:nvSpPr>
            <p:spPr>
              <a:xfrm>
                <a:off x="8557392" y="382070"/>
                <a:ext cx="95216" cy="120606"/>
              </a:xfrm>
              <a:custGeom>
                <a:avLst/>
                <a:gdLst>
                  <a:gd name="connsiteX0" fmla="*/ 97922 w 95215"/>
                  <a:gd name="connsiteY0" fmla="*/ 3151 h 120606"/>
                  <a:gd name="connsiteX1" fmla="*/ 3151 w 95215"/>
                  <a:gd name="connsiteY1" fmla="*/ 3151 h 120606"/>
                  <a:gd name="connsiteX2" fmla="*/ 3151 w 95215"/>
                  <a:gd name="connsiteY2" fmla="*/ 19845 h 120606"/>
                  <a:gd name="connsiteX3" fmla="*/ 41872 w 95215"/>
                  <a:gd name="connsiteY3" fmla="*/ 19845 h 120606"/>
                  <a:gd name="connsiteX4" fmla="*/ 41872 w 95215"/>
                  <a:gd name="connsiteY4" fmla="*/ 120837 h 120606"/>
                  <a:gd name="connsiteX5" fmla="*/ 60344 w 95215"/>
                  <a:gd name="connsiteY5" fmla="*/ 120837 h 120606"/>
                  <a:gd name="connsiteX6" fmla="*/ 60344 w 95215"/>
                  <a:gd name="connsiteY6" fmla="*/ 19845 h 120606"/>
                  <a:gd name="connsiteX7" fmla="*/ 97922 w 95215"/>
                  <a:gd name="connsiteY7" fmla="*/ 19845 h 120606"/>
                  <a:gd name="connsiteX8" fmla="*/ 97922 w 95215"/>
                  <a:gd name="connsiteY8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215" h="120606">
                    <a:moveTo>
                      <a:pt x="97922" y="3151"/>
                    </a:moveTo>
                    <a:lnTo>
                      <a:pt x="3151" y="3151"/>
                    </a:lnTo>
                    <a:lnTo>
                      <a:pt x="3151" y="19845"/>
                    </a:lnTo>
                    <a:lnTo>
                      <a:pt x="41872" y="19845"/>
                    </a:lnTo>
                    <a:lnTo>
                      <a:pt x="41872" y="120837"/>
                    </a:lnTo>
                    <a:lnTo>
                      <a:pt x="60344" y="120837"/>
                    </a:lnTo>
                    <a:lnTo>
                      <a:pt x="60344" y="19845"/>
                    </a:lnTo>
                    <a:lnTo>
                      <a:pt x="97922" y="19845"/>
                    </a:lnTo>
                    <a:lnTo>
                      <a:pt x="97922" y="315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9" name="Полилиния: фигура 48">
                <a:extLst>
                  <a:ext uri="{FF2B5EF4-FFF2-40B4-BE49-F238E27FC236}">
                    <a16:creationId xmlns:a16="http://schemas.microsoft.com/office/drawing/2014/main" xmlns="" id="{8E3EEE5B-287E-4817-AE26-AB218196F4B5}"/>
                  </a:ext>
                </a:extLst>
              </p:cNvPr>
              <p:cNvSpPr/>
              <p:nvPr/>
            </p:nvSpPr>
            <p:spPr>
              <a:xfrm>
                <a:off x="8310656" y="382070"/>
                <a:ext cx="95216" cy="120606"/>
              </a:xfrm>
              <a:custGeom>
                <a:avLst/>
                <a:gdLst>
                  <a:gd name="connsiteX0" fmla="*/ 94621 w 95215"/>
                  <a:gd name="connsiteY0" fmla="*/ 85671 h 120606"/>
                  <a:gd name="connsiteX1" fmla="*/ 53234 w 95215"/>
                  <a:gd name="connsiteY1" fmla="*/ 120837 h 120606"/>
                  <a:gd name="connsiteX2" fmla="*/ 3151 w 95215"/>
                  <a:gd name="connsiteY2" fmla="*/ 120837 h 120606"/>
                  <a:gd name="connsiteX3" fmla="*/ 3151 w 95215"/>
                  <a:gd name="connsiteY3" fmla="*/ 3151 h 120606"/>
                  <a:gd name="connsiteX4" fmla="*/ 83957 w 95215"/>
                  <a:gd name="connsiteY4" fmla="*/ 3151 h 120606"/>
                  <a:gd name="connsiteX5" fmla="*/ 83957 w 95215"/>
                  <a:gd name="connsiteY5" fmla="*/ 19845 h 120606"/>
                  <a:gd name="connsiteX6" fmla="*/ 21623 w 95215"/>
                  <a:gd name="connsiteY6" fmla="*/ 19845 h 120606"/>
                  <a:gd name="connsiteX7" fmla="*/ 21623 w 95215"/>
                  <a:gd name="connsiteY7" fmla="*/ 51203 h 120606"/>
                  <a:gd name="connsiteX8" fmla="*/ 58566 w 95215"/>
                  <a:gd name="connsiteY8" fmla="*/ 50759 h 120606"/>
                  <a:gd name="connsiteX9" fmla="*/ 94621 w 95215"/>
                  <a:gd name="connsiteY9" fmla="*/ 85671 h 120606"/>
                  <a:gd name="connsiteX10" fmla="*/ 21877 w 95215"/>
                  <a:gd name="connsiteY10" fmla="*/ 104143 h 120606"/>
                  <a:gd name="connsiteX11" fmla="*/ 52536 w 95215"/>
                  <a:gd name="connsiteY11" fmla="*/ 104143 h 120606"/>
                  <a:gd name="connsiteX12" fmla="*/ 74563 w 95215"/>
                  <a:gd name="connsiteY12" fmla="*/ 85100 h 120606"/>
                  <a:gd name="connsiteX13" fmla="*/ 56154 w 95215"/>
                  <a:gd name="connsiteY13" fmla="*/ 66057 h 120606"/>
                  <a:gd name="connsiteX14" fmla="*/ 21877 w 95215"/>
                  <a:gd name="connsiteY14" fmla="*/ 66945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5215" h="120606">
                    <a:moveTo>
                      <a:pt x="94621" y="85671"/>
                    </a:moveTo>
                    <a:cubicBezTo>
                      <a:pt x="94621" y="104714"/>
                      <a:pt x="78816" y="120837"/>
                      <a:pt x="53234" y="120837"/>
                    </a:cubicBezTo>
                    <a:lnTo>
                      <a:pt x="3151" y="120837"/>
                    </a:lnTo>
                    <a:lnTo>
                      <a:pt x="3151" y="3151"/>
                    </a:lnTo>
                    <a:lnTo>
                      <a:pt x="83957" y="3151"/>
                    </a:lnTo>
                    <a:lnTo>
                      <a:pt x="83957" y="19845"/>
                    </a:lnTo>
                    <a:lnTo>
                      <a:pt x="21623" y="19845"/>
                    </a:lnTo>
                    <a:lnTo>
                      <a:pt x="21623" y="51203"/>
                    </a:lnTo>
                    <a:cubicBezTo>
                      <a:pt x="33867" y="49469"/>
                      <a:pt x="46284" y="49319"/>
                      <a:pt x="58566" y="50759"/>
                    </a:cubicBezTo>
                    <a:cubicBezTo>
                      <a:pt x="73484" y="52282"/>
                      <a:pt x="94621" y="57424"/>
                      <a:pt x="94621" y="85671"/>
                    </a:cubicBezTo>
                    <a:close/>
                    <a:moveTo>
                      <a:pt x="21877" y="104143"/>
                    </a:moveTo>
                    <a:lnTo>
                      <a:pt x="52536" y="104143"/>
                    </a:lnTo>
                    <a:cubicBezTo>
                      <a:pt x="66120" y="104143"/>
                      <a:pt x="74563" y="95700"/>
                      <a:pt x="74563" y="85100"/>
                    </a:cubicBezTo>
                    <a:cubicBezTo>
                      <a:pt x="74563" y="70246"/>
                      <a:pt x="64152" y="67136"/>
                      <a:pt x="56154" y="66057"/>
                    </a:cubicBezTo>
                    <a:cubicBezTo>
                      <a:pt x="44727" y="65241"/>
                      <a:pt x="33247" y="65539"/>
                      <a:pt x="21877" y="6694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0" name="Полилиния: фигура 49">
                <a:extLst>
                  <a:ext uri="{FF2B5EF4-FFF2-40B4-BE49-F238E27FC236}">
                    <a16:creationId xmlns:a16="http://schemas.microsoft.com/office/drawing/2014/main" xmlns="" id="{655A651D-B2DF-43CA-AA71-BC7B4F6A27D4}"/>
                  </a:ext>
                </a:extLst>
              </p:cNvPr>
              <p:cNvSpPr/>
              <p:nvPr/>
            </p:nvSpPr>
            <p:spPr>
              <a:xfrm>
                <a:off x="8416155" y="378516"/>
                <a:ext cx="145997" cy="126954"/>
              </a:xfrm>
              <a:custGeom>
                <a:avLst/>
                <a:gdLst>
                  <a:gd name="connsiteX0" fmla="*/ 82561 w 145997"/>
                  <a:gd name="connsiteY0" fmla="*/ 115505 h 126954"/>
                  <a:gd name="connsiteX1" fmla="*/ 82561 w 145997"/>
                  <a:gd name="connsiteY1" fmla="*/ 127693 h 126954"/>
                  <a:gd name="connsiteX2" fmla="*/ 64089 w 145997"/>
                  <a:gd name="connsiteY2" fmla="*/ 127693 h 126954"/>
                  <a:gd name="connsiteX3" fmla="*/ 64089 w 145997"/>
                  <a:gd name="connsiteY3" fmla="*/ 115505 h 126954"/>
                  <a:gd name="connsiteX4" fmla="*/ 3151 w 145997"/>
                  <a:gd name="connsiteY4" fmla="*/ 64724 h 126954"/>
                  <a:gd name="connsiteX5" fmla="*/ 64089 w 145997"/>
                  <a:gd name="connsiteY5" fmla="*/ 13942 h 126954"/>
                  <a:gd name="connsiteX6" fmla="*/ 64089 w 145997"/>
                  <a:gd name="connsiteY6" fmla="*/ 3151 h 126954"/>
                  <a:gd name="connsiteX7" fmla="*/ 82561 w 145997"/>
                  <a:gd name="connsiteY7" fmla="*/ 3151 h 126954"/>
                  <a:gd name="connsiteX8" fmla="*/ 82561 w 145997"/>
                  <a:gd name="connsiteY8" fmla="*/ 13561 h 126954"/>
                  <a:gd name="connsiteX9" fmla="*/ 143499 w 145997"/>
                  <a:gd name="connsiteY9" fmla="*/ 64343 h 126954"/>
                  <a:gd name="connsiteX10" fmla="*/ 82561 w 145997"/>
                  <a:gd name="connsiteY10" fmla="*/ 115505 h 126954"/>
                  <a:gd name="connsiteX11" fmla="*/ 64089 w 145997"/>
                  <a:gd name="connsiteY11" fmla="*/ 98811 h 126954"/>
                  <a:gd name="connsiteX12" fmla="*/ 64089 w 145997"/>
                  <a:gd name="connsiteY12" fmla="*/ 30256 h 126954"/>
                  <a:gd name="connsiteX13" fmla="*/ 61423 w 145997"/>
                  <a:gd name="connsiteY13" fmla="*/ 30256 h 126954"/>
                  <a:gd name="connsiteX14" fmla="*/ 22004 w 145997"/>
                  <a:gd name="connsiteY14" fmla="*/ 64533 h 126954"/>
                  <a:gd name="connsiteX15" fmla="*/ 61423 w 145997"/>
                  <a:gd name="connsiteY15" fmla="*/ 98811 h 126954"/>
                  <a:gd name="connsiteX16" fmla="*/ 85227 w 145997"/>
                  <a:gd name="connsiteY16" fmla="*/ 98811 h 126954"/>
                  <a:gd name="connsiteX17" fmla="*/ 124583 w 145997"/>
                  <a:gd name="connsiteY17" fmla="*/ 64533 h 126954"/>
                  <a:gd name="connsiteX18" fmla="*/ 85227 w 145997"/>
                  <a:gd name="connsiteY18" fmla="*/ 30256 h 126954"/>
                  <a:gd name="connsiteX19" fmla="*/ 82561 w 145997"/>
                  <a:gd name="connsiteY19" fmla="*/ 30256 h 126954"/>
                  <a:gd name="connsiteX20" fmla="*/ 82561 w 145997"/>
                  <a:gd name="connsiteY20" fmla="*/ 98811 h 126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5997" h="126954">
                    <a:moveTo>
                      <a:pt x="82561" y="115505"/>
                    </a:moveTo>
                    <a:lnTo>
                      <a:pt x="82561" y="127693"/>
                    </a:lnTo>
                    <a:lnTo>
                      <a:pt x="64089" y="127693"/>
                    </a:lnTo>
                    <a:lnTo>
                      <a:pt x="64089" y="115505"/>
                    </a:lnTo>
                    <a:cubicBezTo>
                      <a:pt x="30256" y="115505"/>
                      <a:pt x="3151" y="96462"/>
                      <a:pt x="3151" y="64724"/>
                    </a:cubicBezTo>
                    <a:cubicBezTo>
                      <a:pt x="3151" y="30700"/>
                      <a:pt x="30256" y="13942"/>
                      <a:pt x="64089" y="13942"/>
                    </a:cubicBezTo>
                    <a:lnTo>
                      <a:pt x="64089" y="3151"/>
                    </a:lnTo>
                    <a:lnTo>
                      <a:pt x="82561" y="3151"/>
                    </a:lnTo>
                    <a:lnTo>
                      <a:pt x="82561" y="13561"/>
                    </a:lnTo>
                    <a:cubicBezTo>
                      <a:pt x="116331" y="13561"/>
                      <a:pt x="143499" y="30509"/>
                      <a:pt x="143499" y="64343"/>
                    </a:cubicBezTo>
                    <a:cubicBezTo>
                      <a:pt x="143499" y="96780"/>
                      <a:pt x="116331" y="115251"/>
                      <a:pt x="82561" y="115505"/>
                    </a:cubicBezTo>
                    <a:close/>
                    <a:moveTo>
                      <a:pt x="64089" y="98811"/>
                    </a:moveTo>
                    <a:lnTo>
                      <a:pt x="64089" y="30256"/>
                    </a:lnTo>
                    <a:lnTo>
                      <a:pt x="61423" y="30256"/>
                    </a:lnTo>
                    <a:cubicBezTo>
                      <a:pt x="39587" y="30256"/>
                      <a:pt x="22004" y="41428"/>
                      <a:pt x="22004" y="64533"/>
                    </a:cubicBezTo>
                    <a:cubicBezTo>
                      <a:pt x="22004" y="86306"/>
                      <a:pt x="39587" y="98811"/>
                      <a:pt x="61423" y="98811"/>
                    </a:cubicBezTo>
                    <a:close/>
                    <a:moveTo>
                      <a:pt x="85227" y="98811"/>
                    </a:moveTo>
                    <a:cubicBezTo>
                      <a:pt x="106999" y="98811"/>
                      <a:pt x="124583" y="86115"/>
                      <a:pt x="124583" y="64533"/>
                    </a:cubicBezTo>
                    <a:cubicBezTo>
                      <a:pt x="124583" y="41428"/>
                      <a:pt x="106999" y="30256"/>
                      <a:pt x="85227" y="30256"/>
                    </a:cubicBezTo>
                    <a:lnTo>
                      <a:pt x="82561" y="30256"/>
                    </a:lnTo>
                    <a:lnTo>
                      <a:pt x="82561" y="9881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B5BFC8C0-0850-4C50-A541-8DC5B3350A93}"/>
                </a:ext>
              </a:extLst>
            </p:cNvPr>
            <p:cNvGrpSpPr/>
            <p:nvPr/>
          </p:nvGrpSpPr>
          <p:grpSpPr>
            <a:xfrm>
              <a:off x="7459364" y="190052"/>
              <a:ext cx="617315" cy="462748"/>
              <a:chOff x="7459364" y="190052"/>
              <a:chExt cx="617315" cy="462748"/>
            </a:xfrm>
            <a:solidFill>
              <a:schemeClr val="bg1"/>
            </a:solidFill>
          </p:grpSpPr>
          <p:sp>
            <p:nvSpPr>
              <p:cNvPr id="35" name="Полилиния: фигура 34">
                <a:extLst>
                  <a:ext uri="{FF2B5EF4-FFF2-40B4-BE49-F238E27FC236}">
                    <a16:creationId xmlns:a16="http://schemas.microsoft.com/office/drawing/2014/main" xmlns="" id="{255370D4-D552-4878-9FEB-C6D845A7A74D}"/>
                  </a:ext>
                </a:extLst>
              </p:cNvPr>
              <p:cNvSpPr/>
              <p:nvPr/>
            </p:nvSpPr>
            <p:spPr>
              <a:xfrm>
                <a:off x="7853303" y="432471"/>
                <a:ext cx="38086" cy="38086"/>
              </a:xfrm>
              <a:custGeom>
                <a:avLst/>
                <a:gdLst>
                  <a:gd name="connsiteX0" fmla="*/ 3151 w 38086"/>
                  <a:gd name="connsiteY0" fmla="*/ 40285 h 38086"/>
                  <a:gd name="connsiteX1" fmla="*/ 3849 w 38086"/>
                  <a:gd name="connsiteY1" fmla="*/ 32350 h 38086"/>
                  <a:gd name="connsiteX2" fmla="*/ 6198 w 38086"/>
                  <a:gd name="connsiteY2" fmla="*/ 32350 h 38086"/>
                  <a:gd name="connsiteX3" fmla="*/ 11911 w 38086"/>
                  <a:gd name="connsiteY3" fmla="*/ 8356 h 38086"/>
                  <a:gd name="connsiteX4" fmla="*/ 11911 w 38086"/>
                  <a:gd name="connsiteY4" fmla="*/ 3151 h 38086"/>
                  <a:gd name="connsiteX5" fmla="*/ 40539 w 38086"/>
                  <a:gd name="connsiteY5" fmla="*/ 3151 h 38086"/>
                  <a:gd name="connsiteX6" fmla="*/ 40539 w 38086"/>
                  <a:gd name="connsiteY6" fmla="*/ 40412 h 38086"/>
                  <a:gd name="connsiteX7" fmla="*/ 30192 w 38086"/>
                  <a:gd name="connsiteY7" fmla="*/ 40412 h 38086"/>
                  <a:gd name="connsiteX8" fmla="*/ 30192 w 38086"/>
                  <a:gd name="connsiteY8" fmla="*/ 12419 h 38086"/>
                  <a:gd name="connsiteX9" fmla="*/ 21559 w 38086"/>
                  <a:gd name="connsiteY9" fmla="*/ 12419 h 38086"/>
                  <a:gd name="connsiteX10" fmla="*/ 21559 w 38086"/>
                  <a:gd name="connsiteY10" fmla="*/ 13815 h 38086"/>
                  <a:gd name="connsiteX11" fmla="*/ 9308 w 38086"/>
                  <a:gd name="connsiteY11" fmla="*/ 41110 h 38086"/>
                  <a:gd name="connsiteX12" fmla="*/ 3151 w 38086"/>
                  <a:gd name="connsiteY12" fmla="*/ 40285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086" h="38086">
                    <a:moveTo>
                      <a:pt x="3151" y="40285"/>
                    </a:moveTo>
                    <a:lnTo>
                      <a:pt x="3849" y="32350"/>
                    </a:lnTo>
                    <a:cubicBezTo>
                      <a:pt x="4631" y="32413"/>
                      <a:pt x="5416" y="32413"/>
                      <a:pt x="6198" y="32350"/>
                    </a:cubicBezTo>
                    <a:cubicBezTo>
                      <a:pt x="9118" y="32350"/>
                      <a:pt x="11911" y="30890"/>
                      <a:pt x="11911" y="8356"/>
                    </a:cubicBezTo>
                    <a:lnTo>
                      <a:pt x="11911" y="3151"/>
                    </a:lnTo>
                    <a:lnTo>
                      <a:pt x="40539" y="3151"/>
                    </a:lnTo>
                    <a:lnTo>
                      <a:pt x="40539" y="40412"/>
                    </a:lnTo>
                    <a:lnTo>
                      <a:pt x="30192" y="40412"/>
                    </a:lnTo>
                    <a:lnTo>
                      <a:pt x="30192" y="12419"/>
                    </a:lnTo>
                    <a:lnTo>
                      <a:pt x="21559" y="12419"/>
                    </a:lnTo>
                    <a:lnTo>
                      <a:pt x="21559" y="13815"/>
                    </a:lnTo>
                    <a:cubicBezTo>
                      <a:pt x="21559" y="36540"/>
                      <a:pt x="16545" y="41110"/>
                      <a:pt x="9308" y="41110"/>
                    </a:cubicBezTo>
                    <a:cubicBezTo>
                      <a:pt x="7229" y="41105"/>
                      <a:pt x="5159" y="40827"/>
                      <a:pt x="3151" y="40285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" name="Полилиния: фигура 35">
                <a:extLst>
                  <a:ext uri="{FF2B5EF4-FFF2-40B4-BE49-F238E27FC236}">
                    <a16:creationId xmlns:a16="http://schemas.microsoft.com/office/drawing/2014/main" xmlns="" id="{A2CDD588-D729-46D2-948F-FABDD4DC7FBE}"/>
                  </a:ext>
                </a:extLst>
              </p:cNvPr>
              <p:cNvSpPr/>
              <p:nvPr/>
            </p:nvSpPr>
            <p:spPr>
              <a:xfrm>
                <a:off x="7897483" y="432662"/>
                <a:ext cx="31739" cy="38086"/>
              </a:xfrm>
              <a:custGeom>
                <a:avLst/>
                <a:gdLst>
                  <a:gd name="connsiteX0" fmla="*/ 3151 w 31738"/>
                  <a:gd name="connsiteY0" fmla="*/ 3151 h 38086"/>
                  <a:gd name="connsiteX1" fmla="*/ 33112 w 31738"/>
                  <a:gd name="connsiteY1" fmla="*/ 3151 h 38086"/>
                  <a:gd name="connsiteX2" fmla="*/ 33112 w 31738"/>
                  <a:gd name="connsiteY2" fmla="*/ 11974 h 38086"/>
                  <a:gd name="connsiteX3" fmla="*/ 13371 w 31738"/>
                  <a:gd name="connsiteY3" fmla="*/ 11974 h 38086"/>
                  <a:gd name="connsiteX4" fmla="*/ 13371 w 31738"/>
                  <a:gd name="connsiteY4" fmla="*/ 17560 h 38086"/>
                  <a:gd name="connsiteX5" fmla="*/ 31081 w 31738"/>
                  <a:gd name="connsiteY5" fmla="*/ 17560 h 38086"/>
                  <a:gd name="connsiteX6" fmla="*/ 31081 w 31738"/>
                  <a:gd name="connsiteY6" fmla="*/ 25749 h 38086"/>
                  <a:gd name="connsiteX7" fmla="*/ 13180 w 31738"/>
                  <a:gd name="connsiteY7" fmla="*/ 25749 h 38086"/>
                  <a:gd name="connsiteX8" fmla="*/ 13180 w 31738"/>
                  <a:gd name="connsiteY8" fmla="*/ 31652 h 38086"/>
                  <a:gd name="connsiteX9" fmla="*/ 33176 w 31738"/>
                  <a:gd name="connsiteY9" fmla="*/ 31652 h 38086"/>
                  <a:gd name="connsiteX10" fmla="*/ 33176 w 31738"/>
                  <a:gd name="connsiteY10" fmla="*/ 40412 h 38086"/>
                  <a:gd name="connsiteX11" fmla="*/ 3151 w 31738"/>
                  <a:gd name="connsiteY11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738" h="38086">
                    <a:moveTo>
                      <a:pt x="3151" y="3151"/>
                    </a:moveTo>
                    <a:lnTo>
                      <a:pt x="33112" y="3151"/>
                    </a:lnTo>
                    <a:lnTo>
                      <a:pt x="33112" y="11974"/>
                    </a:lnTo>
                    <a:lnTo>
                      <a:pt x="13371" y="11974"/>
                    </a:lnTo>
                    <a:lnTo>
                      <a:pt x="13371" y="17560"/>
                    </a:lnTo>
                    <a:lnTo>
                      <a:pt x="31081" y="17560"/>
                    </a:lnTo>
                    <a:lnTo>
                      <a:pt x="31081" y="25749"/>
                    </a:lnTo>
                    <a:lnTo>
                      <a:pt x="13180" y="25749"/>
                    </a:lnTo>
                    <a:lnTo>
                      <a:pt x="13180" y="31652"/>
                    </a:lnTo>
                    <a:lnTo>
                      <a:pt x="33176" y="31652"/>
                    </a:lnTo>
                    <a:lnTo>
                      <a:pt x="33176" y="40412"/>
                    </a:lnTo>
                    <a:lnTo>
                      <a:pt x="3151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" name="Полилиния: фигура 36">
                <a:extLst>
                  <a:ext uri="{FF2B5EF4-FFF2-40B4-BE49-F238E27FC236}">
                    <a16:creationId xmlns:a16="http://schemas.microsoft.com/office/drawing/2014/main" xmlns="" id="{128C2791-3241-4B29-9AC6-EA08BD0796EC}"/>
                  </a:ext>
                </a:extLst>
              </p:cNvPr>
              <p:cNvSpPr/>
              <p:nvPr/>
            </p:nvSpPr>
            <p:spPr>
              <a:xfrm>
                <a:off x="7930936" y="432662"/>
                <a:ext cx="38086" cy="38086"/>
              </a:xfrm>
              <a:custGeom>
                <a:avLst/>
                <a:gdLst>
                  <a:gd name="connsiteX0" fmla="*/ 14323 w 38086"/>
                  <a:gd name="connsiteY0" fmla="*/ 12228 h 38086"/>
                  <a:gd name="connsiteX1" fmla="*/ 3151 w 38086"/>
                  <a:gd name="connsiteY1" fmla="*/ 12228 h 38086"/>
                  <a:gd name="connsiteX2" fmla="*/ 3151 w 38086"/>
                  <a:gd name="connsiteY2" fmla="*/ 3151 h 38086"/>
                  <a:gd name="connsiteX3" fmla="*/ 35715 w 38086"/>
                  <a:gd name="connsiteY3" fmla="*/ 3151 h 38086"/>
                  <a:gd name="connsiteX4" fmla="*/ 35715 w 38086"/>
                  <a:gd name="connsiteY4" fmla="*/ 12228 h 38086"/>
                  <a:gd name="connsiteX5" fmla="*/ 24543 w 38086"/>
                  <a:gd name="connsiteY5" fmla="*/ 12228 h 38086"/>
                  <a:gd name="connsiteX6" fmla="*/ 24543 w 38086"/>
                  <a:gd name="connsiteY6" fmla="*/ 40412 h 38086"/>
                  <a:gd name="connsiteX7" fmla="*/ 14259 w 38086"/>
                  <a:gd name="connsiteY7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086" h="38086">
                    <a:moveTo>
                      <a:pt x="14323" y="12228"/>
                    </a:moveTo>
                    <a:lnTo>
                      <a:pt x="3151" y="12228"/>
                    </a:lnTo>
                    <a:lnTo>
                      <a:pt x="3151" y="3151"/>
                    </a:lnTo>
                    <a:lnTo>
                      <a:pt x="35715" y="3151"/>
                    </a:lnTo>
                    <a:lnTo>
                      <a:pt x="35715" y="12228"/>
                    </a:lnTo>
                    <a:lnTo>
                      <a:pt x="24543" y="12228"/>
                    </a:lnTo>
                    <a:lnTo>
                      <a:pt x="24543" y="40412"/>
                    </a:lnTo>
                    <a:lnTo>
                      <a:pt x="14259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8" name="Полилиния: фигура 37">
                <a:extLst>
                  <a:ext uri="{FF2B5EF4-FFF2-40B4-BE49-F238E27FC236}">
                    <a16:creationId xmlns:a16="http://schemas.microsoft.com/office/drawing/2014/main" xmlns="" id="{B3DAF707-FC1A-4B2A-9F5A-5824EC4D577E}"/>
                  </a:ext>
                </a:extLst>
              </p:cNvPr>
              <p:cNvSpPr/>
              <p:nvPr/>
            </p:nvSpPr>
            <p:spPr>
              <a:xfrm>
                <a:off x="7808742" y="190243"/>
                <a:ext cx="241213" cy="247561"/>
              </a:xfrm>
              <a:custGeom>
                <a:avLst/>
                <a:gdLst>
                  <a:gd name="connsiteX0" fmla="*/ 113792 w 241213"/>
                  <a:gd name="connsiteY0" fmla="*/ 199866 h 247560"/>
                  <a:gd name="connsiteX1" fmla="*/ 190408 w 241213"/>
                  <a:gd name="connsiteY1" fmla="*/ 246078 h 247560"/>
                  <a:gd name="connsiteX2" fmla="*/ 241190 w 241213"/>
                  <a:gd name="connsiteY2" fmla="*/ 195296 h 247560"/>
                  <a:gd name="connsiteX3" fmla="*/ 126170 w 241213"/>
                  <a:gd name="connsiteY3" fmla="*/ 141023 h 247560"/>
                  <a:gd name="connsiteX4" fmla="*/ 65739 w 241213"/>
                  <a:gd name="connsiteY4" fmla="*/ 151941 h 247560"/>
                  <a:gd name="connsiteX5" fmla="*/ 71706 w 241213"/>
                  <a:gd name="connsiteY5" fmla="*/ 62565 h 247560"/>
                  <a:gd name="connsiteX6" fmla="*/ 241698 w 241213"/>
                  <a:gd name="connsiteY6" fmla="*/ 62565 h 247560"/>
                  <a:gd name="connsiteX7" fmla="*/ 241698 w 241213"/>
                  <a:gd name="connsiteY7" fmla="*/ 3151 h 247560"/>
                  <a:gd name="connsiteX8" fmla="*/ 14069 w 241213"/>
                  <a:gd name="connsiteY8" fmla="*/ 3151 h 247560"/>
                  <a:gd name="connsiteX9" fmla="*/ 3151 w 241213"/>
                  <a:gd name="connsiteY9" fmla="*/ 190091 h 247560"/>
                  <a:gd name="connsiteX10" fmla="*/ 43649 w 241213"/>
                  <a:gd name="connsiteY10" fmla="*/ 216751 h 247560"/>
                  <a:gd name="connsiteX11" fmla="*/ 113792 w 241213"/>
                  <a:gd name="connsiteY11" fmla="*/ 199866 h 247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1213" h="247560">
                    <a:moveTo>
                      <a:pt x="113792" y="199866"/>
                    </a:moveTo>
                    <a:cubicBezTo>
                      <a:pt x="152893" y="199866"/>
                      <a:pt x="182156" y="217386"/>
                      <a:pt x="190408" y="246078"/>
                    </a:cubicBezTo>
                    <a:lnTo>
                      <a:pt x="241190" y="195296"/>
                    </a:lnTo>
                    <a:cubicBezTo>
                      <a:pt x="218656" y="158797"/>
                      <a:pt x="176063" y="141023"/>
                      <a:pt x="126170" y="141023"/>
                    </a:cubicBezTo>
                    <a:cubicBezTo>
                      <a:pt x="105514" y="140775"/>
                      <a:pt x="85002" y="144481"/>
                      <a:pt x="65739" y="151941"/>
                    </a:cubicBezTo>
                    <a:lnTo>
                      <a:pt x="71706" y="62565"/>
                    </a:lnTo>
                    <a:lnTo>
                      <a:pt x="241698" y="62565"/>
                    </a:lnTo>
                    <a:lnTo>
                      <a:pt x="241698" y="3151"/>
                    </a:lnTo>
                    <a:lnTo>
                      <a:pt x="14069" y="3151"/>
                    </a:lnTo>
                    <a:lnTo>
                      <a:pt x="3151" y="190091"/>
                    </a:lnTo>
                    <a:lnTo>
                      <a:pt x="43649" y="216751"/>
                    </a:lnTo>
                    <a:cubicBezTo>
                      <a:pt x="65474" y="205951"/>
                      <a:pt x="89443" y="200181"/>
                      <a:pt x="113792" y="199866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9" name="Полилиния: фигура 38">
                <a:extLst>
                  <a:ext uri="{FF2B5EF4-FFF2-40B4-BE49-F238E27FC236}">
                    <a16:creationId xmlns:a16="http://schemas.microsoft.com/office/drawing/2014/main" xmlns="" id="{4FA0768E-FD07-414D-B979-B24ABC551A1D}"/>
                  </a:ext>
                </a:extLst>
              </p:cNvPr>
              <p:cNvSpPr/>
              <p:nvPr/>
            </p:nvSpPr>
            <p:spPr>
              <a:xfrm>
                <a:off x="7783288" y="471446"/>
                <a:ext cx="133302" cy="101563"/>
              </a:xfrm>
              <a:custGeom>
                <a:avLst/>
                <a:gdLst>
                  <a:gd name="connsiteX0" fmla="*/ 132581 w 133302"/>
                  <a:gd name="connsiteY0" fmla="*/ 48283 h 101563"/>
                  <a:gd name="connsiteX1" fmla="*/ 44538 w 133302"/>
                  <a:gd name="connsiteY1" fmla="*/ 3151 h 101563"/>
                  <a:gd name="connsiteX2" fmla="*/ 3151 w 133302"/>
                  <a:gd name="connsiteY2" fmla="*/ 51647 h 101563"/>
                  <a:gd name="connsiteX3" fmla="*/ 80720 w 133302"/>
                  <a:gd name="connsiteY3" fmla="*/ 99763 h 101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302" h="101563">
                    <a:moveTo>
                      <a:pt x="132581" y="48283"/>
                    </a:moveTo>
                    <a:cubicBezTo>
                      <a:pt x="100842" y="45300"/>
                      <a:pt x="72151" y="28732"/>
                      <a:pt x="44538" y="3151"/>
                    </a:cubicBezTo>
                    <a:lnTo>
                      <a:pt x="3151" y="51647"/>
                    </a:lnTo>
                    <a:cubicBezTo>
                      <a:pt x="25055" y="73321"/>
                      <a:pt x="51571" y="89769"/>
                      <a:pt x="80720" y="99763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0" name="Полилиния: фигура 39">
                <a:extLst>
                  <a:ext uri="{FF2B5EF4-FFF2-40B4-BE49-F238E27FC236}">
                    <a16:creationId xmlns:a16="http://schemas.microsoft.com/office/drawing/2014/main" xmlns="" id="{6A17A551-1797-4F26-9DCE-89A129BD6FD3}"/>
                  </a:ext>
                </a:extLst>
              </p:cNvPr>
              <p:cNvSpPr/>
              <p:nvPr/>
            </p:nvSpPr>
            <p:spPr>
              <a:xfrm>
                <a:off x="7504623" y="239120"/>
                <a:ext cx="279299" cy="380863"/>
              </a:xfrm>
              <a:custGeom>
                <a:avLst/>
                <a:gdLst>
                  <a:gd name="connsiteX0" fmla="*/ 175872 w 279299"/>
                  <a:gd name="connsiteY0" fmla="*/ 259344 h 380862"/>
                  <a:gd name="connsiteX1" fmla="*/ 275024 w 279299"/>
                  <a:gd name="connsiteY1" fmla="*/ 111697 h 380862"/>
                  <a:gd name="connsiteX2" fmla="*/ 194281 w 279299"/>
                  <a:gd name="connsiteY2" fmla="*/ 3151 h 380862"/>
                  <a:gd name="connsiteX3" fmla="*/ 140452 w 279299"/>
                  <a:gd name="connsiteY3" fmla="*/ 56916 h 380862"/>
                  <a:gd name="connsiteX4" fmla="*/ 144261 w 279299"/>
                  <a:gd name="connsiteY4" fmla="*/ 56916 h 380862"/>
                  <a:gd name="connsiteX5" fmla="*/ 205833 w 279299"/>
                  <a:gd name="connsiteY5" fmla="*/ 116331 h 380862"/>
                  <a:gd name="connsiteX6" fmla="*/ 134485 w 279299"/>
                  <a:gd name="connsiteY6" fmla="*/ 219290 h 380862"/>
                  <a:gd name="connsiteX7" fmla="*/ 3151 w 279299"/>
                  <a:gd name="connsiteY7" fmla="*/ 331010 h 380862"/>
                  <a:gd name="connsiteX8" fmla="*/ 3151 w 279299"/>
                  <a:gd name="connsiteY8" fmla="*/ 383823 h 380862"/>
                  <a:gd name="connsiteX9" fmla="*/ 278832 w 279299"/>
                  <a:gd name="connsiteY9" fmla="*/ 383823 h 380862"/>
                  <a:gd name="connsiteX10" fmla="*/ 278832 w 279299"/>
                  <a:gd name="connsiteY10" fmla="*/ 324980 h 380862"/>
                  <a:gd name="connsiteX11" fmla="*/ 97414 w 279299"/>
                  <a:gd name="connsiteY11" fmla="*/ 324980 h 38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9299" h="380862">
                    <a:moveTo>
                      <a:pt x="175872" y="259344"/>
                    </a:moveTo>
                    <a:cubicBezTo>
                      <a:pt x="242904" y="203802"/>
                      <a:pt x="275024" y="171619"/>
                      <a:pt x="275024" y="111697"/>
                    </a:cubicBezTo>
                    <a:cubicBezTo>
                      <a:pt x="276728" y="61109"/>
                      <a:pt x="243222" y="16065"/>
                      <a:pt x="194281" y="3151"/>
                    </a:cubicBezTo>
                    <a:lnTo>
                      <a:pt x="140452" y="56916"/>
                    </a:lnTo>
                    <a:cubicBezTo>
                      <a:pt x="141721" y="56916"/>
                      <a:pt x="142928" y="56916"/>
                      <a:pt x="144261" y="56916"/>
                    </a:cubicBezTo>
                    <a:cubicBezTo>
                      <a:pt x="179173" y="56916"/>
                      <a:pt x="205833" y="78689"/>
                      <a:pt x="205833" y="116331"/>
                    </a:cubicBezTo>
                    <a:cubicBezTo>
                      <a:pt x="205833" y="150608"/>
                      <a:pt x="186790" y="175174"/>
                      <a:pt x="134485" y="219290"/>
                    </a:cubicBezTo>
                    <a:lnTo>
                      <a:pt x="3151" y="331010"/>
                    </a:lnTo>
                    <a:lnTo>
                      <a:pt x="3151" y="383823"/>
                    </a:lnTo>
                    <a:lnTo>
                      <a:pt x="278832" y="383823"/>
                    </a:lnTo>
                    <a:lnTo>
                      <a:pt x="278832" y="324980"/>
                    </a:lnTo>
                    <a:lnTo>
                      <a:pt x="97414" y="324980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1" name="Полилиния: фигура 40">
                <a:extLst>
                  <a:ext uri="{FF2B5EF4-FFF2-40B4-BE49-F238E27FC236}">
                    <a16:creationId xmlns:a16="http://schemas.microsoft.com/office/drawing/2014/main" xmlns="" id="{C3B33E3A-90E4-4183-816A-A52E9F92A311}"/>
                  </a:ext>
                </a:extLst>
              </p:cNvPr>
              <p:cNvSpPr/>
              <p:nvPr/>
            </p:nvSpPr>
            <p:spPr>
              <a:xfrm>
                <a:off x="7459364" y="216586"/>
                <a:ext cx="177736" cy="158693"/>
              </a:xfrm>
              <a:custGeom>
                <a:avLst/>
                <a:gdLst>
                  <a:gd name="connsiteX0" fmla="*/ 157845 w 177736"/>
                  <a:gd name="connsiteY0" fmla="*/ 3151 h 158692"/>
                  <a:gd name="connsiteX1" fmla="*/ 3151 w 177736"/>
                  <a:gd name="connsiteY1" fmla="*/ 157908 h 158692"/>
                  <a:gd name="connsiteX2" fmla="*/ 24479 w 177736"/>
                  <a:gd name="connsiteY2" fmla="*/ 157908 h 158692"/>
                  <a:gd name="connsiteX3" fmla="*/ 179236 w 177736"/>
                  <a:gd name="connsiteY3" fmla="*/ 3151 h 158692"/>
                  <a:gd name="connsiteX4" fmla="*/ 157845 w 177736"/>
                  <a:gd name="connsiteY4" fmla="*/ 3151 h 158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736" h="158692">
                    <a:moveTo>
                      <a:pt x="157845" y="3151"/>
                    </a:moveTo>
                    <a:lnTo>
                      <a:pt x="3151" y="157908"/>
                    </a:lnTo>
                    <a:lnTo>
                      <a:pt x="24479" y="157908"/>
                    </a:lnTo>
                    <a:lnTo>
                      <a:pt x="179236" y="3151"/>
                    </a:lnTo>
                    <a:lnTo>
                      <a:pt x="157845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2" name="Полилиния: фигура 41">
                <a:extLst>
                  <a:ext uri="{FF2B5EF4-FFF2-40B4-BE49-F238E27FC236}">
                    <a16:creationId xmlns:a16="http://schemas.microsoft.com/office/drawing/2014/main" xmlns="" id="{83E4D5B2-A3A2-4D21-8931-C839A57905BD}"/>
                  </a:ext>
                </a:extLst>
              </p:cNvPr>
              <p:cNvSpPr/>
              <p:nvPr/>
            </p:nvSpPr>
            <p:spPr>
              <a:xfrm>
                <a:off x="7943377" y="457862"/>
                <a:ext cx="133302" cy="114259"/>
              </a:xfrm>
              <a:custGeom>
                <a:avLst/>
                <a:gdLst>
                  <a:gd name="connsiteX0" fmla="*/ 110110 w 133302"/>
                  <a:gd name="connsiteY0" fmla="*/ 3151 h 114258"/>
                  <a:gd name="connsiteX1" fmla="*/ 3151 w 133302"/>
                  <a:gd name="connsiteY1" fmla="*/ 111951 h 114258"/>
                  <a:gd name="connsiteX2" fmla="*/ 24987 w 133302"/>
                  <a:gd name="connsiteY2" fmla="*/ 111951 h 114258"/>
                  <a:gd name="connsiteX3" fmla="*/ 132009 w 133302"/>
                  <a:gd name="connsiteY3" fmla="*/ 3151 h 114258"/>
                  <a:gd name="connsiteX4" fmla="*/ 110110 w 133302"/>
                  <a:gd name="connsiteY4" fmla="*/ 3151 h 114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14258">
                    <a:moveTo>
                      <a:pt x="110110" y="3151"/>
                    </a:moveTo>
                    <a:lnTo>
                      <a:pt x="3151" y="111951"/>
                    </a:lnTo>
                    <a:lnTo>
                      <a:pt x="24987" y="111951"/>
                    </a:lnTo>
                    <a:lnTo>
                      <a:pt x="132009" y="3151"/>
                    </a:lnTo>
                    <a:lnTo>
                      <a:pt x="11011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3" name="Полилиния: фигура 42">
                <a:extLst>
                  <a:ext uri="{FF2B5EF4-FFF2-40B4-BE49-F238E27FC236}">
                    <a16:creationId xmlns:a16="http://schemas.microsoft.com/office/drawing/2014/main" xmlns="" id="{8F746E8D-08F8-406B-8DCB-BF285F08BCC7}"/>
                  </a:ext>
                </a:extLst>
              </p:cNvPr>
              <p:cNvSpPr/>
              <p:nvPr/>
            </p:nvSpPr>
            <p:spPr>
              <a:xfrm>
                <a:off x="7813313" y="532194"/>
                <a:ext cx="133302" cy="120606"/>
              </a:xfrm>
              <a:custGeom>
                <a:avLst/>
                <a:gdLst>
                  <a:gd name="connsiteX0" fmla="*/ 120330 w 133302"/>
                  <a:gd name="connsiteY0" fmla="*/ 3151 h 120606"/>
                  <a:gd name="connsiteX1" fmla="*/ 3151 w 133302"/>
                  <a:gd name="connsiteY1" fmla="*/ 120393 h 120606"/>
                  <a:gd name="connsiteX2" fmla="*/ 15973 w 133302"/>
                  <a:gd name="connsiteY2" fmla="*/ 120393 h 120606"/>
                  <a:gd name="connsiteX3" fmla="*/ 133216 w 133302"/>
                  <a:gd name="connsiteY3" fmla="*/ 3151 h 120606"/>
                  <a:gd name="connsiteX4" fmla="*/ 120330 w 133302"/>
                  <a:gd name="connsiteY4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20606">
                    <a:moveTo>
                      <a:pt x="120330" y="3151"/>
                    </a:moveTo>
                    <a:lnTo>
                      <a:pt x="3151" y="120393"/>
                    </a:lnTo>
                    <a:lnTo>
                      <a:pt x="15973" y="120393"/>
                    </a:lnTo>
                    <a:lnTo>
                      <a:pt x="133216" y="3151"/>
                    </a:lnTo>
                    <a:lnTo>
                      <a:pt x="12033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xmlns="" id="{78B9990C-0451-4446-B660-52A28DC7FB34}"/>
                  </a:ext>
                </a:extLst>
              </p:cNvPr>
              <p:cNvSpPr/>
              <p:nvPr/>
            </p:nvSpPr>
            <p:spPr>
              <a:xfrm>
                <a:off x="7580669" y="190052"/>
                <a:ext cx="120607" cy="107911"/>
              </a:xfrm>
              <a:custGeom>
                <a:avLst/>
                <a:gdLst>
                  <a:gd name="connsiteX0" fmla="*/ 110427 w 120606"/>
                  <a:gd name="connsiteY0" fmla="*/ 3151 h 107911"/>
                  <a:gd name="connsiteX1" fmla="*/ 3151 w 120606"/>
                  <a:gd name="connsiteY1" fmla="*/ 110491 h 107911"/>
                  <a:gd name="connsiteX2" fmla="*/ 15148 w 120606"/>
                  <a:gd name="connsiteY2" fmla="*/ 110491 h 107911"/>
                  <a:gd name="connsiteX3" fmla="*/ 122488 w 120606"/>
                  <a:gd name="connsiteY3" fmla="*/ 3151 h 107911"/>
                  <a:gd name="connsiteX4" fmla="*/ 110427 w 120606"/>
                  <a:gd name="connsiteY4" fmla="*/ 3151 h 107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606" h="107911">
                    <a:moveTo>
                      <a:pt x="110427" y="3151"/>
                    </a:moveTo>
                    <a:lnTo>
                      <a:pt x="3151" y="110491"/>
                    </a:lnTo>
                    <a:lnTo>
                      <a:pt x="15148" y="110491"/>
                    </a:lnTo>
                    <a:lnTo>
                      <a:pt x="122488" y="3151"/>
                    </a:lnTo>
                    <a:lnTo>
                      <a:pt x="110427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7F0B539F-833F-4AA5-A701-4B402F58B5DD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D6DA5824-BFDE-44F2-8D53-60A51E25FC24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30" name="Номер слайда 3">
            <a:extLst>
              <a:ext uri="{FF2B5EF4-FFF2-40B4-BE49-F238E27FC236}">
                <a16:creationId xmlns:a16="http://schemas.microsoft.com/office/drawing/2014/main" xmlns="" id="{F1B251EE-296F-4C7C-AAFD-BB5B26CAF575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bg1"/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535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8774463-71B2-4363-9127-845CBF8C427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89BD33D3-09E6-469C-89DC-23F36E692C26}"/>
              </a:ext>
            </a:extLst>
          </p:cNvPr>
          <p:cNvGrpSpPr/>
          <p:nvPr userDrawn="1"/>
        </p:nvGrpSpPr>
        <p:grpSpPr>
          <a:xfrm>
            <a:off x="7462514" y="188949"/>
            <a:ext cx="1313977" cy="461289"/>
            <a:chOff x="7459364" y="190052"/>
            <a:chExt cx="1315310" cy="462748"/>
          </a:xfrm>
        </p:grpSpPr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C00C60A4-51F0-43F6-8610-D7BE3C4E376E}"/>
                </a:ext>
              </a:extLst>
            </p:cNvPr>
            <p:cNvGrpSpPr/>
            <p:nvPr/>
          </p:nvGrpSpPr>
          <p:grpSpPr>
            <a:xfrm>
              <a:off x="8184337" y="223251"/>
              <a:ext cx="590337" cy="418949"/>
              <a:chOff x="8184337" y="223251"/>
              <a:chExt cx="590337" cy="418949"/>
            </a:xfrm>
          </p:grpSpPr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xmlns="" id="{8FE03679-0495-4DA1-8FB2-5E809EC95E23}"/>
                  </a:ext>
                </a:extLst>
              </p:cNvPr>
              <p:cNvSpPr/>
              <p:nvPr/>
            </p:nvSpPr>
            <p:spPr>
              <a:xfrm>
                <a:off x="8184337" y="223251"/>
                <a:ext cx="590337" cy="418949"/>
              </a:xfrm>
              <a:custGeom>
                <a:avLst/>
                <a:gdLst>
                  <a:gd name="connsiteX0" fmla="*/ 3151 w 590337"/>
                  <a:gd name="connsiteY0" fmla="*/ 3151 h 418948"/>
                  <a:gd name="connsiteX1" fmla="*/ 591521 w 590337"/>
                  <a:gd name="connsiteY1" fmla="*/ 3151 h 418948"/>
                  <a:gd name="connsiteX2" fmla="*/ 591521 w 590337"/>
                  <a:gd name="connsiteY2" fmla="*/ 417148 h 418948"/>
                  <a:gd name="connsiteX3" fmla="*/ 3151 w 590337"/>
                  <a:gd name="connsiteY3" fmla="*/ 417148 h 418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0337" h="418948">
                    <a:moveTo>
                      <a:pt x="3151" y="3151"/>
                    </a:moveTo>
                    <a:lnTo>
                      <a:pt x="591521" y="3151"/>
                    </a:lnTo>
                    <a:lnTo>
                      <a:pt x="591521" y="417148"/>
                    </a:lnTo>
                    <a:lnTo>
                      <a:pt x="3151" y="417148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6" name="Полилиния: фигура 45">
                <a:extLst>
                  <a:ext uri="{FF2B5EF4-FFF2-40B4-BE49-F238E27FC236}">
                    <a16:creationId xmlns:a16="http://schemas.microsoft.com/office/drawing/2014/main" xmlns="" id="{B4162101-7D65-44B5-8DF0-C25A713750C3}"/>
                  </a:ext>
                </a:extLst>
              </p:cNvPr>
              <p:cNvSpPr/>
              <p:nvPr/>
            </p:nvSpPr>
            <p:spPr>
              <a:xfrm>
                <a:off x="8201920" y="560695"/>
                <a:ext cx="558599" cy="63477"/>
              </a:xfrm>
              <a:custGeom>
                <a:avLst/>
                <a:gdLst>
                  <a:gd name="connsiteX0" fmla="*/ 3151 w 558598"/>
                  <a:gd name="connsiteY0" fmla="*/ 3151 h 63477"/>
                  <a:gd name="connsiteX1" fmla="*/ 556354 w 558598"/>
                  <a:gd name="connsiteY1" fmla="*/ 3151 h 63477"/>
                  <a:gd name="connsiteX2" fmla="*/ 556354 w 558598"/>
                  <a:gd name="connsiteY2" fmla="*/ 61867 h 63477"/>
                  <a:gd name="connsiteX3" fmla="*/ 3151 w 558598"/>
                  <a:gd name="connsiteY3" fmla="*/ 61867 h 63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63477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61867"/>
                    </a:lnTo>
                    <a:lnTo>
                      <a:pt x="3151" y="61867"/>
                    </a:lnTo>
                    <a:close/>
                  </a:path>
                </a:pathLst>
              </a:custGeom>
              <a:solidFill>
                <a:srgbClr val="253572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7" name="Полилиния: фигура 46">
                <a:extLst>
                  <a:ext uri="{FF2B5EF4-FFF2-40B4-BE49-F238E27FC236}">
                    <a16:creationId xmlns:a16="http://schemas.microsoft.com/office/drawing/2014/main" xmlns="" id="{FC5911B9-D986-4297-A979-B2098A424588}"/>
                  </a:ext>
                </a:extLst>
              </p:cNvPr>
              <p:cNvSpPr/>
              <p:nvPr/>
            </p:nvSpPr>
            <p:spPr>
              <a:xfrm>
                <a:off x="8201920" y="241278"/>
                <a:ext cx="558599" cy="291995"/>
              </a:xfrm>
              <a:custGeom>
                <a:avLst/>
                <a:gdLst>
                  <a:gd name="connsiteX0" fmla="*/ 3151 w 558598"/>
                  <a:gd name="connsiteY0" fmla="*/ 3151 h 291994"/>
                  <a:gd name="connsiteX1" fmla="*/ 556354 w 558598"/>
                  <a:gd name="connsiteY1" fmla="*/ 3151 h 291994"/>
                  <a:gd name="connsiteX2" fmla="*/ 556354 w 558598"/>
                  <a:gd name="connsiteY2" fmla="*/ 293432 h 291994"/>
                  <a:gd name="connsiteX3" fmla="*/ 3151 w 558598"/>
                  <a:gd name="connsiteY3" fmla="*/ 293432 h 29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598" h="291994">
                    <a:moveTo>
                      <a:pt x="3151" y="3151"/>
                    </a:moveTo>
                    <a:lnTo>
                      <a:pt x="556354" y="3151"/>
                    </a:lnTo>
                    <a:lnTo>
                      <a:pt x="556354" y="293432"/>
                    </a:lnTo>
                    <a:lnTo>
                      <a:pt x="3151" y="293432"/>
                    </a:lnTo>
                    <a:close/>
                  </a:path>
                </a:pathLst>
              </a:custGeom>
              <a:solidFill>
                <a:srgbClr val="ED3331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8" name="Полилиния: фигура 47">
                <a:extLst>
                  <a:ext uri="{FF2B5EF4-FFF2-40B4-BE49-F238E27FC236}">
                    <a16:creationId xmlns:a16="http://schemas.microsoft.com/office/drawing/2014/main" xmlns="" id="{3303FB0E-AD75-4FBE-971F-709470A59397}"/>
                  </a:ext>
                </a:extLst>
              </p:cNvPr>
              <p:cNvSpPr/>
              <p:nvPr/>
            </p:nvSpPr>
            <p:spPr>
              <a:xfrm>
                <a:off x="8557392" y="382070"/>
                <a:ext cx="95216" cy="120606"/>
              </a:xfrm>
              <a:custGeom>
                <a:avLst/>
                <a:gdLst>
                  <a:gd name="connsiteX0" fmla="*/ 97922 w 95215"/>
                  <a:gd name="connsiteY0" fmla="*/ 3151 h 120606"/>
                  <a:gd name="connsiteX1" fmla="*/ 3151 w 95215"/>
                  <a:gd name="connsiteY1" fmla="*/ 3151 h 120606"/>
                  <a:gd name="connsiteX2" fmla="*/ 3151 w 95215"/>
                  <a:gd name="connsiteY2" fmla="*/ 19845 h 120606"/>
                  <a:gd name="connsiteX3" fmla="*/ 41872 w 95215"/>
                  <a:gd name="connsiteY3" fmla="*/ 19845 h 120606"/>
                  <a:gd name="connsiteX4" fmla="*/ 41872 w 95215"/>
                  <a:gd name="connsiteY4" fmla="*/ 120837 h 120606"/>
                  <a:gd name="connsiteX5" fmla="*/ 60344 w 95215"/>
                  <a:gd name="connsiteY5" fmla="*/ 120837 h 120606"/>
                  <a:gd name="connsiteX6" fmla="*/ 60344 w 95215"/>
                  <a:gd name="connsiteY6" fmla="*/ 19845 h 120606"/>
                  <a:gd name="connsiteX7" fmla="*/ 97922 w 95215"/>
                  <a:gd name="connsiteY7" fmla="*/ 19845 h 120606"/>
                  <a:gd name="connsiteX8" fmla="*/ 97922 w 95215"/>
                  <a:gd name="connsiteY8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5215" h="120606">
                    <a:moveTo>
                      <a:pt x="97922" y="3151"/>
                    </a:moveTo>
                    <a:lnTo>
                      <a:pt x="3151" y="3151"/>
                    </a:lnTo>
                    <a:lnTo>
                      <a:pt x="3151" y="19845"/>
                    </a:lnTo>
                    <a:lnTo>
                      <a:pt x="41872" y="19845"/>
                    </a:lnTo>
                    <a:lnTo>
                      <a:pt x="41872" y="120837"/>
                    </a:lnTo>
                    <a:lnTo>
                      <a:pt x="60344" y="120837"/>
                    </a:lnTo>
                    <a:lnTo>
                      <a:pt x="60344" y="19845"/>
                    </a:lnTo>
                    <a:lnTo>
                      <a:pt x="97922" y="19845"/>
                    </a:lnTo>
                    <a:lnTo>
                      <a:pt x="97922" y="315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9" name="Полилиния: фигура 48">
                <a:extLst>
                  <a:ext uri="{FF2B5EF4-FFF2-40B4-BE49-F238E27FC236}">
                    <a16:creationId xmlns:a16="http://schemas.microsoft.com/office/drawing/2014/main" xmlns="" id="{8E3EEE5B-287E-4817-AE26-AB218196F4B5}"/>
                  </a:ext>
                </a:extLst>
              </p:cNvPr>
              <p:cNvSpPr/>
              <p:nvPr/>
            </p:nvSpPr>
            <p:spPr>
              <a:xfrm>
                <a:off x="8310656" y="382070"/>
                <a:ext cx="95216" cy="120606"/>
              </a:xfrm>
              <a:custGeom>
                <a:avLst/>
                <a:gdLst>
                  <a:gd name="connsiteX0" fmla="*/ 94621 w 95215"/>
                  <a:gd name="connsiteY0" fmla="*/ 85671 h 120606"/>
                  <a:gd name="connsiteX1" fmla="*/ 53234 w 95215"/>
                  <a:gd name="connsiteY1" fmla="*/ 120837 h 120606"/>
                  <a:gd name="connsiteX2" fmla="*/ 3151 w 95215"/>
                  <a:gd name="connsiteY2" fmla="*/ 120837 h 120606"/>
                  <a:gd name="connsiteX3" fmla="*/ 3151 w 95215"/>
                  <a:gd name="connsiteY3" fmla="*/ 3151 h 120606"/>
                  <a:gd name="connsiteX4" fmla="*/ 83957 w 95215"/>
                  <a:gd name="connsiteY4" fmla="*/ 3151 h 120606"/>
                  <a:gd name="connsiteX5" fmla="*/ 83957 w 95215"/>
                  <a:gd name="connsiteY5" fmla="*/ 19845 h 120606"/>
                  <a:gd name="connsiteX6" fmla="*/ 21623 w 95215"/>
                  <a:gd name="connsiteY6" fmla="*/ 19845 h 120606"/>
                  <a:gd name="connsiteX7" fmla="*/ 21623 w 95215"/>
                  <a:gd name="connsiteY7" fmla="*/ 51203 h 120606"/>
                  <a:gd name="connsiteX8" fmla="*/ 58566 w 95215"/>
                  <a:gd name="connsiteY8" fmla="*/ 50759 h 120606"/>
                  <a:gd name="connsiteX9" fmla="*/ 94621 w 95215"/>
                  <a:gd name="connsiteY9" fmla="*/ 85671 h 120606"/>
                  <a:gd name="connsiteX10" fmla="*/ 21877 w 95215"/>
                  <a:gd name="connsiteY10" fmla="*/ 104143 h 120606"/>
                  <a:gd name="connsiteX11" fmla="*/ 52536 w 95215"/>
                  <a:gd name="connsiteY11" fmla="*/ 104143 h 120606"/>
                  <a:gd name="connsiteX12" fmla="*/ 74563 w 95215"/>
                  <a:gd name="connsiteY12" fmla="*/ 85100 h 120606"/>
                  <a:gd name="connsiteX13" fmla="*/ 56154 w 95215"/>
                  <a:gd name="connsiteY13" fmla="*/ 66057 h 120606"/>
                  <a:gd name="connsiteX14" fmla="*/ 21877 w 95215"/>
                  <a:gd name="connsiteY14" fmla="*/ 66945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5215" h="120606">
                    <a:moveTo>
                      <a:pt x="94621" y="85671"/>
                    </a:moveTo>
                    <a:cubicBezTo>
                      <a:pt x="94621" y="104714"/>
                      <a:pt x="78816" y="120837"/>
                      <a:pt x="53234" y="120837"/>
                    </a:cubicBezTo>
                    <a:lnTo>
                      <a:pt x="3151" y="120837"/>
                    </a:lnTo>
                    <a:lnTo>
                      <a:pt x="3151" y="3151"/>
                    </a:lnTo>
                    <a:lnTo>
                      <a:pt x="83957" y="3151"/>
                    </a:lnTo>
                    <a:lnTo>
                      <a:pt x="83957" y="19845"/>
                    </a:lnTo>
                    <a:lnTo>
                      <a:pt x="21623" y="19845"/>
                    </a:lnTo>
                    <a:lnTo>
                      <a:pt x="21623" y="51203"/>
                    </a:lnTo>
                    <a:cubicBezTo>
                      <a:pt x="33867" y="49469"/>
                      <a:pt x="46284" y="49319"/>
                      <a:pt x="58566" y="50759"/>
                    </a:cubicBezTo>
                    <a:cubicBezTo>
                      <a:pt x="73484" y="52282"/>
                      <a:pt x="94621" y="57424"/>
                      <a:pt x="94621" y="85671"/>
                    </a:cubicBezTo>
                    <a:close/>
                    <a:moveTo>
                      <a:pt x="21877" y="104143"/>
                    </a:moveTo>
                    <a:lnTo>
                      <a:pt x="52536" y="104143"/>
                    </a:lnTo>
                    <a:cubicBezTo>
                      <a:pt x="66120" y="104143"/>
                      <a:pt x="74563" y="95700"/>
                      <a:pt x="74563" y="85100"/>
                    </a:cubicBezTo>
                    <a:cubicBezTo>
                      <a:pt x="74563" y="70246"/>
                      <a:pt x="64152" y="67136"/>
                      <a:pt x="56154" y="66057"/>
                    </a:cubicBezTo>
                    <a:cubicBezTo>
                      <a:pt x="44727" y="65241"/>
                      <a:pt x="33247" y="65539"/>
                      <a:pt x="21877" y="6694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50" name="Полилиния: фигура 49">
                <a:extLst>
                  <a:ext uri="{FF2B5EF4-FFF2-40B4-BE49-F238E27FC236}">
                    <a16:creationId xmlns:a16="http://schemas.microsoft.com/office/drawing/2014/main" xmlns="" id="{655A651D-B2DF-43CA-AA71-BC7B4F6A27D4}"/>
                  </a:ext>
                </a:extLst>
              </p:cNvPr>
              <p:cNvSpPr/>
              <p:nvPr/>
            </p:nvSpPr>
            <p:spPr>
              <a:xfrm>
                <a:off x="8416155" y="378516"/>
                <a:ext cx="145997" cy="126954"/>
              </a:xfrm>
              <a:custGeom>
                <a:avLst/>
                <a:gdLst>
                  <a:gd name="connsiteX0" fmla="*/ 82561 w 145997"/>
                  <a:gd name="connsiteY0" fmla="*/ 115505 h 126954"/>
                  <a:gd name="connsiteX1" fmla="*/ 82561 w 145997"/>
                  <a:gd name="connsiteY1" fmla="*/ 127693 h 126954"/>
                  <a:gd name="connsiteX2" fmla="*/ 64089 w 145997"/>
                  <a:gd name="connsiteY2" fmla="*/ 127693 h 126954"/>
                  <a:gd name="connsiteX3" fmla="*/ 64089 w 145997"/>
                  <a:gd name="connsiteY3" fmla="*/ 115505 h 126954"/>
                  <a:gd name="connsiteX4" fmla="*/ 3151 w 145997"/>
                  <a:gd name="connsiteY4" fmla="*/ 64724 h 126954"/>
                  <a:gd name="connsiteX5" fmla="*/ 64089 w 145997"/>
                  <a:gd name="connsiteY5" fmla="*/ 13942 h 126954"/>
                  <a:gd name="connsiteX6" fmla="*/ 64089 w 145997"/>
                  <a:gd name="connsiteY6" fmla="*/ 3151 h 126954"/>
                  <a:gd name="connsiteX7" fmla="*/ 82561 w 145997"/>
                  <a:gd name="connsiteY7" fmla="*/ 3151 h 126954"/>
                  <a:gd name="connsiteX8" fmla="*/ 82561 w 145997"/>
                  <a:gd name="connsiteY8" fmla="*/ 13561 h 126954"/>
                  <a:gd name="connsiteX9" fmla="*/ 143499 w 145997"/>
                  <a:gd name="connsiteY9" fmla="*/ 64343 h 126954"/>
                  <a:gd name="connsiteX10" fmla="*/ 82561 w 145997"/>
                  <a:gd name="connsiteY10" fmla="*/ 115505 h 126954"/>
                  <a:gd name="connsiteX11" fmla="*/ 64089 w 145997"/>
                  <a:gd name="connsiteY11" fmla="*/ 98811 h 126954"/>
                  <a:gd name="connsiteX12" fmla="*/ 64089 w 145997"/>
                  <a:gd name="connsiteY12" fmla="*/ 30256 h 126954"/>
                  <a:gd name="connsiteX13" fmla="*/ 61423 w 145997"/>
                  <a:gd name="connsiteY13" fmla="*/ 30256 h 126954"/>
                  <a:gd name="connsiteX14" fmla="*/ 22004 w 145997"/>
                  <a:gd name="connsiteY14" fmla="*/ 64533 h 126954"/>
                  <a:gd name="connsiteX15" fmla="*/ 61423 w 145997"/>
                  <a:gd name="connsiteY15" fmla="*/ 98811 h 126954"/>
                  <a:gd name="connsiteX16" fmla="*/ 85227 w 145997"/>
                  <a:gd name="connsiteY16" fmla="*/ 98811 h 126954"/>
                  <a:gd name="connsiteX17" fmla="*/ 124583 w 145997"/>
                  <a:gd name="connsiteY17" fmla="*/ 64533 h 126954"/>
                  <a:gd name="connsiteX18" fmla="*/ 85227 w 145997"/>
                  <a:gd name="connsiteY18" fmla="*/ 30256 h 126954"/>
                  <a:gd name="connsiteX19" fmla="*/ 82561 w 145997"/>
                  <a:gd name="connsiteY19" fmla="*/ 30256 h 126954"/>
                  <a:gd name="connsiteX20" fmla="*/ 82561 w 145997"/>
                  <a:gd name="connsiteY20" fmla="*/ 98811 h 126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5997" h="126954">
                    <a:moveTo>
                      <a:pt x="82561" y="115505"/>
                    </a:moveTo>
                    <a:lnTo>
                      <a:pt x="82561" y="127693"/>
                    </a:lnTo>
                    <a:lnTo>
                      <a:pt x="64089" y="127693"/>
                    </a:lnTo>
                    <a:lnTo>
                      <a:pt x="64089" y="115505"/>
                    </a:lnTo>
                    <a:cubicBezTo>
                      <a:pt x="30256" y="115505"/>
                      <a:pt x="3151" y="96462"/>
                      <a:pt x="3151" y="64724"/>
                    </a:cubicBezTo>
                    <a:cubicBezTo>
                      <a:pt x="3151" y="30700"/>
                      <a:pt x="30256" y="13942"/>
                      <a:pt x="64089" y="13942"/>
                    </a:cubicBezTo>
                    <a:lnTo>
                      <a:pt x="64089" y="3151"/>
                    </a:lnTo>
                    <a:lnTo>
                      <a:pt x="82561" y="3151"/>
                    </a:lnTo>
                    <a:lnTo>
                      <a:pt x="82561" y="13561"/>
                    </a:lnTo>
                    <a:cubicBezTo>
                      <a:pt x="116331" y="13561"/>
                      <a:pt x="143499" y="30509"/>
                      <a:pt x="143499" y="64343"/>
                    </a:cubicBezTo>
                    <a:cubicBezTo>
                      <a:pt x="143499" y="96780"/>
                      <a:pt x="116331" y="115251"/>
                      <a:pt x="82561" y="115505"/>
                    </a:cubicBezTo>
                    <a:close/>
                    <a:moveTo>
                      <a:pt x="64089" y="98811"/>
                    </a:moveTo>
                    <a:lnTo>
                      <a:pt x="64089" y="30256"/>
                    </a:lnTo>
                    <a:lnTo>
                      <a:pt x="61423" y="30256"/>
                    </a:lnTo>
                    <a:cubicBezTo>
                      <a:pt x="39587" y="30256"/>
                      <a:pt x="22004" y="41428"/>
                      <a:pt x="22004" y="64533"/>
                    </a:cubicBezTo>
                    <a:cubicBezTo>
                      <a:pt x="22004" y="86306"/>
                      <a:pt x="39587" y="98811"/>
                      <a:pt x="61423" y="98811"/>
                    </a:cubicBezTo>
                    <a:close/>
                    <a:moveTo>
                      <a:pt x="85227" y="98811"/>
                    </a:moveTo>
                    <a:cubicBezTo>
                      <a:pt x="106999" y="98811"/>
                      <a:pt x="124583" y="86115"/>
                      <a:pt x="124583" y="64533"/>
                    </a:cubicBezTo>
                    <a:cubicBezTo>
                      <a:pt x="124583" y="41428"/>
                      <a:pt x="106999" y="30256"/>
                      <a:pt x="85227" y="30256"/>
                    </a:cubicBezTo>
                    <a:lnTo>
                      <a:pt x="82561" y="30256"/>
                    </a:lnTo>
                    <a:lnTo>
                      <a:pt x="82561" y="98811"/>
                    </a:lnTo>
                    <a:close/>
                  </a:path>
                </a:pathLst>
              </a:custGeom>
              <a:solidFill>
                <a:srgbClr val="FFFFFF"/>
              </a:solidFill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B5BFC8C0-0850-4C50-A541-8DC5B3350A93}"/>
                </a:ext>
              </a:extLst>
            </p:cNvPr>
            <p:cNvGrpSpPr/>
            <p:nvPr/>
          </p:nvGrpSpPr>
          <p:grpSpPr>
            <a:xfrm>
              <a:off x="7459364" y="190052"/>
              <a:ext cx="617315" cy="462748"/>
              <a:chOff x="7459364" y="190052"/>
              <a:chExt cx="617315" cy="462748"/>
            </a:xfrm>
            <a:solidFill>
              <a:schemeClr val="bg1"/>
            </a:solidFill>
          </p:grpSpPr>
          <p:sp>
            <p:nvSpPr>
              <p:cNvPr id="35" name="Полилиния: фигура 34">
                <a:extLst>
                  <a:ext uri="{FF2B5EF4-FFF2-40B4-BE49-F238E27FC236}">
                    <a16:creationId xmlns:a16="http://schemas.microsoft.com/office/drawing/2014/main" xmlns="" id="{255370D4-D552-4878-9FEB-C6D845A7A74D}"/>
                  </a:ext>
                </a:extLst>
              </p:cNvPr>
              <p:cNvSpPr/>
              <p:nvPr/>
            </p:nvSpPr>
            <p:spPr>
              <a:xfrm>
                <a:off x="7853303" y="432471"/>
                <a:ext cx="38086" cy="38086"/>
              </a:xfrm>
              <a:custGeom>
                <a:avLst/>
                <a:gdLst>
                  <a:gd name="connsiteX0" fmla="*/ 3151 w 38086"/>
                  <a:gd name="connsiteY0" fmla="*/ 40285 h 38086"/>
                  <a:gd name="connsiteX1" fmla="*/ 3849 w 38086"/>
                  <a:gd name="connsiteY1" fmla="*/ 32350 h 38086"/>
                  <a:gd name="connsiteX2" fmla="*/ 6198 w 38086"/>
                  <a:gd name="connsiteY2" fmla="*/ 32350 h 38086"/>
                  <a:gd name="connsiteX3" fmla="*/ 11911 w 38086"/>
                  <a:gd name="connsiteY3" fmla="*/ 8356 h 38086"/>
                  <a:gd name="connsiteX4" fmla="*/ 11911 w 38086"/>
                  <a:gd name="connsiteY4" fmla="*/ 3151 h 38086"/>
                  <a:gd name="connsiteX5" fmla="*/ 40539 w 38086"/>
                  <a:gd name="connsiteY5" fmla="*/ 3151 h 38086"/>
                  <a:gd name="connsiteX6" fmla="*/ 40539 w 38086"/>
                  <a:gd name="connsiteY6" fmla="*/ 40412 h 38086"/>
                  <a:gd name="connsiteX7" fmla="*/ 30192 w 38086"/>
                  <a:gd name="connsiteY7" fmla="*/ 40412 h 38086"/>
                  <a:gd name="connsiteX8" fmla="*/ 30192 w 38086"/>
                  <a:gd name="connsiteY8" fmla="*/ 12419 h 38086"/>
                  <a:gd name="connsiteX9" fmla="*/ 21559 w 38086"/>
                  <a:gd name="connsiteY9" fmla="*/ 12419 h 38086"/>
                  <a:gd name="connsiteX10" fmla="*/ 21559 w 38086"/>
                  <a:gd name="connsiteY10" fmla="*/ 13815 h 38086"/>
                  <a:gd name="connsiteX11" fmla="*/ 9308 w 38086"/>
                  <a:gd name="connsiteY11" fmla="*/ 41110 h 38086"/>
                  <a:gd name="connsiteX12" fmla="*/ 3151 w 38086"/>
                  <a:gd name="connsiteY12" fmla="*/ 40285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086" h="38086">
                    <a:moveTo>
                      <a:pt x="3151" y="40285"/>
                    </a:moveTo>
                    <a:lnTo>
                      <a:pt x="3849" y="32350"/>
                    </a:lnTo>
                    <a:cubicBezTo>
                      <a:pt x="4631" y="32413"/>
                      <a:pt x="5416" y="32413"/>
                      <a:pt x="6198" y="32350"/>
                    </a:cubicBezTo>
                    <a:cubicBezTo>
                      <a:pt x="9118" y="32350"/>
                      <a:pt x="11911" y="30890"/>
                      <a:pt x="11911" y="8356"/>
                    </a:cubicBezTo>
                    <a:lnTo>
                      <a:pt x="11911" y="3151"/>
                    </a:lnTo>
                    <a:lnTo>
                      <a:pt x="40539" y="3151"/>
                    </a:lnTo>
                    <a:lnTo>
                      <a:pt x="40539" y="40412"/>
                    </a:lnTo>
                    <a:lnTo>
                      <a:pt x="30192" y="40412"/>
                    </a:lnTo>
                    <a:lnTo>
                      <a:pt x="30192" y="12419"/>
                    </a:lnTo>
                    <a:lnTo>
                      <a:pt x="21559" y="12419"/>
                    </a:lnTo>
                    <a:lnTo>
                      <a:pt x="21559" y="13815"/>
                    </a:lnTo>
                    <a:cubicBezTo>
                      <a:pt x="21559" y="36540"/>
                      <a:pt x="16545" y="41110"/>
                      <a:pt x="9308" y="41110"/>
                    </a:cubicBezTo>
                    <a:cubicBezTo>
                      <a:pt x="7229" y="41105"/>
                      <a:pt x="5159" y="40827"/>
                      <a:pt x="3151" y="40285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" name="Полилиния: фигура 35">
                <a:extLst>
                  <a:ext uri="{FF2B5EF4-FFF2-40B4-BE49-F238E27FC236}">
                    <a16:creationId xmlns:a16="http://schemas.microsoft.com/office/drawing/2014/main" xmlns="" id="{A2CDD588-D729-46D2-948F-FABDD4DC7FBE}"/>
                  </a:ext>
                </a:extLst>
              </p:cNvPr>
              <p:cNvSpPr/>
              <p:nvPr/>
            </p:nvSpPr>
            <p:spPr>
              <a:xfrm>
                <a:off x="7897483" y="432662"/>
                <a:ext cx="31739" cy="38086"/>
              </a:xfrm>
              <a:custGeom>
                <a:avLst/>
                <a:gdLst>
                  <a:gd name="connsiteX0" fmla="*/ 3151 w 31738"/>
                  <a:gd name="connsiteY0" fmla="*/ 3151 h 38086"/>
                  <a:gd name="connsiteX1" fmla="*/ 33112 w 31738"/>
                  <a:gd name="connsiteY1" fmla="*/ 3151 h 38086"/>
                  <a:gd name="connsiteX2" fmla="*/ 33112 w 31738"/>
                  <a:gd name="connsiteY2" fmla="*/ 11974 h 38086"/>
                  <a:gd name="connsiteX3" fmla="*/ 13371 w 31738"/>
                  <a:gd name="connsiteY3" fmla="*/ 11974 h 38086"/>
                  <a:gd name="connsiteX4" fmla="*/ 13371 w 31738"/>
                  <a:gd name="connsiteY4" fmla="*/ 17560 h 38086"/>
                  <a:gd name="connsiteX5" fmla="*/ 31081 w 31738"/>
                  <a:gd name="connsiteY5" fmla="*/ 17560 h 38086"/>
                  <a:gd name="connsiteX6" fmla="*/ 31081 w 31738"/>
                  <a:gd name="connsiteY6" fmla="*/ 25749 h 38086"/>
                  <a:gd name="connsiteX7" fmla="*/ 13180 w 31738"/>
                  <a:gd name="connsiteY7" fmla="*/ 25749 h 38086"/>
                  <a:gd name="connsiteX8" fmla="*/ 13180 w 31738"/>
                  <a:gd name="connsiteY8" fmla="*/ 31652 h 38086"/>
                  <a:gd name="connsiteX9" fmla="*/ 33176 w 31738"/>
                  <a:gd name="connsiteY9" fmla="*/ 31652 h 38086"/>
                  <a:gd name="connsiteX10" fmla="*/ 33176 w 31738"/>
                  <a:gd name="connsiteY10" fmla="*/ 40412 h 38086"/>
                  <a:gd name="connsiteX11" fmla="*/ 3151 w 31738"/>
                  <a:gd name="connsiteY11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738" h="38086">
                    <a:moveTo>
                      <a:pt x="3151" y="3151"/>
                    </a:moveTo>
                    <a:lnTo>
                      <a:pt x="33112" y="3151"/>
                    </a:lnTo>
                    <a:lnTo>
                      <a:pt x="33112" y="11974"/>
                    </a:lnTo>
                    <a:lnTo>
                      <a:pt x="13371" y="11974"/>
                    </a:lnTo>
                    <a:lnTo>
                      <a:pt x="13371" y="17560"/>
                    </a:lnTo>
                    <a:lnTo>
                      <a:pt x="31081" y="17560"/>
                    </a:lnTo>
                    <a:lnTo>
                      <a:pt x="31081" y="25749"/>
                    </a:lnTo>
                    <a:lnTo>
                      <a:pt x="13180" y="25749"/>
                    </a:lnTo>
                    <a:lnTo>
                      <a:pt x="13180" y="31652"/>
                    </a:lnTo>
                    <a:lnTo>
                      <a:pt x="33176" y="31652"/>
                    </a:lnTo>
                    <a:lnTo>
                      <a:pt x="33176" y="40412"/>
                    </a:lnTo>
                    <a:lnTo>
                      <a:pt x="3151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" name="Полилиния: фигура 36">
                <a:extLst>
                  <a:ext uri="{FF2B5EF4-FFF2-40B4-BE49-F238E27FC236}">
                    <a16:creationId xmlns:a16="http://schemas.microsoft.com/office/drawing/2014/main" xmlns="" id="{128C2791-3241-4B29-9AC6-EA08BD0796EC}"/>
                  </a:ext>
                </a:extLst>
              </p:cNvPr>
              <p:cNvSpPr/>
              <p:nvPr/>
            </p:nvSpPr>
            <p:spPr>
              <a:xfrm>
                <a:off x="7930936" y="432662"/>
                <a:ext cx="38086" cy="38086"/>
              </a:xfrm>
              <a:custGeom>
                <a:avLst/>
                <a:gdLst>
                  <a:gd name="connsiteX0" fmla="*/ 14323 w 38086"/>
                  <a:gd name="connsiteY0" fmla="*/ 12228 h 38086"/>
                  <a:gd name="connsiteX1" fmla="*/ 3151 w 38086"/>
                  <a:gd name="connsiteY1" fmla="*/ 12228 h 38086"/>
                  <a:gd name="connsiteX2" fmla="*/ 3151 w 38086"/>
                  <a:gd name="connsiteY2" fmla="*/ 3151 h 38086"/>
                  <a:gd name="connsiteX3" fmla="*/ 35715 w 38086"/>
                  <a:gd name="connsiteY3" fmla="*/ 3151 h 38086"/>
                  <a:gd name="connsiteX4" fmla="*/ 35715 w 38086"/>
                  <a:gd name="connsiteY4" fmla="*/ 12228 h 38086"/>
                  <a:gd name="connsiteX5" fmla="*/ 24543 w 38086"/>
                  <a:gd name="connsiteY5" fmla="*/ 12228 h 38086"/>
                  <a:gd name="connsiteX6" fmla="*/ 24543 w 38086"/>
                  <a:gd name="connsiteY6" fmla="*/ 40412 h 38086"/>
                  <a:gd name="connsiteX7" fmla="*/ 14259 w 38086"/>
                  <a:gd name="connsiteY7" fmla="*/ 40412 h 38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086" h="38086">
                    <a:moveTo>
                      <a:pt x="14323" y="12228"/>
                    </a:moveTo>
                    <a:lnTo>
                      <a:pt x="3151" y="12228"/>
                    </a:lnTo>
                    <a:lnTo>
                      <a:pt x="3151" y="3151"/>
                    </a:lnTo>
                    <a:lnTo>
                      <a:pt x="35715" y="3151"/>
                    </a:lnTo>
                    <a:lnTo>
                      <a:pt x="35715" y="12228"/>
                    </a:lnTo>
                    <a:lnTo>
                      <a:pt x="24543" y="12228"/>
                    </a:lnTo>
                    <a:lnTo>
                      <a:pt x="24543" y="40412"/>
                    </a:lnTo>
                    <a:lnTo>
                      <a:pt x="14259" y="40412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8" name="Полилиния: фигура 37">
                <a:extLst>
                  <a:ext uri="{FF2B5EF4-FFF2-40B4-BE49-F238E27FC236}">
                    <a16:creationId xmlns:a16="http://schemas.microsoft.com/office/drawing/2014/main" xmlns="" id="{B3DAF707-FC1A-4B2A-9F5A-5824EC4D577E}"/>
                  </a:ext>
                </a:extLst>
              </p:cNvPr>
              <p:cNvSpPr/>
              <p:nvPr/>
            </p:nvSpPr>
            <p:spPr>
              <a:xfrm>
                <a:off x="7808742" y="190243"/>
                <a:ext cx="241213" cy="247561"/>
              </a:xfrm>
              <a:custGeom>
                <a:avLst/>
                <a:gdLst>
                  <a:gd name="connsiteX0" fmla="*/ 113792 w 241213"/>
                  <a:gd name="connsiteY0" fmla="*/ 199866 h 247560"/>
                  <a:gd name="connsiteX1" fmla="*/ 190408 w 241213"/>
                  <a:gd name="connsiteY1" fmla="*/ 246078 h 247560"/>
                  <a:gd name="connsiteX2" fmla="*/ 241190 w 241213"/>
                  <a:gd name="connsiteY2" fmla="*/ 195296 h 247560"/>
                  <a:gd name="connsiteX3" fmla="*/ 126170 w 241213"/>
                  <a:gd name="connsiteY3" fmla="*/ 141023 h 247560"/>
                  <a:gd name="connsiteX4" fmla="*/ 65739 w 241213"/>
                  <a:gd name="connsiteY4" fmla="*/ 151941 h 247560"/>
                  <a:gd name="connsiteX5" fmla="*/ 71706 w 241213"/>
                  <a:gd name="connsiteY5" fmla="*/ 62565 h 247560"/>
                  <a:gd name="connsiteX6" fmla="*/ 241698 w 241213"/>
                  <a:gd name="connsiteY6" fmla="*/ 62565 h 247560"/>
                  <a:gd name="connsiteX7" fmla="*/ 241698 w 241213"/>
                  <a:gd name="connsiteY7" fmla="*/ 3151 h 247560"/>
                  <a:gd name="connsiteX8" fmla="*/ 14069 w 241213"/>
                  <a:gd name="connsiteY8" fmla="*/ 3151 h 247560"/>
                  <a:gd name="connsiteX9" fmla="*/ 3151 w 241213"/>
                  <a:gd name="connsiteY9" fmla="*/ 190091 h 247560"/>
                  <a:gd name="connsiteX10" fmla="*/ 43649 w 241213"/>
                  <a:gd name="connsiteY10" fmla="*/ 216751 h 247560"/>
                  <a:gd name="connsiteX11" fmla="*/ 113792 w 241213"/>
                  <a:gd name="connsiteY11" fmla="*/ 199866 h 247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1213" h="247560">
                    <a:moveTo>
                      <a:pt x="113792" y="199866"/>
                    </a:moveTo>
                    <a:cubicBezTo>
                      <a:pt x="152893" y="199866"/>
                      <a:pt x="182156" y="217386"/>
                      <a:pt x="190408" y="246078"/>
                    </a:cubicBezTo>
                    <a:lnTo>
                      <a:pt x="241190" y="195296"/>
                    </a:lnTo>
                    <a:cubicBezTo>
                      <a:pt x="218656" y="158797"/>
                      <a:pt x="176063" y="141023"/>
                      <a:pt x="126170" y="141023"/>
                    </a:cubicBezTo>
                    <a:cubicBezTo>
                      <a:pt x="105514" y="140775"/>
                      <a:pt x="85002" y="144481"/>
                      <a:pt x="65739" y="151941"/>
                    </a:cubicBezTo>
                    <a:lnTo>
                      <a:pt x="71706" y="62565"/>
                    </a:lnTo>
                    <a:lnTo>
                      <a:pt x="241698" y="62565"/>
                    </a:lnTo>
                    <a:lnTo>
                      <a:pt x="241698" y="3151"/>
                    </a:lnTo>
                    <a:lnTo>
                      <a:pt x="14069" y="3151"/>
                    </a:lnTo>
                    <a:lnTo>
                      <a:pt x="3151" y="190091"/>
                    </a:lnTo>
                    <a:lnTo>
                      <a:pt x="43649" y="216751"/>
                    </a:lnTo>
                    <a:cubicBezTo>
                      <a:pt x="65474" y="205951"/>
                      <a:pt x="89443" y="200181"/>
                      <a:pt x="113792" y="199866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9" name="Полилиния: фигура 38">
                <a:extLst>
                  <a:ext uri="{FF2B5EF4-FFF2-40B4-BE49-F238E27FC236}">
                    <a16:creationId xmlns:a16="http://schemas.microsoft.com/office/drawing/2014/main" xmlns="" id="{4FA0768E-FD07-414D-B979-B24ABC551A1D}"/>
                  </a:ext>
                </a:extLst>
              </p:cNvPr>
              <p:cNvSpPr/>
              <p:nvPr/>
            </p:nvSpPr>
            <p:spPr>
              <a:xfrm>
                <a:off x="7783288" y="471446"/>
                <a:ext cx="133302" cy="101563"/>
              </a:xfrm>
              <a:custGeom>
                <a:avLst/>
                <a:gdLst>
                  <a:gd name="connsiteX0" fmla="*/ 132581 w 133302"/>
                  <a:gd name="connsiteY0" fmla="*/ 48283 h 101563"/>
                  <a:gd name="connsiteX1" fmla="*/ 44538 w 133302"/>
                  <a:gd name="connsiteY1" fmla="*/ 3151 h 101563"/>
                  <a:gd name="connsiteX2" fmla="*/ 3151 w 133302"/>
                  <a:gd name="connsiteY2" fmla="*/ 51647 h 101563"/>
                  <a:gd name="connsiteX3" fmla="*/ 80720 w 133302"/>
                  <a:gd name="connsiteY3" fmla="*/ 99763 h 101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302" h="101563">
                    <a:moveTo>
                      <a:pt x="132581" y="48283"/>
                    </a:moveTo>
                    <a:cubicBezTo>
                      <a:pt x="100842" y="45300"/>
                      <a:pt x="72151" y="28732"/>
                      <a:pt x="44538" y="3151"/>
                    </a:cubicBezTo>
                    <a:lnTo>
                      <a:pt x="3151" y="51647"/>
                    </a:lnTo>
                    <a:cubicBezTo>
                      <a:pt x="25055" y="73321"/>
                      <a:pt x="51571" y="89769"/>
                      <a:pt x="80720" y="99763"/>
                    </a:cubicBez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0" name="Полилиния: фигура 39">
                <a:extLst>
                  <a:ext uri="{FF2B5EF4-FFF2-40B4-BE49-F238E27FC236}">
                    <a16:creationId xmlns:a16="http://schemas.microsoft.com/office/drawing/2014/main" xmlns="" id="{6A17A551-1797-4F26-9DCE-89A129BD6FD3}"/>
                  </a:ext>
                </a:extLst>
              </p:cNvPr>
              <p:cNvSpPr/>
              <p:nvPr/>
            </p:nvSpPr>
            <p:spPr>
              <a:xfrm>
                <a:off x="7504623" y="239120"/>
                <a:ext cx="279299" cy="380863"/>
              </a:xfrm>
              <a:custGeom>
                <a:avLst/>
                <a:gdLst>
                  <a:gd name="connsiteX0" fmla="*/ 175872 w 279299"/>
                  <a:gd name="connsiteY0" fmla="*/ 259344 h 380862"/>
                  <a:gd name="connsiteX1" fmla="*/ 275024 w 279299"/>
                  <a:gd name="connsiteY1" fmla="*/ 111697 h 380862"/>
                  <a:gd name="connsiteX2" fmla="*/ 194281 w 279299"/>
                  <a:gd name="connsiteY2" fmla="*/ 3151 h 380862"/>
                  <a:gd name="connsiteX3" fmla="*/ 140452 w 279299"/>
                  <a:gd name="connsiteY3" fmla="*/ 56916 h 380862"/>
                  <a:gd name="connsiteX4" fmla="*/ 144261 w 279299"/>
                  <a:gd name="connsiteY4" fmla="*/ 56916 h 380862"/>
                  <a:gd name="connsiteX5" fmla="*/ 205833 w 279299"/>
                  <a:gd name="connsiteY5" fmla="*/ 116331 h 380862"/>
                  <a:gd name="connsiteX6" fmla="*/ 134485 w 279299"/>
                  <a:gd name="connsiteY6" fmla="*/ 219290 h 380862"/>
                  <a:gd name="connsiteX7" fmla="*/ 3151 w 279299"/>
                  <a:gd name="connsiteY7" fmla="*/ 331010 h 380862"/>
                  <a:gd name="connsiteX8" fmla="*/ 3151 w 279299"/>
                  <a:gd name="connsiteY8" fmla="*/ 383823 h 380862"/>
                  <a:gd name="connsiteX9" fmla="*/ 278832 w 279299"/>
                  <a:gd name="connsiteY9" fmla="*/ 383823 h 380862"/>
                  <a:gd name="connsiteX10" fmla="*/ 278832 w 279299"/>
                  <a:gd name="connsiteY10" fmla="*/ 324980 h 380862"/>
                  <a:gd name="connsiteX11" fmla="*/ 97414 w 279299"/>
                  <a:gd name="connsiteY11" fmla="*/ 324980 h 38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9299" h="380862">
                    <a:moveTo>
                      <a:pt x="175872" y="259344"/>
                    </a:moveTo>
                    <a:cubicBezTo>
                      <a:pt x="242904" y="203802"/>
                      <a:pt x="275024" y="171619"/>
                      <a:pt x="275024" y="111697"/>
                    </a:cubicBezTo>
                    <a:cubicBezTo>
                      <a:pt x="276728" y="61109"/>
                      <a:pt x="243222" y="16065"/>
                      <a:pt x="194281" y="3151"/>
                    </a:cubicBezTo>
                    <a:lnTo>
                      <a:pt x="140452" y="56916"/>
                    </a:lnTo>
                    <a:cubicBezTo>
                      <a:pt x="141721" y="56916"/>
                      <a:pt x="142928" y="56916"/>
                      <a:pt x="144261" y="56916"/>
                    </a:cubicBezTo>
                    <a:cubicBezTo>
                      <a:pt x="179173" y="56916"/>
                      <a:pt x="205833" y="78689"/>
                      <a:pt x="205833" y="116331"/>
                    </a:cubicBezTo>
                    <a:cubicBezTo>
                      <a:pt x="205833" y="150608"/>
                      <a:pt x="186790" y="175174"/>
                      <a:pt x="134485" y="219290"/>
                    </a:cubicBezTo>
                    <a:lnTo>
                      <a:pt x="3151" y="331010"/>
                    </a:lnTo>
                    <a:lnTo>
                      <a:pt x="3151" y="383823"/>
                    </a:lnTo>
                    <a:lnTo>
                      <a:pt x="278832" y="383823"/>
                    </a:lnTo>
                    <a:lnTo>
                      <a:pt x="278832" y="324980"/>
                    </a:lnTo>
                    <a:lnTo>
                      <a:pt x="97414" y="324980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1" name="Полилиния: фигура 40">
                <a:extLst>
                  <a:ext uri="{FF2B5EF4-FFF2-40B4-BE49-F238E27FC236}">
                    <a16:creationId xmlns:a16="http://schemas.microsoft.com/office/drawing/2014/main" xmlns="" id="{C3B33E3A-90E4-4183-816A-A52E9F92A311}"/>
                  </a:ext>
                </a:extLst>
              </p:cNvPr>
              <p:cNvSpPr/>
              <p:nvPr/>
            </p:nvSpPr>
            <p:spPr>
              <a:xfrm>
                <a:off x="7459364" y="216586"/>
                <a:ext cx="177736" cy="158693"/>
              </a:xfrm>
              <a:custGeom>
                <a:avLst/>
                <a:gdLst>
                  <a:gd name="connsiteX0" fmla="*/ 157845 w 177736"/>
                  <a:gd name="connsiteY0" fmla="*/ 3151 h 158692"/>
                  <a:gd name="connsiteX1" fmla="*/ 3151 w 177736"/>
                  <a:gd name="connsiteY1" fmla="*/ 157908 h 158692"/>
                  <a:gd name="connsiteX2" fmla="*/ 24479 w 177736"/>
                  <a:gd name="connsiteY2" fmla="*/ 157908 h 158692"/>
                  <a:gd name="connsiteX3" fmla="*/ 179236 w 177736"/>
                  <a:gd name="connsiteY3" fmla="*/ 3151 h 158692"/>
                  <a:gd name="connsiteX4" fmla="*/ 157845 w 177736"/>
                  <a:gd name="connsiteY4" fmla="*/ 3151 h 158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736" h="158692">
                    <a:moveTo>
                      <a:pt x="157845" y="3151"/>
                    </a:moveTo>
                    <a:lnTo>
                      <a:pt x="3151" y="157908"/>
                    </a:lnTo>
                    <a:lnTo>
                      <a:pt x="24479" y="157908"/>
                    </a:lnTo>
                    <a:lnTo>
                      <a:pt x="179236" y="3151"/>
                    </a:lnTo>
                    <a:lnTo>
                      <a:pt x="157845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2" name="Полилиния: фигура 41">
                <a:extLst>
                  <a:ext uri="{FF2B5EF4-FFF2-40B4-BE49-F238E27FC236}">
                    <a16:creationId xmlns:a16="http://schemas.microsoft.com/office/drawing/2014/main" xmlns="" id="{83E4D5B2-A3A2-4D21-8931-C839A57905BD}"/>
                  </a:ext>
                </a:extLst>
              </p:cNvPr>
              <p:cNvSpPr/>
              <p:nvPr/>
            </p:nvSpPr>
            <p:spPr>
              <a:xfrm>
                <a:off x="7943377" y="457862"/>
                <a:ext cx="133302" cy="114259"/>
              </a:xfrm>
              <a:custGeom>
                <a:avLst/>
                <a:gdLst>
                  <a:gd name="connsiteX0" fmla="*/ 110110 w 133302"/>
                  <a:gd name="connsiteY0" fmla="*/ 3151 h 114258"/>
                  <a:gd name="connsiteX1" fmla="*/ 3151 w 133302"/>
                  <a:gd name="connsiteY1" fmla="*/ 111951 h 114258"/>
                  <a:gd name="connsiteX2" fmla="*/ 24987 w 133302"/>
                  <a:gd name="connsiteY2" fmla="*/ 111951 h 114258"/>
                  <a:gd name="connsiteX3" fmla="*/ 132009 w 133302"/>
                  <a:gd name="connsiteY3" fmla="*/ 3151 h 114258"/>
                  <a:gd name="connsiteX4" fmla="*/ 110110 w 133302"/>
                  <a:gd name="connsiteY4" fmla="*/ 3151 h 114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14258">
                    <a:moveTo>
                      <a:pt x="110110" y="3151"/>
                    </a:moveTo>
                    <a:lnTo>
                      <a:pt x="3151" y="111951"/>
                    </a:lnTo>
                    <a:lnTo>
                      <a:pt x="24987" y="111951"/>
                    </a:lnTo>
                    <a:lnTo>
                      <a:pt x="132009" y="3151"/>
                    </a:lnTo>
                    <a:lnTo>
                      <a:pt x="11011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3" name="Полилиния: фигура 42">
                <a:extLst>
                  <a:ext uri="{FF2B5EF4-FFF2-40B4-BE49-F238E27FC236}">
                    <a16:creationId xmlns:a16="http://schemas.microsoft.com/office/drawing/2014/main" xmlns="" id="{8F746E8D-08F8-406B-8DCB-BF285F08BCC7}"/>
                  </a:ext>
                </a:extLst>
              </p:cNvPr>
              <p:cNvSpPr/>
              <p:nvPr/>
            </p:nvSpPr>
            <p:spPr>
              <a:xfrm>
                <a:off x="7813313" y="532194"/>
                <a:ext cx="133302" cy="120606"/>
              </a:xfrm>
              <a:custGeom>
                <a:avLst/>
                <a:gdLst>
                  <a:gd name="connsiteX0" fmla="*/ 120330 w 133302"/>
                  <a:gd name="connsiteY0" fmla="*/ 3151 h 120606"/>
                  <a:gd name="connsiteX1" fmla="*/ 3151 w 133302"/>
                  <a:gd name="connsiteY1" fmla="*/ 120393 h 120606"/>
                  <a:gd name="connsiteX2" fmla="*/ 15973 w 133302"/>
                  <a:gd name="connsiteY2" fmla="*/ 120393 h 120606"/>
                  <a:gd name="connsiteX3" fmla="*/ 133216 w 133302"/>
                  <a:gd name="connsiteY3" fmla="*/ 3151 h 120606"/>
                  <a:gd name="connsiteX4" fmla="*/ 120330 w 133302"/>
                  <a:gd name="connsiteY4" fmla="*/ 3151 h 120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02" h="120606">
                    <a:moveTo>
                      <a:pt x="120330" y="3151"/>
                    </a:moveTo>
                    <a:lnTo>
                      <a:pt x="3151" y="120393"/>
                    </a:lnTo>
                    <a:lnTo>
                      <a:pt x="15973" y="120393"/>
                    </a:lnTo>
                    <a:lnTo>
                      <a:pt x="133216" y="3151"/>
                    </a:lnTo>
                    <a:lnTo>
                      <a:pt x="120330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xmlns="" id="{78B9990C-0451-4446-B660-52A28DC7FB34}"/>
                  </a:ext>
                </a:extLst>
              </p:cNvPr>
              <p:cNvSpPr/>
              <p:nvPr/>
            </p:nvSpPr>
            <p:spPr>
              <a:xfrm>
                <a:off x="7580669" y="190052"/>
                <a:ext cx="120607" cy="107911"/>
              </a:xfrm>
              <a:custGeom>
                <a:avLst/>
                <a:gdLst>
                  <a:gd name="connsiteX0" fmla="*/ 110427 w 120606"/>
                  <a:gd name="connsiteY0" fmla="*/ 3151 h 107911"/>
                  <a:gd name="connsiteX1" fmla="*/ 3151 w 120606"/>
                  <a:gd name="connsiteY1" fmla="*/ 110491 h 107911"/>
                  <a:gd name="connsiteX2" fmla="*/ 15148 w 120606"/>
                  <a:gd name="connsiteY2" fmla="*/ 110491 h 107911"/>
                  <a:gd name="connsiteX3" fmla="*/ 122488 w 120606"/>
                  <a:gd name="connsiteY3" fmla="*/ 3151 h 107911"/>
                  <a:gd name="connsiteX4" fmla="*/ 110427 w 120606"/>
                  <a:gd name="connsiteY4" fmla="*/ 3151 h 107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606" h="107911">
                    <a:moveTo>
                      <a:pt x="110427" y="3151"/>
                    </a:moveTo>
                    <a:lnTo>
                      <a:pt x="3151" y="110491"/>
                    </a:lnTo>
                    <a:lnTo>
                      <a:pt x="15148" y="110491"/>
                    </a:lnTo>
                    <a:lnTo>
                      <a:pt x="122488" y="3151"/>
                    </a:lnTo>
                    <a:lnTo>
                      <a:pt x="110427" y="3151"/>
                    </a:lnTo>
                    <a:close/>
                  </a:path>
                </a:pathLst>
              </a:custGeom>
              <a:grpFill/>
              <a:ln w="6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7F0B539F-833F-4AA5-A701-4B402F58B5DD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D6DA5824-BFDE-44F2-8D53-60A51E25FC24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30" name="Номер слайда 3">
            <a:extLst>
              <a:ext uri="{FF2B5EF4-FFF2-40B4-BE49-F238E27FC236}">
                <a16:creationId xmlns:a16="http://schemas.microsoft.com/office/drawing/2014/main" xmlns="" id="{F1B251EE-296F-4C7C-AAFD-BB5B26CAF575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bg1"/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6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8159" y="517906"/>
            <a:ext cx="827682" cy="582232"/>
          </a:xfrm>
          <a:prstGeom prst="rect">
            <a:avLst/>
          </a:prstGeom>
        </p:spPr>
      </p:pic>
      <p:grpSp>
        <p:nvGrpSpPr>
          <p:cNvPr id="14" name="Группа 13"/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4BADFDDD-74DF-4F35-B7B4-95940C1DB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4579" y="2067694"/>
            <a:ext cx="5494841" cy="59254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231F1E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748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4BADFDDD-74DF-4F35-B7B4-95940C1DB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4579" y="2067694"/>
            <a:ext cx="5494841" cy="59254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231F1E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889C319-6DA0-4E05-AA0F-3B74E7A2B0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36955" y="419100"/>
            <a:ext cx="1842238" cy="64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5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Дата 4">
            <a:extLst>
              <a:ext uri="{FF2B5EF4-FFF2-40B4-BE49-F238E27FC236}">
                <a16:creationId xmlns:a16="http://schemas.microsoft.com/office/drawing/2014/main" xmlns="" id="{ACF588F5-4340-43D3-A356-1C96DB2178CA}"/>
              </a:ext>
            </a:extLst>
          </p:cNvPr>
          <p:cNvSpPr txBox="1">
            <a:spLocks/>
          </p:cNvSpPr>
          <p:nvPr userDrawn="1"/>
        </p:nvSpPr>
        <p:spPr>
          <a:xfrm>
            <a:off x="4572000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defTabSz="685800">
                <a:lnSpc>
                  <a:spcPct val="150000"/>
                </a:lnSpc>
                <a:spcBef>
                  <a:spcPct val="0"/>
                </a:spcBef>
              </a:pPr>
              <a:t>04.10.2022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xmlns="" id="{A6935B7E-62D5-4FA1-872E-F0145B96D7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27300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xmlns="" id="{525FADE6-66D5-4711-A29E-DEF74B7886D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Tx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18" name="Текст 3">
            <a:extLst>
              <a:ext uri="{FF2B5EF4-FFF2-40B4-BE49-F238E27FC236}">
                <a16:creationId xmlns:a16="http://schemas.microsoft.com/office/drawing/2014/main" xmlns="" id="{A3410DBB-7A20-4703-82CB-CEC43F42F4E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Tx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xmlns="" id="{7B2C571A-C1EF-4015-9EC8-00D0755EB6AD}"/>
              </a:ext>
            </a:extLst>
          </p:cNvPr>
          <p:cNvSpPr txBox="1">
            <a:spLocks/>
          </p:cNvSpPr>
          <p:nvPr userDrawn="1"/>
        </p:nvSpPr>
        <p:spPr>
          <a:xfrm>
            <a:off x="697339" y="3147814"/>
            <a:ext cx="3838657" cy="62616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</a:pPr>
            <a:endParaRPr lang="ru-RU" sz="1400" b="0" kern="1200" spc="0" baseline="0" dirty="0">
              <a:solidFill>
                <a:srgbClr val="171C30"/>
              </a:solidFill>
              <a:latin typeface="Segoe UI Semilight" panose="020B0402040204020203" pitchFamily="34" charset="0"/>
              <a:ea typeface="PT Root UI" panose="020B0303020202020204" pitchFamily="34" charset="-52"/>
              <a:cs typeface="Segoe UI Semilight" panose="020B0402040204020203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2A8BE6F-9DDD-4416-B8CA-A545B0B809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68731" y="419100"/>
            <a:ext cx="1842238" cy="64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0130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Дата 4">
            <a:extLst>
              <a:ext uri="{FF2B5EF4-FFF2-40B4-BE49-F238E27FC236}">
                <a16:creationId xmlns:a16="http://schemas.microsoft.com/office/drawing/2014/main" xmlns="" id="{ACF588F5-4340-43D3-A356-1C96DB2178CA}"/>
              </a:ext>
            </a:extLst>
          </p:cNvPr>
          <p:cNvSpPr txBox="1">
            <a:spLocks/>
          </p:cNvSpPr>
          <p:nvPr userDrawn="1"/>
        </p:nvSpPr>
        <p:spPr>
          <a:xfrm>
            <a:off x="7812609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algn="r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algn="r" defTabSz="685800">
                <a:lnSpc>
                  <a:spcPct val="150000"/>
                </a:lnSpc>
                <a:spcBef>
                  <a:spcPct val="0"/>
                </a:spcBef>
              </a:pPr>
              <a:t>04.10.2022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38" name="Текст 3">
            <a:extLst>
              <a:ext uri="{FF2B5EF4-FFF2-40B4-BE49-F238E27FC236}">
                <a16:creationId xmlns:a16="http://schemas.microsoft.com/office/drawing/2014/main" xmlns="" id="{F681C62E-1BDF-4DD0-BC3B-B99AF35F61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39" name="Заголовок 1">
            <a:extLst>
              <a:ext uri="{FF2B5EF4-FFF2-40B4-BE49-F238E27FC236}">
                <a16:creationId xmlns:a16="http://schemas.microsoft.com/office/drawing/2014/main" xmlns="" id="{036F92D3-888F-4405-ADDF-82A06BC44F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  <p:sp>
        <p:nvSpPr>
          <p:cNvPr id="41" name="Подзаголовок 2">
            <a:extLst>
              <a:ext uri="{FF2B5EF4-FFF2-40B4-BE49-F238E27FC236}">
                <a16:creationId xmlns:a16="http://schemas.microsoft.com/office/drawing/2014/main" xmlns="" id="{612AC135-A9E6-4B99-9121-A6C6DBA8ED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8446151-CC52-401B-B355-E32DED0013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68731" y="419100"/>
            <a:ext cx="1842238" cy="640778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1 строк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xmlns="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Текст 4">
            <a:extLst>
              <a:ext uri="{FF2B5EF4-FFF2-40B4-BE49-F238E27FC236}">
                <a16:creationId xmlns:a16="http://schemas.microsoft.com/office/drawing/2014/main" xmlns="" id="{E3328539-EA03-4D93-B675-C312208658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sp>
        <p:nvSpPr>
          <p:cNvPr id="13" name="Текст 6">
            <a:extLst>
              <a:ext uri="{FF2B5EF4-FFF2-40B4-BE49-F238E27FC236}">
                <a16:creationId xmlns:a16="http://schemas.microsoft.com/office/drawing/2014/main" xmlns="" id="{35AFE9D4-B08E-4689-A0F0-6D5F5D0FB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3950861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xmlns="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173940"/>
            <a:ext cx="8353426" cy="3450037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5FCC2C72-F9B2-4FAA-83C5-749B81290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2 стро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xmlns="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Текст 4">
            <a:extLst>
              <a:ext uri="{FF2B5EF4-FFF2-40B4-BE49-F238E27FC236}">
                <a16:creationId xmlns:a16="http://schemas.microsoft.com/office/drawing/2014/main" xmlns="" id="{E3328539-EA03-4D93-B675-C312208658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43519"/>
            <a:ext cx="6516722" cy="70805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 в две строки. </a:t>
            </a:r>
          </a:p>
          <a:p>
            <a:pPr lvl="0"/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sp>
        <p:nvSpPr>
          <p:cNvPr id="13" name="Текст 6">
            <a:extLst>
              <a:ext uri="{FF2B5EF4-FFF2-40B4-BE49-F238E27FC236}">
                <a16:creationId xmlns:a16="http://schemas.microsoft.com/office/drawing/2014/main" xmlns="" id="{35AFE9D4-B08E-4689-A0F0-6D5F5D0FB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991852"/>
            <a:ext cx="3950861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xmlns="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596381"/>
            <a:ext cx="8353426" cy="3027596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504D1F9-1EA3-490B-B0D7-71AE767F2C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9042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9468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xmlns="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Текст 3">
            <a:extLst>
              <a:ext uri="{FF2B5EF4-FFF2-40B4-BE49-F238E27FC236}">
                <a16:creationId xmlns:a16="http://schemas.microsoft.com/office/drawing/2014/main" xmlns="" id="{F9D4856D-D720-435B-8414-4822051FC3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173940"/>
            <a:ext cx="8353426" cy="3450037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xmlns="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xmlns="" id="{40812D9C-7353-4D1B-9F00-4A4B5671D6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3950861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BF4BAD-9EA3-4FEB-AD15-EDB386D99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xmlns="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xmlns="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xmlns="" id="{40812D9C-7353-4D1B-9F00-4A4B5671D6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3950861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BF4BAD-9EA3-4FEB-AD15-EDB386D99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  <p:pic>
        <p:nvPicPr>
          <p:cNvPr id="15" name="Изображение" descr="Изображение">
            <a:extLst>
              <a:ext uri="{FF2B5EF4-FFF2-40B4-BE49-F238E27FC236}">
                <a16:creationId xmlns:a16="http://schemas.microsoft.com/office/drawing/2014/main" xmlns="" id="{39D0FB19-F7A8-4CF9-B813-FA1E914F7DA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1457" y="1176338"/>
            <a:ext cx="5367174" cy="15257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Прямоугольник">
            <a:extLst>
              <a:ext uri="{FF2B5EF4-FFF2-40B4-BE49-F238E27FC236}">
                <a16:creationId xmlns:a16="http://schemas.microsoft.com/office/drawing/2014/main" xmlns="" id="{896ECE5D-2D2F-4BF2-AF32-E7B8C2812182}"/>
              </a:ext>
            </a:extLst>
          </p:cNvPr>
          <p:cNvSpPr/>
          <p:nvPr userDrawn="1"/>
        </p:nvSpPr>
        <p:spPr>
          <a:xfrm>
            <a:off x="3381375" y="1325354"/>
            <a:ext cx="5367338" cy="2999694"/>
          </a:xfrm>
          <a:prstGeom prst="rect">
            <a:avLst/>
          </a:prstGeom>
          <a:solidFill>
            <a:schemeClr val="bg1"/>
          </a:solidFill>
          <a:ln w="12700">
            <a:solidFill>
              <a:srgbClr val="E9EAEC"/>
            </a:solidFill>
            <a:miter lim="400000"/>
          </a:ln>
          <a:effectLst/>
        </p:spPr>
        <p:txBody>
          <a:bodyPr lIns="25400" tIns="25400" rIns="25400" bIns="25400" anchor="ctr"/>
          <a:lstStyle/>
          <a:p>
            <a:pPr algn="ctr" defTabSz="412750">
              <a:lnSpc>
                <a:spcPct val="90000"/>
              </a:lnSpc>
              <a:defRPr sz="4000" spc="0" baseline="7500">
                <a:solidFill>
                  <a:srgbClr val="FFFFFF"/>
                </a:solidFill>
                <a:latin typeface="+mn-lt"/>
                <a:ea typeface="+mn-ea"/>
                <a:cs typeface="+mn-cs"/>
                <a:sym typeface="Mail Sans Roman Regular"/>
              </a:defRPr>
            </a:pPr>
            <a:endParaRPr sz="2000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2C0BB64-D95F-474E-B87C-396D1C35AF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81375" y="1325562"/>
            <a:ext cx="5367256" cy="299948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45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xmlns="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xmlns="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BF4BAD-9EA3-4FEB-AD15-EDB386D99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58538086-21AE-4DD7-B34E-4014DBC19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567662" y="1144442"/>
            <a:ext cx="1956665" cy="1247288"/>
          </a:xfrm>
          <a:prstGeom prst="rect">
            <a:avLst/>
          </a:prstGeom>
        </p:spPr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xmlns="" id="{BEDAEE19-AB27-479E-97D8-C9929F5A178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24450" y="1275606"/>
            <a:ext cx="3023513" cy="1692188"/>
          </a:xfrm>
          <a:prstGeom prst="rect">
            <a:avLst/>
          </a:prstGeom>
        </p:spPr>
      </p:sp>
      <p:sp>
        <p:nvSpPr>
          <p:cNvPr id="21" name="Рисунок 20">
            <a:extLst>
              <a:ext uri="{FF2B5EF4-FFF2-40B4-BE49-F238E27FC236}">
                <a16:creationId xmlns:a16="http://schemas.microsoft.com/office/drawing/2014/main" xmlns="" id="{B1D93F65-7D38-4DC6-B876-0EC4FAC738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24128" y="2931790"/>
            <a:ext cx="1764196" cy="1332148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99026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xmlns="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xmlns="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22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BF4BAD-9EA3-4FEB-AD15-EDB386D99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  <p:sp>
        <p:nvSpPr>
          <p:cNvPr id="24" name="Рисунок 10">
            <a:extLst>
              <a:ext uri="{FF2B5EF4-FFF2-40B4-BE49-F238E27FC236}">
                <a16:creationId xmlns:a16="http://schemas.microsoft.com/office/drawing/2014/main" xmlns="" id="{B719A1BD-408A-4642-A899-7818F651D6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09595" y="1301393"/>
            <a:ext cx="1512924" cy="284631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510042 w 1476164"/>
              <a:gd name="connsiteY0" fmla="*/ 0 h 1049682"/>
              <a:gd name="connsiteX1" fmla="*/ 1476164 w 1476164"/>
              <a:gd name="connsiteY1" fmla="*/ 96494 h 1049682"/>
              <a:gd name="connsiteX2" fmla="*/ 1476164 w 1476164"/>
              <a:gd name="connsiteY2" fmla="*/ 1049682 h 1049682"/>
              <a:gd name="connsiteX3" fmla="*/ 0 w 1476164"/>
              <a:gd name="connsiteY3" fmla="*/ 1049682 h 1049682"/>
              <a:gd name="connsiteX4" fmla="*/ 510042 w 1476164"/>
              <a:gd name="connsiteY4" fmla="*/ 0 h 1049682"/>
              <a:gd name="connsiteX0" fmla="*/ 510042 w 1522113"/>
              <a:gd name="connsiteY0" fmla="*/ 0 h 1049682"/>
              <a:gd name="connsiteX1" fmla="*/ 1522113 w 1522113"/>
              <a:gd name="connsiteY1" fmla="*/ 137849 h 1049682"/>
              <a:gd name="connsiteX2" fmla="*/ 1476164 w 1522113"/>
              <a:gd name="connsiteY2" fmla="*/ 1049682 h 1049682"/>
              <a:gd name="connsiteX3" fmla="*/ 0 w 1522113"/>
              <a:gd name="connsiteY3" fmla="*/ 1049682 h 1049682"/>
              <a:gd name="connsiteX4" fmla="*/ 510042 w 1522113"/>
              <a:gd name="connsiteY4" fmla="*/ 0 h 1049682"/>
              <a:gd name="connsiteX0" fmla="*/ 510042 w 2032156"/>
              <a:gd name="connsiteY0" fmla="*/ 0 h 2409795"/>
              <a:gd name="connsiteX1" fmla="*/ 1522113 w 2032156"/>
              <a:gd name="connsiteY1" fmla="*/ 137849 h 2409795"/>
              <a:gd name="connsiteX2" fmla="*/ 2032156 w 2032156"/>
              <a:gd name="connsiteY2" fmla="*/ 2409795 h 2409795"/>
              <a:gd name="connsiteX3" fmla="*/ 0 w 2032156"/>
              <a:gd name="connsiteY3" fmla="*/ 1049682 h 2409795"/>
              <a:gd name="connsiteX4" fmla="*/ 510042 w 2032156"/>
              <a:gd name="connsiteY4" fmla="*/ 0 h 2409795"/>
              <a:gd name="connsiteX0" fmla="*/ 0 w 1522114"/>
              <a:gd name="connsiteY0" fmla="*/ 0 h 2850912"/>
              <a:gd name="connsiteX1" fmla="*/ 1012071 w 1522114"/>
              <a:gd name="connsiteY1" fmla="*/ 137849 h 2850912"/>
              <a:gd name="connsiteX2" fmla="*/ 1522114 w 1522114"/>
              <a:gd name="connsiteY2" fmla="*/ 2409795 h 2850912"/>
              <a:gd name="connsiteX3" fmla="*/ 634106 w 1522114"/>
              <a:gd name="connsiteY3" fmla="*/ 2850912 h 2850912"/>
              <a:gd name="connsiteX4" fmla="*/ 0 w 1522114"/>
              <a:gd name="connsiteY4" fmla="*/ 0 h 2850912"/>
              <a:gd name="connsiteX0" fmla="*/ 0 w 1508329"/>
              <a:gd name="connsiteY0" fmla="*/ 0 h 2850912"/>
              <a:gd name="connsiteX1" fmla="*/ 1012071 w 1508329"/>
              <a:gd name="connsiteY1" fmla="*/ 137849 h 2850912"/>
              <a:gd name="connsiteX2" fmla="*/ 1508329 w 1508329"/>
              <a:gd name="connsiteY2" fmla="*/ 2368440 h 2850912"/>
              <a:gd name="connsiteX3" fmla="*/ 634106 w 1508329"/>
              <a:gd name="connsiteY3" fmla="*/ 2850912 h 2850912"/>
              <a:gd name="connsiteX4" fmla="*/ 0 w 1508329"/>
              <a:gd name="connsiteY4" fmla="*/ 0 h 2850912"/>
              <a:gd name="connsiteX0" fmla="*/ 0 w 1512924"/>
              <a:gd name="connsiteY0" fmla="*/ 0 h 2846317"/>
              <a:gd name="connsiteX1" fmla="*/ 1016666 w 1512924"/>
              <a:gd name="connsiteY1" fmla="*/ 133254 h 2846317"/>
              <a:gd name="connsiteX2" fmla="*/ 1512924 w 1512924"/>
              <a:gd name="connsiteY2" fmla="*/ 2363845 h 2846317"/>
              <a:gd name="connsiteX3" fmla="*/ 638701 w 1512924"/>
              <a:gd name="connsiteY3" fmla="*/ 2846317 h 2846317"/>
              <a:gd name="connsiteX4" fmla="*/ 0 w 1512924"/>
              <a:gd name="connsiteY4" fmla="*/ 0 h 2846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924" h="2846317">
                <a:moveTo>
                  <a:pt x="0" y="0"/>
                </a:moveTo>
                <a:lnTo>
                  <a:pt x="1016666" y="133254"/>
                </a:lnTo>
                <a:lnTo>
                  <a:pt x="1512924" y="2363845"/>
                </a:lnTo>
                <a:lnTo>
                  <a:pt x="638701" y="2846317"/>
                </a:lnTo>
                <a:lnTo>
                  <a:pt x="0" y="0"/>
                </a:lnTo>
                <a:close/>
              </a:path>
            </a:pathLst>
          </a:custGeom>
        </p:spPr>
      </p:sp>
      <p:sp>
        <p:nvSpPr>
          <p:cNvPr id="25" name="Рисунок 11">
            <a:extLst>
              <a:ext uri="{FF2B5EF4-FFF2-40B4-BE49-F238E27FC236}">
                <a16:creationId xmlns:a16="http://schemas.microsoft.com/office/drawing/2014/main" xmlns="" id="{EB78190C-B2E6-4E57-A277-C9C3384AED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851" y="1301393"/>
            <a:ext cx="2044978" cy="2865698"/>
          </a:xfrm>
          <a:prstGeom prst="rect">
            <a:avLst/>
          </a:prstGeom>
        </p:spPr>
      </p:sp>
      <p:sp>
        <p:nvSpPr>
          <p:cNvPr id="26" name="Рисунок 12">
            <a:extLst>
              <a:ext uri="{FF2B5EF4-FFF2-40B4-BE49-F238E27FC236}">
                <a16:creationId xmlns:a16="http://schemas.microsoft.com/office/drawing/2014/main" xmlns="" id="{2C1CB042-9286-414E-BBE2-36E3D9D7FEF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24684" y="1339214"/>
            <a:ext cx="1837776" cy="282787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372979 w 1476164"/>
              <a:gd name="connsiteY0" fmla="*/ 661737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372979 w 1476164"/>
              <a:gd name="connsiteY4" fmla="*/ 661737 h 953188"/>
              <a:gd name="connsiteX0" fmla="*/ 372979 w 2041648"/>
              <a:gd name="connsiteY0" fmla="*/ 0 h 291451"/>
              <a:gd name="connsiteX1" fmla="*/ 2041648 w 2041648"/>
              <a:gd name="connsiteY1" fmla="*/ 96253 h 291451"/>
              <a:gd name="connsiteX2" fmla="*/ 1476164 w 2041648"/>
              <a:gd name="connsiteY2" fmla="*/ 291451 h 291451"/>
              <a:gd name="connsiteX3" fmla="*/ 0 w 2041648"/>
              <a:gd name="connsiteY3" fmla="*/ 291451 h 291451"/>
              <a:gd name="connsiteX4" fmla="*/ 372979 w 2041648"/>
              <a:gd name="connsiteY4" fmla="*/ 0 h 291451"/>
              <a:gd name="connsiteX0" fmla="*/ 372979 w 2173996"/>
              <a:gd name="connsiteY0" fmla="*/ 0 h 2649640"/>
              <a:gd name="connsiteX1" fmla="*/ 2041648 w 2173996"/>
              <a:gd name="connsiteY1" fmla="*/ 96253 h 2649640"/>
              <a:gd name="connsiteX2" fmla="*/ 2173996 w 2173996"/>
              <a:gd name="connsiteY2" fmla="*/ 2649640 h 2649640"/>
              <a:gd name="connsiteX3" fmla="*/ 0 w 2173996"/>
              <a:gd name="connsiteY3" fmla="*/ 291451 h 2649640"/>
              <a:gd name="connsiteX4" fmla="*/ 372979 w 2173996"/>
              <a:gd name="connsiteY4" fmla="*/ 0 h 2649640"/>
              <a:gd name="connsiteX0" fmla="*/ 0 w 1801017"/>
              <a:gd name="connsiteY0" fmla="*/ 0 h 2855447"/>
              <a:gd name="connsiteX1" fmla="*/ 1668669 w 1801017"/>
              <a:gd name="connsiteY1" fmla="*/ 96253 h 2855447"/>
              <a:gd name="connsiteX2" fmla="*/ 1801017 w 1801017"/>
              <a:gd name="connsiteY2" fmla="*/ 2649640 h 2855447"/>
              <a:gd name="connsiteX3" fmla="*/ 183013 w 1801017"/>
              <a:gd name="connsiteY3" fmla="*/ 2855447 h 2855447"/>
              <a:gd name="connsiteX4" fmla="*/ 0 w 1801017"/>
              <a:gd name="connsiteY4" fmla="*/ 0 h 2855447"/>
              <a:gd name="connsiteX0" fmla="*/ 0 w 1805612"/>
              <a:gd name="connsiteY0" fmla="*/ 0 h 2855447"/>
              <a:gd name="connsiteX1" fmla="*/ 1668669 w 1805612"/>
              <a:gd name="connsiteY1" fmla="*/ 96253 h 2855447"/>
              <a:gd name="connsiteX2" fmla="*/ 1805612 w 1805612"/>
              <a:gd name="connsiteY2" fmla="*/ 2608286 h 2855447"/>
              <a:gd name="connsiteX3" fmla="*/ 183013 w 1805612"/>
              <a:gd name="connsiteY3" fmla="*/ 2855447 h 2855447"/>
              <a:gd name="connsiteX4" fmla="*/ 0 w 1805612"/>
              <a:gd name="connsiteY4" fmla="*/ 0 h 2855447"/>
              <a:gd name="connsiteX0" fmla="*/ 0 w 1805612"/>
              <a:gd name="connsiteY0" fmla="*/ 0 h 2855447"/>
              <a:gd name="connsiteX1" fmla="*/ 1608935 w 1805612"/>
              <a:gd name="connsiteY1" fmla="*/ 110038 h 2855447"/>
              <a:gd name="connsiteX2" fmla="*/ 1805612 w 1805612"/>
              <a:gd name="connsiteY2" fmla="*/ 2608286 h 2855447"/>
              <a:gd name="connsiteX3" fmla="*/ 183013 w 1805612"/>
              <a:gd name="connsiteY3" fmla="*/ 2855447 h 2855447"/>
              <a:gd name="connsiteX4" fmla="*/ 0 w 1805612"/>
              <a:gd name="connsiteY4" fmla="*/ 0 h 2855447"/>
              <a:gd name="connsiteX0" fmla="*/ 0 w 1837776"/>
              <a:gd name="connsiteY0" fmla="*/ 0 h 2827877"/>
              <a:gd name="connsiteX1" fmla="*/ 1641099 w 1837776"/>
              <a:gd name="connsiteY1" fmla="*/ 82468 h 2827877"/>
              <a:gd name="connsiteX2" fmla="*/ 1837776 w 1837776"/>
              <a:gd name="connsiteY2" fmla="*/ 2580716 h 2827877"/>
              <a:gd name="connsiteX3" fmla="*/ 215177 w 1837776"/>
              <a:gd name="connsiteY3" fmla="*/ 2827877 h 2827877"/>
              <a:gd name="connsiteX4" fmla="*/ 0 w 1837776"/>
              <a:gd name="connsiteY4" fmla="*/ 0 h 282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7776" h="2827877">
                <a:moveTo>
                  <a:pt x="0" y="0"/>
                </a:moveTo>
                <a:lnTo>
                  <a:pt x="1641099" y="82468"/>
                </a:lnTo>
                <a:lnTo>
                  <a:pt x="1837776" y="2580716"/>
                </a:lnTo>
                <a:lnTo>
                  <a:pt x="215177" y="2827877"/>
                </a:lnTo>
                <a:lnTo>
                  <a:pt x="0" y="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124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5" r:id="rId2"/>
    <p:sldLayoutId id="2147483649" r:id="rId3"/>
    <p:sldLayoutId id="2147483660" r:id="rId4"/>
    <p:sldLayoutId id="2147483693" r:id="rId5"/>
    <p:sldLayoutId id="2147483650" r:id="rId6"/>
    <p:sldLayoutId id="2147483702" r:id="rId7"/>
    <p:sldLayoutId id="2147483699" r:id="rId8"/>
    <p:sldLayoutId id="2147483700" r:id="rId9"/>
    <p:sldLayoutId id="2147483701" r:id="rId10"/>
    <p:sldLayoutId id="2147483694" r:id="rId11"/>
    <p:sldLayoutId id="2147483691" r:id="rId12"/>
    <p:sldLayoutId id="2147483703" r:id="rId13"/>
    <p:sldLayoutId id="2147483704" r:id="rId14"/>
    <p:sldLayoutId id="2147483689" r:id="rId15"/>
    <p:sldLayoutId id="2147483697" r:id="rId16"/>
  </p:sldLayoutIdLst>
  <p:hf hdr="0" ftr="0" dt="0"/>
  <p:txStyles>
    <p:titleStyle>
      <a:lvl1pPr marL="0" marR="0" indent="0" algn="l" defTabSz="779252" rtl="0" eaLnBrk="1" fontAlgn="auto" latinLnBrk="0" hangingPunct="1">
        <a:lnSpc>
          <a:spcPct val="100000"/>
        </a:lnSpc>
        <a:spcBef>
          <a:spcPct val="0"/>
        </a:spcBef>
        <a:spcAft>
          <a:spcPts val="256"/>
        </a:spcAft>
        <a:buClrTx/>
        <a:buSzTx/>
        <a:buFontTx/>
        <a:buNone/>
        <a:tabLst/>
        <a:defRPr sz="2000" b="0" kern="1200" cap="all" baseline="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0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130000"/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467551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70000"/>
        <a:buFont typeface="Wingdings" pitchFamily="2" charset="2"/>
        <a:buChar char="Ø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701327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70000"/>
        <a:buFont typeface="Wingdings" pitchFamily="2" charset="2"/>
        <a:buChar char="Ø"/>
        <a:defRPr sz="1000" kern="1200">
          <a:solidFill>
            <a:schemeClr val="tx2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5511" userDrawn="1">
          <p15:clr>
            <a:srgbClr val="F26B43"/>
          </p15:clr>
        </p15:guide>
        <p15:guide id="7" orient="horz" pos="2981" userDrawn="1">
          <p15:clr>
            <a:srgbClr val="F26B43"/>
          </p15:clr>
        </p15:guide>
        <p15:guide id="9" orient="horz" pos="6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svg"/><Relationship Id="rId7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10.svg"/><Relationship Id="rId4" Type="http://schemas.openxmlformats.org/officeDocument/2006/relationships/image" Target="../media/image7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20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34.sv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12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11" Type="http://schemas.openxmlformats.org/officeDocument/2006/relationships/image" Target="../media/image32.svg"/><Relationship Id="rId5" Type="http://schemas.openxmlformats.org/officeDocument/2006/relationships/image" Target="../media/image26.svg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3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3">
            <a:extLst>
              <a:ext uri="{FF2B5EF4-FFF2-40B4-BE49-F238E27FC236}">
                <a16:creationId xmlns:a16="http://schemas.microsoft.com/office/drawing/2014/main" xmlns="" id="{DF134461-B672-440D-9830-8BB78CEE2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339" y="1815666"/>
            <a:ext cx="7656086" cy="1584176"/>
          </a:xfrm>
        </p:spPr>
        <p:txBody>
          <a:bodyPr/>
          <a:lstStyle/>
          <a:p>
            <a:r>
              <a:rPr lang="ru-RU" dirty="0"/>
              <a:t>Повышение доли участия</a:t>
            </a:r>
            <a:br>
              <a:rPr lang="ru-RU" dirty="0"/>
            </a:br>
            <a:r>
              <a:rPr lang="ru-RU" dirty="0"/>
              <a:t>региональных поставщиков</a:t>
            </a:r>
            <a:br>
              <a:rPr lang="ru-RU" dirty="0"/>
            </a:br>
            <a:r>
              <a:rPr lang="ru-RU" dirty="0"/>
              <a:t>в государственных (муниципальных) закупках региона по 44-ФЗ</a:t>
            </a:r>
            <a:br>
              <a:rPr lang="ru-RU" dirty="0"/>
            </a:br>
            <a:endParaRPr lang="ru-RU" dirty="0"/>
          </a:p>
        </p:txBody>
      </p:sp>
      <p:sp>
        <p:nvSpPr>
          <p:cNvPr id="33" name="Текст 3">
            <a:extLst>
              <a:ext uri="{FF2B5EF4-FFF2-40B4-BE49-F238E27FC236}">
                <a16:creationId xmlns:a16="http://schemas.microsoft.com/office/drawing/2014/main" xmlns="" id="{8403D12E-1FF2-4158-A416-E02DFB0CD1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564" y="4535704"/>
            <a:ext cx="380294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>
              <a:buFont typeface="Arial" pitchFamily="34" charset="0"/>
              <a:buChar char="•"/>
              <a:defRPr/>
            </a:pPr>
            <a:r>
              <a:rPr lang="ru-RU" dirty="0"/>
              <a:t>Руководитель аналитического управления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БФТ-Холдинг</a:t>
            </a:r>
          </a:p>
        </p:txBody>
      </p:sp>
      <p:sp>
        <p:nvSpPr>
          <p:cNvPr id="34" name="Подзаголовок 2">
            <a:extLst>
              <a:ext uri="{FF2B5EF4-FFF2-40B4-BE49-F238E27FC236}">
                <a16:creationId xmlns:a16="http://schemas.microsoft.com/office/drawing/2014/main" xmlns="" id="{7281EDA6-29C5-4268-B5FA-B728494B9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Силидейкина Татьяна</a:t>
            </a:r>
          </a:p>
        </p:txBody>
      </p:sp>
    </p:spTree>
    <p:extLst>
      <p:ext uri="{BB962C8B-B14F-4D97-AF65-F5344CB8AC3E}">
        <p14:creationId xmlns:p14="http://schemas.microsoft.com/office/powerpoint/2010/main" val="417719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9CB7A4B0-0C3A-46B7-A9A7-4713BE2FCAF8}"/>
              </a:ext>
            </a:extLst>
          </p:cNvPr>
          <p:cNvSpPr/>
          <p:nvPr/>
        </p:nvSpPr>
        <p:spPr>
          <a:xfrm>
            <a:off x="2908007" y="2092372"/>
            <a:ext cx="282860" cy="282860"/>
          </a:xfrm>
          <a:prstGeom prst="ellipse">
            <a:avLst/>
          </a:prstGeom>
          <a:solidFill>
            <a:srgbClr val="299DE3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59BF2CD5-2BA7-4FE3-8A71-66DC726FD4D2}"/>
              </a:ext>
            </a:extLst>
          </p:cNvPr>
          <p:cNvSpPr txBox="1">
            <a:spLocks/>
          </p:cNvSpPr>
          <p:nvPr/>
        </p:nvSpPr>
        <p:spPr>
          <a:xfrm>
            <a:off x="2093126" y="2634535"/>
            <a:ext cx="2130557" cy="12718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Увеличение доли участия поставщиков (производителей) данного региона в закупках государственных (муниципальных) заказчиков региона по 44-ФЗ  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F758DA11-4073-4480-87D3-50FEE11378D2}"/>
              </a:ext>
            </a:extLst>
          </p:cNvPr>
          <p:cNvSpPr txBox="1">
            <a:spLocks/>
          </p:cNvSpPr>
          <p:nvPr/>
        </p:nvSpPr>
        <p:spPr>
          <a:xfrm>
            <a:off x="2594145" y="1418804"/>
            <a:ext cx="903924" cy="675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FD4239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01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759994E6-7028-4B5C-A9F2-517AA2327EDB}"/>
              </a:ext>
            </a:extLst>
          </p:cNvPr>
          <p:cNvSpPr/>
          <p:nvPr/>
        </p:nvSpPr>
        <p:spPr>
          <a:xfrm>
            <a:off x="5379368" y="2092372"/>
            <a:ext cx="282860" cy="282860"/>
          </a:xfrm>
          <a:prstGeom prst="ellipse">
            <a:avLst/>
          </a:prstGeom>
          <a:solidFill>
            <a:srgbClr val="07E3C0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46F822F7-F41A-4048-B78B-1D8031867FA9}"/>
              </a:ext>
            </a:extLst>
          </p:cNvPr>
          <p:cNvSpPr txBox="1">
            <a:spLocks/>
          </p:cNvSpPr>
          <p:nvPr/>
        </p:nvSpPr>
        <p:spPr>
          <a:xfrm>
            <a:off x="5065506" y="1418804"/>
            <a:ext cx="903924" cy="675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FD4239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02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F3400281-3B29-450E-A1B2-A01D4031F4FC}"/>
              </a:ext>
            </a:extLst>
          </p:cNvPr>
          <p:cNvSpPr/>
          <p:nvPr/>
        </p:nvSpPr>
        <p:spPr>
          <a:xfrm>
            <a:off x="7583499" y="2092372"/>
            <a:ext cx="282860" cy="282860"/>
          </a:xfrm>
          <a:prstGeom prst="ellipse">
            <a:avLst/>
          </a:prstGeom>
          <a:solidFill>
            <a:srgbClr val="243471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xmlns="" id="{D4846D15-8342-453A-A5F3-9EB0115C7BE3}"/>
              </a:ext>
            </a:extLst>
          </p:cNvPr>
          <p:cNvSpPr txBox="1">
            <a:spLocks/>
          </p:cNvSpPr>
          <p:nvPr/>
        </p:nvSpPr>
        <p:spPr>
          <a:xfrm>
            <a:off x="7269637" y="1418804"/>
            <a:ext cx="903924" cy="675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FD4239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03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061BAFB5-3E52-4808-88DD-1BA0CC22E17F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Цели проекта</a:t>
            </a:r>
          </a:p>
          <a:p>
            <a:endParaRPr lang="ru-RU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E4BE814C-05A6-4C7F-A97A-3D6D1052DF55}"/>
              </a:ext>
            </a:extLst>
          </p:cNvPr>
          <p:cNvGrpSpPr/>
          <p:nvPr/>
        </p:nvGrpSpPr>
        <p:grpSpPr>
          <a:xfrm>
            <a:off x="293299" y="1281324"/>
            <a:ext cx="1789990" cy="1843996"/>
            <a:chOff x="386299" y="1710884"/>
            <a:chExt cx="1789990" cy="1843996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xmlns="" id="{1CCB1B01-059A-48F6-B7DB-C0F61E000CB5}"/>
                </a:ext>
              </a:extLst>
            </p:cNvPr>
            <p:cNvSpPr/>
            <p:nvPr/>
          </p:nvSpPr>
          <p:spPr>
            <a:xfrm>
              <a:off x="667998" y="2046589"/>
              <a:ext cx="1226592" cy="12265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243471"/>
              </a:solidFill>
              <a:prstDash val="dash"/>
              <a:round/>
              <a:headEnd/>
              <a:tailEnd/>
            </a:ln>
            <a:effectLst/>
          </p:spPr>
          <p:txBody>
            <a:bodyPr wrap="square"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sp>
          <p:nvSpPr>
            <p:cNvPr id="18" name="Дуга 17">
              <a:extLst>
                <a:ext uri="{FF2B5EF4-FFF2-40B4-BE49-F238E27FC236}">
                  <a16:creationId xmlns:a16="http://schemas.microsoft.com/office/drawing/2014/main" xmlns="" id="{B2CAFACA-5102-4C75-B6E3-B3744AD52EA7}"/>
                </a:ext>
              </a:extLst>
            </p:cNvPr>
            <p:cNvSpPr/>
            <p:nvPr/>
          </p:nvSpPr>
          <p:spPr>
            <a:xfrm>
              <a:off x="386299" y="1764890"/>
              <a:ext cx="1789990" cy="1789990"/>
            </a:xfrm>
            <a:prstGeom prst="arc">
              <a:avLst>
                <a:gd name="adj1" fmla="val 19985332"/>
                <a:gd name="adj2" fmla="val 16088774"/>
              </a:avLst>
            </a:prstGeom>
            <a:ln w="9525">
              <a:solidFill>
                <a:srgbClr val="ED222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xmlns="" id="{E70C8B47-4202-4ED6-A985-FFA7109D364F}"/>
                </a:ext>
              </a:extLst>
            </p:cNvPr>
            <p:cNvSpPr/>
            <p:nvPr/>
          </p:nvSpPr>
          <p:spPr>
            <a:xfrm>
              <a:off x="1247845" y="1710884"/>
              <a:ext cx="108012" cy="1080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E30613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xmlns="" id="{09C8EA7D-46BB-4C8D-86D8-DDC602F056F7}"/>
                </a:ext>
              </a:extLst>
            </p:cNvPr>
            <p:cNvSpPr/>
            <p:nvPr/>
          </p:nvSpPr>
          <p:spPr>
            <a:xfrm>
              <a:off x="1994185" y="2159489"/>
              <a:ext cx="108012" cy="1080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E30613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xmlns="" id="{10F5C0FA-67F8-4D2A-949D-4CDDC8A37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9085" y="2332228"/>
              <a:ext cx="664418" cy="655315"/>
            </a:xfrm>
            <a:prstGeom prst="rect">
              <a:avLst/>
            </a:prstGeom>
          </p:spPr>
        </p:pic>
      </p:grpSp>
      <p:cxnSp>
        <p:nvCxnSpPr>
          <p:cNvPr id="21" name="Прямая со стрелкой 20"/>
          <p:cNvCxnSpPr>
            <a:stCxn id="6" idx="6"/>
            <a:endCxn id="10" idx="2"/>
          </p:cNvCxnSpPr>
          <p:nvPr/>
        </p:nvCxnSpPr>
        <p:spPr>
          <a:xfrm>
            <a:off x="3190867" y="2233802"/>
            <a:ext cx="218850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0" idx="6"/>
            <a:endCxn id="14" idx="2"/>
          </p:cNvCxnSpPr>
          <p:nvPr/>
        </p:nvCxnSpPr>
        <p:spPr>
          <a:xfrm>
            <a:off x="5662228" y="2233802"/>
            <a:ext cx="19212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1">
            <a:extLst>
              <a:ext uri="{FF2B5EF4-FFF2-40B4-BE49-F238E27FC236}">
                <a16:creationId xmlns:a16="http://schemas.microsoft.com/office/drawing/2014/main" xmlns="" id="{59BF2CD5-2BA7-4FE3-8A71-66DC726FD4D2}"/>
              </a:ext>
            </a:extLst>
          </p:cNvPr>
          <p:cNvSpPr txBox="1">
            <a:spLocks/>
          </p:cNvSpPr>
          <p:nvPr/>
        </p:nvSpPr>
        <p:spPr>
          <a:xfrm>
            <a:off x="4484416" y="2635345"/>
            <a:ext cx="2182717" cy="12710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Повышение % заключения контрактов по итогам  конкурентных процедур</a:t>
            </a:r>
          </a:p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или с единственным поставщиком с поставщиками (производителями) данного региона  </a:t>
            </a:r>
          </a:p>
        </p:txBody>
      </p: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xmlns="" id="{59BF2CD5-2BA7-4FE3-8A71-66DC726FD4D2}"/>
              </a:ext>
            </a:extLst>
          </p:cNvPr>
          <p:cNvSpPr txBox="1">
            <a:spLocks/>
          </p:cNvSpPr>
          <p:nvPr/>
        </p:nvSpPr>
        <p:spPr>
          <a:xfrm>
            <a:off x="6765288" y="2635345"/>
            <a:ext cx="2085413" cy="13624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Увеличение доходов регионального бюджета за счет налоговых поступлений от деятельности  поставщиков (производителей) данного региона  </a:t>
            </a:r>
          </a:p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  </a:t>
            </a: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xmlns="" id="{E14E4B90-F826-4129-9D30-15DC93949A6F}"/>
              </a:ext>
            </a:extLst>
          </p:cNvPr>
          <p:cNvCxnSpPr>
            <a:cxnSpLocks/>
            <a:stCxn id="5" idx="6"/>
            <a:endCxn id="6" idx="2"/>
          </p:cNvCxnSpPr>
          <p:nvPr/>
        </p:nvCxnSpPr>
        <p:spPr>
          <a:xfrm>
            <a:off x="1801590" y="2230325"/>
            <a:ext cx="1106417" cy="34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578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Текст 2">
            <a:extLst>
              <a:ext uri="{FF2B5EF4-FFF2-40B4-BE49-F238E27FC236}">
                <a16:creationId xmlns:a16="http://schemas.microsoft.com/office/drawing/2014/main" xmlns="" id="{301D69C7-6B73-43B5-8518-56BF06B8CE75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Проблематика</a:t>
            </a:r>
          </a:p>
          <a:p>
            <a:endParaRPr lang="ru-RU" dirty="0"/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xmlns="" id="{E1A6998A-0B46-49B8-998E-99F140C9D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62515" y="193203"/>
            <a:ext cx="1313977" cy="457035"/>
          </a:xfrm>
          <a:prstGeom prst="rect">
            <a:avLst/>
          </a:prstGeom>
        </p:spPr>
      </p:pic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90FFFCCA-1292-4C93-AD2B-547947CC948A}"/>
              </a:ext>
            </a:extLst>
          </p:cNvPr>
          <p:cNvSpPr/>
          <p:nvPr/>
        </p:nvSpPr>
        <p:spPr>
          <a:xfrm>
            <a:off x="867350" y="1173882"/>
            <a:ext cx="2266510" cy="1832354"/>
          </a:xfrm>
          <a:prstGeom prst="rect">
            <a:avLst/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en-US" sz="1400">
              <a:solidFill>
                <a:schemeClr val="tx1"/>
              </a:solidFill>
              <a:latin typeface="Arial" charset="0"/>
              <a:ea typeface="SimSun" charset="-122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A8F3CCA-3398-4C72-98B2-91596927ACA8}"/>
              </a:ext>
            </a:extLst>
          </p:cNvPr>
          <p:cNvSpPr/>
          <p:nvPr/>
        </p:nvSpPr>
        <p:spPr>
          <a:xfrm>
            <a:off x="5879267" y="1173882"/>
            <a:ext cx="2266510" cy="1832354"/>
          </a:xfrm>
          <a:prstGeom prst="rect">
            <a:avLst/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en-US" sz="1400">
              <a:solidFill>
                <a:schemeClr val="tx1"/>
              </a:solidFill>
              <a:latin typeface="Arial" charset="0"/>
              <a:ea typeface="SimSun" charset="-122"/>
            </a:endParaRPr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xmlns="" id="{313B1856-E51D-4414-A282-25D11B3F012D}"/>
              </a:ext>
            </a:extLst>
          </p:cNvPr>
          <p:cNvSpPr/>
          <p:nvPr/>
        </p:nvSpPr>
        <p:spPr>
          <a:xfrm>
            <a:off x="3378343" y="2969861"/>
            <a:ext cx="2266510" cy="1832354"/>
          </a:xfrm>
          <a:prstGeom prst="rect">
            <a:avLst/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0000" tIns="45000" rIns="90000" bIns="45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en-US" sz="1400">
              <a:solidFill>
                <a:schemeClr val="tx1"/>
              </a:solidFill>
              <a:latin typeface="Arial" charset="0"/>
              <a:ea typeface="SimSun" charset="-122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AC01C7A9-8993-44BD-9872-7E171F33196B}"/>
              </a:ext>
            </a:extLst>
          </p:cNvPr>
          <p:cNvSpPr/>
          <p:nvPr/>
        </p:nvSpPr>
        <p:spPr>
          <a:xfrm>
            <a:off x="1039858" y="3273162"/>
            <a:ext cx="1921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800" dirty="0">
                <a:solidFill>
                  <a:schemeClr val="accent3"/>
                </a:solidFill>
                <a:ea typeface="Montserrat Light" charset="0"/>
                <a:cs typeface="Montserrat Light" charset="0"/>
              </a:rPr>
              <a:t>01</a:t>
            </a:r>
            <a:endParaRPr lang="en-US" sz="4800" dirty="0">
              <a:solidFill>
                <a:schemeClr val="accent3"/>
              </a:solidFill>
              <a:ea typeface="Montserrat Light" charset="0"/>
              <a:cs typeface="Montserrat Light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EE628EF8-E997-4941-87CE-A1FD212AA31C}"/>
              </a:ext>
            </a:extLst>
          </p:cNvPr>
          <p:cNvSpPr/>
          <p:nvPr/>
        </p:nvSpPr>
        <p:spPr>
          <a:xfrm>
            <a:off x="6051775" y="3273162"/>
            <a:ext cx="1921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800" dirty="0">
                <a:solidFill>
                  <a:schemeClr val="accent3"/>
                </a:solidFill>
                <a:ea typeface="Montserrat Light" charset="0"/>
                <a:cs typeface="Montserrat Light" charset="0"/>
              </a:rPr>
              <a:t>03</a:t>
            </a:r>
            <a:endParaRPr lang="en-US" sz="4800" dirty="0">
              <a:solidFill>
                <a:schemeClr val="accent3"/>
              </a:solidFill>
              <a:ea typeface="Montserrat Light" charset="0"/>
              <a:cs typeface="Montserrat Light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FC67A24E-0F3E-4B00-B0E9-84AE64460265}"/>
              </a:ext>
            </a:extLst>
          </p:cNvPr>
          <p:cNvSpPr/>
          <p:nvPr/>
        </p:nvSpPr>
        <p:spPr>
          <a:xfrm>
            <a:off x="3550851" y="1803621"/>
            <a:ext cx="1921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800" dirty="0">
                <a:solidFill>
                  <a:schemeClr val="accent3"/>
                </a:solidFill>
                <a:ea typeface="Montserrat Light" charset="0"/>
                <a:cs typeface="Montserrat Light" charset="0"/>
              </a:rPr>
              <a:t>02</a:t>
            </a:r>
            <a:endParaRPr lang="en-US" sz="4800" dirty="0">
              <a:solidFill>
                <a:schemeClr val="accent3"/>
              </a:solidFill>
              <a:ea typeface="Montserrat Light" charset="0"/>
              <a:cs typeface="Montserrat Light" charset="0"/>
            </a:endParaRP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1FBDFDCB-9029-407B-BBC4-4B747BA2F0BD}"/>
              </a:ext>
            </a:extLst>
          </p:cNvPr>
          <p:cNvCxnSpPr>
            <a:cxnSpLocks/>
          </p:cNvCxnSpPr>
          <p:nvPr/>
        </p:nvCxnSpPr>
        <p:spPr>
          <a:xfrm>
            <a:off x="2000605" y="3010086"/>
            <a:ext cx="0" cy="39531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5A779F5E-754B-41FF-B9D4-461F87E44A95}"/>
              </a:ext>
            </a:extLst>
          </p:cNvPr>
          <p:cNvCxnSpPr>
            <a:cxnSpLocks/>
          </p:cNvCxnSpPr>
          <p:nvPr/>
        </p:nvCxnSpPr>
        <p:spPr>
          <a:xfrm>
            <a:off x="7012522" y="3010086"/>
            <a:ext cx="0" cy="39531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305A9BF9-E4CD-46DB-BFF3-8351703DDF69}"/>
              </a:ext>
            </a:extLst>
          </p:cNvPr>
          <p:cNvCxnSpPr>
            <a:cxnSpLocks/>
          </p:cNvCxnSpPr>
          <p:nvPr/>
        </p:nvCxnSpPr>
        <p:spPr>
          <a:xfrm>
            <a:off x="4511598" y="2559805"/>
            <a:ext cx="0" cy="39531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Заголовок 1">
            <a:extLst>
              <a:ext uri="{FF2B5EF4-FFF2-40B4-BE49-F238E27FC236}">
                <a16:creationId xmlns:a16="http://schemas.microsoft.com/office/drawing/2014/main" xmlns="" id="{CE31536C-71F3-4888-9322-46E88D351CB0}"/>
              </a:ext>
            </a:extLst>
          </p:cNvPr>
          <p:cNvSpPr txBox="1">
            <a:spLocks/>
          </p:cNvSpPr>
          <p:nvPr/>
        </p:nvSpPr>
        <p:spPr>
          <a:xfrm>
            <a:off x="1091784" y="1311902"/>
            <a:ext cx="1817642" cy="3694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Неосведомлённость  заказчиков</a:t>
            </a:r>
          </a:p>
        </p:txBody>
      </p:sp>
      <p:sp>
        <p:nvSpPr>
          <p:cNvPr id="49" name="Заголовок 1">
            <a:extLst>
              <a:ext uri="{FF2B5EF4-FFF2-40B4-BE49-F238E27FC236}">
                <a16:creationId xmlns:a16="http://schemas.microsoft.com/office/drawing/2014/main" xmlns="" id="{DCE3F6B4-B686-480C-9DED-DB55E3DDB380}"/>
              </a:ext>
            </a:extLst>
          </p:cNvPr>
          <p:cNvSpPr txBox="1">
            <a:spLocks/>
          </p:cNvSpPr>
          <p:nvPr/>
        </p:nvSpPr>
        <p:spPr>
          <a:xfrm>
            <a:off x="916534" y="1681376"/>
            <a:ext cx="2168142" cy="1293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50" dirty="0">
                <a:solidFill>
                  <a:srgbClr val="2E2E2E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Недостаточное информирование государственных и муниципальных заказчиков о предлагаемых поставщиками региона товарах</a:t>
            </a:r>
          </a:p>
        </p:txBody>
      </p: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xmlns="" id="{FB9B7A40-050C-41DF-948C-D3C051A30711}"/>
              </a:ext>
            </a:extLst>
          </p:cNvPr>
          <p:cNvGrpSpPr/>
          <p:nvPr/>
        </p:nvGrpSpPr>
        <p:grpSpPr>
          <a:xfrm>
            <a:off x="1892075" y="2907713"/>
            <a:ext cx="217061" cy="217058"/>
            <a:chOff x="1954695" y="-449256"/>
            <a:chExt cx="151070" cy="151068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xmlns="" id="{EBB25AEB-EE86-4682-A5CD-2CD9EC2CB8EF}"/>
                </a:ext>
              </a:extLst>
            </p:cNvPr>
            <p:cNvSpPr/>
            <p:nvPr/>
          </p:nvSpPr>
          <p:spPr>
            <a:xfrm>
              <a:off x="1997949" y="-406002"/>
              <a:ext cx="64562" cy="64561"/>
            </a:xfrm>
            <a:prstGeom prst="ellipse">
              <a:avLst/>
            </a:prstGeom>
            <a:solidFill>
              <a:schemeClr val="accent3"/>
            </a:solidFill>
            <a:ln w="6480">
              <a:noFill/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sp>
          <p:nvSpPr>
            <p:cNvPr id="53" name="Овал 52">
              <a:extLst>
                <a:ext uri="{FF2B5EF4-FFF2-40B4-BE49-F238E27FC236}">
                  <a16:creationId xmlns:a16="http://schemas.microsoft.com/office/drawing/2014/main" xmlns="" id="{4445EC49-3D04-4FDE-A260-4E5E5D65846C}"/>
                </a:ext>
              </a:extLst>
            </p:cNvPr>
            <p:cNvSpPr/>
            <p:nvPr/>
          </p:nvSpPr>
          <p:spPr>
            <a:xfrm>
              <a:off x="1954695" y="-449256"/>
              <a:ext cx="151070" cy="151068"/>
            </a:xfrm>
            <a:prstGeom prst="ellipse">
              <a:avLst/>
            </a:prstGeom>
            <a:noFill/>
            <a:ln w="6480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xmlns="" id="{01B4C633-85F7-451F-BC1F-70DC60A15971}"/>
              </a:ext>
            </a:extLst>
          </p:cNvPr>
          <p:cNvGrpSpPr/>
          <p:nvPr/>
        </p:nvGrpSpPr>
        <p:grpSpPr>
          <a:xfrm>
            <a:off x="6903992" y="2907713"/>
            <a:ext cx="217061" cy="217058"/>
            <a:chOff x="1954695" y="-449256"/>
            <a:chExt cx="151070" cy="151068"/>
          </a:xfrm>
        </p:grpSpPr>
        <p:sp>
          <p:nvSpPr>
            <p:cNvPr id="57" name="Овал 56">
              <a:extLst>
                <a:ext uri="{FF2B5EF4-FFF2-40B4-BE49-F238E27FC236}">
                  <a16:creationId xmlns:a16="http://schemas.microsoft.com/office/drawing/2014/main" xmlns="" id="{A32EB223-034E-4060-A6D5-5C58500EEAA2}"/>
                </a:ext>
              </a:extLst>
            </p:cNvPr>
            <p:cNvSpPr/>
            <p:nvPr/>
          </p:nvSpPr>
          <p:spPr>
            <a:xfrm>
              <a:off x="1997949" y="-406002"/>
              <a:ext cx="64562" cy="64561"/>
            </a:xfrm>
            <a:prstGeom prst="ellipse">
              <a:avLst/>
            </a:prstGeom>
            <a:solidFill>
              <a:schemeClr val="accent3"/>
            </a:solidFill>
            <a:ln w="6480">
              <a:noFill/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sp>
          <p:nvSpPr>
            <p:cNvPr id="58" name="Овал 57">
              <a:extLst>
                <a:ext uri="{FF2B5EF4-FFF2-40B4-BE49-F238E27FC236}">
                  <a16:creationId xmlns:a16="http://schemas.microsoft.com/office/drawing/2014/main" xmlns="" id="{4C3E341F-5679-4495-A779-85C9D8185B5F}"/>
                </a:ext>
              </a:extLst>
            </p:cNvPr>
            <p:cNvSpPr/>
            <p:nvPr/>
          </p:nvSpPr>
          <p:spPr>
            <a:xfrm>
              <a:off x="1954695" y="-449256"/>
              <a:ext cx="151070" cy="151068"/>
            </a:xfrm>
            <a:prstGeom prst="ellipse">
              <a:avLst/>
            </a:prstGeom>
            <a:noFill/>
            <a:ln w="6480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xmlns="" id="{91BAA925-6B5C-4C08-A584-0D120D7189A3}"/>
              </a:ext>
            </a:extLst>
          </p:cNvPr>
          <p:cNvGrpSpPr/>
          <p:nvPr/>
        </p:nvGrpSpPr>
        <p:grpSpPr>
          <a:xfrm>
            <a:off x="4403068" y="2861562"/>
            <a:ext cx="217061" cy="217058"/>
            <a:chOff x="1954695" y="-449256"/>
            <a:chExt cx="151070" cy="151068"/>
          </a:xfrm>
        </p:grpSpPr>
        <p:sp>
          <p:nvSpPr>
            <p:cNvPr id="67" name="Овал 66">
              <a:extLst>
                <a:ext uri="{FF2B5EF4-FFF2-40B4-BE49-F238E27FC236}">
                  <a16:creationId xmlns:a16="http://schemas.microsoft.com/office/drawing/2014/main" xmlns="" id="{6F62B1ED-0149-42FD-B561-5325D80D5263}"/>
                </a:ext>
              </a:extLst>
            </p:cNvPr>
            <p:cNvSpPr/>
            <p:nvPr/>
          </p:nvSpPr>
          <p:spPr>
            <a:xfrm>
              <a:off x="1997949" y="-406002"/>
              <a:ext cx="64562" cy="64561"/>
            </a:xfrm>
            <a:prstGeom prst="ellipse">
              <a:avLst/>
            </a:prstGeom>
            <a:solidFill>
              <a:schemeClr val="accent3"/>
            </a:solidFill>
            <a:ln w="6480">
              <a:noFill/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  <p:sp>
          <p:nvSpPr>
            <p:cNvPr id="68" name="Овал 67">
              <a:extLst>
                <a:ext uri="{FF2B5EF4-FFF2-40B4-BE49-F238E27FC236}">
                  <a16:creationId xmlns:a16="http://schemas.microsoft.com/office/drawing/2014/main" xmlns="" id="{30755ED2-3BD4-4287-86EF-F5C7BEC01415}"/>
                </a:ext>
              </a:extLst>
            </p:cNvPr>
            <p:cNvSpPr/>
            <p:nvPr/>
          </p:nvSpPr>
          <p:spPr>
            <a:xfrm>
              <a:off x="1954695" y="-449256"/>
              <a:ext cx="151070" cy="151068"/>
            </a:xfrm>
            <a:prstGeom prst="ellipse">
              <a:avLst/>
            </a:prstGeom>
            <a:noFill/>
            <a:ln w="6480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sp>
        <p:nvSpPr>
          <p:cNvPr id="43" name="Текст 6">
            <a:extLst>
              <a:ext uri="{FF2B5EF4-FFF2-40B4-BE49-F238E27FC236}">
                <a16:creationId xmlns:a16="http://schemas.microsoft.com/office/drawing/2014/main" xmlns="" id="{3AC725A5-D7D8-4517-B62B-E5D200037F53}"/>
              </a:ext>
            </a:extLst>
          </p:cNvPr>
          <p:cNvSpPr txBox="1">
            <a:spLocks/>
          </p:cNvSpPr>
          <p:nvPr/>
        </p:nvSpPr>
        <p:spPr>
          <a:xfrm>
            <a:off x="297103" y="618337"/>
            <a:ext cx="704857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None/>
              <a:defRPr sz="1400" kern="120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lvl2pPr>
            <a:lvl3pPr marL="467551" indent="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None/>
              <a:defRPr sz="1400" kern="120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lvl3pPr>
            <a:lvl4pPr marL="1168877" indent="0" algn="l" defTabSz="779252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lvl4pPr>
            <a:lvl5pPr marL="1558503" indent="0" algn="l" defTabSz="779252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Предполагаемые причины недостаточного участия региональных поставщиков в закупках</a:t>
            </a:r>
          </a:p>
        </p:txBody>
      </p:sp>
      <p:sp>
        <p:nvSpPr>
          <p:cNvPr id="44" name="Заголовок 1">
            <a:extLst>
              <a:ext uri="{FF2B5EF4-FFF2-40B4-BE49-F238E27FC236}">
                <a16:creationId xmlns:a16="http://schemas.microsoft.com/office/drawing/2014/main" xmlns="" id="{CE31536C-71F3-4888-9322-46E88D351CB0}"/>
              </a:ext>
            </a:extLst>
          </p:cNvPr>
          <p:cNvSpPr txBox="1">
            <a:spLocks/>
          </p:cNvSpPr>
          <p:nvPr/>
        </p:nvSpPr>
        <p:spPr>
          <a:xfrm>
            <a:off x="3602777" y="3143434"/>
            <a:ext cx="1817642" cy="369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Неосведомлённость  поставщиков</a:t>
            </a:r>
          </a:p>
        </p:txBody>
      </p:sp>
      <p:sp>
        <p:nvSpPr>
          <p:cNvPr id="46" name="Заголовок 1">
            <a:extLst>
              <a:ext uri="{FF2B5EF4-FFF2-40B4-BE49-F238E27FC236}">
                <a16:creationId xmlns:a16="http://schemas.microsoft.com/office/drawing/2014/main" xmlns="" id="{DCE3F6B4-B686-480C-9DED-DB55E3DDB380}"/>
              </a:ext>
            </a:extLst>
          </p:cNvPr>
          <p:cNvSpPr txBox="1">
            <a:spLocks/>
          </p:cNvSpPr>
          <p:nvPr/>
        </p:nvSpPr>
        <p:spPr>
          <a:xfrm>
            <a:off x="3550851" y="3516674"/>
            <a:ext cx="1921494" cy="12122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50" dirty="0">
                <a:solidFill>
                  <a:srgbClr val="2E2E2E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Недостаточное информирование поставщиков о планируемых и о закупаемых товарах заказчиками регионов</a:t>
            </a:r>
          </a:p>
        </p:txBody>
      </p:sp>
      <p:sp>
        <p:nvSpPr>
          <p:cNvPr id="47" name="Заголовок 1">
            <a:extLst>
              <a:ext uri="{FF2B5EF4-FFF2-40B4-BE49-F238E27FC236}">
                <a16:creationId xmlns:a16="http://schemas.microsoft.com/office/drawing/2014/main" xmlns="" id="{CE31536C-71F3-4888-9322-46E88D351CB0}"/>
              </a:ext>
            </a:extLst>
          </p:cNvPr>
          <p:cNvSpPr txBox="1">
            <a:spLocks/>
          </p:cNvSpPr>
          <p:nvPr/>
        </p:nvSpPr>
        <p:spPr>
          <a:xfrm>
            <a:off x="6103701" y="1309712"/>
            <a:ext cx="1817642" cy="3694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Непонятные описания объекта закупки</a:t>
            </a:r>
          </a:p>
        </p:txBody>
      </p:sp>
      <p:sp>
        <p:nvSpPr>
          <p:cNvPr id="48" name="Заголовок 1">
            <a:extLst>
              <a:ext uri="{FF2B5EF4-FFF2-40B4-BE49-F238E27FC236}">
                <a16:creationId xmlns:a16="http://schemas.microsoft.com/office/drawing/2014/main" xmlns="" id="{DCE3F6B4-B686-480C-9DED-DB55E3DDB380}"/>
              </a:ext>
            </a:extLst>
          </p:cNvPr>
          <p:cNvSpPr txBox="1">
            <a:spLocks/>
          </p:cNvSpPr>
          <p:nvPr/>
        </p:nvSpPr>
        <p:spPr>
          <a:xfrm>
            <a:off x="6051775" y="1679185"/>
            <a:ext cx="1921494" cy="12122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50" dirty="0">
                <a:solidFill>
                  <a:srgbClr val="2E2E2E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Описания характеристик товаров (требований к объекту закупки) могут быть непонятными для поставщиков</a:t>
            </a:r>
          </a:p>
        </p:txBody>
      </p:sp>
      <p:pic>
        <p:nvPicPr>
          <p:cNvPr id="55" name="Рисунок 54">
            <a:extLst>
              <a:ext uri="{FF2B5EF4-FFF2-40B4-BE49-F238E27FC236}">
                <a16:creationId xmlns:a16="http://schemas.microsoft.com/office/drawing/2014/main" xmlns="" id="{80014721-EBD8-4588-BB01-61A9BAF76F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749855" y="4157796"/>
            <a:ext cx="501500" cy="523304"/>
          </a:xfrm>
          <a:prstGeom prst="rect">
            <a:avLst/>
          </a:prstGeom>
        </p:spPr>
      </p:pic>
      <p:pic>
        <p:nvPicPr>
          <p:cNvPr id="56" name="Рисунок 55">
            <a:extLst>
              <a:ext uri="{FF2B5EF4-FFF2-40B4-BE49-F238E27FC236}">
                <a16:creationId xmlns:a16="http://schemas.microsoft.com/office/drawing/2014/main" xmlns="" id="{C70C05B7-C4AF-4058-B794-3B03EC7993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288046" y="1244653"/>
            <a:ext cx="523304" cy="545108"/>
          </a:xfrm>
          <a:prstGeom prst="rect">
            <a:avLst/>
          </a:prstGeom>
        </p:spPr>
      </p:pic>
      <p:pic>
        <p:nvPicPr>
          <p:cNvPr id="59" name="Рисунок 58">
            <a:extLst>
              <a:ext uri="{FF2B5EF4-FFF2-40B4-BE49-F238E27FC236}">
                <a16:creationId xmlns:a16="http://schemas.microsoft.com/office/drawing/2014/main" xmlns="" id="{C151C5AE-DD44-424F-9294-0B89749F74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6736334" y="4135991"/>
            <a:ext cx="552377" cy="54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8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B4265F08-A82A-48FD-9052-C1BDBFCB3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50120" y="1449813"/>
            <a:ext cx="2324810" cy="1863898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52AFB68-D33A-4BDC-9165-B5EF4FE47AB3}"/>
              </a:ext>
            </a:extLst>
          </p:cNvPr>
          <p:cNvSpPr/>
          <p:nvPr/>
        </p:nvSpPr>
        <p:spPr>
          <a:xfrm>
            <a:off x="4998720" y="1354828"/>
            <a:ext cx="739766" cy="441052"/>
          </a:xfrm>
          <a:prstGeom prst="rect">
            <a:avLst/>
          </a:prstGeom>
          <a:solidFill>
            <a:schemeClr val="bg1"/>
          </a:solidFill>
          <a:ln w="6480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9EACF2CF-EF04-4223-9B0D-A49F8FA5E714}"/>
              </a:ext>
            </a:extLst>
          </p:cNvPr>
          <p:cNvSpPr/>
          <p:nvPr/>
        </p:nvSpPr>
        <p:spPr>
          <a:xfrm>
            <a:off x="5420252" y="1537708"/>
            <a:ext cx="470634" cy="441052"/>
          </a:xfrm>
          <a:prstGeom prst="rect">
            <a:avLst/>
          </a:prstGeom>
          <a:solidFill>
            <a:schemeClr val="bg1"/>
          </a:solidFill>
          <a:ln w="6480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A1EBDECF-7867-4C40-9CEA-3978726511D5}"/>
              </a:ext>
            </a:extLst>
          </p:cNvPr>
          <p:cNvSpPr/>
          <p:nvPr/>
        </p:nvSpPr>
        <p:spPr>
          <a:xfrm>
            <a:off x="2756134" y="1094693"/>
            <a:ext cx="880110" cy="880110"/>
          </a:xfrm>
          <a:prstGeom prst="ellipse">
            <a:avLst/>
          </a:prstGeom>
          <a:solidFill>
            <a:schemeClr val="bg1"/>
          </a:solidFill>
          <a:ln w="9525">
            <a:solidFill>
              <a:srgbClr val="E213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400" spc="-300" dirty="0">
              <a:ln w="9525">
                <a:solidFill>
                  <a:schemeClr val="bg1"/>
                </a:solidFill>
              </a:ln>
              <a:noFill/>
              <a:latin typeface="Manrope ExtraBold" panose="00000906000000000000" pitchFamily="50" charset="-52"/>
              <a:ea typeface="PT Root UI" panose="020B0303020202020204" pitchFamily="34" charset="-52"/>
              <a:cs typeface="Gotham Pro" panose="02000503040000020004" pitchFamily="50" charset="0"/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093DCD3A-4292-4F9C-A29F-4FBE8173D4AE}"/>
              </a:ext>
            </a:extLst>
          </p:cNvPr>
          <p:cNvSpPr txBox="1">
            <a:spLocks/>
          </p:cNvSpPr>
          <p:nvPr/>
        </p:nvSpPr>
        <p:spPr>
          <a:xfrm>
            <a:off x="6372210" y="974980"/>
            <a:ext cx="1707382" cy="391618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sz="2000" b="0" kern="1200" cap="all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/>
            <a:r>
              <a:rPr lang="ru-RU" sz="1100" cap="none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Информирование заказчиков</a:t>
            </a: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ADBE6A55-52B6-47DA-98BC-7AD1F55D234A}"/>
              </a:ext>
            </a:extLst>
          </p:cNvPr>
          <p:cNvSpPr txBox="1">
            <a:spLocks/>
          </p:cNvSpPr>
          <p:nvPr/>
        </p:nvSpPr>
        <p:spPr>
          <a:xfrm>
            <a:off x="6372210" y="1396216"/>
            <a:ext cx="2344083" cy="10169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</a:pPr>
            <a:r>
              <a:rPr lang="ru-RU" sz="900" dirty="0">
                <a:solidFill>
                  <a:schemeClr val="tx2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Информирование заказчиков путем загрузки информации о товарах и поставщиках из региональной базы предложений в АЦК-Госзаказ* и формирование соответствующего справочника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591C017D-F3A7-43C1-B22D-E589F61F5C00}"/>
              </a:ext>
            </a:extLst>
          </p:cNvPr>
          <p:cNvSpPr/>
          <p:nvPr/>
        </p:nvSpPr>
        <p:spPr>
          <a:xfrm>
            <a:off x="5398064" y="1057717"/>
            <a:ext cx="880110" cy="880110"/>
          </a:xfrm>
          <a:prstGeom prst="ellipse">
            <a:avLst/>
          </a:prstGeom>
          <a:solidFill>
            <a:schemeClr val="bg1"/>
          </a:solidFill>
          <a:ln w="9525">
            <a:solidFill>
              <a:srgbClr val="1031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400" spc="-300" dirty="0">
              <a:ln w="9525">
                <a:solidFill>
                  <a:schemeClr val="bg1"/>
                </a:solidFill>
              </a:ln>
              <a:noFill/>
              <a:latin typeface="Manrope ExtraBold" panose="00000906000000000000" pitchFamily="50" charset="-52"/>
              <a:ea typeface="PT Root UI" panose="020B0303020202020204" pitchFamily="34" charset="-52"/>
              <a:cs typeface="Gotham Pro" panose="02000503040000020004" pitchFamily="50" charset="0"/>
            </a:endParaRPr>
          </a:p>
        </p:txBody>
      </p:sp>
      <p:sp>
        <p:nvSpPr>
          <p:cNvPr id="31" name="Заголовок 1">
            <a:extLst>
              <a:ext uri="{FF2B5EF4-FFF2-40B4-BE49-F238E27FC236}">
                <a16:creationId xmlns:a16="http://schemas.microsoft.com/office/drawing/2014/main" xmlns="" id="{C642387D-B763-4060-A3BE-0A111775636F}"/>
              </a:ext>
            </a:extLst>
          </p:cNvPr>
          <p:cNvSpPr txBox="1">
            <a:spLocks/>
          </p:cNvSpPr>
          <p:nvPr/>
        </p:nvSpPr>
        <p:spPr>
          <a:xfrm>
            <a:off x="5384306" y="1170789"/>
            <a:ext cx="880110" cy="6555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spc="-150" dirty="0">
                <a:ln w="9525">
                  <a:noFill/>
                </a:ln>
                <a:solidFill>
                  <a:srgbClr val="103166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02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xmlns="" id="{B7ABC765-AC99-4071-9021-8AD856DB1DCB}"/>
              </a:ext>
            </a:extLst>
          </p:cNvPr>
          <p:cNvSpPr/>
          <p:nvPr/>
        </p:nvSpPr>
        <p:spPr>
          <a:xfrm>
            <a:off x="5398064" y="3036515"/>
            <a:ext cx="880110" cy="880110"/>
          </a:xfrm>
          <a:prstGeom prst="ellipse">
            <a:avLst/>
          </a:prstGeom>
          <a:solidFill>
            <a:schemeClr val="bg1"/>
          </a:solidFill>
          <a:ln w="9525">
            <a:solidFill>
              <a:srgbClr val="E213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400" spc="-300" dirty="0">
              <a:ln w="9525">
                <a:solidFill>
                  <a:schemeClr val="bg1"/>
                </a:solidFill>
              </a:ln>
              <a:noFill/>
              <a:latin typeface="Manrope ExtraBold" panose="00000906000000000000" pitchFamily="50" charset="-52"/>
              <a:ea typeface="PT Root UI" panose="020B0303020202020204" pitchFamily="34" charset="-52"/>
              <a:cs typeface="Gotham Pro" panose="02000503040000020004" pitchFamily="50" charset="0"/>
            </a:endParaRP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xmlns="" id="{106B32EC-9AC2-480C-B2A4-7464C63F7856}"/>
              </a:ext>
            </a:extLst>
          </p:cNvPr>
          <p:cNvSpPr txBox="1">
            <a:spLocks/>
          </p:cNvSpPr>
          <p:nvPr/>
        </p:nvSpPr>
        <p:spPr>
          <a:xfrm>
            <a:off x="5394522" y="3162287"/>
            <a:ext cx="880110" cy="6555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spc="-150" dirty="0">
                <a:ln w="9525">
                  <a:noFill/>
                </a:ln>
                <a:solidFill>
                  <a:srgbClr val="E21318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03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E37D6584-86E4-4DCE-B4F8-DB707B594380}"/>
              </a:ext>
            </a:extLst>
          </p:cNvPr>
          <p:cNvSpPr/>
          <p:nvPr/>
        </p:nvSpPr>
        <p:spPr>
          <a:xfrm>
            <a:off x="2752608" y="3035713"/>
            <a:ext cx="880110" cy="880110"/>
          </a:xfrm>
          <a:prstGeom prst="ellipse">
            <a:avLst/>
          </a:prstGeom>
          <a:solidFill>
            <a:schemeClr val="bg1"/>
          </a:solidFill>
          <a:ln w="9525">
            <a:solidFill>
              <a:srgbClr val="1031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400" spc="-300" dirty="0">
              <a:ln w="9525">
                <a:solidFill>
                  <a:schemeClr val="bg1"/>
                </a:solidFill>
              </a:ln>
              <a:noFill/>
              <a:latin typeface="Manrope ExtraBold" panose="00000906000000000000" pitchFamily="50" charset="-52"/>
              <a:ea typeface="PT Root UI" panose="020B0303020202020204" pitchFamily="34" charset="-52"/>
              <a:cs typeface="Gotham Pro" panose="02000503040000020004" pitchFamily="50" charset="0"/>
            </a:endParaRPr>
          </a:p>
        </p:txBody>
      </p: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xmlns="" id="{725C7B50-4210-4B58-B546-9874F584798D}"/>
              </a:ext>
            </a:extLst>
          </p:cNvPr>
          <p:cNvSpPr txBox="1">
            <a:spLocks/>
          </p:cNvSpPr>
          <p:nvPr/>
        </p:nvSpPr>
        <p:spPr>
          <a:xfrm>
            <a:off x="2737049" y="3148785"/>
            <a:ext cx="880110" cy="6555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spc="-150" dirty="0">
                <a:ln w="9525">
                  <a:noFill/>
                </a:ln>
                <a:solidFill>
                  <a:srgbClr val="103166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04</a:t>
            </a:r>
          </a:p>
        </p:txBody>
      </p:sp>
      <p:sp>
        <p:nvSpPr>
          <p:cNvPr id="36" name="Заголовок 1">
            <a:extLst>
              <a:ext uri="{FF2B5EF4-FFF2-40B4-BE49-F238E27FC236}">
                <a16:creationId xmlns:a16="http://schemas.microsoft.com/office/drawing/2014/main" xmlns="" id="{2DAEAA90-1234-44AE-804F-C5744D31C94C}"/>
              </a:ext>
            </a:extLst>
          </p:cNvPr>
          <p:cNvSpPr txBox="1">
            <a:spLocks/>
          </p:cNvSpPr>
          <p:nvPr/>
        </p:nvSpPr>
        <p:spPr>
          <a:xfrm>
            <a:off x="764288" y="974980"/>
            <a:ext cx="1878576" cy="5623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u-RU" sz="11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Региональная база  предложений</a:t>
            </a:r>
          </a:p>
        </p:txBody>
      </p:sp>
      <p:sp>
        <p:nvSpPr>
          <p:cNvPr id="37" name="Заголовок 1">
            <a:extLst>
              <a:ext uri="{FF2B5EF4-FFF2-40B4-BE49-F238E27FC236}">
                <a16:creationId xmlns:a16="http://schemas.microsoft.com/office/drawing/2014/main" xmlns="" id="{C1682938-ABA8-46A5-BF55-07D1FB6C4757}"/>
              </a:ext>
            </a:extLst>
          </p:cNvPr>
          <p:cNvSpPr txBox="1">
            <a:spLocks/>
          </p:cNvSpPr>
          <p:nvPr/>
        </p:nvSpPr>
        <p:spPr>
          <a:xfrm>
            <a:off x="659762" y="1396216"/>
            <a:ext cx="1983102" cy="11756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</a:pPr>
            <a:r>
              <a:rPr lang="ru-RU" sz="900" dirty="0">
                <a:solidFill>
                  <a:schemeClr val="tx2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Формирование поставщиками предложений товаров с описанием характеристик размещаемых в электронных магазинах, на ЭТП</a:t>
            </a:r>
          </a:p>
        </p:txBody>
      </p: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xmlns="" id="{8D5B8549-F39F-4BE6-AC14-21DA9B5A94DC}"/>
              </a:ext>
            </a:extLst>
          </p:cNvPr>
          <p:cNvCxnSpPr>
            <a:cxnSpLocks/>
          </p:cNvCxnSpPr>
          <p:nvPr/>
        </p:nvCxnSpPr>
        <p:spPr>
          <a:xfrm>
            <a:off x="5824361" y="2070449"/>
            <a:ext cx="13758" cy="812578"/>
          </a:xfrm>
          <a:prstGeom prst="straightConnector1">
            <a:avLst/>
          </a:prstGeom>
          <a:ln w="9525">
            <a:solidFill>
              <a:srgbClr val="D9D9D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xmlns="" id="{8E7CE745-E519-4B04-B3B7-F2A03934A35D}"/>
              </a:ext>
            </a:extLst>
          </p:cNvPr>
          <p:cNvCxnSpPr>
            <a:cxnSpLocks/>
          </p:cNvCxnSpPr>
          <p:nvPr/>
        </p:nvCxnSpPr>
        <p:spPr>
          <a:xfrm flipH="1" flipV="1">
            <a:off x="3835365" y="3482920"/>
            <a:ext cx="1351980" cy="14304"/>
          </a:xfrm>
          <a:prstGeom prst="straightConnector1">
            <a:avLst/>
          </a:prstGeom>
          <a:ln w="9525">
            <a:solidFill>
              <a:srgbClr val="D9D9D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xmlns="" id="{EEABC125-03F5-4E1F-B464-6E5804E33051}"/>
              </a:ext>
            </a:extLst>
          </p:cNvPr>
          <p:cNvCxnSpPr>
            <a:cxnSpLocks/>
          </p:cNvCxnSpPr>
          <p:nvPr/>
        </p:nvCxnSpPr>
        <p:spPr>
          <a:xfrm flipV="1">
            <a:off x="3177104" y="2070449"/>
            <a:ext cx="0" cy="771812"/>
          </a:xfrm>
          <a:prstGeom prst="straightConnector1">
            <a:avLst/>
          </a:prstGeom>
          <a:ln w="9525">
            <a:solidFill>
              <a:srgbClr val="D9D9D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Заголовок 1">
            <a:extLst>
              <a:ext uri="{FF2B5EF4-FFF2-40B4-BE49-F238E27FC236}">
                <a16:creationId xmlns:a16="http://schemas.microsoft.com/office/drawing/2014/main" xmlns="" id="{5B988015-80E9-45ED-9224-B5FCB3A0AF99}"/>
              </a:ext>
            </a:extLst>
          </p:cNvPr>
          <p:cNvSpPr txBox="1">
            <a:spLocks/>
          </p:cNvSpPr>
          <p:nvPr/>
        </p:nvSpPr>
        <p:spPr>
          <a:xfrm>
            <a:off x="2737049" y="1206962"/>
            <a:ext cx="880110" cy="6555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spc="-150" dirty="0">
                <a:ln w="9525">
                  <a:noFill/>
                </a:ln>
                <a:solidFill>
                  <a:srgbClr val="E21318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01</a:t>
            </a:r>
          </a:p>
        </p:txBody>
      </p:sp>
      <p:sp>
        <p:nvSpPr>
          <p:cNvPr id="50" name="Текст 2">
            <a:extLst>
              <a:ext uri="{FF2B5EF4-FFF2-40B4-BE49-F238E27FC236}">
                <a16:creationId xmlns:a16="http://schemas.microsoft.com/office/drawing/2014/main" xmlns="" id="{735BEA23-74E3-4A60-A9D6-15EA06AAC186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Предлагаемое решение</a:t>
            </a:r>
          </a:p>
          <a:p>
            <a:endParaRPr lang="ru-RU" dirty="0"/>
          </a:p>
        </p:txBody>
      </p:sp>
      <p:sp>
        <p:nvSpPr>
          <p:cNvPr id="51" name="Заголовок 1">
            <a:extLst>
              <a:ext uri="{FF2B5EF4-FFF2-40B4-BE49-F238E27FC236}">
                <a16:creationId xmlns:a16="http://schemas.microsoft.com/office/drawing/2014/main" xmlns="" id="{093DCD3A-4292-4F9C-A29F-4FBE8173D4AE}"/>
              </a:ext>
            </a:extLst>
          </p:cNvPr>
          <p:cNvSpPr txBox="1">
            <a:spLocks/>
          </p:cNvSpPr>
          <p:nvPr/>
        </p:nvSpPr>
        <p:spPr>
          <a:xfrm>
            <a:off x="6372210" y="2964180"/>
            <a:ext cx="1965960" cy="448735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sz="2000" b="0" kern="1200" cap="all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/>
            <a:endParaRPr lang="ru-RU" sz="1400" cap="none" dirty="0">
              <a:solidFill>
                <a:srgbClr val="203471"/>
              </a:solidFill>
              <a:latin typeface="Segoe UI Semibold" panose="020B0702040204020203" pitchFamily="34" charset="0"/>
              <a:ea typeface="PT Root UI" panose="020B0303020202020204" pitchFamily="34" charset="-52"/>
              <a:cs typeface="Segoe UI Semibold" panose="020B0702040204020203" pitchFamily="34" charset="0"/>
            </a:endParaRPr>
          </a:p>
        </p:txBody>
      </p:sp>
      <p:sp>
        <p:nvSpPr>
          <p:cNvPr id="52" name="Заголовок 1">
            <a:extLst>
              <a:ext uri="{FF2B5EF4-FFF2-40B4-BE49-F238E27FC236}">
                <a16:creationId xmlns:a16="http://schemas.microsoft.com/office/drawing/2014/main" xmlns="" id="{ADBE6A55-52B6-47DA-98BC-7AD1F55D234A}"/>
              </a:ext>
            </a:extLst>
          </p:cNvPr>
          <p:cNvSpPr txBox="1">
            <a:spLocks/>
          </p:cNvSpPr>
          <p:nvPr/>
        </p:nvSpPr>
        <p:spPr>
          <a:xfrm>
            <a:off x="6372210" y="3349380"/>
            <a:ext cx="2223150" cy="10275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</a:pPr>
            <a:r>
              <a:rPr lang="ru-RU" sz="900" dirty="0">
                <a:solidFill>
                  <a:schemeClr val="tx2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Использование заказчиками описания характеристик товаров, предлагаемых поставщиками, в описании объекта закупки в АЦК-Госзаказ при планировании и осуществлении закупок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6800" y="4601533"/>
            <a:ext cx="57599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* АЦК-Госзаказ – продукт БФТ-Холдинга, региональная информационная система в сфере закупок</a:t>
            </a:r>
          </a:p>
        </p:txBody>
      </p:sp>
      <p:sp>
        <p:nvSpPr>
          <p:cNvPr id="53" name="Заголовок 1">
            <a:extLst>
              <a:ext uri="{FF2B5EF4-FFF2-40B4-BE49-F238E27FC236}">
                <a16:creationId xmlns:a16="http://schemas.microsoft.com/office/drawing/2014/main" xmlns="" id="{093DCD3A-4292-4F9C-A29F-4FBE8173D4AE}"/>
              </a:ext>
            </a:extLst>
          </p:cNvPr>
          <p:cNvSpPr txBox="1">
            <a:spLocks/>
          </p:cNvSpPr>
          <p:nvPr/>
        </p:nvSpPr>
        <p:spPr>
          <a:xfrm>
            <a:off x="548640" y="2721895"/>
            <a:ext cx="2094224" cy="73128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sz="2000" b="0" kern="1200" cap="all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685800"/>
            <a:r>
              <a:rPr lang="ru-RU" sz="1100" cap="none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Информирование поставщиков с понятным описание объекта закупки</a:t>
            </a:r>
          </a:p>
          <a:p>
            <a:pPr algn="r" defTabSz="685800"/>
            <a:endParaRPr lang="ru-RU" sz="1100" cap="none" dirty="0">
              <a:solidFill>
                <a:srgbClr val="203471"/>
              </a:solidFill>
              <a:latin typeface="Segoe UI Semibold" panose="020B0702040204020203" pitchFamily="34" charset="0"/>
              <a:ea typeface="PT Root UI" panose="020B0303020202020204" pitchFamily="34" charset="-52"/>
              <a:cs typeface="Segoe UI Semibold" panose="020B0702040204020203" pitchFamily="34" charset="0"/>
            </a:endParaRPr>
          </a:p>
        </p:txBody>
      </p:sp>
      <p:sp>
        <p:nvSpPr>
          <p:cNvPr id="54" name="Заголовок 1">
            <a:extLst>
              <a:ext uri="{FF2B5EF4-FFF2-40B4-BE49-F238E27FC236}">
                <a16:creationId xmlns:a16="http://schemas.microsoft.com/office/drawing/2014/main" xmlns="" id="{ADBE6A55-52B6-47DA-98BC-7AD1F55D234A}"/>
              </a:ext>
            </a:extLst>
          </p:cNvPr>
          <p:cNvSpPr txBox="1">
            <a:spLocks/>
          </p:cNvSpPr>
          <p:nvPr/>
        </p:nvSpPr>
        <p:spPr>
          <a:xfrm>
            <a:off x="413480" y="3349380"/>
            <a:ext cx="2229384" cy="1128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20000"/>
              </a:lnSpc>
              <a:spcAft>
                <a:spcPts val="600"/>
              </a:spcAft>
              <a:buClr>
                <a:schemeClr val="accent3"/>
              </a:buClr>
            </a:pPr>
            <a:r>
              <a:rPr lang="ru-RU" sz="900" dirty="0">
                <a:solidFill>
                  <a:schemeClr val="tx2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Информирование поставщиков о планируемых и размещенных закупках посредством выгрузки из АЦК-Госзаказ и размещения информации на региональном сайте закупок</a:t>
            </a:r>
          </a:p>
        </p:txBody>
      </p:sp>
      <p:sp>
        <p:nvSpPr>
          <p:cNvPr id="25" name="Заголовок 1">
            <a:extLst>
              <a:ext uri="{FF2B5EF4-FFF2-40B4-BE49-F238E27FC236}">
                <a16:creationId xmlns:a16="http://schemas.microsoft.com/office/drawing/2014/main" xmlns="" id="{093DCD3A-4292-4F9C-A29F-4FBE8173D4AE}"/>
              </a:ext>
            </a:extLst>
          </p:cNvPr>
          <p:cNvSpPr txBox="1">
            <a:spLocks/>
          </p:cNvSpPr>
          <p:nvPr/>
        </p:nvSpPr>
        <p:spPr>
          <a:xfrm>
            <a:off x="6372210" y="2721895"/>
            <a:ext cx="1707382" cy="65250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sz="2000" b="0" kern="1200" cap="all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/>
            <a:r>
              <a:rPr lang="ru-RU" sz="1100" cap="none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Использование заказчиками описания товаров поставщиков</a:t>
            </a:r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xmlns="" id="{A0931DC3-4F39-4A0A-85E0-D75399AC770C}"/>
              </a:ext>
            </a:extLst>
          </p:cNvPr>
          <p:cNvCxnSpPr>
            <a:cxnSpLocks/>
          </p:cNvCxnSpPr>
          <p:nvPr/>
        </p:nvCxnSpPr>
        <p:spPr>
          <a:xfrm>
            <a:off x="3872655" y="1534747"/>
            <a:ext cx="1351981" cy="803"/>
          </a:xfrm>
          <a:prstGeom prst="straightConnector1">
            <a:avLst/>
          </a:prstGeom>
          <a:ln w="9525">
            <a:solidFill>
              <a:srgbClr val="D9D9D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67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14">
            <a:extLst>
              <a:ext uri="{FF2B5EF4-FFF2-40B4-BE49-F238E27FC236}">
                <a16:creationId xmlns:a16="http://schemas.microsoft.com/office/drawing/2014/main" xmlns="" id="{265A8724-A7AE-4329-8BCA-0DCFCECFE5A3}"/>
              </a:ext>
            </a:extLst>
          </p:cNvPr>
          <p:cNvSpPr/>
          <p:nvPr/>
        </p:nvSpPr>
        <p:spPr bwMode="auto">
          <a:xfrm>
            <a:off x="395288" y="2780027"/>
            <a:ext cx="914400" cy="914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3"/>
            </a:solidFill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5" name="Oval 14">
            <a:extLst>
              <a:ext uri="{FF2B5EF4-FFF2-40B4-BE49-F238E27FC236}">
                <a16:creationId xmlns:a16="http://schemas.microsoft.com/office/drawing/2014/main" xmlns="" id="{9B574920-7CAA-4F19-994A-F9A7AFC154A8}"/>
              </a:ext>
            </a:extLst>
          </p:cNvPr>
          <p:cNvSpPr/>
          <p:nvPr/>
        </p:nvSpPr>
        <p:spPr bwMode="auto">
          <a:xfrm>
            <a:off x="407570" y="1407424"/>
            <a:ext cx="914400" cy="914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3"/>
            </a:solidFill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D6C346A5-8604-4866-9074-366EBAACAA3B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5398675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dirty="0"/>
              <a:t>Дополнительные функциональные возможности в АЦК-Госзаказ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xmlns="" id="{91109402-556E-4278-894A-5FAC606C937E}"/>
              </a:ext>
            </a:extLst>
          </p:cNvPr>
          <p:cNvSpPr txBox="1">
            <a:spLocks/>
          </p:cNvSpPr>
          <p:nvPr/>
        </p:nvSpPr>
        <p:spPr>
          <a:xfrm>
            <a:off x="1469796" y="1226380"/>
            <a:ext cx="3102204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3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Ведение регионального ТРУ в целях: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xmlns="" id="{FAC35ED1-F092-4C79-81FF-7FCA9374F337}"/>
              </a:ext>
            </a:extLst>
          </p:cNvPr>
          <p:cNvSpPr txBox="1">
            <a:spLocks/>
          </p:cNvSpPr>
          <p:nvPr/>
        </p:nvSpPr>
        <p:spPr>
          <a:xfrm>
            <a:off x="1476204" y="1572906"/>
            <a:ext cx="3857796" cy="1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lnSpc>
                <a:spcPct val="10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tx2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унификации описания объекта закупки, с учётом закупаемой номенклатуры товаров и специфики существующих товарных предложений поставщиков и производителей региона; </a:t>
            </a:r>
          </a:p>
          <a:p>
            <a:pPr marL="171450" indent="-171450" algn="l">
              <a:lnSpc>
                <a:spcPct val="10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tx2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формирования подробной аналитической отчётности в разрезе позиций каталога 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xmlns="" id="{4F7E88E5-D755-4FA8-938E-54EB30297E6C}"/>
              </a:ext>
            </a:extLst>
          </p:cNvPr>
          <p:cNvSpPr txBox="1">
            <a:spLocks/>
          </p:cNvSpPr>
          <p:nvPr/>
        </p:nvSpPr>
        <p:spPr>
          <a:xfrm>
            <a:off x="1469796" y="2760962"/>
            <a:ext cx="3963264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3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Использование функционала сбора</a:t>
            </a:r>
          </a:p>
          <a:p>
            <a:pPr algn="l">
              <a:lnSpc>
                <a:spcPct val="100000"/>
              </a:lnSpc>
            </a:pPr>
            <a:r>
              <a:rPr lang="ru-RU" sz="13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 согласования потребностей на этапе планирования бюджета в целях:</a:t>
            </a:r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xmlns="" id="{D985408C-49F8-42AB-9F2E-F0D5246D2215}"/>
              </a:ext>
            </a:extLst>
          </p:cNvPr>
          <p:cNvSpPr txBox="1">
            <a:spLocks/>
          </p:cNvSpPr>
          <p:nvPr/>
        </p:nvSpPr>
        <p:spPr>
          <a:xfrm>
            <a:off x="1476203" y="3522844"/>
            <a:ext cx="4419771" cy="11446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lnSpc>
                <a:spcPct val="10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tx2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определения реальных потребностей в товарах и обоснования расходов на закупки заказчиками;</a:t>
            </a:r>
          </a:p>
          <a:p>
            <a:pPr marL="171450" indent="-171450" algn="l">
              <a:lnSpc>
                <a:spcPct val="10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tx2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автоматизации процесса согласования потребностей заказчиков в ТРУ с уполномоченным органом власти, курирующим данную сферу деятельности;</a:t>
            </a:r>
          </a:p>
          <a:p>
            <a:pPr marL="171450" indent="-171450" algn="l">
              <a:lnSpc>
                <a:spcPct val="10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tx2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раннего оповещения поставщиков о планируемых к закупке товарах</a:t>
            </a:r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xmlns="" id="{81EEB146-D875-40BF-88A0-563377364138}"/>
              </a:ext>
            </a:extLst>
          </p:cNvPr>
          <p:cNvSpPr txBox="1">
            <a:spLocks/>
          </p:cNvSpPr>
          <p:nvPr/>
        </p:nvSpPr>
        <p:spPr>
          <a:xfrm>
            <a:off x="6339772" y="1226380"/>
            <a:ext cx="2180034" cy="17466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lnSpc>
                <a:spcPct val="110000"/>
              </a:lnSpc>
              <a:spcAft>
                <a:spcPts val="120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</a:pPr>
            <a:r>
              <a:rPr lang="ru-RU" sz="1000" dirty="0">
                <a:solidFill>
                  <a:schemeClr val="bg1"/>
                </a:solidFill>
                <a:latin typeface="Segoe UI "/>
                <a:ea typeface="PT Root UI" panose="020B0303020202020204" pitchFamily="34" charset="-52"/>
                <a:cs typeface="Segoe UI Light" panose="020B0502040204020203" pitchFamily="34" charset="0"/>
              </a:rPr>
              <a:t>Запрос и получение коммерческих предложений от поставщиков</a:t>
            </a:r>
          </a:p>
          <a:p>
            <a:pPr marL="171450" indent="-171450" algn="l">
              <a:lnSpc>
                <a:spcPct val="110000"/>
              </a:lnSpc>
              <a:spcAft>
                <a:spcPts val="1200"/>
              </a:spcAft>
              <a:buClr>
                <a:schemeClr val="accent3"/>
              </a:buClr>
              <a:buFont typeface="Courier New" panose="02070309020205020404" pitchFamily="49" charset="0"/>
              <a:buChar char="o"/>
            </a:pPr>
            <a:r>
              <a:rPr lang="ru-RU" sz="1000" dirty="0">
                <a:solidFill>
                  <a:schemeClr val="bg1"/>
                </a:solidFill>
                <a:latin typeface="Segoe UI "/>
                <a:ea typeface="PT Root UI" panose="020B0303020202020204" pitchFamily="34" charset="-52"/>
                <a:cs typeface="Segoe UI Light" panose="020B0502040204020203" pitchFamily="34" charset="0"/>
              </a:rPr>
              <a:t>Расчёт НМЦК методом анализа рынка на основании информации об исполненных контрактах из реестра контрактов, заключенных заказчиками, (ЕИС) и коммерческих предложений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C0DE50D-4EAA-4320-B116-502929B3D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24195" y="1530752"/>
            <a:ext cx="500792" cy="59618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9B4D3CA-B458-4782-8FB3-E75C20672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5313" y="3023669"/>
            <a:ext cx="543877" cy="49917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F5B228C-B3E5-4A17-B710-481F4364FE6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b="39402"/>
          <a:stretch/>
        </p:blipFill>
        <p:spPr>
          <a:xfrm>
            <a:off x="5521642" y="4168264"/>
            <a:ext cx="2586038" cy="99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3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xmlns="" id="{DFD3345B-C798-4200-A844-C3E3376F0946}"/>
              </a:ext>
            </a:extLst>
          </p:cNvPr>
          <p:cNvCxnSpPr>
            <a:cxnSpLocks/>
          </p:cNvCxnSpPr>
          <p:nvPr/>
        </p:nvCxnSpPr>
        <p:spPr>
          <a:xfrm>
            <a:off x="1365122" y="2429846"/>
            <a:ext cx="0" cy="262372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xmlns="" id="{DFD3345B-C798-4200-A844-C3E3376F0946}"/>
              </a:ext>
            </a:extLst>
          </p:cNvPr>
          <p:cNvCxnSpPr>
            <a:cxnSpLocks/>
          </p:cNvCxnSpPr>
          <p:nvPr/>
        </p:nvCxnSpPr>
        <p:spPr>
          <a:xfrm>
            <a:off x="3460925" y="2429846"/>
            <a:ext cx="0" cy="262372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xmlns="" id="{DFD3345B-C798-4200-A844-C3E3376F0946}"/>
              </a:ext>
            </a:extLst>
          </p:cNvPr>
          <p:cNvCxnSpPr>
            <a:cxnSpLocks/>
          </p:cNvCxnSpPr>
          <p:nvPr/>
        </p:nvCxnSpPr>
        <p:spPr>
          <a:xfrm>
            <a:off x="5648482" y="2429846"/>
            <a:ext cx="0" cy="262372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xmlns="" id="{DFD3345B-C798-4200-A844-C3E3376F0946}"/>
              </a:ext>
            </a:extLst>
          </p:cNvPr>
          <p:cNvCxnSpPr>
            <a:cxnSpLocks/>
          </p:cNvCxnSpPr>
          <p:nvPr/>
        </p:nvCxnSpPr>
        <p:spPr>
          <a:xfrm>
            <a:off x="7901859" y="2429846"/>
            <a:ext cx="0" cy="262372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1D976A2-5269-4F40-8CFF-40D1E489C143}"/>
              </a:ext>
            </a:extLst>
          </p:cNvPr>
          <p:cNvSpPr/>
          <p:nvPr/>
        </p:nvSpPr>
        <p:spPr>
          <a:xfrm>
            <a:off x="0" y="2686586"/>
            <a:ext cx="9144000" cy="2456913"/>
          </a:xfrm>
          <a:prstGeom prst="rect">
            <a:avLst/>
          </a:prstGeom>
          <a:solidFill>
            <a:srgbClr val="203471"/>
          </a:solidFill>
          <a:ln w="6480">
            <a:noFill/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E32DD150-5084-41D4-A5BA-59572EA785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9122" y="1455507"/>
            <a:ext cx="972000" cy="972000"/>
          </a:xfrm>
          <a:prstGeom prst="rect">
            <a:avLst/>
          </a:prstGeom>
        </p:spPr>
      </p:pic>
      <p:sp>
        <p:nvSpPr>
          <p:cNvPr id="50" name="Заголовок 1">
            <a:extLst>
              <a:ext uri="{FF2B5EF4-FFF2-40B4-BE49-F238E27FC236}">
                <a16:creationId xmlns:a16="http://schemas.microsoft.com/office/drawing/2014/main" xmlns="" id="{F7D1BBC4-CD7E-4982-991D-FBF50B8177A0}"/>
              </a:ext>
            </a:extLst>
          </p:cNvPr>
          <p:cNvSpPr txBox="1">
            <a:spLocks/>
          </p:cNvSpPr>
          <p:nvPr/>
        </p:nvSpPr>
        <p:spPr>
          <a:xfrm>
            <a:off x="2641776" y="2876216"/>
            <a:ext cx="1638299" cy="15929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" indent="-108000"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Сокращение временных затрат заказчиков на анализ рынка при планировании закупок и подготовке к проведению закупочных процедур</a:t>
            </a:r>
          </a:p>
        </p:txBody>
      </p:sp>
      <p:sp>
        <p:nvSpPr>
          <p:cNvPr id="83" name="Текст 2">
            <a:extLst>
              <a:ext uri="{FF2B5EF4-FFF2-40B4-BE49-F238E27FC236}">
                <a16:creationId xmlns:a16="http://schemas.microsoft.com/office/drawing/2014/main" xmlns="" id="{BD45FD07-5686-43C7-83BE-C4E34E4AC723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Эффекты от реализации проекта</a:t>
            </a:r>
          </a:p>
          <a:p>
            <a:endParaRPr lang="ru-RU" dirty="0"/>
          </a:p>
        </p:txBody>
      </p:sp>
      <p:sp>
        <p:nvSpPr>
          <p:cNvPr id="55" name="Заголовок 1">
            <a:extLst>
              <a:ext uri="{FF2B5EF4-FFF2-40B4-BE49-F238E27FC236}">
                <a16:creationId xmlns:a16="http://schemas.microsoft.com/office/drawing/2014/main" xmlns="" id="{2DAEAA90-1234-44AE-804F-C5744D31C94C}"/>
              </a:ext>
            </a:extLst>
          </p:cNvPr>
          <p:cNvSpPr txBox="1">
            <a:spLocks/>
          </p:cNvSpPr>
          <p:nvPr/>
        </p:nvSpPr>
        <p:spPr>
          <a:xfrm>
            <a:off x="361536" y="904459"/>
            <a:ext cx="2007172" cy="7474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Информированность сторон</a:t>
            </a:r>
          </a:p>
        </p:txBody>
      </p:sp>
      <p:pic>
        <p:nvPicPr>
          <p:cNvPr id="57" name="Рисунок 56">
            <a:extLst>
              <a:ext uri="{FF2B5EF4-FFF2-40B4-BE49-F238E27FC236}">
                <a16:creationId xmlns:a16="http://schemas.microsoft.com/office/drawing/2014/main" xmlns="" id="{E32DD150-5084-41D4-A5BA-59572EA785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974925" y="1455507"/>
            <a:ext cx="972000" cy="972000"/>
          </a:xfrm>
          <a:prstGeom prst="rect">
            <a:avLst/>
          </a:prstGeom>
        </p:spPr>
      </p:pic>
      <p:sp>
        <p:nvSpPr>
          <p:cNvPr id="59" name="Заголовок 1">
            <a:extLst>
              <a:ext uri="{FF2B5EF4-FFF2-40B4-BE49-F238E27FC236}">
                <a16:creationId xmlns:a16="http://schemas.microsoft.com/office/drawing/2014/main" xmlns="" id="{2DAEAA90-1234-44AE-804F-C5744D31C94C}"/>
              </a:ext>
            </a:extLst>
          </p:cNvPr>
          <p:cNvSpPr txBox="1">
            <a:spLocks/>
          </p:cNvSpPr>
          <p:nvPr/>
        </p:nvSpPr>
        <p:spPr>
          <a:xfrm>
            <a:off x="2457339" y="904459"/>
            <a:ext cx="2007172" cy="7474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Экономия времени заказчиков</a:t>
            </a:r>
          </a:p>
        </p:txBody>
      </p:sp>
      <p:sp>
        <p:nvSpPr>
          <p:cNvPr id="60" name="Заголовок 1">
            <a:extLst>
              <a:ext uri="{FF2B5EF4-FFF2-40B4-BE49-F238E27FC236}">
                <a16:creationId xmlns:a16="http://schemas.microsoft.com/office/drawing/2014/main" xmlns="" id="{F7D1BBC4-CD7E-4982-991D-FBF50B8177A0}"/>
              </a:ext>
            </a:extLst>
          </p:cNvPr>
          <p:cNvSpPr txBox="1">
            <a:spLocks/>
          </p:cNvSpPr>
          <p:nvPr/>
        </p:nvSpPr>
        <p:spPr>
          <a:xfrm>
            <a:off x="387684" y="2876216"/>
            <a:ext cx="1954876" cy="17466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" indent="-108000"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Информированность заказчиков о товарных предложениях поставщиков региона</a:t>
            </a:r>
          </a:p>
          <a:p>
            <a:pPr marL="108000" indent="-108000"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Информированность поставщиков о планируемых закупках с понятным описанием объектов закупки</a:t>
            </a:r>
          </a:p>
          <a:p>
            <a:pPr marL="108000" indent="-108000" algn="l">
              <a:lnSpc>
                <a:spcPct val="11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Повышение спроса на товары поставщиков региона</a:t>
            </a:r>
          </a:p>
        </p:txBody>
      </p:sp>
      <p:sp>
        <p:nvSpPr>
          <p:cNvPr id="61" name="Заголовок 1">
            <a:extLst>
              <a:ext uri="{FF2B5EF4-FFF2-40B4-BE49-F238E27FC236}">
                <a16:creationId xmlns:a16="http://schemas.microsoft.com/office/drawing/2014/main" xmlns="" id="{F7D1BBC4-CD7E-4982-991D-FBF50B8177A0}"/>
              </a:ext>
            </a:extLst>
          </p:cNvPr>
          <p:cNvSpPr txBox="1">
            <a:spLocks/>
          </p:cNvSpPr>
          <p:nvPr/>
        </p:nvSpPr>
        <p:spPr>
          <a:xfrm>
            <a:off x="4589542" y="2876216"/>
            <a:ext cx="2117880" cy="17466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" indent="-108000" algn="l">
              <a:lnSpc>
                <a:spcPct val="12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Экономия бюджетных средств за счёт повышения конкуренции - уменьшения количества контрактов с ед. поставщиком по итогам несостоявшихся закупок</a:t>
            </a:r>
          </a:p>
          <a:p>
            <a:pPr marL="108000" indent="-108000" algn="l">
              <a:lnSpc>
                <a:spcPct val="12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Сокращение количества несостоявшихся закупок - своевременная закупка товаров, необходимых заказчикам </a:t>
            </a:r>
          </a:p>
        </p:txBody>
      </p:sp>
      <p:pic>
        <p:nvPicPr>
          <p:cNvPr id="78" name="Рисунок 77">
            <a:extLst>
              <a:ext uri="{FF2B5EF4-FFF2-40B4-BE49-F238E27FC236}">
                <a16:creationId xmlns:a16="http://schemas.microsoft.com/office/drawing/2014/main" xmlns="" id="{E32DD150-5084-41D4-A5BA-59572EA785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162482" y="1455507"/>
            <a:ext cx="972000" cy="972000"/>
          </a:xfrm>
          <a:prstGeom prst="rect">
            <a:avLst/>
          </a:prstGeom>
        </p:spPr>
      </p:pic>
      <p:sp>
        <p:nvSpPr>
          <p:cNvPr id="80" name="Заголовок 1">
            <a:extLst>
              <a:ext uri="{FF2B5EF4-FFF2-40B4-BE49-F238E27FC236}">
                <a16:creationId xmlns:a16="http://schemas.microsoft.com/office/drawing/2014/main" xmlns="" id="{2DAEAA90-1234-44AE-804F-C5744D31C94C}"/>
              </a:ext>
            </a:extLst>
          </p:cNvPr>
          <p:cNvSpPr txBox="1">
            <a:spLocks/>
          </p:cNvSpPr>
          <p:nvPr/>
        </p:nvSpPr>
        <p:spPr>
          <a:xfrm>
            <a:off x="4644896" y="904459"/>
            <a:ext cx="2007172" cy="7474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Повышение эффективности закупок</a:t>
            </a:r>
          </a:p>
        </p:txBody>
      </p:sp>
      <p:sp>
        <p:nvSpPr>
          <p:cNvPr id="81" name="Заголовок 1">
            <a:extLst>
              <a:ext uri="{FF2B5EF4-FFF2-40B4-BE49-F238E27FC236}">
                <a16:creationId xmlns:a16="http://schemas.microsoft.com/office/drawing/2014/main" xmlns="" id="{F7D1BBC4-CD7E-4982-991D-FBF50B8177A0}"/>
              </a:ext>
            </a:extLst>
          </p:cNvPr>
          <p:cNvSpPr txBox="1">
            <a:spLocks/>
          </p:cNvSpPr>
          <p:nvPr/>
        </p:nvSpPr>
        <p:spPr>
          <a:xfrm>
            <a:off x="6951604" y="2876216"/>
            <a:ext cx="1900511" cy="17021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" indent="-108000" algn="l">
              <a:lnSpc>
                <a:spcPct val="120000"/>
              </a:lnSpc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chemeClr val="bg1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Увеличение доходов регионального бюджета за счет налоговых поступлений от деятельности  поставщиков (производителей) данного региона – победителей в закупках </a:t>
            </a:r>
          </a:p>
        </p:txBody>
      </p:sp>
      <p:pic>
        <p:nvPicPr>
          <p:cNvPr id="82" name="Рисунок 81">
            <a:extLst>
              <a:ext uri="{FF2B5EF4-FFF2-40B4-BE49-F238E27FC236}">
                <a16:creationId xmlns:a16="http://schemas.microsoft.com/office/drawing/2014/main" xmlns="" id="{E32DD150-5084-41D4-A5BA-59572EA785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15859" y="1455507"/>
            <a:ext cx="972000" cy="972000"/>
          </a:xfrm>
          <a:prstGeom prst="rect">
            <a:avLst/>
          </a:prstGeom>
        </p:spPr>
      </p:pic>
      <p:sp>
        <p:nvSpPr>
          <p:cNvPr id="85" name="Заголовок 1">
            <a:extLst>
              <a:ext uri="{FF2B5EF4-FFF2-40B4-BE49-F238E27FC236}">
                <a16:creationId xmlns:a16="http://schemas.microsoft.com/office/drawing/2014/main" xmlns="" id="{2DAEAA90-1234-44AE-804F-C5744D31C94C}"/>
              </a:ext>
            </a:extLst>
          </p:cNvPr>
          <p:cNvSpPr txBox="1">
            <a:spLocks/>
          </p:cNvSpPr>
          <p:nvPr/>
        </p:nvSpPr>
        <p:spPr>
          <a:xfrm>
            <a:off x="6898273" y="904459"/>
            <a:ext cx="2007172" cy="7474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03471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Увеличение доходов бюджета региона</a:t>
            </a:r>
          </a:p>
        </p:txBody>
      </p:sp>
      <p:pic>
        <p:nvPicPr>
          <p:cNvPr id="87" name="Рисунок 86">
            <a:extLst>
              <a:ext uri="{FF2B5EF4-FFF2-40B4-BE49-F238E27FC236}">
                <a16:creationId xmlns:a16="http://schemas.microsoft.com/office/drawing/2014/main" xmlns="" id="{EFB71A85-FF0A-4952-B15E-093ED124B4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01878" y="1663432"/>
            <a:ext cx="526489" cy="556150"/>
          </a:xfrm>
          <a:prstGeom prst="rect">
            <a:avLst/>
          </a:prstGeom>
        </p:spPr>
      </p:pic>
      <p:pic>
        <p:nvPicPr>
          <p:cNvPr id="88" name="Рисунок 87">
            <a:extLst>
              <a:ext uri="{FF2B5EF4-FFF2-40B4-BE49-F238E27FC236}">
                <a16:creationId xmlns:a16="http://schemas.microsoft.com/office/drawing/2014/main" xmlns="" id="{B31C6859-A5A7-4E5A-9BA0-6441BF4431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206648" y="1687230"/>
            <a:ext cx="508554" cy="508554"/>
          </a:xfrm>
          <a:prstGeom prst="rect">
            <a:avLst/>
          </a:prstGeom>
        </p:spPr>
      </p:pic>
      <p:pic>
        <p:nvPicPr>
          <p:cNvPr id="90" name="Рисунок 89">
            <a:extLst>
              <a:ext uri="{FF2B5EF4-FFF2-40B4-BE49-F238E27FC236}">
                <a16:creationId xmlns:a16="http://schemas.microsoft.com/office/drawing/2014/main" xmlns="" id="{DC13BFB3-90EC-4951-8B49-DA63E14354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696119" y="1974921"/>
            <a:ext cx="411480" cy="205740"/>
          </a:xfrm>
          <a:prstGeom prst="rect">
            <a:avLst/>
          </a:prstGeom>
        </p:spPr>
      </p:pic>
      <p:pic>
        <p:nvPicPr>
          <p:cNvPr id="91" name="Рисунок 90">
            <a:extLst>
              <a:ext uri="{FF2B5EF4-FFF2-40B4-BE49-F238E27FC236}">
                <a16:creationId xmlns:a16="http://schemas.microsoft.com/office/drawing/2014/main" xmlns="" id="{90C68DEC-209E-4B7E-84E9-A76F473DE30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772319" y="1715841"/>
            <a:ext cx="259080" cy="259080"/>
          </a:xfrm>
          <a:prstGeom prst="rect">
            <a:avLst/>
          </a:prstGeom>
        </p:spPr>
      </p:pic>
      <p:pic>
        <p:nvPicPr>
          <p:cNvPr id="92" name="Рисунок 91">
            <a:extLst>
              <a:ext uri="{FF2B5EF4-FFF2-40B4-BE49-F238E27FC236}">
                <a16:creationId xmlns:a16="http://schemas.microsoft.com/office/drawing/2014/main" xmlns="" id="{F5500463-944E-4998-801A-86DA79DB53C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429407" y="1722432"/>
            <a:ext cx="438150" cy="438150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9AFF7CB1-B3D8-48F5-B160-38A722647D89}"/>
              </a:ext>
            </a:extLst>
          </p:cNvPr>
          <p:cNvSpPr/>
          <p:nvPr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D5FC495B-8E08-49E9-A6F0-23C390D7D27D}"/>
              </a:ext>
            </a:extLst>
          </p:cNvPr>
          <p:cNvSpPr/>
          <p:nvPr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Номер слайда 3">
            <a:extLst>
              <a:ext uri="{FF2B5EF4-FFF2-40B4-BE49-F238E27FC236}">
                <a16:creationId xmlns:a16="http://schemas.microsoft.com/office/drawing/2014/main" xmlns="" id="{5F55DDEA-A1D7-4065-B965-E9F1204EC615}"/>
              </a:ext>
            </a:extLst>
          </p:cNvPr>
          <p:cNvSpPr txBox="1">
            <a:spLocks/>
          </p:cNvSpPr>
          <p:nvPr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bg1"/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5</a:t>
            </a:fld>
            <a:endParaRPr lang="ru-R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2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A7FBC9AD-26DC-4772-91B2-A80EF7D85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0054" y="1907674"/>
            <a:ext cx="4903768" cy="592540"/>
          </a:xfrm>
        </p:spPr>
        <p:txBody>
          <a:bodyPr/>
          <a:lstStyle/>
          <a:p>
            <a:pPr algn="l"/>
            <a:r>
              <a:rPr lang="ru-RU" sz="3200" dirty="0"/>
              <a:t>Спасибо </a:t>
            </a:r>
            <a:r>
              <a:rPr lang="ru-RU" sz="3200" dirty="0">
                <a:solidFill>
                  <a:schemeClr val="accent3"/>
                </a:solidFill>
              </a:rPr>
              <a:t>за внимание!</a:t>
            </a:r>
            <a:endParaRPr lang="ru-RU" sz="3200" dirty="0"/>
          </a:p>
        </p:txBody>
      </p:sp>
      <p:sp>
        <p:nvSpPr>
          <p:cNvPr id="9" name="Текст 3">
            <a:extLst>
              <a:ext uri="{FF2B5EF4-FFF2-40B4-BE49-F238E27FC236}">
                <a16:creationId xmlns:a16="http://schemas.microsoft.com/office/drawing/2014/main" xmlns="" id="{020E1887-C17C-4033-B55C-AC20C7125E97}"/>
              </a:ext>
            </a:extLst>
          </p:cNvPr>
          <p:cNvSpPr txBox="1">
            <a:spLocks/>
          </p:cNvSpPr>
          <p:nvPr/>
        </p:nvSpPr>
        <p:spPr>
          <a:xfrm>
            <a:off x="2324179" y="3799890"/>
            <a:ext cx="1476164" cy="647700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itchFamily="34" charset="0"/>
              <a:buNone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(495) 784-70-00</a:t>
            </a:r>
          </a:p>
          <a:p>
            <a:pPr indent="0">
              <a:buFont typeface="Arial" pitchFamily="34" charset="0"/>
              <a:buNone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bft@bftcom.com</a:t>
            </a:r>
          </a:p>
          <a:p>
            <a:pPr indent="0">
              <a:buFont typeface="Arial" pitchFamily="34" charset="0"/>
              <a:buNone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bftcom.com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7EDBD2A-2ECE-47D5-8E94-BF10C1221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6319" y="3404503"/>
            <a:ext cx="1188701" cy="118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9955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02D59"/>
      </a:dk1>
      <a:lt1>
        <a:srgbClr val="FFFFFF"/>
      </a:lt1>
      <a:dk2>
        <a:srgbClr val="000000"/>
      </a:dk2>
      <a:lt2>
        <a:srgbClr val="FFFFFF"/>
      </a:lt2>
      <a:accent1>
        <a:srgbClr val="CECFDC"/>
      </a:accent1>
      <a:accent2>
        <a:srgbClr val="B3B5C9"/>
      </a:accent2>
      <a:accent3>
        <a:srgbClr val="E73233"/>
      </a:accent3>
      <a:accent4>
        <a:srgbClr val="299DE3"/>
      </a:accent4>
      <a:accent5>
        <a:srgbClr val="005598"/>
      </a:accent5>
      <a:accent6>
        <a:srgbClr val="233471"/>
      </a:accent6>
      <a:hlink>
        <a:srgbClr val="FF0000"/>
      </a:hlink>
      <a:folHlink>
        <a:srgbClr val="171C30"/>
      </a:folHlink>
    </a:clrScheme>
    <a:fontScheme name="Segoe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CDDD0"/>
        </a:solidFill>
        <a:ln w="6480">
          <a:solidFill>
            <a:srgbClr val="E30613"/>
          </a:solidFill>
          <a:round/>
          <a:headEnd/>
          <a:tailEnd/>
        </a:ln>
        <a:effectLst/>
      </a:spPr>
      <a:bodyPr lIns="90000" tIns="45000" rIns="90000" bIns="45000" rtlCol="0" anchor="ctr">
        <a:spAutoFit/>
      </a:bodyPr>
      <a:lstStyle>
        <a:defPPr algn="l" defTabSz="449263" rtl="0" fontAlgn="base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tabLst>
            <a:tab pos="723900" algn="l"/>
          </a:tabLst>
          <a:defRPr sz="1400" kern="1200" dirty="0" err="1" smtClean="0">
            <a:solidFill>
              <a:schemeClr val="tx1"/>
            </a:solidFill>
            <a:latin typeface="Arial" charset="0"/>
            <a:ea typeface="SimSun" charset="-122"/>
            <a:cs typeface="+mn-cs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CC94CC31644B42BA9E3B6FD339FB81" ma:contentTypeVersion="14" ma:contentTypeDescription="Создание документа." ma:contentTypeScope="" ma:versionID="38e38e8eab10d4b2fb9a69df744f3647">
  <xsd:schema xmlns:xsd="http://www.w3.org/2001/XMLSchema" xmlns:xs="http://www.w3.org/2001/XMLSchema" xmlns:p="http://schemas.microsoft.com/office/2006/metadata/properties" xmlns:ns2="18761f89-f274-4805-a2a9-a0dace306e3e" targetNamespace="http://schemas.microsoft.com/office/2006/metadata/properties" ma:root="true" ma:fieldsID="ee140f1573d756f2d7571c2ee28dcc49" ns2:_="">
    <xsd:import namespace="18761f89-f274-4805-a2a9-a0dace306e3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61f89-f274-4805-a2a9-a0dace306e3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8761f89-f274-4805-a2a9-a0dace306e3e">Q35MPENEDJK4-488-104</_dlc_DocId>
    <_dlc_DocIdUrl xmlns="18761f89-f274-4805-a2a9-a0dace306e3e">
      <Url>http://spserver/dm/InfoProduct/_layouts/DocIdRedir.aspx?ID=Q35MPENEDJK4-488-104</Url>
      <Description>Q35MPENEDJK4-488-104</Description>
    </_dlc_DocIdUrl>
  </documentManagement>
</p:properties>
</file>

<file path=customXml/itemProps1.xml><?xml version="1.0" encoding="utf-8"?>
<ds:datastoreItem xmlns:ds="http://schemas.openxmlformats.org/officeDocument/2006/customXml" ds:itemID="{52AC8F29-A179-4D6E-8CB2-7696C6C926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4AB0D3-E44E-44F3-AEAF-7F49A10BD9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761f89-f274-4805-a2a9-a0dace306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BA7844-EBAE-426D-80BB-C05142BA04C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2DC3014-7CF0-45D8-B1E1-1713A36A0CD9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8761f89-f274-4805-a2a9-a0dace306e3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12803</TotalTime>
  <Words>469</Words>
  <Application>Microsoft Office PowerPoint</Application>
  <PresentationFormat>Экран (16:9)</PresentationFormat>
  <Paragraphs>65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Повышение доли участия региональных поставщиков в государственных (муниципальных) закупках региона по 44-ФЗ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Ольга Скибина</cp:lastModifiedBy>
  <cp:revision>1055</cp:revision>
  <cp:lastPrinted>2022-04-01T06:52:54Z</cp:lastPrinted>
  <dcterms:created xsi:type="dcterms:W3CDTF">2012-12-26T07:41:36Z</dcterms:created>
  <dcterms:modified xsi:type="dcterms:W3CDTF">2022-10-04T11:30:31Z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0x0101003DCC94CC31644B42BA9E3B6FD339FB81</vt:lpwstr>
  </property>
  <property fmtid="{D5CDD505-2E9C-101B-9397-08002B2CF9AE}" pid="3" name="_dlc_DocIdItemGuid">
    <vt:lpwstr>7ab02b75-38d5-49f8-a176-f24b22562ac4</vt:lpwstr>
  </property>
</Properties>
</file>