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67" r:id="rId2"/>
    <p:sldId id="353" r:id="rId3"/>
    <p:sldId id="363" r:id="rId4"/>
    <p:sldId id="359" r:id="rId5"/>
    <p:sldId id="364" r:id="rId6"/>
    <p:sldId id="360" r:id="rId7"/>
    <p:sldId id="365" r:id="rId8"/>
    <p:sldId id="3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00" userDrawn="1">
          <p15:clr>
            <a:srgbClr val="A4A3A4"/>
          </p15:clr>
        </p15:guide>
        <p15:guide id="2" pos="347" userDrawn="1">
          <p15:clr>
            <a:srgbClr val="A4A3A4"/>
          </p15:clr>
        </p15:guide>
        <p15:guide id="3" orient="horz" pos="1298" userDrawn="1">
          <p15:clr>
            <a:srgbClr val="A4A3A4"/>
          </p15:clr>
        </p15:guide>
        <p15:guide id="4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A1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3"/>
    <p:restoredTop sz="94624"/>
  </p:normalViewPr>
  <p:slideViewPr>
    <p:cSldViewPr snapToGrid="0" snapToObjects="1">
      <p:cViewPr>
        <p:scale>
          <a:sx n="66" d="100"/>
          <a:sy n="66" d="100"/>
        </p:scale>
        <p:origin x="-2166" y="-1068"/>
      </p:cViewPr>
      <p:guideLst>
        <p:guide orient="horz" pos="300"/>
        <p:guide orient="horz" pos="1298"/>
        <p:guide pos="34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BA036-C69C-C448-BF51-FAF126ADAD70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5259D6-8AA1-2E41-BD7E-8E3803A538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52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793E5E-F22D-6A42-BDDC-91E65AFDA17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218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3994C-1DE0-4889-BFD2-9D9DAD375DE9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267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3994C-1DE0-4889-BFD2-9D9DAD375DE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2675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3994C-1DE0-4889-BFD2-9D9DAD375DE9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1292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3994C-1DE0-4889-BFD2-9D9DAD375DE9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1292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3994C-1DE0-4889-BFD2-9D9DAD375DE9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2489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3994C-1DE0-4889-BFD2-9D9DAD375DE9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2489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3994C-1DE0-4889-BFD2-9D9DAD375DE9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825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D63C93A-8BA4-7A96-6E69-F8C98B93CE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DFFC672-9CEE-E68F-A6AF-357E050E82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9315161-F79E-A020-D76B-ADC564949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1FB0-9A15-0C43-8252-43D3B944996E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F5BC0B9-ECF7-67F5-4B81-A6F129EF6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55F1338-4E5F-6B3E-942A-A3FED5C7C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9E6E-2357-A84E-ACE3-BE88B52EA0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317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0847168-0B74-CC15-F33E-084DFAE68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6F21013E-88C2-4988-1899-40B00FFE1F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0CA164F-3F84-8B11-F9E2-1617A9C0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1FB0-9A15-0C43-8252-43D3B944996E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2E07907-A988-DA08-F5C1-6796DE1F6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221039B-CDBC-B3CE-80AB-C880E1D48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9E6E-2357-A84E-ACE3-BE88B52EA0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146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D37B8D96-6C31-8E46-221C-944DCF4D79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AA6E015-8504-7EC8-3D0E-83343D5912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ADDB135-A0FB-F777-4DB3-91361C388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1FB0-9A15-0C43-8252-43D3B944996E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DEB5006-74E8-EEC5-8B9C-0A117D0E8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5E65390-C616-33F0-9A28-B5154987E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9E6E-2357-A84E-ACE3-BE88B52EA0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306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BD0AA1E-66EC-5530-C86D-331FE3D1A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C8FDB4A-360A-C706-3C95-0A333366B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7904FD2-1BE9-59EC-D69E-E52B42DD5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1FB0-9A15-0C43-8252-43D3B944996E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FFCD708-7651-C722-FF38-2F3563F89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1ED26A9-CE01-5B9F-AB44-6E50B3603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9E6E-2357-A84E-ACE3-BE88B52EA0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67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E2BAA7B-B8B4-BAA0-C237-F676356A8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76A0EAC-5AD8-1DF4-3007-0198BCA8E7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029E101-C094-B425-7352-94D69E5E1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1FB0-9A15-0C43-8252-43D3B944996E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DCD5EA4-5B5D-0175-B6E5-BDBEE51D5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E751FC4-ACA4-791A-4BCA-40BCC9E8D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9E6E-2357-A84E-ACE3-BE88B52EA0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368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BF5868D-37C9-E1C4-B753-40FF1B7C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45A5EE7-044B-6F80-6616-8DAE609AF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32BED6A-E8C0-8D4B-8FBD-A803F1D1D3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1B898F9-36C5-3555-505B-7824CE92F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1FB0-9A15-0C43-8252-43D3B944996E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9A5AC00D-7C25-C6F3-AE8B-59E97E1E9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218B5B7-0EB6-75C7-D298-AFCC85D8A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9E6E-2357-A84E-ACE3-BE88B52EA0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748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F51C62B-D4E1-B5E6-6296-4F113B385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834AAB9-981F-DC17-57ED-494BC35E6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77EB5A7-367C-79DC-F363-B977ECBE2E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2A323CE4-35D6-15C4-A770-D9BE514C7B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C0508C08-2542-6343-E1EB-B20D4B2F1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8F36EAF8-00A9-A79E-F51F-D7C2B172A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1FB0-9A15-0C43-8252-43D3B944996E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925791FD-322C-178B-6D68-5CF9AB2C2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67EA8CA9-6E98-E254-EBD1-910733DE3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9E6E-2357-A84E-ACE3-BE88B52EA0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354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1C98047-D8B8-EA6A-4710-356DC37FD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B3AF4A52-6BEE-2388-79F0-B769B9B6C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1FB0-9A15-0C43-8252-43D3B944996E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46663ABC-BCEB-F93B-262F-B83A20CFD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3A5C0EF-74AB-0A33-5445-7CDDB8E3F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9E6E-2357-A84E-ACE3-BE88B52EA0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217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BC8C7BB0-7E16-6D46-61E9-400430F54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1FB0-9A15-0C43-8252-43D3B944996E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B2AEBA4C-BF96-2DB1-64B0-1DE1A1BF0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1D6943B0-E336-9DAE-9380-0F82358EB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9E6E-2357-A84E-ACE3-BE88B52EA0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943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ACA401A-60D7-4C20-B41A-B08ED10B1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84A2CA4-D55B-370D-34FD-F4AC8B9D4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AC74FD4-E833-75B0-1346-A8C7A06CFF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88966C2-6159-FA14-2728-33FC80399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1FB0-9A15-0C43-8252-43D3B944996E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230BE09-FFF8-CC9D-7428-F4B8C47AF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45A0C05-18BC-F438-C915-5ABE89132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9E6E-2357-A84E-ACE3-BE88B52EA0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012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FF4A22E-BA35-AD4A-D468-F3A54AFBA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12065908-87B6-77FF-683A-167A5FF325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2AEF5D4-23AD-D30A-12AA-155FA8B618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F9A93E2-F939-EA66-8CBB-72913F408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1FB0-9A15-0C43-8252-43D3B944996E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A5CD88C-AFF8-E11D-CF9D-92DDDD316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20A5007-5314-16D2-DDB6-A4EBB41D2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E9E6E-2357-A84E-ACE3-BE88B52EA0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088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CBBDC73-028D-8DE1-52B5-E09EC206C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010674F-2A9F-5877-7556-0D30F44C12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E2A9236-8E8C-5909-82CE-2030818AAE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71FB0-9A15-0C43-8252-43D3B944996E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4F92126-E4E3-27BE-B010-8791AD3660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A0E8815-FAA5-39A9-C562-315D3FA390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E9E6E-2357-A84E-ACE3-BE88B52EA0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69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4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4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4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4" Type="http://schemas.openxmlformats.org/officeDocument/2006/relationships/image" Target="../media/image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://www.etp-ets.ru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D23A53A-934E-D89F-5E0E-E410F0B7C3BC}"/>
              </a:ext>
            </a:extLst>
          </p:cNvPr>
          <p:cNvSpPr txBox="1"/>
          <p:nvPr/>
        </p:nvSpPr>
        <p:spPr>
          <a:xfrm>
            <a:off x="200296" y="1830228"/>
            <a:ext cx="9693671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/>
              <a:t>"Фабрикант" - партнер при осуществлении государственных закупок для заказчиков, </a:t>
            </a:r>
            <a:endParaRPr lang="ru-RU" sz="3200" dirty="0" smtClean="0"/>
          </a:p>
          <a:p>
            <a:r>
              <a:rPr lang="ru-RU" sz="3200" dirty="0" smtClean="0"/>
              <a:t>регуляторов </a:t>
            </a:r>
            <a:r>
              <a:rPr lang="ru-RU" sz="3200" dirty="0"/>
              <a:t>и глав </a:t>
            </a:r>
            <a:r>
              <a:rPr lang="ru-RU" sz="3200" dirty="0" smtClean="0"/>
              <a:t>регионов</a:t>
            </a:r>
            <a:endParaRPr lang="ru-RU" sz="3200" dirty="0"/>
          </a:p>
          <a:p>
            <a:endParaRPr lang="ru-RU" sz="3200" b="1" dirty="0">
              <a:latin typeface="Panton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AEBA632-6217-6C5C-8F51-372411937B04}"/>
              </a:ext>
            </a:extLst>
          </p:cNvPr>
          <p:cNvSpPr txBox="1"/>
          <p:nvPr/>
        </p:nvSpPr>
        <p:spPr>
          <a:xfrm>
            <a:off x="358405" y="5230883"/>
            <a:ext cx="669445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900" b="1" dirty="0"/>
              <a:t>Балкарова Карина Заурбековна</a:t>
            </a:r>
            <a:r>
              <a:rPr lang="ru-RU" sz="1900" dirty="0"/>
              <a:t> </a:t>
            </a:r>
            <a:endParaRPr lang="ru-RU" sz="1900" dirty="0" smtClean="0"/>
          </a:p>
          <a:p>
            <a:r>
              <a:rPr lang="ru-RU" sz="1900" dirty="0" smtClean="0"/>
              <a:t>Директор </a:t>
            </a:r>
            <a:r>
              <a:rPr lang="ru-RU" sz="1900" dirty="0"/>
              <a:t>Представительства ЭТП "Фабрикант" в </a:t>
            </a:r>
            <a:r>
              <a:rPr lang="ru-RU" sz="1900" dirty="0" smtClean="0"/>
              <a:t>ЮФО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85995F9F-1314-93C8-9503-B3CB561E9F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50863" y="486226"/>
            <a:ext cx="3862945" cy="46161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B0EB14A4-6413-7ADA-CF17-672A8A62F4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8209180" y="0"/>
            <a:ext cx="3996267" cy="6858000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889DDF77-7983-1BDD-E256-FC4064CB4867}"/>
              </a:ext>
            </a:extLst>
          </p:cNvPr>
          <p:cNvSpPr/>
          <p:nvPr/>
        </p:nvSpPr>
        <p:spPr>
          <a:xfrm flipV="1">
            <a:off x="40874" y="3550918"/>
            <a:ext cx="7690757" cy="72000"/>
          </a:xfrm>
          <a:prstGeom prst="rect">
            <a:avLst/>
          </a:prstGeom>
          <a:solidFill>
            <a:srgbClr val="5DA1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69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04"/>
    </mc:Choice>
    <mc:Fallback xmlns="">
      <p:transition spd="slow" advTm="7204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120262" y="6356350"/>
            <a:ext cx="2743200" cy="365125"/>
          </a:xfrm>
        </p:spPr>
        <p:txBody>
          <a:bodyPr/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Panton" pitchFamily="2" charset="0"/>
              </a:rPr>
              <a:t>0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Panton" pitchFamily="2" charset="0"/>
              </a:rPr>
              <a:t>1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Panton" pitchFamily="2" charset="0"/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81D5254A-1AC1-8248-87CE-6BC7EEE0BD0D}"/>
              </a:ext>
            </a:extLst>
          </p:cNvPr>
          <p:cNvSpPr/>
          <p:nvPr/>
        </p:nvSpPr>
        <p:spPr>
          <a:xfrm>
            <a:off x="-1" y="909720"/>
            <a:ext cx="6871064" cy="72000"/>
          </a:xfrm>
          <a:prstGeom prst="rect">
            <a:avLst/>
          </a:prstGeom>
          <a:solidFill>
            <a:srgbClr val="5DA1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211016" y="386861"/>
            <a:ext cx="8818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Расширение возможностей экономики региона через </a:t>
            </a:r>
            <a:r>
              <a:rPr lang="ru-RU" sz="2000" b="1" dirty="0" err="1" smtClean="0"/>
              <a:t>цифровизацию</a:t>
            </a:r>
            <a:endParaRPr lang="ru-RU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0147" y="1134208"/>
            <a:ext cx="2811411" cy="14003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700" b="1" dirty="0" smtClean="0"/>
              <a:t>Цель:</a:t>
            </a:r>
          </a:p>
          <a:p>
            <a:endParaRPr lang="ru-RU" sz="1700" b="1" dirty="0" smtClean="0"/>
          </a:p>
          <a:p>
            <a:r>
              <a:rPr lang="ru-RU" sz="1700" dirty="0" smtClean="0"/>
              <a:t>Обеспечение устойчивого </a:t>
            </a:r>
          </a:p>
          <a:p>
            <a:r>
              <a:rPr lang="ru-RU" sz="1700" dirty="0" smtClean="0"/>
              <a:t>социально-экономического </a:t>
            </a:r>
          </a:p>
          <a:p>
            <a:r>
              <a:rPr lang="ru-RU" sz="1700" dirty="0" smtClean="0"/>
              <a:t>развития региона</a:t>
            </a:r>
            <a:endParaRPr lang="ru-RU" sz="1700" dirty="0"/>
          </a:p>
        </p:txBody>
      </p:sp>
      <p:sp>
        <p:nvSpPr>
          <p:cNvPr id="4" name="TextBox 3"/>
          <p:cNvSpPr txBox="1"/>
          <p:nvPr/>
        </p:nvSpPr>
        <p:spPr>
          <a:xfrm>
            <a:off x="3842238" y="1169377"/>
            <a:ext cx="8115300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dirty="0" smtClean="0"/>
              <a:t>Задачи:</a:t>
            </a:r>
          </a:p>
          <a:p>
            <a:endParaRPr lang="ru-RU" sz="17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dirty="0" smtClean="0"/>
              <a:t>Эффективная </a:t>
            </a:r>
            <a:r>
              <a:rPr lang="ru-RU" sz="1700" dirty="0" err="1" smtClean="0"/>
              <a:t>цифровизация</a:t>
            </a:r>
            <a:r>
              <a:rPr lang="ru-RU" sz="1700" dirty="0" smtClean="0"/>
              <a:t> экономики и </a:t>
            </a:r>
            <a:r>
              <a:rPr lang="ru-RU" sz="1700" dirty="0" err="1" smtClean="0"/>
              <a:t>госуправления</a:t>
            </a:r>
            <a:r>
              <a:rPr lang="ru-RU" sz="1700" dirty="0" smtClean="0"/>
              <a:t>, </a:t>
            </a:r>
          </a:p>
          <a:p>
            <a:r>
              <a:rPr lang="ru-RU" sz="1700" dirty="0" smtClean="0"/>
              <a:t>в </a:t>
            </a:r>
            <a:r>
              <a:rPr lang="ru-RU" sz="1700" dirty="0" err="1" smtClean="0"/>
              <a:t>т.ч</a:t>
            </a:r>
            <a:r>
              <a:rPr lang="ru-RU" sz="1700" dirty="0" smtClean="0"/>
              <a:t>. </a:t>
            </a:r>
            <a:r>
              <a:rPr lang="ru-RU" sz="1700" dirty="0" err="1"/>
              <a:t>ц</a:t>
            </a:r>
            <a:r>
              <a:rPr lang="ru-RU" sz="1700" dirty="0" err="1" smtClean="0"/>
              <a:t>ифровизация</a:t>
            </a:r>
            <a:r>
              <a:rPr lang="ru-RU" sz="1700" dirty="0" smtClean="0"/>
              <a:t> региональных органов исполнительной власти</a:t>
            </a:r>
          </a:p>
          <a:p>
            <a:r>
              <a:rPr lang="ru-RU" sz="1700" dirty="0" smtClean="0"/>
              <a:t>и местного самоуправления, организаций в сфере здравоохранения, </a:t>
            </a:r>
          </a:p>
          <a:p>
            <a:r>
              <a:rPr lang="ru-RU" sz="1700" dirty="0" smtClean="0"/>
              <a:t>образования, городского хозяйства и строительства, а также</a:t>
            </a:r>
          </a:p>
          <a:p>
            <a:r>
              <a:rPr lang="ru-RU" sz="1700" dirty="0" smtClean="0"/>
              <a:t>общественного транспорта на основе отечественных </a:t>
            </a:r>
            <a:r>
              <a:rPr lang="en-US" sz="1700" dirty="0" smtClean="0"/>
              <a:t>IT-</a:t>
            </a:r>
            <a:r>
              <a:rPr lang="ru-RU" sz="1700" dirty="0" smtClean="0"/>
              <a:t>решений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dirty="0" smtClean="0"/>
              <a:t>Благоприятный инвестиционный и деловой климат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dirty="0" smtClean="0"/>
              <a:t>Реализация национальных проектов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dirty="0" smtClean="0"/>
              <a:t>Поддержка социально-активных граждан (МСП, СОНКО, НКО и </a:t>
            </a:r>
            <a:r>
              <a:rPr lang="ru-RU" sz="1700" dirty="0" err="1" smtClean="0"/>
              <a:t>тд</a:t>
            </a:r>
            <a:r>
              <a:rPr lang="ru-RU" sz="17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dirty="0" smtClean="0"/>
              <a:t>Повышение доходов ( налоговых поступлений в бюджет)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0147" y="4136152"/>
            <a:ext cx="11978407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Проблемы: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Недостаточный доступ к торгам (квалификация участников закупок, отсутствие бесплатных консультационных </a:t>
            </a:r>
          </a:p>
          <a:p>
            <a:r>
              <a:rPr lang="ru-RU" dirty="0" smtClean="0"/>
              <a:t>центров,  платные интеграторы закупок)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Недостаточный уровень </a:t>
            </a:r>
            <a:r>
              <a:rPr lang="ru-RU" dirty="0" err="1" smtClean="0"/>
              <a:t>цифровизации</a:t>
            </a:r>
            <a:r>
              <a:rPr lang="ru-RU" dirty="0" smtClean="0"/>
              <a:t> РОИВ и местного самоуправления в сферах здравоохранения, образования, </a:t>
            </a:r>
          </a:p>
          <a:p>
            <a:r>
              <a:rPr lang="ru-RU" dirty="0" smtClean="0"/>
              <a:t>городского хозяйства и строительства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Недостаточно развитый доступ к финансовым ресурсам у социально активных граждан (МСП, СОНКО, НКО)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Административные барьеры при доступе к инфраструктуре региона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Недостаточное развитие инженерной, транспортной, цифровой, социальной инфраструктур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85995F9F-1314-93C8-9503-B3CB561E9F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954916" y="255876"/>
            <a:ext cx="3002622" cy="358804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59B6ACA3-3F4A-BA97-F151-D13520098E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8209180" y="0"/>
            <a:ext cx="39962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425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120262" y="6356350"/>
            <a:ext cx="2743200" cy="365125"/>
          </a:xfrm>
        </p:spPr>
        <p:txBody>
          <a:bodyPr/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Panton" pitchFamily="2" charset="0"/>
              </a:rPr>
              <a:t>0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Panton" pitchFamily="2" charset="0"/>
              </a:rPr>
              <a:t>1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Panton" pitchFamily="2" charset="0"/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81D5254A-1AC1-8248-87CE-6BC7EEE0BD0D}"/>
              </a:ext>
            </a:extLst>
          </p:cNvPr>
          <p:cNvSpPr/>
          <p:nvPr/>
        </p:nvSpPr>
        <p:spPr>
          <a:xfrm>
            <a:off x="-1" y="909720"/>
            <a:ext cx="6871064" cy="72000"/>
          </a:xfrm>
          <a:prstGeom prst="rect">
            <a:avLst/>
          </a:prstGeom>
          <a:solidFill>
            <a:srgbClr val="5DA1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211016" y="386861"/>
            <a:ext cx="8818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Расширение возможностей экономики региона через </a:t>
            </a:r>
            <a:r>
              <a:rPr lang="ru-RU" sz="2000" b="1" dirty="0" err="1" smtClean="0"/>
              <a:t>цифровизацию</a:t>
            </a:r>
            <a:endParaRPr lang="ru-RU" sz="2000" b="1" dirty="0"/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85995F9F-1314-93C8-9503-B3CB561E9F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954916" y="255876"/>
            <a:ext cx="3002622" cy="35880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25314" y="1318754"/>
            <a:ext cx="132321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Государственные закупки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важный инструмент экономической политики государства, </a:t>
            </a:r>
          </a:p>
          <a:p>
            <a:r>
              <a:rPr lang="ru-RU" dirty="0" smtClean="0"/>
              <a:t>наряду с такими как налоговая, бюджетная и банковская система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Главный инструмент, обеспечивающий практическое выполнение обязательств государства перед населением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Мощный механизм развития  бизнеса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30453" y="3341938"/>
            <a:ext cx="1166101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Решения: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 smtClean="0"/>
              <a:t>Цифровизация</a:t>
            </a:r>
            <a:r>
              <a:rPr lang="ru-RU" dirty="0" smtClean="0"/>
              <a:t> всех видов торгов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 smtClean="0"/>
              <a:t>Цифровизация</a:t>
            </a:r>
            <a:r>
              <a:rPr lang="ru-RU" dirty="0" smtClean="0"/>
              <a:t> здравоохранения, образования, городского хозяйства, строительства, общественного транспорта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Создание  благоприятного инвестиционного климата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Участие в федеральных программах по финансированию социально активных граждан через </a:t>
            </a:r>
          </a:p>
          <a:p>
            <a:r>
              <a:rPr lang="ru-RU" dirty="0" err="1" smtClean="0"/>
              <a:t>грантовые</a:t>
            </a:r>
            <a:r>
              <a:rPr lang="ru-RU" dirty="0" smtClean="0"/>
              <a:t> конкурсы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Кадровое обеспечение экономики региона (подготовка и переподготовка)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Расширение доступа к инфраструктуре, в </a:t>
            </a:r>
            <a:r>
              <a:rPr lang="ru-RU" dirty="0" err="1" smtClean="0"/>
              <a:t>т.ч</a:t>
            </a:r>
            <a:r>
              <a:rPr lang="ru-RU" dirty="0" smtClean="0"/>
              <a:t>. цифровых продуктов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Популяризация предпринимательства, </a:t>
            </a:r>
            <a:r>
              <a:rPr lang="ru-RU" dirty="0" err="1" smtClean="0"/>
              <a:t>активизма</a:t>
            </a:r>
            <a:r>
              <a:rPr lang="ru-RU" dirty="0" smtClean="0"/>
              <a:t>, </a:t>
            </a:r>
            <a:r>
              <a:rPr lang="ru-RU" dirty="0" err="1" smtClean="0"/>
              <a:t>волонтерства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59B6ACA3-3F4A-BA97-F151-D13520098E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8209180" y="0"/>
            <a:ext cx="39962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357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1AB6B61-89CB-4880-B45D-0E958EA6479E}"/>
              </a:ext>
            </a:extLst>
          </p:cNvPr>
          <p:cNvSpPr txBox="1"/>
          <p:nvPr/>
        </p:nvSpPr>
        <p:spPr>
          <a:xfrm>
            <a:off x="240633" y="373749"/>
            <a:ext cx="85087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РАЗВИТИЕ РЕГИОНА</a:t>
            </a:r>
            <a:endParaRPr lang="ru-RU" sz="2000" b="1" dirty="0"/>
          </a:p>
        </p:txBody>
      </p:sp>
      <p:sp>
        <p:nvSpPr>
          <p:cNvPr id="21" name="Номер слайда 4">
            <a:extLst>
              <a:ext uri="{FF2B5EF4-FFF2-40B4-BE49-F238E27FC236}">
                <a16:creationId xmlns:a16="http://schemas.microsoft.com/office/drawing/2014/main" xmlns="" id="{99C23C6F-E029-6419-E5EF-B75D40824C33}"/>
              </a:ext>
            </a:extLst>
          </p:cNvPr>
          <p:cNvSpPr txBox="1">
            <a:spLocks/>
          </p:cNvSpPr>
          <p:nvPr/>
        </p:nvSpPr>
        <p:spPr>
          <a:xfrm>
            <a:off x="9120262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Panton" pitchFamily="2" charset="0"/>
              </a:rPr>
              <a:t>07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0DB132CA-9234-0DE9-A8E3-AB94B692CFB1}"/>
              </a:ext>
            </a:extLst>
          </p:cNvPr>
          <p:cNvSpPr/>
          <p:nvPr/>
        </p:nvSpPr>
        <p:spPr>
          <a:xfrm>
            <a:off x="-1" y="909718"/>
            <a:ext cx="6096001" cy="72000"/>
          </a:xfrm>
          <a:prstGeom prst="rect">
            <a:avLst/>
          </a:prstGeom>
          <a:solidFill>
            <a:srgbClr val="5DA1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9B6ACA3-3F4A-BA97-F151-D13520098E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8209180" y="0"/>
            <a:ext cx="3996267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96766" y="1376413"/>
            <a:ext cx="361028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err="1" smtClean="0"/>
              <a:t>Цифровизация</a:t>
            </a:r>
            <a:r>
              <a:rPr lang="ru-RU" b="1" dirty="0" smtClean="0"/>
              <a:t> всех видов торгов:</a:t>
            </a:r>
          </a:p>
          <a:p>
            <a:r>
              <a:rPr lang="ru-RU" dirty="0" smtClean="0"/>
              <a:t>44-ФЗ</a:t>
            </a:r>
          </a:p>
          <a:p>
            <a:r>
              <a:rPr lang="ru-RU" dirty="0" smtClean="0"/>
              <a:t>223-ФЗ</a:t>
            </a:r>
          </a:p>
          <a:p>
            <a:r>
              <a:rPr lang="ru-RU" dirty="0" smtClean="0"/>
              <a:t>Корпоративные закупки</a:t>
            </a:r>
          </a:p>
          <a:p>
            <a:r>
              <a:rPr lang="ru-RU" dirty="0" smtClean="0"/>
              <a:t>Имущественные торги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15879" y="3204668"/>
            <a:ext cx="10023450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Формирование региональной  промышленной </a:t>
            </a:r>
            <a:r>
              <a:rPr lang="ru-RU" b="1" dirty="0" smtClean="0"/>
              <a:t>политики:</a:t>
            </a:r>
          </a:p>
          <a:p>
            <a:pPr indent="-285750">
              <a:buClr>
                <a:srgbClr val="5DA1B4"/>
              </a:buClr>
              <a:buSzPct val="108000"/>
              <a:buFont typeface="Arial" panose="020B0604020202020204" pitchFamily="34" charset="0"/>
              <a:buChar char="•"/>
            </a:pPr>
            <a:r>
              <a:rPr lang="ru-RU" dirty="0"/>
              <a:t>Популяризация закупок в регионе с помощью регулярных обучающих мероприятий для бизнеса</a:t>
            </a:r>
          </a:p>
          <a:p>
            <a:pPr indent="-285750">
              <a:buClr>
                <a:srgbClr val="5DA1B4"/>
              </a:buClr>
              <a:buSzPct val="108000"/>
              <a:buFont typeface="Arial" panose="020B0604020202020204" pitchFamily="34" charset="0"/>
              <a:buChar char="•"/>
            </a:pPr>
            <a:r>
              <a:rPr lang="ru-RU" dirty="0"/>
              <a:t>Привлечение «спящей» бизнес аудитории</a:t>
            </a:r>
          </a:p>
          <a:p>
            <a:pPr indent="-285750">
              <a:buClr>
                <a:srgbClr val="5DA1B4"/>
              </a:buClr>
              <a:buSzPct val="108000"/>
              <a:buFont typeface="Arial" panose="020B0604020202020204" pitchFamily="34" charset="0"/>
              <a:buChar char="•"/>
            </a:pPr>
            <a:r>
              <a:rPr lang="ru-RU" dirty="0"/>
              <a:t>Преференции для налоговых резидентов региона</a:t>
            </a:r>
          </a:p>
          <a:p>
            <a:pPr indent="-285750">
              <a:buClr>
                <a:srgbClr val="5DA1B4"/>
              </a:buClr>
              <a:buSzPct val="108000"/>
              <a:buFont typeface="Arial" panose="020B0604020202020204" pitchFamily="34" charset="0"/>
              <a:buChar char="•"/>
            </a:pPr>
            <a:r>
              <a:rPr lang="ru-RU" dirty="0"/>
              <a:t>Осуществление поддержки бизнеса путем предоставления всех необходимых </a:t>
            </a:r>
            <a:endParaRPr lang="ru-RU" dirty="0" smtClean="0"/>
          </a:p>
          <a:p>
            <a:pPr>
              <a:buClr>
                <a:srgbClr val="5DA1B4"/>
              </a:buClr>
              <a:buSzPct val="108000"/>
            </a:pPr>
            <a:r>
              <a:rPr lang="ru-RU" dirty="0" smtClean="0"/>
              <a:t>финансовых </a:t>
            </a:r>
            <a:r>
              <a:rPr lang="ru-RU" dirty="0"/>
              <a:t>инструментов для госзакупок: банковские гарантии, </a:t>
            </a:r>
            <a:endParaRPr lang="ru-RU" dirty="0" smtClean="0"/>
          </a:p>
          <a:p>
            <a:pPr>
              <a:buClr>
                <a:srgbClr val="5DA1B4"/>
              </a:buClr>
              <a:buSzPct val="108000"/>
            </a:pPr>
            <a:r>
              <a:rPr lang="ru-RU" dirty="0" smtClean="0"/>
              <a:t>кредит </a:t>
            </a:r>
            <a:r>
              <a:rPr lang="ru-RU" dirty="0"/>
              <a:t>на исполнение контракта, факторинг, лизинг</a:t>
            </a:r>
          </a:p>
          <a:p>
            <a:pPr indent="-285750">
              <a:buClr>
                <a:srgbClr val="5DA1B4"/>
              </a:buClr>
              <a:buSzPct val="108000"/>
              <a:buFont typeface="Arial" panose="020B0604020202020204" pitchFamily="34" charset="0"/>
              <a:buChar char="•"/>
            </a:pPr>
            <a:r>
              <a:rPr lang="ru-RU" dirty="0"/>
              <a:t>Анализ закупок других регионов для участия в них поставщиков из вашего региона</a:t>
            </a:r>
          </a:p>
          <a:p>
            <a:pPr indent="-285750">
              <a:buClr>
                <a:srgbClr val="5DA1B4"/>
              </a:buClr>
              <a:buSzPct val="108000"/>
              <a:buFont typeface="Arial" panose="020B0604020202020204" pitchFamily="34" charset="0"/>
              <a:buChar char="•"/>
            </a:pPr>
            <a:r>
              <a:rPr lang="ru-RU" dirty="0"/>
              <a:t>Формирование кооперационных связей</a:t>
            </a:r>
          </a:p>
          <a:p>
            <a:endParaRPr lang="ru-RU" b="1" dirty="0" smtClean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85995F9F-1314-93C8-9503-B3CB561E9F1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954916" y="255876"/>
            <a:ext cx="3002622" cy="358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663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1AB6B61-89CB-4880-B45D-0E958EA6479E}"/>
              </a:ext>
            </a:extLst>
          </p:cNvPr>
          <p:cNvSpPr txBox="1"/>
          <p:nvPr/>
        </p:nvSpPr>
        <p:spPr>
          <a:xfrm>
            <a:off x="460992" y="373749"/>
            <a:ext cx="5420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АНАЛИТИКА</a:t>
            </a:r>
            <a:endParaRPr lang="ru-RU" sz="2000" b="1" dirty="0"/>
          </a:p>
        </p:txBody>
      </p:sp>
      <p:sp>
        <p:nvSpPr>
          <p:cNvPr id="21" name="Номер слайда 4">
            <a:extLst>
              <a:ext uri="{FF2B5EF4-FFF2-40B4-BE49-F238E27FC236}">
                <a16:creationId xmlns:a16="http://schemas.microsoft.com/office/drawing/2014/main" xmlns="" id="{99C23C6F-E029-6419-E5EF-B75D40824C33}"/>
              </a:ext>
            </a:extLst>
          </p:cNvPr>
          <p:cNvSpPr txBox="1">
            <a:spLocks/>
          </p:cNvSpPr>
          <p:nvPr/>
        </p:nvSpPr>
        <p:spPr>
          <a:xfrm>
            <a:off x="9120262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Panton" pitchFamily="2" charset="0"/>
              </a:rPr>
              <a:t>07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0DB132CA-9234-0DE9-A8E3-AB94B692CFB1}"/>
              </a:ext>
            </a:extLst>
          </p:cNvPr>
          <p:cNvSpPr/>
          <p:nvPr/>
        </p:nvSpPr>
        <p:spPr>
          <a:xfrm>
            <a:off x="-1" y="909718"/>
            <a:ext cx="6096001" cy="72000"/>
          </a:xfrm>
          <a:prstGeom prst="rect">
            <a:avLst/>
          </a:prstGeom>
          <a:solidFill>
            <a:srgbClr val="5DA1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D156B8D-15FD-2DE5-217F-B6BEA0198DB4}"/>
              </a:ext>
            </a:extLst>
          </p:cNvPr>
          <p:cNvSpPr txBox="1"/>
          <p:nvPr/>
        </p:nvSpPr>
        <p:spPr>
          <a:xfrm>
            <a:off x="355115" y="1655249"/>
            <a:ext cx="699369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Аналитическая система, позволяющая осуществлять контроль по следующим показателям:</a:t>
            </a:r>
            <a:endParaRPr lang="en-US" b="1" dirty="0"/>
          </a:p>
          <a:p>
            <a:pPr indent="-285750">
              <a:buClr>
                <a:srgbClr val="5DA1B4"/>
              </a:buClr>
              <a:buSzPct val="108000"/>
              <a:buFont typeface="Arial" panose="020B0604020202020204" pitchFamily="34" charset="0"/>
              <a:buChar char="•"/>
            </a:pPr>
            <a:endParaRPr lang="ru-RU" b="1" dirty="0"/>
          </a:p>
          <a:p>
            <a:pPr indent="-285750">
              <a:buClr>
                <a:srgbClr val="5DA1B4"/>
              </a:buClr>
              <a:buSzPct val="108000"/>
              <a:buFont typeface="Arial" panose="020B0604020202020204" pitchFamily="34" charset="0"/>
              <a:buChar char="•"/>
            </a:pPr>
            <a:r>
              <a:rPr lang="ru-RU" dirty="0" smtClean="0"/>
              <a:t>Экономия </a:t>
            </a:r>
            <a:r>
              <a:rPr lang="ru-RU" dirty="0"/>
              <a:t>бюджетных средств</a:t>
            </a:r>
          </a:p>
          <a:p>
            <a:pPr indent="-285750">
              <a:buClr>
                <a:srgbClr val="5DA1B4"/>
              </a:buClr>
              <a:buSzPct val="108000"/>
              <a:buFont typeface="Arial" panose="020B0604020202020204" pitchFamily="34" charset="0"/>
              <a:buChar char="•"/>
            </a:pPr>
            <a:r>
              <a:rPr lang="ru-RU" dirty="0" smtClean="0"/>
              <a:t>Уровень </a:t>
            </a:r>
            <a:r>
              <a:rPr lang="ru-RU" dirty="0"/>
              <a:t>конкуренции </a:t>
            </a:r>
          </a:p>
          <a:p>
            <a:pPr indent="-285750">
              <a:buClr>
                <a:srgbClr val="5DA1B4"/>
              </a:buClr>
              <a:buSzPct val="108000"/>
              <a:buFont typeface="Arial" panose="020B0604020202020204" pitchFamily="34" charset="0"/>
              <a:buChar char="•"/>
            </a:pPr>
            <a:r>
              <a:rPr lang="ru-RU" dirty="0" smtClean="0"/>
              <a:t>Количество </a:t>
            </a:r>
            <a:r>
              <a:rPr lang="ru-RU" dirty="0"/>
              <a:t>жалоб и их статусов</a:t>
            </a:r>
          </a:p>
          <a:p>
            <a:pPr indent="-285750">
              <a:buClr>
                <a:srgbClr val="5DA1B4"/>
              </a:buClr>
              <a:buSzPct val="108000"/>
              <a:buFont typeface="Arial" panose="020B0604020202020204" pitchFamily="34" charset="0"/>
              <a:buChar char="•"/>
            </a:pPr>
            <a:r>
              <a:rPr lang="ru-RU" dirty="0" smtClean="0"/>
              <a:t>Эффективность </a:t>
            </a:r>
            <a:r>
              <a:rPr lang="ru-RU" dirty="0"/>
              <a:t>совместных закупок</a:t>
            </a:r>
          </a:p>
          <a:p>
            <a:pPr indent="-285750">
              <a:buClr>
                <a:srgbClr val="5DA1B4"/>
              </a:buClr>
              <a:buSzPct val="108000"/>
              <a:buFont typeface="Arial" panose="020B0604020202020204" pitchFamily="34" charset="0"/>
              <a:buChar char="•"/>
            </a:pPr>
            <a:r>
              <a:rPr lang="ru-RU" dirty="0"/>
              <a:t>Исполнение планов-графиков</a:t>
            </a:r>
          </a:p>
          <a:p>
            <a:pPr indent="-285750">
              <a:buClr>
                <a:srgbClr val="5DA1B4"/>
              </a:buClr>
              <a:buSzPct val="108000"/>
              <a:buFont typeface="Arial" panose="020B0604020202020204" pitchFamily="34" charset="0"/>
              <a:buChar char="•"/>
            </a:pPr>
            <a:r>
              <a:rPr lang="ru-RU" dirty="0" smtClean="0"/>
              <a:t>Вовлеченность </a:t>
            </a:r>
            <a:r>
              <a:rPr lang="ru-RU" dirty="0"/>
              <a:t>местного бизнеса в закупки регионов</a:t>
            </a:r>
          </a:p>
          <a:p>
            <a:pPr indent="-285750">
              <a:buClr>
                <a:srgbClr val="5DA1B4"/>
              </a:buClr>
              <a:buSzPct val="108000"/>
              <a:buFont typeface="Arial" panose="020B0604020202020204" pitchFamily="34" charset="0"/>
              <a:buChar char="•"/>
            </a:pPr>
            <a:r>
              <a:rPr lang="ru-RU" dirty="0"/>
              <a:t>Исполнение контрактов</a:t>
            </a:r>
          </a:p>
          <a:p>
            <a:pPr indent="-285750">
              <a:buClr>
                <a:srgbClr val="5DA1B4"/>
              </a:buClr>
              <a:buSzPct val="108000"/>
              <a:buFont typeface="Arial" panose="020B0604020202020204" pitchFamily="34" charset="0"/>
              <a:buChar char="•"/>
            </a:pPr>
            <a:r>
              <a:rPr lang="ru-RU" dirty="0" smtClean="0"/>
              <a:t>Закупки </a:t>
            </a:r>
            <a:r>
              <a:rPr lang="ru-RU" dirty="0"/>
              <a:t>по национальным проектам, федеральным целевым </a:t>
            </a:r>
            <a:r>
              <a:rPr lang="ru-RU" dirty="0" smtClean="0"/>
              <a:t>и   другим проектам</a:t>
            </a:r>
            <a:endParaRPr lang="ru-RU" dirty="0"/>
          </a:p>
          <a:p>
            <a:pPr indent="-285750">
              <a:buClr>
                <a:srgbClr val="5DA1B4"/>
              </a:buClr>
              <a:buSzPct val="108000"/>
              <a:buFont typeface="Arial" panose="020B0604020202020204" pitchFamily="34" charset="0"/>
              <a:buChar char="•"/>
            </a:pPr>
            <a:r>
              <a:rPr lang="ru-RU" dirty="0"/>
              <a:t>Другие  показатели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9B6ACA3-3F4A-BA97-F151-D13520098E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8209180" y="0"/>
            <a:ext cx="3996267" cy="68580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85995F9F-1314-93C8-9503-B3CB561E9F1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954916" y="255876"/>
            <a:ext cx="3002622" cy="358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830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1AB6B61-89CB-4880-B45D-0E958EA6479E}"/>
              </a:ext>
            </a:extLst>
          </p:cNvPr>
          <p:cNvSpPr txBox="1"/>
          <p:nvPr/>
        </p:nvSpPr>
        <p:spPr>
          <a:xfrm>
            <a:off x="460993" y="373749"/>
            <a:ext cx="6060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РАЗВИТИЕ РЕГИОНА</a:t>
            </a:r>
            <a:endParaRPr lang="ru-RU" sz="2000" b="1" dirty="0"/>
          </a:p>
        </p:txBody>
      </p:sp>
      <p:sp>
        <p:nvSpPr>
          <p:cNvPr id="21" name="Номер слайда 4">
            <a:extLst>
              <a:ext uri="{FF2B5EF4-FFF2-40B4-BE49-F238E27FC236}">
                <a16:creationId xmlns:a16="http://schemas.microsoft.com/office/drawing/2014/main" xmlns="" id="{99C23C6F-E029-6419-E5EF-B75D40824C33}"/>
              </a:ext>
            </a:extLst>
          </p:cNvPr>
          <p:cNvSpPr txBox="1">
            <a:spLocks/>
          </p:cNvSpPr>
          <p:nvPr/>
        </p:nvSpPr>
        <p:spPr>
          <a:xfrm>
            <a:off x="9120262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Panton" pitchFamily="2" charset="0"/>
              </a:rPr>
              <a:t>08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0DB132CA-9234-0DE9-A8E3-AB94B692CFB1}"/>
              </a:ext>
            </a:extLst>
          </p:cNvPr>
          <p:cNvSpPr/>
          <p:nvPr/>
        </p:nvSpPr>
        <p:spPr>
          <a:xfrm>
            <a:off x="-1" y="909718"/>
            <a:ext cx="6096001" cy="72000"/>
          </a:xfrm>
          <a:prstGeom prst="rect">
            <a:avLst/>
          </a:prstGeom>
          <a:solidFill>
            <a:srgbClr val="5DA1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9B6ACA3-3F4A-BA97-F151-D13520098E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8209180" y="0"/>
            <a:ext cx="3996267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60993" y="1299411"/>
            <a:ext cx="779546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Финансирование социально-активных граждан через </a:t>
            </a:r>
            <a:r>
              <a:rPr lang="ru-RU" b="1" dirty="0" err="1" smtClean="0"/>
              <a:t>грантовые</a:t>
            </a:r>
            <a:r>
              <a:rPr lang="ru-RU" b="1" dirty="0" smtClean="0"/>
              <a:t> конкурсы: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Сотрудничество с Фондом Президентских грантов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Организация обучающих семинаров с участие ФПГ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Обеспечение доступа к </a:t>
            </a:r>
            <a:r>
              <a:rPr lang="ru-RU" dirty="0" err="1" smtClean="0"/>
              <a:t>грантовым</a:t>
            </a:r>
            <a:r>
              <a:rPr lang="ru-RU" dirty="0" smtClean="0"/>
              <a:t> конкурсам</a:t>
            </a:r>
          </a:p>
          <a:p>
            <a:endParaRPr lang="ru-RU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047999" y="2776739"/>
            <a:ext cx="84744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Кадровое обеспечение региона с сфере закупок: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Обеспечение коммуникаций между образовательной средой и работодателями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Субсидируемая профессиональная подготовка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94567" y="4004109"/>
            <a:ext cx="86256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Популяризация предпринимательства: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Организация обучающих мероприятий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Центр компетенций по информационно-методической поддержке субъектов МСП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309081" y="5351646"/>
            <a:ext cx="60878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err="1" smtClean="0"/>
              <a:t>Цифровизация</a:t>
            </a:r>
            <a:r>
              <a:rPr lang="ru-RU" b="1" dirty="0" smtClean="0"/>
              <a:t> системы здравоохранения</a:t>
            </a:r>
            <a:r>
              <a:rPr lang="ru-RU" dirty="0" smtClean="0"/>
              <a:t>:</a:t>
            </a:r>
          </a:p>
          <a:p>
            <a:r>
              <a:rPr lang="ru-RU" dirty="0" smtClean="0"/>
              <a:t>Внедрение и развитие 8 подсистем:</a:t>
            </a:r>
          </a:p>
          <a:p>
            <a:r>
              <a:rPr lang="ru-RU" dirty="0" smtClean="0"/>
              <a:t>Скорая помощь, умный ФАП, Централизованная аптека и </a:t>
            </a:r>
            <a:r>
              <a:rPr lang="ru-RU" dirty="0" err="1" smtClean="0"/>
              <a:t>тд</a:t>
            </a:r>
            <a:endParaRPr lang="ru-RU" dirty="0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85995F9F-1314-93C8-9503-B3CB561E9F1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954916" y="255876"/>
            <a:ext cx="3002622" cy="358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Номер слайда 4">
            <a:extLst>
              <a:ext uri="{FF2B5EF4-FFF2-40B4-BE49-F238E27FC236}">
                <a16:creationId xmlns:a16="http://schemas.microsoft.com/office/drawing/2014/main" xmlns="" id="{99C23C6F-E029-6419-E5EF-B75D40824C33}"/>
              </a:ext>
            </a:extLst>
          </p:cNvPr>
          <p:cNvSpPr txBox="1">
            <a:spLocks/>
          </p:cNvSpPr>
          <p:nvPr/>
        </p:nvSpPr>
        <p:spPr>
          <a:xfrm>
            <a:off x="9120262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Panton" pitchFamily="2" charset="0"/>
              </a:rPr>
              <a:t>08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0DB132CA-9234-0DE9-A8E3-AB94B692CFB1}"/>
              </a:ext>
            </a:extLst>
          </p:cNvPr>
          <p:cNvSpPr/>
          <p:nvPr/>
        </p:nvSpPr>
        <p:spPr>
          <a:xfrm>
            <a:off x="-1" y="909718"/>
            <a:ext cx="6096001" cy="72000"/>
          </a:xfrm>
          <a:prstGeom prst="rect">
            <a:avLst/>
          </a:prstGeom>
          <a:solidFill>
            <a:srgbClr val="5DA1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9B6ACA3-3F4A-BA97-F151-D13520098E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8209180" y="0"/>
            <a:ext cx="3996267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83394" y="2274838"/>
            <a:ext cx="846060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В.В. Путин</a:t>
            </a:r>
            <a:r>
              <a:rPr lang="ru-RU" dirty="0"/>
              <a:t>, из послания Федеральному Собранию</a:t>
            </a:r>
            <a:r>
              <a:rPr lang="ru-RU" dirty="0" smtClean="0"/>
              <a:t>:</a:t>
            </a:r>
          </a:p>
          <a:p>
            <a:endParaRPr lang="ru-RU" dirty="0"/>
          </a:p>
          <a:p>
            <a:r>
              <a:rPr lang="ru-RU" dirty="0" smtClean="0"/>
              <a:t>«…Внедрение </a:t>
            </a:r>
            <a:r>
              <a:rPr lang="ru-RU" dirty="0"/>
              <a:t>цифровых технологий во всех сферах – важнейшее условие прорывного развития страны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Цифровизация</a:t>
            </a:r>
            <a:r>
              <a:rPr lang="ru-RU" dirty="0"/>
              <a:t> нужна и для </a:t>
            </a:r>
            <a:r>
              <a:rPr lang="ru-RU" dirty="0" smtClean="0"/>
              <a:t>создания </a:t>
            </a:r>
            <a:r>
              <a:rPr lang="ru-RU" dirty="0"/>
              <a:t>удобных площадок для </a:t>
            </a:r>
            <a:r>
              <a:rPr lang="ru-RU" dirty="0" smtClean="0"/>
              <a:t>комфортного </a:t>
            </a:r>
            <a:r>
              <a:rPr lang="ru-RU" dirty="0"/>
              <a:t>взаимодействия государства и граждан, и </a:t>
            </a:r>
            <a:r>
              <a:rPr lang="ru-RU" dirty="0" smtClean="0"/>
              <a:t>для </a:t>
            </a:r>
            <a:r>
              <a:rPr lang="ru-RU" dirty="0"/>
              <a:t>снижения </a:t>
            </a:r>
            <a:r>
              <a:rPr lang="ru-RU" dirty="0" smtClean="0"/>
              <a:t>административной </a:t>
            </a:r>
            <a:r>
              <a:rPr lang="ru-RU" dirty="0"/>
              <a:t>нагрузки на бизнес, и для повышения прозрачности и эффективности экономики и всей системы </a:t>
            </a:r>
            <a:r>
              <a:rPr lang="ru-RU" dirty="0" err="1" smtClean="0"/>
              <a:t>госуправления</a:t>
            </a:r>
            <a:r>
              <a:rPr lang="ru-RU" dirty="0" smtClean="0"/>
              <a:t>…»</a:t>
            </a:r>
            <a:endParaRPr lang="ru-RU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85995F9F-1314-93C8-9503-B3CB561E9F1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954916" y="255876"/>
            <a:ext cx="3002622" cy="358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92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A4FC758-5BFD-C3D8-3D54-D085C30DB329}"/>
              </a:ext>
            </a:extLst>
          </p:cNvPr>
          <p:cNvSpPr txBox="1"/>
          <p:nvPr/>
        </p:nvSpPr>
        <p:spPr>
          <a:xfrm>
            <a:off x="467601" y="3020786"/>
            <a:ext cx="942636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latin typeface="Panton" pitchFamily="2" charset="0"/>
              </a:rPr>
              <a:t>Спасибо за внимание!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8698870-CED7-AF7B-09EE-D365E40F6C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50863" y="486226"/>
            <a:ext cx="3862945" cy="46161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59B6ACA3-3F4A-BA97-F151-D13520098E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8209180" y="0"/>
            <a:ext cx="3996267" cy="6858000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A1AE4910-ECA0-270B-A9A6-161DCE1CB2BE}"/>
              </a:ext>
            </a:extLst>
          </p:cNvPr>
          <p:cNvSpPr/>
          <p:nvPr/>
        </p:nvSpPr>
        <p:spPr>
          <a:xfrm flipV="1">
            <a:off x="0" y="3605561"/>
            <a:ext cx="4718958" cy="72000"/>
          </a:xfrm>
          <a:prstGeom prst="rect">
            <a:avLst/>
          </a:prstGeom>
          <a:solidFill>
            <a:srgbClr val="5DA1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375385" y="4109988"/>
            <a:ext cx="4262705" cy="21082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300" b="1" dirty="0" smtClean="0"/>
              <a:t>Балкарова Карина Заурбековна</a:t>
            </a:r>
          </a:p>
          <a:p>
            <a:r>
              <a:rPr lang="ru-RU" dirty="0"/>
              <a:t>Директор Представительства </a:t>
            </a:r>
          </a:p>
          <a:p>
            <a:r>
              <a:rPr lang="ru-RU" dirty="0"/>
              <a:t>ЭТП «Фабрикант» в ЮФО </a:t>
            </a:r>
            <a:endParaRPr lang="ru-RU" dirty="0" smtClean="0"/>
          </a:p>
          <a:p>
            <a:r>
              <a:rPr lang="ru-RU" dirty="0"/>
              <a:t> </a:t>
            </a:r>
          </a:p>
          <a:p>
            <a:r>
              <a:rPr lang="ru-RU" b="1" dirty="0"/>
              <a:t>8 (926) 391 15 69</a:t>
            </a:r>
            <a:endParaRPr lang="ru-RU" dirty="0"/>
          </a:p>
          <a:p>
            <a:r>
              <a:rPr lang="en-US" u="sng" dirty="0" err="1">
                <a:hlinkClick r:id="rId7"/>
              </a:rPr>
              <a:t>balkarova</a:t>
            </a:r>
            <a:r>
              <a:rPr lang="ru-RU" u="sng" dirty="0">
                <a:hlinkClick r:id="rId7"/>
              </a:rPr>
              <a:t>@</a:t>
            </a:r>
            <a:r>
              <a:rPr lang="en-US" u="sng" dirty="0" err="1">
                <a:hlinkClick r:id="rId7"/>
              </a:rPr>
              <a:t>etpz</a:t>
            </a:r>
            <a:r>
              <a:rPr lang="ru-RU" u="sng" dirty="0">
                <a:hlinkClick r:id="rId7"/>
              </a:rPr>
              <a:t>.</a:t>
            </a:r>
            <a:r>
              <a:rPr lang="en-US" u="sng" dirty="0" err="1">
                <a:hlinkClick r:id="rId7"/>
              </a:rPr>
              <a:t>ru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5426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10452</TotalTime>
  <Words>564</Words>
  <Application>Microsoft Office PowerPoint</Application>
  <PresentationFormat>Произвольный</PresentationFormat>
  <Paragraphs>111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Kuleshov Maxim</dc:creator>
  <cp:lastModifiedBy>Ольга Скибина</cp:lastModifiedBy>
  <cp:revision>73</cp:revision>
  <dcterms:created xsi:type="dcterms:W3CDTF">2022-06-09T02:07:26Z</dcterms:created>
  <dcterms:modified xsi:type="dcterms:W3CDTF">2022-10-04T11:31:20Z</dcterms:modified>
</cp:coreProperties>
</file>