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347" r:id="rId2"/>
    <p:sldId id="712" r:id="rId3"/>
    <p:sldId id="570" r:id="rId4"/>
    <p:sldId id="525" r:id="rId5"/>
    <p:sldId id="437" r:id="rId6"/>
    <p:sldId id="617" r:id="rId7"/>
    <p:sldId id="618" r:id="rId8"/>
    <p:sldId id="706" r:id="rId9"/>
    <p:sldId id="574" r:id="rId10"/>
    <p:sldId id="498" r:id="rId11"/>
    <p:sldId id="575" r:id="rId12"/>
    <p:sldId id="576" r:id="rId13"/>
    <p:sldId id="577" r:id="rId14"/>
    <p:sldId id="578" r:id="rId15"/>
    <p:sldId id="579" r:id="rId16"/>
    <p:sldId id="506" r:id="rId17"/>
    <p:sldId id="580" r:id="rId18"/>
    <p:sldId id="581" r:id="rId19"/>
    <p:sldId id="584" r:id="rId20"/>
    <p:sldId id="585" r:id="rId21"/>
    <p:sldId id="719" r:id="rId22"/>
    <p:sldId id="602" r:id="rId23"/>
    <p:sldId id="603" r:id="rId24"/>
    <p:sldId id="586" r:id="rId25"/>
    <p:sldId id="593" r:id="rId26"/>
    <p:sldId id="594" r:id="rId27"/>
    <p:sldId id="507" r:id="rId28"/>
    <p:sldId id="509" r:id="rId29"/>
    <p:sldId id="604" r:id="rId30"/>
    <p:sldId id="605" r:id="rId31"/>
    <p:sldId id="606" r:id="rId32"/>
    <p:sldId id="607" r:id="rId33"/>
    <p:sldId id="609" r:id="rId34"/>
    <p:sldId id="608" r:id="rId35"/>
    <p:sldId id="610" r:id="rId36"/>
    <p:sldId id="611" r:id="rId37"/>
    <p:sldId id="612" r:id="rId38"/>
    <p:sldId id="613" r:id="rId39"/>
    <p:sldId id="614" r:id="rId40"/>
    <p:sldId id="720" r:id="rId41"/>
    <p:sldId id="721" r:id="rId42"/>
    <p:sldId id="616" r:id="rId43"/>
    <p:sldId id="516" r:id="rId44"/>
    <p:sldId id="707" r:id="rId45"/>
    <p:sldId id="708" r:id="rId46"/>
    <p:sldId id="619" r:id="rId47"/>
    <p:sldId id="620" r:id="rId48"/>
    <p:sldId id="700" r:id="rId49"/>
    <p:sldId id="654" r:id="rId50"/>
    <p:sldId id="703" r:id="rId51"/>
    <p:sldId id="622" r:id="rId52"/>
    <p:sldId id="624" r:id="rId53"/>
    <p:sldId id="625" r:id="rId54"/>
    <p:sldId id="647" r:id="rId55"/>
    <p:sldId id="648" r:id="rId56"/>
    <p:sldId id="649" r:id="rId57"/>
    <p:sldId id="710" r:id="rId58"/>
    <p:sldId id="711" r:id="rId59"/>
    <p:sldId id="651" r:id="rId60"/>
    <p:sldId id="652" r:id="rId61"/>
    <p:sldId id="653" r:id="rId62"/>
    <p:sldId id="628" r:id="rId63"/>
    <p:sldId id="629" r:id="rId64"/>
    <p:sldId id="715" r:id="rId65"/>
    <p:sldId id="717" r:id="rId66"/>
    <p:sldId id="718" r:id="rId67"/>
    <p:sldId id="655" r:id="rId68"/>
    <p:sldId id="518" r:id="rId69"/>
    <p:sldId id="659" r:id="rId70"/>
    <p:sldId id="731" r:id="rId71"/>
    <p:sldId id="732" r:id="rId72"/>
    <p:sldId id="733" r:id="rId73"/>
    <p:sldId id="734" r:id="rId74"/>
    <p:sldId id="735" r:id="rId75"/>
    <p:sldId id="736" r:id="rId76"/>
    <p:sldId id="737" r:id="rId77"/>
    <p:sldId id="738" r:id="rId78"/>
    <p:sldId id="739" r:id="rId79"/>
    <p:sldId id="740" r:id="rId80"/>
    <p:sldId id="741" r:id="rId81"/>
    <p:sldId id="742" r:id="rId82"/>
    <p:sldId id="543" r:id="rId83"/>
    <p:sldId id="662" r:id="rId84"/>
    <p:sldId id="663" r:id="rId85"/>
    <p:sldId id="664" r:id="rId86"/>
    <p:sldId id="722" r:id="rId87"/>
    <p:sldId id="729" r:id="rId88"/>
    <p:sldId id="730" r:id="rId89"/>
    <p:sldId id="723" r:id="rId90"/>
    <p:sldId id="724" r:id="rId91"/>
    <p:sldId id="725" r:id="rId92"/>
    <p:sldId id="726" r:id="rId93"/>
    <p:sldId id="727" r:id="rId94"/>
    <p:sldId id="728" r:id="rId95"/>
    <p:sldId id="665" r:id="rId96"/>
    <p:sldId id="666" r:id="rId97"/>
    <p:sldId id="667" r:id="rId98"/>
    <p:sldId id="668" r:id="rId99"/>
    <p:sldId id="669" r:id="rId100"/>
    <p:sldId id="672" r:id="rId101"/>
    <p:sldId id="674" r:id="rId102"/>
    <p:sldId id="675" r:id="rId103"/>
    <p:sldId id="676" r:id="rId104"/>
    <p:sldId id="677" r:id="rId105"/>
    <p:sldId id="678" r:id="rId106"/>
    <p:sldId id="679" r:id="rId107"/>
    <p:sldId id="680" r:id="rId108"/>
    <p:sldId id="682" r:id="rId109"/>
    <p:sldId id="683" r:id="rId110"/>
    <p:sldId id="685" r:id="rId111"/>
    <p:sldId id="686" r:id="rId112"/>
    <p:sldId id="547" r:id="rId113"/>
    <p:sldId id="548" r:id="rId114"/>
    <p:sldId id="435" r:id="rId1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1" clrIdx="0">
    <p:extLst>
      <p:ext uri="{19B8F6BF-5375-455C-9EA6-DF929625EA0E}">
        <p15:presenceInfo xmlns:p15="http://schemas.microsoft.com/office/powerpoint/2012/main" xmlns=""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B3"/>
    <a:srgbClr val="BBD8E0"/>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117" d="100"/>
          <a:sy n="117" d="100"/>
        </p:scale>
        <p:origin x="-180" y="-102"/>
      </p:cViewPr>
      <p:guideLst>
        <p:guide orient="horz" pos="2727"/>
        <p:guide orient="horz" pos="3657"/>
        <p:guide orient="horz" pos="1003"/>
        <p:guide orient="horz" pos="3952"/>
        <p:guide pos="7469"/>
        <p:guide pos="189"/>
        <p:guide pos="574"/>
        <p:guide pos="320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32FF7-BF41-4171-B129-0F126A792C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D4E834C9-CCCA-40FD-AB59-5D219F349CC6}">
      <dgm:prSet phldrT="[Текст]"/>
      <dgm:spPr>
        <a:solidFill>
          <a:schemeClr val="accent5">
            <a:lumMod val="50000"/>
          </a:schemeClr>
        </a:solidFill>
        <a:ln>
          <a:solidFill>
            <a:schemeClr val="accent5">
              <a:lumMod val="50000"/>
            </a:schemeClr>
          </a:solidFill>
        </a:ln>
      </dgm:spPr>
      <dgm:t>
        <a:bodyPr/>
        <a:lstStyle/>
        <a:p>
          <a:r>
            <a:rPr lang="ru-RU" dirty="0"/>
            <a:t>1</a:t>
          </a:r>
        </a:p>
      </dgm:t>
    </dgm:pt>
    <dgm:pt modelId="{7B403259-AED3-43C1-8795-DEC256DBD516}" type="parTrans" cxnId="{07B8130F-8BE5-478F-B931-4291837A8840}">
      <dgm:prSet/>
      <dgm:spPr/>
      <dgm:t>
        <a:bodyPr/>
        <a:lstStyle/>
        <a:p>
          <a:endParaRPr lang="ru-RU"/>
        </a:p>
      </dgm:t>
    </dgm:pt>
    <dgm:pt modelId="{5E7F4FEF-E204-4D1E-95EB-316144E458E6}" type="sibTrans" cxnId="{07B8130F-8BE5-478F-B931-4291837A8840}">
      <dgm:prSet/>
      <dgm:spPr/>
      <dgm:t>
        <a:bodyPr/>
        <a:lstStyle/>
        <a:p>
          <a:endParaRPr lang="ru-RU"/>
        </a:p>
      </dgm:t>
    </dgm:pt>
    <dgm:pt modelId="{8DF85CFA-2FBF-425C-A402-F950A6F243F8}">
      <dgm:prSet phldrT="[Текст]"/>
      <dgm:spPr>
        <a:ln>
          <a:solidFill>
            <a:schemeClr val="accent5">
              <a:lumMod val="50000"/>
            </a:schemeClr>
          </a:solidFill>
        </a:ln>
      </dgm:spPr>
      <dgm:t>
        <a:bodyPr/>
        <a:lstStyle/>
        <a:p>
          <a:r>
            <a:rPr lang="ru-RU" dirty="0" smtClean="0"/>
            <a:t>Сложные вопросы </a:t>
          </a:r>
          <a:r>
            <a:rPr lang="ru-RU" dirty="0" err="1" smtClean="0"/>
            <a:t>типологизации</a:t>
          </a:r>
          <a:r>
            <a:rPr lang="ru-RU" dirty="0" smtClean="0"/>
            <a:t> </a:t>
          </a:r>
          <a:r>
            <a:rPr lang="ru-RU" dirty="0"/>
            <a:t>видов </a:t>
          </a:r>
          <a:r>
            <a:rPr lang="ru-RU" dirty="0" smtClean="0"/>
            <a:t>работ</a:t>
          </a:r>
          <a:endParaRPr lang="ru-RU" dirty="0"/>
        </a:p>
      </dgm:t>
    </dgm:pt>
    <dgm:pt modelId="{7F527ACA-B0B9-4D75-BD07-A3A37E240E60}" type="parTrans" cxnId="{7E8C018E-4D25-4D01-AC97-57344F4584EA}">
      <dgm:prSet/>
      <dgm:spPr/>
      <dgm:t>
        <a:bodyPr/>
        <a:lstStyle/>
        <a:p>
          <a:endParaRPr lang="ru-RU"/>
        </a:p>
      </dgm:t>
    </dgm:pt>
    <dgm:pt modelId="{A70A3736-96E4-410E-8ECD-5207FFFD84E3}" type="sibTrans" cxnId="{7E8C018E-4D25-4D01-AC97-57344F4584EA}">
      <dgm:prSet/>
      <dgm:spPr/>
      <dgm:t>
        <a:bodyPr/>
        <a:lstStyle/>
        <a:p>
          <a:endParaRPr lang="ru-RU"/>
        </a:p>
      </dgm:t>
    </dgm:pt>
    <dgm:pt modelId="{6B9D0382-BD7E-4649-BA57-8EDEA301F56D}">
      <dgm:prSet phldrT="[Текст]"/>
      <dgm:spPr>
        <a:solidFill>
          <a:schemeClr val="accent5">
            <a:lumMod val="50000"/>
          </a:schemeClr>
        </a:solidFill>
        <a:ln>
          <a:solidFill>
            <a:schemeClr val="accent5">
              <a:lumMod val="50000"/>
            </a:schemeClr>
          </a:solidFill>
        </a:ln>
      </dgm:spPr>
      <dgm:t>
        <a:bodyPr/>
        <a:lstStyle/>
        <a:p>
          <a:r>
            <a:rPr lang="ru-RU" dirty="0"/>
            <a:t>2</a:t>
          </a:r>
        </a:p>
      </dgm:t>
    </dgm:pt>
    <dgm:pt modelId="{315566DE-7609-4EBD-A291-ACC52DCDA3E2}" type="parTrans" cxnId="{27A38DD2-379C-45B8-9C4B-FA2C903CCF69}">
      <dgm:prSet/>
      <dgm:spPr/>
      <dgm:t>
        <a:bodyPr/>
        <a:lstStyle/>
        <a:p>
          <a:endParaRPr lang="ru-RU"/>
        </a:p>
      </dgm:t>
    </dgm:pt>
    <dgm:pt modelId="{1E8A1823-AED8-4F75-8297-4B1855E133B1}" type="sibTrans" cxnId="{27A38DD2-379C-45B8-9C4B-FA2C903CCF69}">
      <dgm:prSet/>
      <dgm:spPr/>
      <dgm:t>
        <a:bodyPr/>
        <a:lstStyle/>
        <a:p>
          <a:endParaRPr lang="ru-RU"/>
        </a:p>
      </dgm:t>
    </dgm:pt>
    <dgm:pt modelId="{B49C229E-B6A9-40DF-A41B-839F3C605AD4}">
      <dgm:prSet phldrT="[Текст]"/>
      <dgm:spPr>
        <a:ln>
          <a:solidFill>
            <a:schemeClr val="accent5">
              <a:lumMod val="50000"/>
            </a:schemeClr>
          </a:solidFill>
        </a:ln>
      </dgm:spPr>
      <dgm:t>
        <a:bodyPr/>
        <a:lstStyle/>
        <a:p>
          <a:r>
            <a:rPr lang="ru-RU" dirty="0"/>
            <a:t>Описание объекта </a:t>
          </a:r>
          <a:r>
            <a:rPr lang="ru-RU" dirty="0" smtClean="0"/>
            <a:t>закупки</a:t>
          </a:r>
          <a:endParaRPr lang="ru-RU" dirty="0"/>
        </a:p>
      </dgm:t>
    </dgm:pt>
    <dgm:pt modelId="{71EE3B2A-938D-4FEE-BBB0-A8E12DE7E6E4}" type="parTrans" cxnId="{BF96B7E4-3CCC-4AB4-9D81-69C209E00DF7}">
      <dgm:prSet/>
      <dgm:spPr/>
      <dgm:t>
        <a:bodyPr/>
        <a:lstStyle/>
        <a:p>
          <a:endParaRPr lang="ru-RU"/>
        </a:p>
      </dgm:t>
    </dgm:pt>
    <dgm:pt modelId="{6B431A40-0848-45D2-B4B7-75D5B7037BA8}" type="sibTrans" cxnId="{BF96B7E4-3CCC-4AB4-9D81-69C209E00DF7}">
      <dgm:prSet/>
      <dgm:spPr/>
      <dgm:t>
        <a:bodyPr/>
        <a:lstStyle/>
        <a:p>
          <a:endParaRPr lang="ru-RU"/>
        </a:p>
      </dgm:t>
    </dgm:pt>
    <dgm:pt modelId="{E0FBF320-E967-4DAF-9089-8591B4685158}">
      <dgm:prSet phldrT="[Текст]"/>
      <dgm:spPr>
        <a:solidFill>
          <a:schemeClr val="accent5">
            <a:lumMod val="50000"/>
          </a:schemeClr>
        </a:solidFill>
        <a:ln>
          <a:solidFill>
            <a:schemeClr val="accent5">
              <a:lumMod val="50000"/>
            </a:schemeClr>
          </a:solidFill>
        </a:ln>
      </dgm:spPr>
      <dgm:t>
        <a:bodyPr/>
        <a:lstStyle/>
        <a:p>
          <a:r>
            <a:rPr lang="ru-RU" dirty="0"/>
            <a:t>3</a:t>
          </a:r>
        </a:p>
      </dgm:t>
    </dgm:pt>
    <dgm:pt modelId="{740EC35D-AE08-4176-AFA3-AB4CE4E6ACA8}" type="parTrans" cxnId="{56C6C8A1-9143-44CA-86E2-30214B72BFFF}">
      <dgm:prSet/>
      <dgm:spPr/>
      <dgm:t>
        <a:bodyPr/>
        <a:lstStyle/>
        <a:p>
          <a:endParaRPr lang="ru-RU"/>
        </a:p>
      </dgm:t>
    </dgm:pt>
    <dgm:pt modelId="{0AD06E1A-B9F7-46D4-90F5-A637C5015E46}" type="sibTrans" cxnId="{56C6C8A1-9143-44CA-86E2-30214B72BFFF}">
      <dgm:prSet/>
      <dgm:spPr/>
      <dgm:t>
        <a:bodyPr/>
        <a:lstStyle/>
        <a:p>
          <a:endParaRPr lang="ru-RU"/>
        </a:p>
      </dgm:t>
    </dgm:pt>
    <dgm:pt modelId="{880BD76B-AB74-441F-A624-ED5E56570007}">
      <dgm:prSet/>
      <dgm:spPr>
        <a:ln>
          <a:solidFill>
            <a:schemeClr val="accent5">
              <a:lumMod val="50000"/>
            </a:schemeClr>
          </a:solidFill>
        </a:ln>
      </dgm:spPr>
      <dgm:t>
        <a:bodyPr/>
        <a:lstStyle/>
        <a:p>
          <a:r>
            <a:rPr lang="ru-RU" dirty="0"/>
            <a:t>Единые требования к участникам при закупке работ: членство в СРО, лицензирование – общие принципы и спорные вопросы.</a:t>
          </a:r>
        </a:p>
      </dgm:t>
    </dgm:pt>
    <dgm:pt modelId="{607A6B4A-AB82-42BB-8621-26B07DC2A786}" type="parTrans" cxnId="{22D21EC2-543C-43AC-8F2A-BEAABA0805FF}">
      <dgm:prSet/>
      <dgm:spPr/>
      <dgm:t>
        <a:bodyPr/>
        <a:lstStyle/>
        <a:p>
          <a:endParaRPr lang="ru-RU"/>
        </a:p>
      </dgm:t>
    </dgm:pt>
    <dgm:pt modelId="{88C09078-CBFC-4DAB-AC52-A6C8B30B977E}" type="sibTrans" cxnId="{22D21EC2-543C-43AC-8F2A-BEAABA0805FF}">
      <dgm:prSet/>
      <dgm:spPr/>
      <dgm:t>
        <a:bodyPr/>
        <a:lstStyle/>
        <a:p>
          <a:endParaRPr lang="ru-RU"/>
        </a:p>
      </dgm:t>
    </dgm:pt>
    <dgm:pt modelId="{1781314F-9C03-4A40-87C1-12B80F3CBA0A}">
      <dgm:prSet phldrT="[Текст]"/>
      <dgm:spPr>
        <a:solidFill>
          <a:schemeClr val="accent5">
            <a:lumMod val="50000"/>
          </a:schemeClr>
        </a:solidFill>
        <a:ln>
          <a:solidFill>
            <a:schemeClr val="accent5">
              <a:lumMod val="50000"/>
            </a:schemeClr>
          </a:solidFill>
        </a:ln>
      </dgm:spPr>
      <dgm:t>
        <a:bodyPr/>
        <a:lstStyle/>
        <a:p>
          <a:r>
            <a:rPr lang="ru-RU" dirty="0"/>
            <a:t>4</a:t>
          </a:r>
        </a:p>
      </dgm:t>
    </dgm:pt>
    <dgm:pt modelId="{9640BD5D-1DB6-4F53-BE89-56B8F4AB5D34}" type="parTrans" cxnId="{7CDC05E8-1B02-44C4-8D91-E50BF1FAE39D}">
      <dgm:prSet/>
      <dgm:spPr/>
      <dgm:t>
        <a:bodyPr/>
        <a:lstStyle/>
        <a:p>
          <a:endParaRPr lang="ru-RU"/>
        </a:p>
      </dgm:t>
    </dgm:pt>
    <dgm:pt modelId="{E53D9DB3-DEEF-4A8E-B0FC-30039F32A9A5}" type="sibTrans" cxnId="{7CDC05E8-1B02-44C4-8D91-E50BF1FAE39D}">
      <dgm:prSet/>
      <dgm:spPr/>
      <dgm:t>
        <a:bodyPr/>
        <a:lstStyle/>
        <a:p>
          <a:endParaRPr lang="ru-RU"/>
        </a:p>
      </dgm:t>
    </dgm:pt>
    <dgm:pt modelId="{CC612CEC-140E-4EAD-A14B-B19AEDAD63E3}">
      <dgm:prSet/>
      <dgm:spPr>
        <a:ln>
          <a:solidFill>
            <a:schemeClr val="accent5">
              <a:lumMod val="50000"/>
            </a:schemeClr>
          </a:solidFill>
        </a:ln>
      </dgm:spPr>
      <dgm:t>
        <a:bodyPr/>
        <a:lstStyle/>
        <a:p>
          <a:r>
            <a:rPr lang="ru-RU" dirty="0"/>
            <a:t>Дополнительные требования к участникам при закупке разных категорий работ, спорные вопросы и порядок подтверждения соответствия</a:t>
          </a:r>
        </a:p>
      </dgm:t>
    </dgm:pt>
    <dgm:pt modelId="{C125387C-27F1-4FF2-BF62-4AF95D4CC437}" type="parTrans" cxnId="{C3B0F989-4462-47DB-9414-A58924E2C464}">
      <dgm:prSet/>
      <dgm:spPr/>
      <dgm:t>
        <a:bodyPr/>
        <a:lstStyle/>
        <a:p>
          <a:endParaRPr lang="ru-RU"/>
        </a:p>
      </dgm:t>
    </dgm:pt>
    <dgm:pt modelId="{EFEDA0CA-2434-40E0-B808-AF8BE2F9EE91}" type="sibTrans" cxnId="{C3B0F989-4462-47DB-9414-A58924E2C464}">
      <dgm:prSet/>
      <dgm:spPr/>
      <dgm:t>
        <a:bodyPr/>
        <a:lstStyle/>
        <a:p>
          <a:endParaRPr lang="ru-RU"/>
        </a:p>
      </dgm:t>
    </dgm:pt>
    <dgm:pt modelId="{3A4EB906-6031-4A9C-80E1-7FE3F4C558DF}">
      <dgm:prSet phldrT="[Текст]"/>
      <dgm:spPr>
        <a:solidFill>
          <a:schemeClr val="accent5">
            <a:lumMod val="50000"/>
          </a:schemeClr>
        </a:solidFill>
        <a:ln>
          <a:solidFill>
            <a:schemeClr val="accent5">
              <a:lumMod val="50000"/>
            </a:schemeClr>
          </a:solidFill>
        </a:ln>
      </dgm:spPr>
      <dgm:t>
        <a:bodyPr/>
        <a:lstStyle/>
        <a:p>
          <a:r>
            <a:rPr lang="ru-RU" dirty="0"/>
            <a:t>5</a:t>
          </a:r>
        </a:p>
      </dgm:t>
    </dgm:pt>
    <dgm:pt modelId="{77CF57A1-4444-4AD8-9080-CBB228076983}" type="parTrans" cxnId="{DE036650-CDB2-4AAD-8DA8-206D8D3DBCB7}">
      <dgm:prSet/>
      <dgm:spPr/>
      <dgm:t>
        <a:bodyPr/>
        <a:lstStyle/>
        <a:p>
          <a:endParaRPr lang="ru-RU"/>
        </a:p>
      </dgm:t>
    </dgm:pt>
    <dgm:pt modelId="{C2F872C0-F7ED-4778-B903-0F7CB9473C90}" type="sibTrans" cxnId="{DE036650-CDB2-4AAD-8DA8-206D8D3DBCB7}">
      <dgm:prSet/>
      <dgm:spPr/>
      <dgm:t>
        <a:bodyPr/>
        <a:lstStyle/>
        <a:p>
          <a:endParaRPr lang="ru-RU"/>
        </a:p>
      </dgm:t>
    </dgm:pt>
    <dgm:pt modelId="{7F20F308-C8F0-4CC8-83A4-895721063DFA}">
      <dgm:prSet/>
      <dgm:spPr>
        <a:ln>
          <a:solidFill>
            <a:schemeClr val="accent5">
              <a:lumMod val="5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Контракт: особенности заключения и изменения</a:t>
          </a:r>
        </a:p>
      </dgm:t>
    </dgm:pt>
    <dgm:pt modelId="{12D6F652-DCBC-4017-B965-1F95C56B7377}" type="parTrans" cxnId="{E8D9CE91-5DA5-44E4-A7A9-83614C3EA6B9}">
      <dgm:prSet/>
      <dgm:spPr/>
      <dgm:t>
        <a:bodyPr/>
        <a:lstStyle/>
        <a:p>
          <a:endParaRPr lang="ru-RU"/>
        </a:p>
      </dgm:t>
    </dgm:pt>
    <dgm:pt modelId="{05D068D4-C754-4B8B-81EF-FFA33874AB4E}" type="sibTrans" cxnId="{E8D9CE91-5DA5-44E4-A7A9-83614C3EA6B9}">
      <dgm:prSet/>
      <dgm:spPr/>
      <dgm:t>
        <a:bodyPr/>
        <a:lstStyle/>
        <a:p>
          <a:endParaRPr lang="ru-RU"/>
        </a:p>
      </dgm:t>
    </dgm:pt>
    <dgm:pt modelId="{82F435EA-7814-47E6-B3DA-C6B0149ED97E}" type="pres">
      <dgm:prSet presAssocID="{A4F32FF7-BF41-4171-B129-0F126A792CEA}" presName="linearFlow" presStyleCnt="0">
        <dgm:presLayoutVars>
          <dgm:dir/>
          <dgm:animLvl val="lvl"/>
          <dgm:resizeHandles val="exact"/>
        </dgm:presLayoutVars>
      </dgm:prSet>
      <dgm:spPr/>
      <dgm:t>
        <a:bodyPr/>
        <a:lstStyle/>
        <a:p>
          <a:endParaRPr lang="ru-RU"/>
        </a:p>
      </dgm:t>
    </dgm:pt>
    <dgm:pt modelId="{148DAA37-37E8-49BC-A15F-76BF36BF928B}" type="pres">
      <dgm:prSet presAssocID="{D4E834C9-CCCA-40FD-AB59-5D219F349CC6}" presName="composite" presStyleCnt="0"/>
      <dgm:spPr/>
    </dgm:pt>
    <dgm:pt modelId="{680F2FA7-EE48-4313-8821-9239B707A3C1}" type="pres">
      <dgm:prSet presAssocID="{D4E834C9-CCCA-40FD-AB59-5D219F349CC6}" presName="parentText" presStyleLbl="alignNode1" presStyleIdx="0" presStyleCnt="5">
        <dgm:presLayoutVars>
          <dgm:chMax val="1"/>
          <dgm:bulletEnabled val="1"/>
        </dgm:presLayoutVars>
      </dgm:prSet>
      <dgm:spPr/>
      <dgm:t>
        <a:bodyPr/>
        <a:lstStyle/>
        <a:p>
          <a:endParaRPr lang="ru-RU"/>
        </a:p>
      </dgm:t>
    </dgm:pt>
    <dgm:pt modelId="{5BE9E54E-F8EF-4110-8684-3D7639666790}" type="pres">
      <dgm:prSet presAssocID="{D4E834C9-CCCA-40FD-AB59-5D219F349CC6}" presName="descendantText" presStyleLbl="alignAcc1" presStyleIdx="0" presStyleCnt="5">
        <dgm:presLayoutVars>
          <dgm:bulletEnabled val="1"/>
        </dgm:presLayoutVars>
      </dgm:prSet>
      <dgm:spPr/>
      <dgm:t>
        <a:bodyPr/>
        <a:lstStyle/>
        <a:p>
          <a:endParaRPr lang="ru-RU"/>
        </a:p>
      </dgm:t>
    </dgm:pt>
    <dgm:pt modelId="{28682E9F-0C41-4267-9E92-C456D3FCEFDB}" type="pres">
      <dgm:prSet presAssocID="{5E7F4FEF-E204-4D1E-95EB-316144E458E6}" presName="sp" presStyleCnt="0"/>
      <dgm:spPr/>
    </dgm:pt>
    <dgm:pt modelId="{71AFFCC3-D45B-4A6B-9922-11BE038E442B}" type="pres">
      <dgm:prSet presAssocID="{6B9D0382-BD7E-4649-BA57-8EDEA301F56D}" presName="composite" presStyleCnt="0"/>
      <dgm:spPr/>
    </dgm:pt>
    <dgm:pt modelId="{AF286656-3DB9-4617-9215-D0D15EFB4262}" type="pres">
      <dgm:prSet presAssocID="{6B9D0382-BD7E-4649-BA57-8EDEA301F56D}" presName="parentText" presStyleLbl="alignNode1" presStyleIdx="1" presStyleCnt="5">
        <dgm:presLayoutVars>
          <dgm:chMax val="1"/>
          <dgm:bulletEnabled val="1"/>
        </dgm:presLayoutVars>
      </dgm:prSet>
      <dgm:spPr/>
      <dgm:t>
        <a:bodyPr/>
        <a:lstStyle/>
        <a:p>
          <a:endParaRPr lang="ru-RU"/>
        </a:p>
      </dgm:t>
    </dgm:pt>
    <dgm:pt modelId="{B8F4EE1E-0B74-4768-A870-FEBF0B1DF403}" type="pres">
      <dgm:prSet presAssocID="{6B9D0382-BD7E-4649-BA57-8EDEA301F56D}" presName="descendantText" presStyleLbl="alignAcc1" presStyleIdx="1" presStyleCnt="5">
        <dgm:presLayoutVars>
          <dgm:bulletEnabled val="1"/>
        </dgm:presLayoutVars>
      </dgm:prSet>
      <dgm:spPr/>
      <dgm:t>
        <a:bodyPr/>
        <a:lstStyle/>
        <a:p>
          <a:endParaRPr lang="ru-RU"/>
        </a:p>
      </dgm:t>
    </dgm:pt>
    <dgm:pt modelId="{FCDA0F83-3A22-41D4-B3B0-E2A8864B0893}" type="pres">
      <dgm:prSet presAssocID="{1E8A1823-AED8-4F75-8297-4B1855E133B1}" presName="sp" presStyleCnt="0"/>
      <dgm:spPr/>
    </dgm:pt>
    <dgm:pt modelId="{39C9E964-0C71-4570-B0CB-FE8B1032DD8E}" type="pres">
      <dgm:prSet presAssocID="{E0FBF320-E967-4DAF-9089-8591B4685158}" presName="composite" presStyleCnt="0"/>
      <dgm:spPr/>
    </dgm:pt>
    <dgm:pt modelId="{BB0F3B39-7222-42FE-AE96-CC3EC2150208}" type="pres">
      <dgm:prSet presAssocID="{E0FBF320-E967-4DAF-9089-8591B4685158}" presName="parentText" presStyleLbl="alignNode1" presStyleIdx="2" presStyleCnt="5">
        <dgm:presLayoutVars>
          <dgm:chMax val="1"/>
          <dgm:bulletEnabled val="1"/>
        </dgm:presLayoutVars>
      </dgm:prSet>
      <dgm:spPr/>
      <dgm:t>
        <a:bodyPr/>
        <a:lstStyle/>
        <a:p>
          <a:endParaRPr lang="ru-RU"/>
        </a:p>
      </dgm:t>
    </dgm:pt>
    <dgm:pt modelId="{53EA6B38-25F5-420A-8C12-AC8C3B4FE861}" type="pres">
      <dgm:prSet presAssocID="{E0FBF320-E967-4DAF-9089-8591B4685158}" presName="descendantText" presStyleLbl="alignAcc1" presStyleIdx="2" presStyleCnt="5">
        <dgm:presLayoutVars>
          <dgm:bulletEnabled val="1"/>
        </dgm:presLayoutVars>
      </dgm:prSet>
      <dgm:spPr/>
      <dgm:t>
        <a:bodyPr/>
        <a:lstStyle/>
        <a:p>
          <a:endParaRPr lang="ru-RU"/>
        </a:p>
      </dgm:t>
    </dgm:pt>
    <dgm:pt modelId="{5530A97E-BB37-42F6-882C-1D269B2DB0E2}" type="pres">
      <dgm:prSet presAssocID="{0AD06E1A-B9F7-46D4-90F5-A637C5015E46}" presName="sp" presStyleCnt="0"/>
      <dgm:spPr/>
    </dgm:pt>
    <dgm:pt modelId="{4ADEF1F0-9AAF-4A40-B590-24AA3BD5CDD2}" type="pres">
      <dgm:prSet presAssocID="{1781314F-9C03-4A40-87C1-12B80F3CBA0A}" presName="composite" presStyleCnt="0"/>
      <dgm:spPr/>
    </dgm:pt>
    <dgm:pt modelId="{073083FB-08CF-4F1C-989F-54DD8E2B191D}" type="pres">
      <dgm:prSet presAssocID="{1781314F-9C03-4A40-87C1-12B80F3CBA0A}" presName="parentText" presStyleLbl="alignNode1" presStyleIdx="3" presStyleCnt="5">
        <dgm:presLayoutVars>
          <dgm:chMax val="1"/>
          <dgm:bulletEnabled val="1"/>
        </dgm:presLayoutVars>
      </dgm:prSet>
      <dgm:spPr/>
      <dgm:t>
        <a:bodyPr/>
        <a:lstStyle/>
        <a:p>
          <a:endParaRPr lang="ru-RU"/>
        </a:p>
      </dgm:t>
    </dgm:pt>
    <dgm:pt modelId="{768CF05A-7A52-40DF-8A31-358B44E3A90D}" type="pres">
      <dgm:prSet presAssocID="{1781314F-9C03-4A40-87C1-12B80F3CBA0A}" presName="descendantText" presStyleLbl="alignAcc1" presStyleIdx="3" presStyleCnt="5" custLinFactNeighborX="248" custLinFactNeighborY="0">
        <dgm:presLayoutVars>
          <dgm:bulletEnabled val="1"/>
        </dgm:presLayoutVars>
      </dgm:prSet>
      <dgm:spPr/>
      <dgm:t>
        <a:bodyPr/>
        <a:lstStyle/>
        <a:p>
          <a:endParaRPr lang="ru-RU"/>
        </a:p>
      </dgm:t>
    </dgm:pt>
    <dgm:pt modelId="{A6E576E0-9104-4F8D-84C1-9EDFA4AB776B}" type="pres">
      <dgm:prSet presAssocID="{E53D9DB3-DEEF-4A8E-B0FC-30039F32A9A5}" presName="sp" presStyleCnt="0"/>
      <dgm:spPr/>
    </dgm:pt>
    <dgm:pt modelId="{EB65B4D1-F6B0-426C-B0D9-60D4FC34EA42}" type="pres">
      <dgm:prSet presAssocID="{3A4EB906-6031-4A9C-80E1-7FE3F4C558DF}" presName="composite" presStyleCnt="0"/>
      <dgm:spPr/>
    </dgm:pt>
    <dgm:pt modelId="{1FDC4F5B-06AA-4349-83E2-F39BE56DB62F}" type="pres">
      <dgm:prSet presAssocID="{3A4EB906-6031-4A9C-80E1-7FE3F4C558DF}" presName="parentText" presStyleLbl="alignNode1" presStyleIdx="4" presStyleCnt="5">
        <dgm:presLayoutVars>
          <dgm:chMax val="1"/>
          <dgm:bulletEnabled val="1"/>
        </dgm:presLayoutVars>
      </dgm:prSet>
      <dgm:spPr/>
      <dgm:t>
        <a:bodyPr/>
        <a:lstStyle/>
        <a:p>
          <a:endParaRPr lang="ru-RU"/>
        </a:p>
      </dgm:t>
    </dgm:pt>
    <dgm:pt modelId="{618FD455-BF34-460C-81F0-DD96142AB9DE}" type="pres">
      <dgm:prSet presAssocID="{3A4EB906-6031-4A9C-80E1-7FE3F4C558DF}" presName="descendantText" presStyleLbl="alignAcc1" presStyleIdx="4" presStyleCnt="5">
        <dgm:presLayoutVars>
          <dgm:bulletEnabled val="1"/>
        </dgm:presLayoutVars>
      </dgm:prSet>
      <dgm:spPr/>
      <dgm:t>
        <a:bodyPr/>
        <a:lstStyle/>
        <a:p>
          <a:endParaRPr lang="ru-RU"/>
        </a:p>
      </dgm:t>
    </dgm:pt>
  </dgm:ptLst>
  <dgm:cxnLst>
    <dgm:cxn modelId="{56C6C8A1-9143-44CA-86E2-30214B72BFFF}" srcId="{A4F32FF7-BF41-4171-B129-0F126A792CEA}" destId="{E0FBF320-E967-4DAF-9089-8591B4685158}" srcOrd="2" destOrd="0" parTransId="{740EC35D-AE08-4176-AFA3-AB4CE4E6ACA8}" sibTransId="{0AD06E1A-B9F7-46D4-90F5-A637C5015E46}"/>
    <dgm:cxn modelId="{79585DE0-C07F-445D-8936-FFFDAFF9B609}" type="presOf" srcId="{880BD76B-AB74-441F-A624-ED5E56570007}" destId="{53EA6B38-25F5-420A-8C12-AC8C3B4FE861}" srcOrd="0" destOrd="0" presId="urn:microsoft.com/office/officeart/2005/8/layout/chevron2"/>
    <dgm:cxn modelId="{27A38DD2-379C-45B8-9C4B-FA2C903CCF69}" srcId="{A4F32FF7-BF41-4171-B129-0F126A792CEA}" destId="{6B9D0382-BD7E-4649-BA57-8EDEA301F56D}" srcOrd="1" destOrd="0" parTransId="{315566DE-7609-4EBD-A291-ACC52DCDA3E2}" sibTransId="{1E8A1823-AED8-4F75-8297-4B1855E133B1}"/>
    <dgm:cxn modelId="{07B8130F-8BE5-478F-B931-4291837A8840}" srcId="{A4F32FF7-BF41-4171-B129-0F126A792CEA}" destId="{D4E834C9-CCCA-40FD-AB59-5D219F349CC6}" srcOrd="0" destOrd="0" parTransId="{7B403259-AED3-43C1-8795-DEC256DBD516}" sibTransId="{5E7F4FEF-E204-4D1E-95EB-316144E458E6}"/>
    <dgm:cxn modelId="{3D0BD9F8-61DD-4EE5-BFB3-CE9A51525E35}" type="presOf" srcId="{E0FBF320-E967-4DAF-9089-8591B4685158}" destId="{BB0F3B39-7222-42FE-AE96-CC3EC2150208}" srcOrd="0" destOrd="0" presId="urn:microsoft.com/office/officeart/2005/8/layout/chevron2"/>
    <dgm:cxn modelId="{0C6154B2-735F-4D96-9EFB-6C14D9C5118A}" type="presOf" srcId="{A4F32FF7-BF41-4171-B129-0F126A792CEA}" destId="{82F435EA-7814-47E6-B3DA-C6B0149ED97E}" srcOrd="0" destOrd="0" presId="urn:microsoft.com/office/officeart/2005/8/layout/chevron2"/>
    <dgm:cxn modelId="{59379C38-3444-4431-9406-8A2848F57F6D}" type="presOf" srcId="{CC612CEC-140E-4EAD-A14B-B19AEDAD63E3}" destId="{768CF05A-7A52-40DF-8A31-358B44E3A90D}" srcOrd="0" destOrd="0" presId="urn:microsoft.com/office/officeart/2005/8/layout/chevron2"/>
    <dgm:cxn modelId="{2D566D44-068C-4235-8678-7827E99EC304}" type="presOf" srcId="{6B9D0382-BD7E-4649-BA57-8EDEA301F56D}" destId="{AF286656-3DB9-4617-9215-D0D15EFB4262}" srcOrd="0" destOrd="0" presId="urn:microsoft.com/office/officeart/2005/8/layout/chevron2"/>
    <dgm:cxn modelId="{5C8C6F05-FA13-4B23-B118-D362D7510D57}" type="presOf" srcId="{3A4EB906-6031-4A9C-80E1-7FE3F4C558DF}" destId="{1FDC4F5B-06AA-4349-83E2-F39BE56DB62F}" srcOrd="0" destOrd="0" presId="urn:microsoft.com/office/officeart/2005/8/layout/chevron2"/>
    <dgm:cxn modelId="{DE036650-CDB2-4AAD-8DA8-206D8D3DBCB7}" srcId="{A4F32FF7-BF41-4171-B129-0F126A792CEA}" destId="{3A4EB906-6031-4A9C-80E1-7FE3F4C558DF}" srcOrd="4" destOrd="0" parTransId="{77CF57A1-4444-4AD8-9080-CBB228076983}" sibTransId="{C2F872C0-F7ED-4778-B903-0F7CB9473C90}"/>
    <dgm:cxn modelId="{BF96B7E4-3CCC-4AB4-9D81-69C209E00DF7}" srcId="{6B9D0382-BD7E-4649-BA57-8EDEA301F56D}" destId="{B49C229E-B6A9-40DF-A41B-839F3C605AD4}" srcOrd="0" destOrd="0" parTransId="{71EE3B2A-938D-4FEE-BBB0-A8E12DE7E6E4}" sibTransId="{6B431A40-0848-45D2-B4B7-75D5B7037BA8}"/>
    <dgm:cxn modelId="{7E8C018E-4D25-4D01-AC97-57344F4584EA}" srcId="{D4E834C9-CCCA-40FD-AB59-5D219F349CC6}" destId="{8DF85CFA-2FBF-425C-A402-F950A6F243F8}" srcOrd="0" destOrd="0" parTransId="{7F527ACA-B0B9-4D75-BD07-A3A37E240E60}" sibTransId="{A70A3736-96E4-410E-8ECD-5207FFFD84E3}"/>
    <dgm:cxn modelId="{C3B0F989-4462-47DB-9414-A58924E2C464}" srcId="{1781314F-9C03-4A40-87C1-12B80F3CBA0A}" destId="{CC612CEC-140E-4EAD-A14B-B19AEDAD63E3}" srcOrd="0" destOrd="0" parTransId="{C125387C-27F1-4FF2-BF62-4AF95D4CC437}" sibTransId="{EFEDA0CA-2434-40E0-B808-AF8BE2F9EE91}"/>
    <dgm:cxn modelId="{E8D9CE91-5DA5-44E4-A7A9-83614C3EA6B9}" srcId="{3A4EB906-6031-4A9C-80E1-7FE3F4C558DF}" destId="{7F20F308-C8F0-4CC8-83A4-895721063DFA}" srcOrd="0" destOrd="0" parTransId="{12D6F652-DCBC-4017-B965-1F95C56B7377}" sibTransId="{05D068D4-C754-4B8B-81EF-FFA33874AB4E}"/>
    <dgm:cxn modelId="{E92A4EE2-F4F7-4209-86EE-75FA78315D4C}" type="presOf" srcId="{B49C229E-B6A9-40DF-A41B-839F3C605AD4}" destId="{B8F4EE1E-0B74-4768-A870-FEBF0B1DF403}" srcOrd="0" destOrd="0" presId="urn:microsoft.com/office/officeart/2005/8/layout/chevron2"/>
    <dgm:cxn modelId="{22D21EC2-543C-43AC-8F2A-BEAABA0805FF}" srcId="{E0FBF320-E967-4DAF-9089-8591B4685158}" destId="{880BD76B-AB74-441F-A624-ED5E56570007}" srcOrd="0" destOrd="0" parTransId="{607A6B4A-AB82-42BB-8621-26B07DC2A786}" sibTransId="{88C09078-CBFC-4DAB-AC52-A6C8B30B977E}"/>
    <dgm:cxn modelId="{4BE5C8B7-51B6-4B62-B988-0646D9B9CA9F}" type="presOf" srcId="{7F20F308-C8F0-4CC8-83A4-895721063DFA}" destId="{618FD455-BF34-460C-81F0-DD96142AB9DE}" srcOrd="0" destOrd="0" presId="urn:microsoft.com/office/officeart/2005/8/layout/chevron2"/>
    <dgm:cxn modelId="{BC968E3A-2161-48A7-9BA0-FA3450152B7D}" type="presOf" srcId="{D4E834C9-CCCA-40FD-AB59-5D219F349CC6}" destId="{680F2FA7-EE48-4313-8821-9239B707A3C1}" srcOrd="0" destOrd="0" presId="urn:microsoft.com/office/officeart/2005/8/layout/chevron2"/>
    <dgm:cxn modelId="{40AB37D0-CA14-4038-A834-1A8EBC04947D}" type="presOf" srcId="{8DF85CFA-2FBF-425C-A402-F950A6F243F8}" destId="{5BE9E54E-F8EF-4110-8684-3D7639666790}" srcOrd="0" destOrd="0" presId="urn:microsoft.com/office/officeart/2005/8/layout/chevron2"/>
    <dgm:cxn modelId="{7CDC05E8-1B02-44C4-8D91-E50BF1FAE39D}" srcId="{A4F32FF7-BF41-4171-B129-0F126A792CEA}" destId="{1781314F-9C03-4A40-87C1-12B80F3CBA0A}" srcOrd="3" destOrd="0" parTransId="{9640BD5D-1DB6-4F53-BE89-56B8F4AB5D34}" sibTransId="{E53D9DB3-DEEF-4A8E-B0FC-30039F32A9A5}"/>
    <dgm:cxn modelId="{B4C1C0F4-E347-440C-B7DA-F1E8F6F24736}" type="presOf" srcId="{1781314F-9C03-4A40-87C1-12B80F3CBA0A}" destId="{073083FB-08CF-4F1C-989F-54DD8E2B191D}" srcOrd="0" destOrd="0" presId="urn:microsoft.com/office/officeart/2005/8/layout/chevron2"/>
    <dgm:cxn modelId="{451AADB2-3410-4417-9347-CEDDD28B88AA}" type="presParOf" srcId="{82F435EA-7814-47E6-B3DA-C6B0149ED97E}" destId="{148DAA37-37E8-49BC-A15F-76BF36BF928B}" srcOrd="0" destOrd="0" presId="urn:microsoft.com/office/officeart/2005/8/layout/chevron2"/>
    <dgm:cxn modelId="{D2312B39-0B32-4183-8317-4DB659770996}" type="presParOf" srcId="{148DAA37-37E8-49BC-A15F-76BF36BF928B}" destId="{680F2FA7-EE48-4313-8821-9239B707A3C1}" srcOrd="0" destOrd="0" presId="urn:microsoft.com/office/officeart/2005/8/layout/chevron2"/>
    <dgm:cxn modelId="{2790BDED-2253-4027-BF59-19E6425BE8AB}" type="presParOf" srcId="{148DAA37-37E8-49BC-A15F-76BF36BF928B}" destId="{5BE9E54E-F8EF-4110-8684-3D7639666790}" srcOrd="1" destOrd="0" presId="urn:microsoft.com/office/officeart/2005/8/layout/chevron2"/>
    <dgm:cxn modelId="{56765D19-5E76-49C5-A0AB-96EF4D7F6EF9}" type="presParOf" srcId="{82F435EA-7814-47E6-B3DA-C6B0149ED97E}" destId="{28682E9F-0C41-4267-9E92-C456D3FCEFDB}" srcOrd="1" destOrd="0" presId="urn:microsoft.com/office/officeart/2005/8/layout/chevron2"/>
    <dgm:cxn modelId="{ECCE8444-E034-4410-A2BB-F188FC9C2F50}" type="presParOf" srcId="{82F435EA-7814-47E6-B3DA-C6B0149ED97E}" destId="{71AFFCC3-D45B-4A6B-9922-11BE038E442B}" srcOrd="2" destOrd="0" presId="urn:microsoft.com/office/officeart/2005/8/layout/chevron2"/>
    <dgm:cxn modelId="{5A9CBF21-8BE0-4AFB-B2A2-1AF1C76A406D}" type="presParOf" srcId="{71AFFCC3-D45B-4A6B-9922-11BE038E442B}" destId="{AF286656-3DB9-4617-9215-D0D15EFB4262}" srcOrd="0" destOrd="0" presId="urn:microsoft.com/office/officeart/2005/8/layout/chevron2"/>
    <dgm:cxn modelId="{C741D13D-05EE-41F7-BF2C-66656CCADB99}" type="presParOf" srcId="{71AFFCC3-D45B-4A6B-9922-11BE038E442B}" destId="{B8F4EE1E-0B74-4768-A870-FEBF0B1DF403}" srcOrd="1" destOrd="0" presId="urn:microsoft.com/office/officeart/2005/8/layout/chevron2"/>
    <dgm:cxn modelId="{C9770314-EF68-4672-9E43-1BA0263A1077}" type="presParOf" srcId="{82F435EA-7814-47E6-B3DA-C6B0149ED97E}" destId="{FCDA0F83-3A22-41D4-B3B0-E2A8864B0893}" srcOrd="3" destOrd="0" presId="urn:microsoft.com/office/officeart/2005/8/layout/chevron2"/>
    <dgm:cxn modelId="{6D231B8D-6E1E-4E26-B9D8-34C3FF6A40CA}" type="presParOf" srcId="{82F435EA-7814-47E6-B3DA-C6B0149ED97E}" destId="{39C9E964-0C71-4570-B0CB-FE8B1032DD8E}" srcOrd="4" destOrd="0" presId="urn:microsoft.com/office/officeart/2005/8/layout/chevron2"/>
    <dgm:cxn modelId="{892F8E53-8FA7-4E4C-9832-1C317DA75233}" type="presParOf" srcId="{39C9E964-0C71-4570-B0CB-FE8B1032DD8E}" destId="{BB0F3B39-7222-42FE-AE96-CC3EC2150208}" srcOrd="0" destOrd="0" presId="urn:microsoft.com/office/officeart/2005/8/layout/chevron2"/>
    <dgm:cxn modelId="{4AB2796E-0595-4A26-95F1-DAF34FD72DCD}" type="presParOf" srcId="{39C9E964-0C71-4570-B0CB-FE8B1032DD8E}" destId="{53EA6B38-25F5-420A-8C12-AC8C3B4FE861}" srcOrd="1" destOrd="0" presId="urn:microsoft.com/office/officeart/2005/8/layout/chevron2"/>
    <dgm:cxn modelId="{24A51FE9-6A28-4241-87EF-09D6DF28E6D2}" type="presParOf" srcId="{82F435EA-7814-47E6-B3DA-C6B0149ED97E}" destId="{5530A97E-BB37-42F6-882C-1D269B2DB0E2}" srcOrd="5" destOrd="0" presId="urn:microsoft.com/office/officeart/2005/8/layout/chevron2"/>
    <dgm:cxn modelId="{4F44A16A-9F89-43F9-8E29-027E273A25C5}" type="presParOf" srcId="{82F435EA-7814-47E6-B3DA-C6B0149ED97E}" destId="{4ADEF1F0-9AAF-4A40-B590-24AA3BD5CDD2}" srcOrd="6" destOrd="0" presId="urn:microsoft.com/office/officeart/2005/8/layout/chevron2"/>
    <dgm:cxn modelId="{389586A5-76C3-45FC-93FA-A47754EBC901}" type="presParOf" srcId="{4ADEF1F0-9AAF-4A40-B590-24AA3BD5CDD2}" destId="{073083FB-08CF-4F1C-989F-54DD8E2B191D}" srcOrd="0" destOrd="0" presId="urn:microsoft.com/office/officeart/2005/8/layout/chevron2"/>
    <dgm:cxn modelId="{2ECE0F15-8669-4946-9DD0-707478FA75A7}" type="presParOf" srcId="{4ADEF1F0-9AAF-4A40-B590-24AA3BD5CDD2}" destId="{768CF05A-7A52-40DF-8A31-358B44E3A90D}" srcOrd="1" destOrd="0" presId="urn:microsoft.com/office/officeart/2005/8/layout/chevron2"/>
    <dgm:cxn modelId="{AA7E00C3-2AAA-411F-9D94-4BAA48821CF0}" type="presParOf" srcId="{82F435EA-7814-47E6-B3DA-C6B0149ED97E}" destId="{A6E576E0-9104-4F8D-84C1-9EDFA4AB776B}" srcOrd="7" destOrd="0" presId="urn:microsoft.com/office/officeart/2005/8/layout/chevron2"/>
    <dgm:cxn modelId="{E48CFD5F-AEB2-4DAC-AF00-F0B81CD2CE61}" type="presParOf" srcId="{82F435EA-7814-47E6-B3DA-C6B0149ED97E}" destId="{EB65B4D1-F6B0-426C-B0D9-60D4FC34EA42}" srcOrd="8" destOrd="0" presId="urn:microsoft.com/office/officeart/2005/8/layout/chevron2"/>
    <dgm:cxn modelId="{AFACE103-4D7F-40CC-B39E-440F2F2ECF11}" type="presParOf" srcId="{EB65B4D1-F6B0-426C-B0D9-60D4FC34EA42}" destId="{1FDC4F5B-06AA-4349-83E2-F39BE56DB62F}" srcOrd="0" destOrd="0" presId="urn:microsoft.com/office/officeart/2005/8/layout/chevron2"/>
    <dgm:cxn modelId="{51472C40-CA4B-417B-B045-039EC0CF4376}" type="presParOf" srcId="{EB65B4D1-F6B0-426C-B0D9-60D4FC34EA42}" destId="{618FD455-BF34-460C-81F0-DD96142AB9D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F68956-D20A-4C63-AA19-232567B41869}" type="doc">
      <dgm:prSet loTypeId="urn:microsoft.com/office/officeart/2005/8/layout/hProcess9" loCatId="process" qsTypeId="urn:microsoft.com/office/officeart/2005/8/quickstyle/simple1" qsCatId="simple" csTypeId="urn:microsoft.com/office/officeart/2005/8/colors/accent1_2" csCatId="accent1" phldr="1"/>
      <dgm:spPr/>
    </dgm:pt>
    <dgm:pt modelId="{C45B940F-60E9-4DEF-9B3B-E3BED85F0CBC}">
      <dgm:prSet phldrT="[Текст]"/>
      <dgm:spPr>
        <a:solidFill>
          <a:schemeClr val="accent5">
            <a:lumMod val="50000"/>
          </a:schemeClr>
        </a:solidFill>
      </dgm:spPr>
      <dgm:t>
        <a:bodyPr/>
        <a:lstStyle/>
        <a:p>
          <a:r>
            <a:rPr lang="ru-RU" dirty="0"/>
            <a:t>Подрядчик направляет предложение об изменении контракта с обоснованием и подписанным со своей стороны доп. соглашением</a:t>
          </a:r>
        </a:p>
      </dgm:t>
    </dgm:pt>
    <dgm:pt modelId="{20E463F9-EC80-4C02-9D79-48E246201C57}" type="parTrans" cxnId="{DAC04E50-14E2-46D7-A365-26BEC4A3B27D}">
      <dgm:prSet/>
      <dgm:spPr/>
      <dgm:t>
        <a:bodyPr/>
        <a:lstStyle/>
        <a:p>
          <a:endParaRPr lang="ru-RU"/>
        </a:p>
      </dgm:t>
    </dgm:pt>
    <dgm:pt modelId="{FF7E7E9E-D0C3-45F4-B352-FA8374CEDA3B}" type="sibTrans" cxnId="{DAC04E50-14E2-46D7-A365-26BEC4A3B27D}">
      <dgm:prSet/>
      <dgm:spPr/>
      <dgm:t>
        <a:bodyPr/>
        <a:lstStyle/>
        <a:p>
          <a:endParaRPr lang="ru-RU"/>
        </a:p>
      </dgm:t>
    </dgm:pt>
    <dgm:pt modelId="{219DB5B6-E34D-4C5A-B1D0-013FC5AF4DEA}">
      <dgm:prSet phldrT="[Текст]"/>
      <dgm:spPr>
        <a:solidFill>
          <a:schemeClr val="accent5">
            <a:lumMod val="50000"/>
          </a:schemeClr>
        </a:solidFill>
      </dgm:spPr>
      <dgm:t>
        <a:bodyPr/>
        <a:lstStyle/>
        <a:p>
          <a:r>
            <a:rPr lang="ru-RU" dirty="0"/>
            <a:t>Заказчик соглашается или нет</a:t>
          </a:r>
        </a:p>
      </dgm:t>
    </dgm:pt>
    <dgm:pt modelId="{7C34E9E4-21AF-4392-A226-6AE7DD6FF953}" type="parTrans" cxnId="{E660BB29-CF3A-47BB-871E-6AC15F8979A2}">
      <dgm:prSet/>
      <dgm:spPr/>
      <dgm:t>
        <a:bodyPr/>
        <a:lstStyle/>
        <a:p>
          <a:endParaRPr lang="ru-RU"/>
        </a:p>
      </dgm:t>
    </dgm:pt>
    <dgm:pt modelId="{44DEA73F-6FDF-434E-876F-8BC673C7C332}" type="sibTrans" cxnId="{E660BB29-CF3A-47BB-871E-6AC15F8979A2}">
      <dgm:prSet/>
      <dgm:spPr/>
      <dgm:t>
        <a:bodyPr/>
        <a:lstStyle/>
        <a:p>
          <a:endParaRPr lang="ru-RU"/>
        </a:p>
      </dgm:t>
    </dgm:pt>
    <dgm:pt modelId="{CA9985FB-C7AF-4167-929C-3B861F2B532C}">
      <dgm:prSet phldrT="[Текст]"/>
      <dgm:spPr>
        <a:solidFill>
          <a:schemeClr val="accent5">
            <a:lumMod val="50000"/>
          </a:schemeClr>
        </a:solidFill>
      </dgm:spPr>
      <dgm:t>
        <a:bodyPr/>
        <a:lstStyle/>
        <a:p>
          <a:r>
            <a:rPr lang="ru-RU" dirty="0"/>
            <a:t>Если заказчик соглашается, то в течение 10 раб. дней подписывает доп. соглашение, направляет его Подрядчику и размещает сведения в реестре контрактов</a:t>
          </a:r>
        </a:p>
      </dgm:t>
    </dgm:pt>
    <dgm:pt modelId="{B84CC7EF-325C-446B-B5CF-95E58FBCEA57}" type="parTrans" cxnId="{54A8528D-2334-4D93-AFF4-F7D71C6349E5}">
      <dgm:prSet/>
      <dgm:spPr/>
      <dgm:t>
        <a:bodyPr/>
        <a:lstStyle/>
        <a:p>
          <a:endParaRPr lang="ru-RU"/>
        </a:p>
      </dgm:t>
    </dgm:pt>
    <dgm:pt modelId="{743EEE3B-8B1E-409E-9CCD-2EA00088C2AC}" type="sibTrans" cxnId="{54A8528D-2334-4D93-AFF4-F7D71C6349E5}">
      <dgm:prSet/>
      <dgm:spPr/>
      <dgm:t>
        <a:bodyPr/>
        <a:lstStyle/>
        <a:p>
          <a:endParaRPr lang="ru-RU"/>
        </a:p>
      </dgm:t>
    </dgm:pt>
    <dgm:pt modelId="{E1C0CF27-2B33-47E3-B718-D76F80774048}" type="pres">
      <dgm:prSet presAssocID="{C1F68956-D20A-4C63-AA19-232567B41869}" presName="CompostProcess" presStyleCnt="0">
        <dgm:presLayoutVars>
          <dgm:dir/>
          <dgm:resizeHandles val="exact"/>
        </dgm:presLayoutVars>
      </dgm:prSet>
      <dgm:spPr/>
    </dgm:pt>
    <dgm:pt modelId="{8CB71117-B022-42DD-A620-B75C2A45F922}" type="pres">
      <dgm:prSet presAssocID="{C1F68956-D20A-4C63-AA19-232567B41869}" presName="arrow" presStyleLbl="bgShp" presStyleIdx="0" presStyleCnt="1"/>
      <dgm:spPr>
        <a:solidFill>
          <a:schemeClr val="accent5">
            <a:lumMod val="60000"/>
            <a:lumOff val="40000"/>
          </a:schemeClr>
        </a:solidFill>
      </dgm:spPr>
    </dgm:pt>
    <dgm:pt modelId="{1E7E491F-A761-4038-9492-1FBFDB5570B5}" type="pres">
      <dgm:prSet presAssocID="{C1F68956-D20A-4C63-AA19-232567B41869}" presName="linearProcess" presStyleCnt="0"/>
      <dgm:spPr/>
    </dgm:pt>
    <dgm:pt modelId="{C9511E4B-EC8B-4DAF-AE21-98ED8C4FA2EB}" type="pres">
      <dgm:prSet presAssocID="{C45B940F-60E9-4DEF-9B3B-E3BED85F0CBC}" presName="textNode" presStyleLbl="node1" presStyleIdx="0" presStyleCnt="3">
        <dgm:presLayoutVars>
          <dgm:bulletEnabled val="1"/>
        </dgm:presLayoutVars>
      </dgm:prSet>
      <dgm:spPr/>
      <dgm:t>
        <a:bodyPr/>
        <a:lstStyle/>
        <a:p>
          <a:endParaRPr lang="ru-RU"/>
        </a:p>
      </dgm:t>
    </dgm:pt>
    <dgm:pt modelId="{ADE8A9B5-AD03-47CC-BB33-894730483A7C}" type="pres">
      <dgm:prSet presAssocID="{FF7E7E9E-D0C3-45F4-B352-FA8374CEDA3B}" presName="sibTrans" presStyleCnt="0"/>
      <dgm:spPr/>
    </dgm:pt>
    <dgm:pt modelId="{733A0ED2-37FA-4159-8295-174CB561D13C}" type="pres">
      <dgm:prSet presAssocID="{219DB5B6-E34D-4C5A-B1D0-013FC5AF4DEA}" presName="textNode" presStyleLbl="node1" presStyleIdx="1" presStyleCnt="3">
        <dgm:presLayoutVars>
          <dgm:bulletEnabled val="1"/>
        </dgm:presLayoutVars>
      </dgm:prSet>
      <dgm:spPr/>
      <dgm:t>
        <a:bodyPr/>
        <a:lstStyle/>
        <a:p>
          <a:endParaRPr lang="ru-RU"/>
        </a:p>
      </dgm:t>
    </dgm:pt>
    <dgm:pt modelId="{ABB25401-8027-4D5C-9EFA-EAB47A621320}" type="pres">
      <dgm:prSet presAssocID="{44DEA73F-6FDF-434E-876F-8BC673C7C332}" presName="sibTrans" presStyleCnt="0"/>
      <dgm:spPr/>
    </dgm:pt>
    <dgm:pt modelId="{C1E0BF9D-3F54-4007-9A8F-B20B671CEA3D}" type="pres">
      <dgm:prSet presAssocID="{CA9985FB-C7AF-4167-929C-3B861F2B532C}" presName="textNode" presStyleLbl="node1" presStyleIdx="2" presStyleCnt="3">
        <dgm:presLayoutVars>
          <dgm:bulletEnabled val="1"/>
        </dgm:presLayoutVars>
      </dgm:prSet>
      <dgm:spPr/>
      <dgm:t>
        <a:bodyPr/>
        <a:lstStyle/>
        <a:p>
          <a:endParaRPr lang="ru-RU"/>
        </a:p>
      </dgm:t>
    </dgm:pt>
  </dgm:ptLst>
  <dgm:cxnLst>
    <dgm:cxn modelId="{2088EDFD-F5E7-45CB-8EF4-310F99BAEDC0}" type="presOf" srcId="{CA9985FB-C7AF-4167-929C-3B861F2B532C}" destId="{C1E0BF9D-3F54-4007-9A8F-B20B671CEA3D}" srcOrd="0" destOrd="0" presId="urn:microsoft.com/office/officeart/2005/8/layout/hProcess9"/>
    <dgm:cxn modelId="{DAC04E50-14E2-46D7-A365-26BEC4A3B27D}" srcId="{C1F68956-D20A-4C63-AA19-232567B41869}" destId="{C45B940F-60E9-4DEF-9B3B-E3BED85F0CBC}" srcOrd="0" destOrd="0" parTransId="{20E463F9-EC80-4C02-9D79-48E246201C57}" sibTransId="{FF7E7E9E-D0C3-45F4-B352-FA8374CEDA3B}"/>
    <dgm:cxn modelId="{D772A028-E5E0-4EAC-A820-8C00C2F2848F}" type="presOf" srcId="{C1F68956-D20A-4C63-AA19-232567B41869}" destId="{E1C0CF27-2B33-47E3-B718-D76F80774048}" srcOrd="0" destOrd="0" presId="urn:microsoft.com/office/officeart/2005/8/layout/hProcess9"/>
    <dgm:cxn modelId="{54A8528D-2334-4D93-AFF4-F7D71C6349E5}" srcId="{C1F68956-D20A-4C63-AA19-232567B41869}" destId="{CA9985FB-C7AF-4167-929C-3B861F2B532C}" srcOrd="2" destOrd="0" parTransId="{B84CC7EF-325C-446B-B5CF-95E58FBCEA57}" sibTransId="{743EEE3B-8B1E-409E-9CCD-2EA00088C2AC}"/>
    <dgm:cxn modelId="{E660BB29-CF3A-47BB-871E-6AC15F8979A2}" srcId="{C1F68956-D20A-4C63-AA19-232567B41869}" destId="{219DB5B6-E34D-4C5A-B1D0-013FC5AF4DEA}" srcOrd="1" destOrd="0" parTransId="{7C34E9E4-21AF-4392-A226-6AE7DD6FF953}" sibTransId="{44DEA73F-6FDF-434E-876F-8BC673C7C332}"/>
    <dgm:cxn modelId="{18F5995F-D1DC-42ED-9B42-D4EC22B71B0D}" type="presOf" srcId="{219DB5B6-E34D-4C5A-B1D0-013FC5AF4DEA}" destId="{733A0ED2-37FA-4159-8295-174CB561D13C}" srcOrd="0" destOrd="0" presId="urn:microsoft.com/office/officeart/2005/8/layout/hProcess9"/>
    <dgm:cxn modelId="{4B39DC57-A716-4214-B35F-FAE419ED94C6}" type="presOf" srcId="{C45B940F-60E9-4DEF-9B3B-E3BED85F0CBC}" destId="{C9511E4B-EC8B-4DAF-AE21-98ED8C4FA2EB}" srcOrd="0" destOrd="0" presId="urn:microsoft.com/office/officeart/2005/8/layout/hProcess9"/>
    <dgm:cxn modelId="{F2598044-45B7-4715-98E7-C4049FD4F4C1}" type="presParOf" srcId="{E1C0CF27-2B33-47E3-B718-D76F80774048}" destId="{8CB71117-B022-42DD-A620-B75C2A45F922}" srcOrd="0" destOrd="0" presId="urn:microsoft.com/office/officeart/2005/8/layout/hProcess9"/>
    <dgm:cxn modelId="{43CD1561-7EBB-4054-BA44-9E10D41D096B}" type="presParOf" srcId="{E1C0CF27-2B33-47E3-B718-D76F80774048}" destId="{1E7E491F-A761-4038-9492-1FBFDB5570B5}" srcOrd="1" destOrd="0" presId="urn:microsoft.com/office/officeart/2005/8/layout/hProcess9"/>
    <dgm:cxn modelId="{C83A750C-1357-491C-866E-908A91AF764F}" type="presParOf" srcId="{1E7E491F-A761-4038-9492-1FBFDB5570B5}" destId="{C9511E4B-EC8B-4DAF-AE21-98ED8C4FA2EB}" srcOrd="0" destOrd="0" presId="urn:microsoft.com/office/officeart/2005/8/layout/hProcess9"/>
    <dgm:cxn modelId="{E27C9C12-92CE-4B0F-8F96-393CD3CF3A89}" type="presParOf" srcId="{1E7E491F-A761-4038-9492-1FBFDB5570B5}" destId="{ADE8A9B5-AD03-47CC-BB33-894730483A7C}" srcOrd="1" destOrd="0" presId="urn:microsoft.com/office/officeart/2005/8/layout/hProcess9"/>
    <dgm:cxn modelId="{A89CB57D-86B5-4A4C-B625-BDC526518C78}" type="presParOf" srcId="{1E7E491F-A761-4038-9492-1FBFDB5570B5}" destId="{733A0ED2-37FA-4159-8295-174CB561D13C}" srcOrd="2" destOrd="0" presId="urn:microsoft.com/office/officeart/2005/8/layout/hProcess9"/>
    <dgm:cxn modelId="{258EA927-FDF2-44EB-B818-9F43667BCEF1}" type="presParOf" srcId="{1E7E491F-A761-4038-9492-1FBFDB5570B5}" destId="{ABB25401-8027-4D5C-9EFA-EAB47A621320}" srcOrd="3" destOrd="0" presId="urn:microsoft.com/office/officeart/2005/8/layout/hProcess9"/>
    <dgm:cxn modelId="{0BD15565-3725-457B-BC3E-6B163ECCEDCB}" type="presParOf" srcId="{1E7E491F-A761-4038-9492-1FBFDB5570B5}" destId="{C1E0BF9D-3F54-4007-9A8F-B20B671CEA3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97228D-8068-4B07-B6DC-EE0D56A77F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E5CB558-3FC3-4348-810F-77104B86EDFE}">
      <dgm:prSet phldrT="[Текст]"/>
      <dgm:spPr>
        <a:solidFill>
          <a:schemeClr val="accent5">
            <a:lumMod val="50000"/>
          </a:schemeClr>
        </a:solidFill>
      </dgm:spPr>
      <dgm:t>
        <a:bodyPr/>
        <a:lstStyle/>
        <a:p>
          <a:r>
            <a:rPr lang="ru-RU" dirty="0"/>
            <a:t>Для оплаты доп. работ должно быть заключено доп. соглашение</a:t>
          </a:r>
        </a:p>
      </dgm:t>
    </dgm:pt>
    <dgm:pt modelId="{36011C39-B123-4FCB-9884-4355F0552C29}" type="parTrans" cxnId="{092A6386-3E54-4312-9743-5E458AC2EB61}">
      <dgm:prSet/>
      <dgm:spPr/>
      <dgm:t>
        <a:bodyPr/>
        <a:lstStyle/>
        <a:p>
          <a:endParaRPr lang="ru-RU"/>
        </a:p>
      </dgm:t>
    </dgm:pt>
    <dgm:pt modelId="{7646CA53-C23B-402B-9D6A-8E7D63E624FB}" type="sibTrans" cxnId="{092A6386-3E54-4312-9743-5E458AC2EB61}">
      <dgm:prSet/>
      <dgm:spPr/>
      <dgm:t>
        <a:bodyPr/>
        <a:lstStyle/>
        <a:p>
          <a:endParaRPr lang="ru-RU"/>
        </a:p>
      </dgm:t>
    </dgm:pt>
    <dgm:pt modelId="{79940536-CBF0-43F8-B0C6-1D9AE93B3F4E}">
      <dgm:prSet phldrT="[Текст]"/>
      <dgm:spPr>
        <a:solidFill>
          <a:schemeClr val="accent5">
            <a:lumMod val="50000"/>
          </a:schemeClr>
        </a:solidFill>
      </dgm:spPr>
      <dgm:t>
        <a:bodyPr/>
        <a:lstStyle/>
        <a:p>
          <a:r>
            <a:rPr lang="ru-RU" dirty="0"/>
            <a:t>Можно менять отдельные позиции сметы</a:t>
          </a:r>
        </a:p>
      </dgm:t>
    </dgm:pt>
    <dgm:pt modelId="{6A377DAF-F497-42F3-B62D-1623569A43A0}" type="parTrans" cxnId="{1C02EE5F-4F88-4ADA-A919-5BE468DF9781}">
      <dgm:prSet/>
      <dgm:spPr/>
      <dgm:t>
        <a:bodyPr/>
        <a:lstStyle/>
        <a:p>
          <a:endParaRPr lang="ru-RU"/>
        </a:p>
      </dgm:t>
    </dgm:pt>
    <dgm:pt modelId="{F1C72D4C-A77F-4034-A3C6-3F602339FA3D}" type="sibTrans" cxnId="{1C02EE5F-4F88-4ADA-A919-5BE468DF9781}">
      <dgm:prSet/>
      <dgm:spPr/>
      <dgm:t>
        <a:bodyPr/>
        <a:lstStyle/>
        <a:p>
          <a:endParaRPr lang="ru-RU"/>
        </a:p>
      </dgm:t>
    </dgm:pt>
    <dgm:pt modelId="{FDDA0F4B-86F8-480B-9968-7B603221C384}">
      <dgm:prSet phldrT="[Текст]"/>
      <dgm:spPr>
        <a:solidFill>
          <a:schemeClr val="accent5">
            <a:lumMod val="50000"/>
          </a:schemeClr>
        </a:solidFill>
      </dgm:spPr>
      <dgm:t>
        <a:bodyPr/>
        <a:lstStyle/>
        <a:p>
          <a:r>
            <a:rPr lang="ru-RU" dirty="0"/>
            <a:t>Дополнительное соглашение только на 10%, иное – ничтожно (п.12 Обзора судебной практики от 28.06.2017)</a:t>
          </a:r>
        </a:p>
      </dgm:t>
    </dgm:pt>
    <dgm:pt modelId="{855B8311-9D91-4503-B1EE-8E2260268661}" type="parTrans" cxnId="{96E3BD50-A769-4F30-9736-5E6DA658F7CB}">
      <dgm:prSet/>
      <dgm:spPr/>
      <dgm:t>
        <a:bodyPr/>
        <a:lstStyle/>
        <a:p>
          <a:endParaRPr lang="ru-RU"/>
        </a:p>
      </dgm:t>
    </dgm:pt>
    <dgm:pt modelId="{71BA013A-F1BB-4194-8F68-D0CA583B67DA}" type="sibTrans" cxnId="{96E3BD50-A769-4F30-9736-5E6DA658F7CB}">
      <dgm:prSet/>
      <dgm:spPr/>
      <dgm:t>
        <a:bodyPr/>
        <a:lstStyle/>
        <a:p>
          <a:endParaRPr lang="ru-RU"/>
        </a:p>
      </dgm:t>
    </dgm:pt>
    <dgm:pt modelId="{ED7CC89E-8B33-4190-8AE5-2FB0B501D9EA}" type="pres">
      <dgm:prSet presAssocID="{0F97228D-8068-4B07-B6DC-EE0D56A77F18}" presName="linear" presStyleCnt="0">
        <dgm:presLayoutVars>
          <dgm:dir/>
          <dgm:animLvl val="lvl"/>
          <dgm:resizeHandles val="exact"/>
        </dgm:presLayoutVars>
      </dgm:prSet>
      <dgm:spPr/>
      <dgm:t>
        <a:bodyPr/>
        <a:lstStyle/>
        <a:p>
          <a:endParaRPr lang="ru-RU"/>
        </a:p>
      </dgm:t>
    </dgm:pt>
    <dgm:pt modelId="{33486052-1BF5-46E4-B15C-3D52AF4F660B}" type="pres">
      <dgm:prSet presAssocID="{DE5CB558-3FC3-4348-810F-77104B86EDFE}" presName="parentLin" presStyleCnt="0"/>
      <dgm:spPr/>
    </dgm:pt>
    <dgm:pt modelId="{E517110D-F65A-490B-B5B3-F8785300D6F6}" type="pres">
      <dgm:prSet presAssocID="{DE5CB558-3FC3-4348-810F-77104B86EDFE}" presName="parentLeftMargin" presStyleLbl="node1" presStyleIdx="0" presStyleCnt="3"/>
      <dgm:spPr/>
      <dgm:t>
        <a:bodyPr/>
        <a:lstStyle/>
        <a:p>
          <a:endParaRPr lang="ru-RU"/>
        </a:p>
      </dgm:t>
    </dgm:pt>
    <dgm:pt modelId="{CD6C3DEF-CD3D-4D60-9429-CC4CB7A4E8E1}" type="pres">
      <dgm:prSet presAssocID="{DE5CB558-3FC3-4348-810F-77104B86EDFE}" presName="parentText" presStyleLbl="node1" presStyleIdx="0" presStyleCnt="3">
        <dgm:presLayoutVars>
          <dgm:chMax val="0"/>
          <dgm:bulletEnabled val="1"/>
        </dgm:presLayoutVars>
      </dgm:prSet>
      <dgm:spPr/>
      <dgm:t>
        <a:bodyPr/>
        <a:lstStyle/>
        <a:p>
          <a:endParaRPr lang="ru-RU"/>
        </a:p>
      </dgm:t>
    </dgm:pt>
    <dgm:pt modelId="{D852C1E9-9580-468C-A44E-9FFCB1E5579C}" type="pres">
      <dgm:prSet presAssocID="{DE5CB558-3FC3-4348-810F-77104B86EDFE}" presName="negativeSpace" presStyleCnt="0"/>
      <dgm:spPr/>
    </dgm:pt>
    <dgm:pt modelId="{8D395EEB-214F-4290-865F-9984D1F836D4}" type="pres">
      <dgm:prSet presAssocID="{DE5CB558-3FC3-4348-810F-77104B86EDFE}" presName="childText" presStyleLbl="conFgAcc1" presStyleIdx="0" presStyleCnt="3">
        <dgm:presLayoutVars>
          <dgm:bulletEnabled val="1"/>
        </dgm:presLayoutVars>
      </dgm:prSet>
      <dgm:spPr>
        <a:ln>
          <a:solidFill>
            <a:schemeClr val="accent5">
              <a:lumMod val="50000"/>
            </a:schemeClr>
          </a:solidFill>
        </a:ln>
      </dgm:spPr>
    </dgm:pt>
    <dgm:pt modelId="{C4021049-3954-4B47-8E46-565503226BC6}" type="pres">
      <dgm:prSet presAssocID="{7646CA53-C23B-402B-9D6A-8E7D63E624FB}" presName="spaceBetweenRectangles" presStyleCnt="0"/>
      <dgm:spPr/>
    </dgm:pt>
    <dgm:pt modelId="{0237AC78-6663-4C2F-9181-4E6022520ED8}" type="pres">
      <dgm:prSet presAssocID="{79940536-CBF0-43F8-B0C6-1D9AE93B3F4E}" presName="parentLin" presStyleCnt="0"/>
      <dgm:spPr/>
    </dgm:pt>
    <dgm:pt modelId="{7DFBFFB7-AA4C-4B3F-AC41-DEEAED6CE1DE}" type="pres">
      <dgm:prSet presAssocID="{79940536-CBF0-43F8-B0C6-1D9AE93B3F4E}" presName="parentLeftMargin" presStyleLbl="node1" presStyleIdx="0" presStyleCnt="3"/>
      <dgm:spPr/>
      <dgm:t>
        <a:bodyPr/>
        <a:lstStyle/>
        <a:p>
          <a:endParaRPr lang="ru-RU"/>
        </a:p>
      </dgm:t>
    </dgm:pt>
    <dgm:pt modelId="{9904875B-242B-4B66-81E9-6FBE3E3E4D4B}" type="pres">
      <dgm:prSet presAssocID="{79940536-CBF0-43F8-B0C6-1D9AE93B3F4E}" presName="parentText" presStyleLbl="node1" presStyleIdx="1" presStyleCnt="3">
        <dgm:presLayoutVars>
          <dgm:chMax val="0"/>
          <dgm:bulletEnabled val="1"/>
        </dgm:presLayoutVars>
      </dgm:prSet>
      <dgm:spPr/>
      <dgm:t>
        <a:bodyPr/>
        <a:lstStyle/>
        <a:p>
          <a:endParaRPr lang="ru-RU"/>
        </a:p>
      </dgm:t>
    </dgm:pt>
    <dgm:pt modelId="{F92591BB-7F2A-47D2-A96E-6E91C2040797}" type="pres">
      <dgm:prSet presAssocID="{79940536-CBF0-43F8-B0C6-1D9AE93B3F4E}" presName="negativeSpace" presStyleCnt="0"/>
      <dgm:spPr/>
    </dgm:pt>
    <dgm:pt modelId="{FE15644C-5067-497A-8F40-45990DCC67A2}" type="pres">
      <dgm:prSet presAssocID="{79940536-CBF0-43F8-B0C6-1D9AE93B3F4E}" presName="childText" presStyleLbl="conFgAcc1" presStyleIdx="1" presStyleCnt="3">
        <dgm:presLayoutVars>
          <dgm:bulletEnabled val="1"/>
        </dgm:presLayoutVars>
      </dgm:prSet>
      <dgm:spPr>
        <a:ln>
          <a:solidFill>
            <a:schemeClr val="accent5">
              <a:lumMod val="50000"/>
            </a:schemeClr>
          </a:solidFill>
        </a:ln>
      </dgm:spPr>
    </dgm:pt>
    <dgm:pt modelId="{2E43E034-FE44-45BA-B9A4-CABBBAF6C58A}" type="pres">
      <dgm:prSet presAssocID="{F1C72D4C-A77F-4034-A3C6-3F602339FA3D}" presName="spaceBetweenRectangles" presStyleCnt="0"/>
      <dgm:spPr/>
    </dgm:pt>
    <dgm:pt modelId="{1BE67560-C608-41FC-B4AE-3E95A5F4537A}" type="pres">
      <dgm:prSet presAssocID="{FDDA0F4B-86F8-480B-9968-7B603221C384}" presName="parentLin" presStyleCnt="0"/>
      <dgm:spPr/>
    </dgm:pt>
    <dgm:pt modelId="{537FDBC6-3DA9-43BF-B6D3-71804FE4FD41}" type="pres">
      <dgm:prSet presAssocID="{FDDA0F4B-86F8-480B-9968-7B603221C384}" presName="parentLeftMargin" presStyleLbl="node1" presStyleIdx="1" presStyleCnt="3"/>
      <dgm:spPr/>
      <dgm:t>
        <a:bodyPr/>
        <a:lstStyle/>
        <a:p>
          <a:endParaRPr lang="ru-RU"/>
        </a:p>
      </dgm:t>
    </dgm:pt>
    <dgm:pt modelId="{E763ADF7-2277-40CC-93B1-ED0516F12847}" type="pres">
      <dgm:prSet presAssocID="{FDDA0F4B-86F8-480B-9968-7B603221C384}" presName="parentText" presStyleLbl="node1" presStyleIdx="2" presStyleCnt="3">
        <dgm:presLayoutVars>
          <dgm:chMax val="0"/>
          <dgm:bulletEnabled val="1"/>
        </dgm:presLayoutVars>
      </dgm:prSet>
      <dgm:spPr/>
      <dgm:t>
        <a:bodyPr/>
        <a:lstStyle/>
        <a:p>
          <a:endParaRPr lang="ru-RU"/>
        </a:p>
      </dgm:t>
    </dgm:pt>
    <dgm:pt modelId="{2AFD0DDE-2209-48E2-BE0A-0EA76294CCC8}" type="pres">
      <dgm:prSet presAssocID="{FDDA0F4B-86F8-480B-9968-7B603221C384}" presName="negativeSpace" presStyleCnt="0"/>
      <dgm:spPr/>
    </dgm:pt>
    <dgm:pt modelId="{4521A8CE-A810-42CB-BEAF-9D9D65C9E93F}" type="pres">
      <dgm:prSet presAssocID="{FDDA0F4B-86F8-480B-9968-7B603221C384}" presName="childText" presStyleLbl="conFgAcc1" presStyleIdx="2" presStyleCnt="3">
        <dgm:presLayoutVars>
          <dgm:bulletEnabled val="1"/>
        </dgm:presLayoutVars>
      </dgm:prSet>
      <dgm:spPr>
        <a:ln>
          <a:solidFill>
            <a:schemeClr val="accent5">
              <a:lumMod val="50000"/>
            </a:schemeClr>
          </a:solidFill>
        </a:ln>
      </dgm:spPr>
    </dgm:pt>
  </dgm:ptLst>
  <dgm:cxnLst>
    <dgm:cxn modelId="{02D171AF-9F2B-47F0-9C6E-742171489E08}" type="presOf" srcId="{FDDA0F4B-86F8-480B-9968-7B603221C384}" destId="{537FDBC6-3DA9-43BF-B6D3-71804FE4FD41}" srcOrd="0" destOrd="0" presId="urn:microsoft.com/office/officeart/2005/8/layout/list1"/>
    <dgm:cxn modelId="{FD15F834-50A3-434C-BE88-58B2519EAB79}" type="presOf" srcId="{0F97228D-8068-4B07-B6DC-EE0D56A77F18}" destId="{ED7CC89E-8B33-4190-8AE5-2FB0B501D9EA}" srcOrd="0" destOrd="0" presId="urn:microsoft.com/office/officeart/2005/8/layout/list1"/>
    <dgm:cxn modelId="{092A6386-3E54-4312-9743-5E458AC2EB61}" srcId="{0F97228D-8068-4B07-B6DC-EE0D56A77F18}" destId="{DE5CB558-3FC3-4348-810F-77104B86EDFE}" srcOrd="0" destOrd="0" parTransId="{36011C39-B123-4FCB-9884-4355F0552C29}" sibTransId="{7646CA53-C23B-402B-9D6A-8E7D63E624FB}"/>
    <dgm:cxn modelId="{96E3BD50-A769-4F30-9736-5E6DA658F7CB}" srcId="{0F97228D-8068-4B07-B6DC-EE0D56A77F18}" destId="{FDDA0F4B-86F8-480B-9968-7B603221C384}" srcOrd="2" destOrd="0" parTransId="{855B8311-9D91-4503-B1EE-8E2260268661}" sibTransId="{71BA013A-F1BB-4194-8F68-D0CA583B67DA}"/>
    <dgm:cxn modelId="{198FC42E-11E5-4C9A-8134-01429B5CBD17}" type="presOf" srcId="{DE5CB558-3FC3-4348-810F-77104B86EDFE}" destId="{E517110D-F65A-490B-B5B3-F8785300D6F6}" srcOrd="0" destOrd="0" presId="urn:microsoft.com/office/officeart/2005/8/layout/list1"/>
    <dgm:cxn modelId="{1C02EE5F-4F88-4ADA-A919-5BE468DF9781}" srcId="{0F97228D-8068-4B07-B6DC-EE0D56A77F18}" destId="{79940536-CBF0-43F8-B0C6-1D9AE93B3F4E}" srcOrd="1" destOrd="0" parTransId="{6A377DAF-F497-42F3-B62D-1623569A43A0}" sibTransId="{F1C72D4C-A77F-4034-A3C6-3F602339FA3D}"/>
    <dgm:cxn modelId="{9E2EAD62-5323-4E68-BDBE-16309F247E2F}" type="presOf" srcId="{79940536-CBF0-43F8-B0C6-1D9AE93B3F4E}" destId="{9904875B-242B-4B66-81E9-6FBE3E3E4D4B}" srcOrd="1" destOrd="0" presId="urn:microsoft.com/office/officeart/2005/8/layout/list1"/>
    <dgm:cxn modelId="{D57D2CC5-B75F-47D4-8C06-D83E9D78A03C}" type="presOf" srcId="{79940536-CBF0-43F8-B0C6-1D9AE93B3F4E}" destId="{7DFBFFB7-AA4C-4B3F-AC41-DEEAED6CE1DE}" srcOrd="0" destOrd="0" presId="urn:microsoft.com/office/officeart/2005/8/layout/list1"/>
    <dgm:cxn modelId="{04E1B6CA-B621-4D44-8E48-2F94F2856DA9}" type="presOf" srcId="{FDDA0F4B-86F8-480B-9968-7B603221C384}" destId="{E763ADF7-2277-40CC-93B1-ED0516F12847}" srcOrd="1" destOrd="0" presId="urn:microsoft.com/office/officeart/2005/8/layout/list1"/>
    <dgm:cxn modelId="{448A148E-5B9D-4D64-ABDF-F2BD1C1C42D9}" type="presOf" srcId="{DE5CB558-3FC3-4348-810F-77104B86EDFE}" destId="{CD6C3DEF-CD3D-4D60-9429-CC4CB7A4E8E1}" srcOrd="1" destOrd="0" presId="urn:microsoft.com/office/officeart/2005/8/layout/list1"/>
    <dgm:cxn modelId="{E74C2DAA-AA0C-4B2F-B764-7D36E41693BB}" type="presParOf" srcId="{ED7CC89E-8B33-4190-8AE5-2FB0B501D9EA}" destId="{33486052-1BF5-46E4-B15C-3D52AF4F660B}" srcOrd="0" destOrd="0" presId="urn:microsoft.com/office/officeart/2005/8/layout/list1"/>
    <dgm:cxn modelId="{11F3F13A-17B6-4A89-8DEF-60300E15DAAF}" type="presParOf" srcId="{33486052-1BF5-46E4-B15C-3D52AF4F660B}" destId="{E517110D-F65A-490B-B5B3-F8785300D6F6}" srcOrd="0" destOrd="0" presId="urn:microsoft.com/office/officeart/2005/8/layout/list1"/>
    <dgm:cxn modelId="{95A2C97A-AC6D-40E7-82CD-4440B76089F7}" type="presParOf" srcId="{33486052-1BF5-46E4-B15C-3D52AF4F660B}" destId="{CD6C3DEF-CD3D-4D60-9429-CC4CB7A4E8E1}" srcOrd="1" destOrd="0" presId="urn:microsoft.com/office/officeart/2005/8/layout/list1"/>
    <dgm:cxn modelId="{B73BDC7E-8685-4CBC-97FD-0912858F1550}" type="presParOf" srcId="{ED7CC89E-8B33-4190-8AE5-2FB0B501D9EA}" destId="{D852C1E9-9580-468C-A44E-9FFCB1E5579C}" srcOrd="1" destOrd="0" presId="urn:microsoft.com/office/officeart/2005/8/layout/list1"/>
    <dgm:cxn modelId="{BE6A2AF1-C724-49AE-92C7-951EB9BA72F3}" type="presParOf" srcId="{ED7CC89E-8B33-4190-8AE5-2FB0B501D9EA}" destId="{8D395EEB-214F-4290-865F-9984D1F836D4}" srcOrd="2" destOrd="0" presId="urn:microsoft.com/office/officeart/2005/8/layout/list1"/>
    <dgm:cxn modelId="{8BF08A3A-AD4A-4D29-A76E-ED4EE923582B}" type="presParOf" srcId="{ED7CC89E-8B33-4190-8AE5-2FB0B501D9EA}" destId="{C4021049-3954-4B47-8E46-565503226BC6}" srcOrd="3" destOrd="0" presId="urn:microsoft.com/office/officeart/2005/8/layout/list1"/>
    <dgm:cxn modelId="{274C7339-BB20-40C6-857D-D1CD04EB4B8E}" type="presParOf" srcId="{ED7CC89E-8B33-4190-8AE5-2FB0B501D9EA}" destId="{0237AC78-6663-4C2F-9181-4E6022520ED8}" srcOrd="4" destOrd="0" presId="urn:microsoft.com/office/officeart/2005/8/layout/list1"/>
    <dgm:cxn modelId="{BC6561B6-9146-447C-A46D-D60A3DDF64F3}" type="presParOf" srcId="{0237AC78-6663-4C2F-9181-4E6022520ED8}" destId="{7DFBFFB7-AA4C-4B3F-AC41-DEEAED6CE1DE}" srcOrd="0" destOrd="0" presId="urn:microsoft.com/office/officeart/2005/8/layout/list1"/>
    <dgm:cxn modelId="{56B8DE93-8CE9-43E8-8E26-8ECA08BE8571}" type="presParOf" srcId="{0237AC78-6663-4C2F-9181-4E6022520ED8}" destId="{9904875B-242B-4B66-81E9-6FBE3E3E4D4B}" srcOrd="1" destOrd="0" presId="urn:microsoft.com/office/officeart/2005/8/layout/list1"/>
    <dgm:cxn modelId="{48F19A70-9C6A-4FE3-AA4E-1B84EC42B581}" type="presParOf" srcId="{ED7CC89E-8B33-4190-8AE5-2FB0B501D9EA}" destId="{F92591BB-7F2A-47D2-A96E-6E91C2040797}" srcOrd="5" destOrd="0" presId="urn:microsoft.com/office/officeart/2005/8/layout/list1"/>
    <dgm:cxn modelId="{D8F32128-9046-43B6-A6E6-8CBC0BE20272}" type="presParOf" srcId="{ED7CC89E-8B33-4190-8AE5-2FB0B501D9EA}" destId="{FE15644C-5067-497A-8F40-45990DCC67A2}" srcOrd="6" destOrd="0" presId="urn:microsoft.com/office/officeart/2005/8/layout/list1"/>
    <dgm:cxn modelId="{C0DA0DD3-EA1A-4E4F-8FF7-C79A404128B1}" type="presParOf" srcId="{ED7CC89E-8B33-4190-8AE5-2FB0B501D9EA}" destId="{2E43E034-FE44-45BA-B9A4-CABBBAF6C58A}" srcOrd="7" destOrd="0" presId="urn:microsoft.com/office/officeart/2005/8/layout/list1"/>
    <dgm:cxn modelId="{DF77A810-065D-4E7C-B88B-8F88C0CCEACE}" type="presParOf" srcId="{ED7CC89E-8B33-4190-8AE5-2FB0B501D9EA}" destId="{1BE67560-C608-41FC-B4AE-3E95A5F4537A}" srcOrd="8" destOrd="0" presId="urn:microsoft.com/office/officeart/2005/8/layout/list1"/>
    <dgm:cxn modelId="{9A1A56D3-B98E-4802-BC83-3DB8A46EB2C9}" type="presParOf" srcId="{1BE67560-C608-41FC-B4AE-3E95A5F4537A}" destId="{537FDBC6-3DA9-43BF-B6D3-71804FE4FD41}" srcOrd="0" destOrd="0" presId="urn:microsoft.com/office/officeart/2005/8/layout/list1"/>
    <dgm:cxn modelId="{6D9F7D7D-F845-4EA9-9D99-9CEF43EA3DF9}" type="presParOf" srcId="{1BE67560-C608-41FC-B4AE-3E95A5F4537A}" destId="{E763ADF7-2277-40CC-93B1-ED0516F12847}" srcOrd="1" destOrd="0" presId="urn:microsoft.com/office/officeart/2005/8/layout/list1"/>
    <dgm:cxn modelId="{F7196F9D-B6F6-403C-AB9A-843B636E5827}" type="presParOf" srcId="{ED7CC89E-8B33-4190-8AE5-2FB0B501D9EA}" destId="{2AFD0DDE-2209-48E2-BE0A-0EA76294CCC8}" srcOrd="9" destOrd="0" presId="urn:microsoft.com/office/officeart/2005/8/layout/list1"/>
    <dgm:cxn modelId="{CBC58CAA-1758-4DE1-8E60-5703E4A24F1B}" type="presParOf" srcId="{ED7CC89E-8B33-4190-8AE5-2FB0B501D9EA}" destId="{4521A8CE-A810-42CB-BEAF-9D9D65C9E93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F5653F-EFFB-4D19-BE12-01E4E67FED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4CCAC5B-8C5E-40B6-9905-CBA782026D9F}">
      <dgm:prSet phldrT="[Текст]" custT="1"/>
      <dgm:spPr>
        <a:solidFill>
          <a:schemeClr val="accent5">
            <a:lumMod val="50000"/>
          </a:schemeClr>
        </a:solidFill>
        <a:ln>
          <a:solidFill>
            <a:schemeClr val="accent5">
              <a:lumMod val="50000"/>
            </a:schemeClr>
          </a:solidFill>
        </a:ln>
      </dgm:spPr>
      <dgm:t>
        <a:bodyPr/>
        <a:lstStyle/>
        <a:p>
          <a:r>
            <a:rPr lang="ru-RU" sz="1400" dirty="0"/>
            <a:t>Шаг 1</a:t>
          </a:r>
        </a:p>
      </dgm:t>
    </dgm:pt>
    <dgm:pt modelId="{7DCE0262-5657-4A92-9124-1B6B6CA03B85}" type="parTrans" cxnId="{E4F4A507-145C-438A-B758-0413186DECDD}">
      <dgm:prSet/>
      <dgm:spPr/>
      <dgm:t>
        <a:bodyPr/>
        <a:lstStyle/>
        <a:p>
          <a:endParaRPr lang="ru-RU"/>
        </a:p>
      </dgm:t>
    </dgm:pt>
    <dgm:pt modelId="{114C35C3-D8F1-404E-9DA8-2D4BEE5AD101}" type="sibTrans" cxnId="{E4F4A507-145C-438A-B758-0413186DECDD}">
      <dgm:prSet/>
      <dgm:spPr/>
      <dgm:t>
        <a:bodyPr/>
        <a:lstStyle/>
        <a:p>
          <a:endParaRPr lang="ru-RU"/>
        </a:p>
      </dgm:t>
    </dgm:pt>
    <dgm:pt modelId="{A3DD50C8-C475-4C79-ACD8-318C4BCB22A4}">
      <dgm:prSet phldrT="[Текст]" custT="1"/>
      <dgm:spPr>
        <a:ln>
          <a:solidFill>
            <a:schemeClr val="accent5">
              <a:lumMod val="50000"/>
            </a:schemeClr>
          </a:solidFill>
        </a:ln>
      </dgm:spPr>
      <dgm:t>
        <a:bodyPr/>
        <a:lstStyle/>
        <a:p>
          <a:r>
            <a:rPr lang="ru-RU" sz="1600" dirty="0"/>
            <a:t>Попытка достичь соглашения о снижении цены без изменения количества и сроков</a:t>
          </a:r>
        </a:p>
      </dgm:t>
    </dgm:pt>
    <dgm:pt modelId="{7976C09F-AE7E-4B9F-BBD0-2AC5BB6AED6A}" type="parTrans" cxnId="{BA341B83-7F6D-40B5-B5B3-3812904A6AE5}">
      <dgm:prSet/>
      <dgm:spPr/>
      <dgm:t>
        <a:bodyPr/>
        <a:lstStyle/>
        <a:p>
          <a:endParaRPr lang="ru-RU"/>
        </a:p>
      </dgm:t>
    </dgm:pt>
    <dgm:pt modelId="{3CF3A597-996D-4296-88E4-6930694F4DB6}" type="sibTrans" cxnId="{BA341B83-7F6D-40B5-B5B3-3812904A6AE5}">
      <dgm:prSet/>
      <dgm:spPr/>
      <dgm:t>
        <a:bodyPr/>
        <a:lstStyle/>
        <a:p>
          <a:endParaRPr lang="ru-RU"/>
        </a:p>
      </dgm:t>
    </dgm:pt>
    <dgm:pt modelId="{FF983DE0-063D-4788-9D3D-70E95D942716}">
      <dgm:prSet phldrT="[Текст]" custT="1"/>
      <dgm:spPr>
        <a:solidFill>
          <a:schemeClr val="accent5">
            <a:lumMod val="50000"/>
          </a:schemeClr>
        </a:solidFill>
        <a:ln>
          <a:solidFill>
            <a:schemeClr val="accent5">
              <a:lumMod val="50000"/>
            </a:schemeClr>
          </a:solidFill>
        </a:ln>
      </dgm:spPr>
      <dgm:t>
        <a:bodyPr/>
        <a:lstStyle/>
        <a:p>
          <a:r>
            <a:rPr lang="ru-RU" sz="1400" dirty="0"/>
            <a:t>Шаг 2</a:t>
          </a:r>
        </a:p>
      </dgm:t>
    </dgm:pt>
    <dgm:pt modelId="{72062AE0-B16E-4B34-A22C-2B4FE9BE8EF6}" type="parTrans" cxnId="{7B1FA41E-70D3-4311-8600-188C56D23B88}">
      <dgm:prSet/>
      <dgm:spPr/>
      <dgm:t>
        <a:bodyPr/>
        <a:lstStyle/>
        <a:p>
          <a:endParaRPr lang="ru-RU"/>
        </a:p>
      </dgm:t>
    </dgm:pt>
    <dgm:pt modelId="{A460BF8B-F567-4BFD-8E82-346F65701711}" type="sibTrans" cxnId="{7B1FA41E-70D3-4311-8600-188C56D23B88}">
      <dgm:prSet/>
      <dgm:spPr/>
      <dgm:t>
        <a:bodyPr/>
        <a:lstStyle/>
        <a:p>
          <a:endParaRPr lang="ru-RU"/>
        </a:p>
      </dgm:t>
    </dgm:pt>
    <dgm:pt modelId="{E1C430EA-186F-41C4-9E4E-C7BCA7CB9E70}">
      <dgm:prSet phldrT="[Текст]" custT="1"/>
      <dgm:spPr>
        <a:ln>
          <a:solidFill>
            <a:schemeClr val="accent5">
              <a:lumMod val="50000"/>
            </a:schemeClr>
          </a:solidFill>
        </a:ln>
      </dgm:spPr>
      <dgm:t>
        <a:bodyPr/>
        <a:lstStyle/>
        <a:p>
          <a:r>
            <a:rPr lang="ru-RU" sz="1600" dirty="0"/>
            <a:t>Если шаг 1 не удался, то производится корректировка</a:t>
          </a:r>
        </a:p>
      </dgm:t>
    </dgm:pt>
    <dgm:pt modelId="{A7C2097A-322E-418D-A717-4FF0F01BF452}" type="parTrans" cxnId="{F5EDBD41-682E-4EC6-8D42-43AA08C1349A}">
      <dgm:prSet/>
      <dgm:spPr/>
      <dgm:t>
        <a:bodyPr/>
        <a:lstStyle/>
        <a:p>
          <a:endParaRPr lang="ru-RU"/>
        </a:p>
      </dgm:t>
    </dgm:pt>
    <dgm:pt modelId="{4D1B5479-9410-4C75-B753-3CAE958A344C}" type="sibTrans" cxnId="{F5EDBD41-682E-4EC6-8D42-43AA08C1349A}">
      <dgm:prSet/>
      <dgm:spPr/>
      <dgm:t>
        <a:bodyPr/>
        <a:lstStyle/>
        <a:p>
          <a:endParaRPr lang="ru-RU"/>
        </a:p>
      </dgm:t>
    </dgm:pt>
    <dgm:pt modelId="{BC16DE47-EDAB-4D9E-B20E-30CD5B0F79D3}" type="pres">
      <dgm:prSet presAssocID="{8FF5653F-EFFB-4D19-BE12-01E4E67FED36}" presName="linearFlow" presStyleCnt="0">
        <dgm:presLayoutVars>
          <dgm:dir/>
          <dgm:animLvl val="lvl"/>
          <dgm:resizeHandles val="exact"/>
        </dgm:presLayoutVars>
      </dgm:prSet>
      <dgm:spPr/>
      <dgm:t>
        <a:bodyPr/>
        <a:lstStyle/>
        <a:p>
          <a:endParaRPr lang="ru-RU"/>
        </a:p>
      </dgm:t>
    </dgm:pt>
    <dgm:pt modelId="{DA51D9EF-9533-441D-9032-B63ED5D33076}" type="pres">
      <dgm:prSet presAssocID="{A4CCAC5B-8C5E-40B6-9905-CBA782026D9F}" presName="composite" presStyleCnt="0"/>
      <dgm:spPr/>
    </dgm:pt>
    <dgm:pt modelId="{85F67FE1-47EA-44D7-868D-191C4EFDBDC1}" type="pres">
      <dgm:prSet presAssocID="{A4CCAC5B-8C5E-40B6-9905-CBA782026D9F}" presName="parentText" presStyleLbl="alignNode1" presStyleIdx="0" presStyleCnt="2">
        <dgm:presLayoutVars>
          <dgm:chMax val="1"/>
          <dgm:bulletEnabled val="1"/>
        </dgm:presLayoutVars>
      </dgm:prSet>
      <dgm:spPr/>
      <dgm:t>
        <a:bodyPr/>
        <a:lstStyle/>
        <a:p>
          <a:endParaRPr lang="ru-RU"/>
        </a:p>
      </dgm:t>
    </dgm:pt>
    <dgm:pt modelId="{22F1A5FA-3C8A-46F6-A53B-B36ECD2441CE}" type="pres">
      <dgm:prSet presAssocID="{A4CCAC5B-8C5E-40B6-9905-CBA782026D9F}" presName="descendantText" presStyleLbl="alignAcc1" presStyleIdx="0" presStyleCnt="2" custLinFactNeighborX="-152" custLinFactNeighborY="-156">
        <dgm:presLayoutVars>
          <dgm:bulletEnabled val="1"/>
        </dgm:presLayoutVars>
      </dgm:prSet>
      <dgm:spPr/>
      <dgm:t>
        <a:bodyPr/>
        <a:lstStyle/>
        <a:p>
          <a:endParaRPr lang="ru-RU"/>
        </a:p>
      </dgm:t>
    </dgm:pt>
    <dgm:pt modelId="{90F712E7-D9F3-4425-B070-8A578D8FAEE7}" type="pres">
      <dgm:prSet presAssocID="{114C35C3-D8F1-404E-9DA8-2D4BEE5AD101}" presName="sp" presStyleCnt="0"/>
      <dgm:spPr/>
    </dgm:pt>
    <dgm:pt modelId="{81D668F6-CFEA-4093-BA6F-76BF204ADBDF}" type="pres">
      <dgm:prSet presAssocID="{FF983DE0-063D-4788-9D3D-70E95D942716}" presName="composite" presStyleCnt="0"/>
      <dgm:spPr/>
    </dgm:pt>
    <dgm:pt modelId="{83C3DD77-F00C-4648-9261-1AAF5DFC1F9D}" type="pres">
      <dgm:prSet presAssocID="{FF983DE0-063D-4788-9D3D-70E95D942716}" presName="parentText" presStyleLbl="alignNode1" presStyleIdx="1" presStyleCnt="2">
        <dgm:presLayoutVars>
          <dgm:chMax val="1"/>
          <dgm:bulletEnabled val="1"/>
        </dgm:presLayoutVars>
      </dgm:prSet>
      <dgm:spPr/>
      <dgm:t>
        <a:bodyPr/>
        <a:lstStyle/>
        <a:p>
          <a:endParaRPr lang="ru-RU"/>
        </a:p>
      </dgm:t>
    </dgm:pt>
    <dgm:pt modelId="{CA091ECC-9930-45EA-BDDE-9B69473B6DE6}" type="pres">
      <dgm:prSet presAssocID="{FF983DE0-063D-4788-9D3D-70E95D942716}" presName="descendantText" presStyleLbl="alignAcc1" presStyleIdx="1" presStyleCnt="2">
        <dgm:presLayoutVars>
          <dgm:bulletEnabled val="1"/>
        </dgm:presLayoutVars>
      </dgm:prSet>
      <dgm:spPr/>
      <dgm:t>
        <a:bodyPr/>
        <a:lstStyle/>
        <a:p>
          <a:endParaRPr lang="ru-RU"/>
        </a:p>
      </dgm:t>
    </dgm:pt>
  </dgm:ptLst>
  <dgm:cxnLst>
    <dgm:cxn modelId="{BA341B83-7F6D-40B5-B5B3-3812904A6AE5}" srcId="{A4CCAC5B-8C5E-40B6-9905-CBA782026D9F}" destId="{A3DD50C8-C475-4C79-ACD8-318C4BCB22A4}" srcOrd="0" destOrd="0" parTransId="{7976C09F-AE7E-4B9F-BBD0-2AC5BB6AED6A}" sibTransId="{3CF3A597-996D-4296-88E4-6930694F4DB6}"/>
    <dgm:cxn modelId="{7B1FA41E-70D3-4311-8600-188C56D23B88}" srcId="{8FF5653F-EFFB-4D19-BE12-01E4E67FED36}" destId="{FF983DE0-063D-4788-9D3D-70E95D942716}" srcOrd="1" destOrd="0" parTransId="{72062AE0-B16E-4B34-A22C-2B4FE9BE8EF6}" sibTransId="{A460BF8B-F567-4BFD-8E82-346F65701711}"/>
    <dgm:cxn modelId="{F5EDBD41-682E-4EC6-8D42-43AA08C1349A}" srcId="{FF983DE0-063D-4788-9D3D-70E95D942716}" destId="{E1C430EA-186F-41C4-9E4E-C7BCA7CB9E70}" srcOrd="0" destOrd="0" parTransId="{A7C2097A-322E-418D-A717-4FF0F01BF452}" sibTransId="{4D1B5479-9410-4C75-B753-3CAE958A344C}"/>
    <dgm:cxn modelId="{E4CCCD61-736C-46C8-AD91-0E8316F9C041}" type="presOf" srcId="{8FF5653F-EFFB-4D19-BE12-01E4E67FED36}" destId="{BC16DE47-EDAB-4D9E-B20E-30CD5B0F79D3}" srcOrd="0" destOrd="0" presId="urn:microsoft.com/office/officeart/2005/8/layout/chevron2"/>
    <dgm:cxn modelId="{58336881-D4A7-4B29-84B0-EA9B12FA937B}" type="presOf" srcId="{FF983DE0-063D-4788-9D3D-70E95D942716}" destId="{83C3DD77-F00C-4648-9261-1AAF5DFC1F9D}" srcOrd="0" destOrd="0" presId="urn:microsoft.com/office/officeart/2005/8/layout/chevron2"/>
    <dgm:cxn modelId="{833BE129-AE44-47D8-8865-C79B67F058CE}" type="presOf" srcId="{A3DD50C8-C475-4C79-ACD8-318C4BCB22A4}" destId="{22F1A5FA-3C8A-46F6-A53B-B36ECD2441CE}" srcOrd="0" destOrd="0" presId="urn:microsoft.com/office/officeart/2005/8/layout/chevron2"/>
    <dgm:cxn modelId="{E4F4A507-145C-438A-B758-0413186DECDD}" srcId="{8FF5653F-EFFB-4D19-BE12-01E4E67FED36}" destId="{A4CCAC5B-8C5E-40B6-9905-CBA782026D9F}" srcOrd="0" destOrd="0" parTransId="{7DCE0262-5657-4A92-9124-1B6B6CA03B85}" sibTransId="{114C35C3-D8F1-404E-9DA8-2D4BEE5AD101}"/>
    <dgm:cxn modelId="{032BE807-A025-4C79-B938-B2B765AA18D3}" type="presOf" srcId="{E1C430EA-186F-41C4-9E4E-C7BCA7CB9E70}" destId="{CA091ECC-9930-45EA-BDDE-9B69473B6DE6}" srcOrd="0" destOrd="0" presId="urn:microsoft.com/office/officeart/2005/8/layout/chevron2"/>
    <dgm:cxn modelId="{5E8F7391-1FD2-4FAC-AE9E-557FBAE0F3D1}" type="presOf" srcId="{A4CCAC5B-8C5E-40B6-9905-CBA782026D9F}" destId="{85F67FE1-47EA-44D7-868D-191C4EFDBDC1}" srcOrd="0" destOrd="0" presId="urn:microsoft.com/office/officeart/2005/8/layout/chevron2"/>
    <dgm:cxn modelId="{4EDF1E12-2A44-41ED-B758-74D95AA59719}" type="presParOf" srcId="{BC16DE47-EDAB-4D9E-B20E-30CD5B0F79D3}" destId="{DA51D9EF-9533-441D-9032-B63ED5D33076}" srcOrd="0" destOrd="0" presId="urn:microsoft.com/office/officeart/2005/8/layout/chevron2"/>
    <dgm:cxn modelId="{1E498AB0-DA4A-4F94-9FBD-F9931A857034}" type="presParOf" srcId="{DA51D9EF-9533-441D-9032-B63ED5D33076}" destId="{85F67FE1-47EA-44D7-868D-191C4EFDBDC1}" srcOrd="0" destOrd="0" presId="urn:microsoft.com/office/officeart/2005/8/layout/chevron2"/>
    <dgm:cxn modelId="{0B8B0817-D2E0-4086-A925-B8C8167E8911}" type="presParOf" srcId="{DA51D9EF-9533-441D-9032-B63ED5D33076}" destId="{22F1A5FA-3C8A-46F6-A53B-B36ECD2441CE}" srcOrd="1" destOrd="0" presId="urn:microsoft.com/office/officeart/2005/8/layout/chevron2"/>
    <dgm:cxn modelId="{BB746C56-D44B-4966-9ACC-8FBB26DED548}" type="presParOf" srcId="{BC16DE47-EDAB-4D9E-B20E-30CD5B0F79D3}" destId="{90F712E7-D9F3-4425-B070-8A578D8FAEE7}" srcOrd="1" destOrd="0" presId="urn:microsoft.com/office/officeart/2005/8/layout/chevron2"/>
    <dgm:cxn modelId="{0BD5D8F6-7D99-4F82-9CEB-0DE22D4CCE71}" type="presParOf" srcId="{BC16DE47-EDAB-4D9E-B20E-30CD5B0F79D3}" destId="{81D668F6-CFEA-4093-BA6F-76BF204ADBDF}" srcOrd="2" destOrd="0" presId="urn:microsoft.com/office/officeart/2005/8/layout/chevron2"/>
    <dgm:cxn modelId="{6813475A-EA0B-4610-B382-1FCB933D59E4}" type="presParOf" srcId="{81D668F6-CFEA-4093-BA6F-76BF204ADBDF}" destId="{83C3DD77-F00C-4648-9261-1AAF5DFC1F9D}" srcOrd="0" destOrd="0" presId="urn:microsoft.com/office/officeart/2005/8/layout/chevron2"/>
    <dgm:cxn modelId="{79C91FB1-7CC2-4C08-AD0C-24A6443687F4}" type="presParOf" srcId="{81D668F6-CFEA-4093-BA6F-76BF204ADBDF}" destId="{CA091ECC-9930-45EA-BDDE-9B69473B6DE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F9E5A9-8B9A-449E-BAB4-5C79D816CC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61015D6-63F4-4951-B2DD-B3D9AC6F3CAF}">
      <dgm:prSet phldrT="[Текст]"/>
      <dgm:spPr>
        <a:solidFill>
          <a:schemeClr val="accent5">
            <a:lumMod val="50000"/>
          </a:schemeClr>
        </a:solidFill>
        <a:ln>
          <a:noFill/>
        </a:ln>
      </dgm:spPr>
      <dgm:t>
        <a:bodyPr/>
        <a:lstStyle/>
        <a:p>
          <a:r>
            <a:rPr lang="ru-RU" dirty="0"/>
            <a:t>Условие 1</a:t>
          </a:r>
        </a:p>
      </dgm:t>
    </dgm:pt>
    <dgm:pt modelId="{6D84535C-3EF5-4AF3-AAA6-CABACA40B211}" type="parTrans" cxnId="{D72BBAE0-4E08-46E5-92A0-D78442C1CC41}">
      <dgm:prSet/>
      <dgm:spPr/>
      <dgm:t>
        <a:bodyPr/>
        <a:lstStyle/>
        <a:p>
          <a:endParaRPr lang="ru-RU"/>
        </a:p>
      </dgm:t>
    </dgm:pt>
    <dgm:pt modelId="{F6F8BB39-A7AC-421A-A870-7BD0CB391EA4}" type="sibTrans" cxnId="{D72BBAE0-4E08-46E5-92A0-D78442C1CC41}">
      <dgm:prSet/>
      <dgm:spPr/>
      <dgm:t>
        <a:bodyPr/>
        <a:lstStyle/>
        <a:p>
          <a:endParaRPr lang="ru-RU"/>
        </a:p>
      </dgm:t>
    </dgm:pt>
    <dgm:pt modelId="{84894D1E-AC3E-4E62-B929-638064BB6D9D}">
      <dgm:prSet phldrT="[Текст]"/>
      <dgm:spPr>
        <a:ln>
          <a:solidFill>
            <a:schemeClr val="accent5">
              <a:lumMod val="50000"/>
            </a:schemeClr>
          </a:solidFill>
        </a:ln>
      </dgm:spPr>
      <dgm:t>
        <a:bodyPr/>
        <a:lstStyle/>
        <a:p>
          <a:r>
            <a:rPr lang="ru-RU" dirty="0"/>
            <a:t>Наличие решения Правительства РФ (ПП №1315 от 9 августа 2021 г.), высшего исполнительного органа государственной власти субъекта РФ или местной администрации</a:t>
          </a:r>
        </a:p>
      </dgm:t>
    </dgm:pt>
    <dgm:pt modelId="{560873F6-92E7-4824-92DC-A6A974B22543}" type="parTrans" cxnId="{FB948A5A-66AB-49B5-8C00-C2E54E4913A9}">
      <dgm:prSet/>
      <dgm:spPr/>
      <dgm:t>
        <a:bodyPr/>
        <a:lstStyle/>
        <a:p>
          <a:endParaRPr lang="ru-RU"/>
        </a:p>
      </dgm:t>
    </dgm:pt>
    <dgm:pt modelId="{CB79F0BF-7F06-4751-9C23-6E7E74C0F760}" type="sibTrans" cxnId="{FB948A5A-66AB-49B5-8C00-C2E54E4913A9}">
      <dgm:prSet/>
      <dgm:spPr/>
      <dgm:t>
        <a:bodyPr/>
        <a:lstStyle/>
        <a:p>
          <a:endParaRPr lang="ru-RU"/>
        </a:p>
      </dgm:t>
    </dgm:pt>
    <dgm:pt modelId="{A3A27C0E-70DB-48D2-885A-A146055B2B7C}">
      <dgm:prSet phldrT="[Текст]"/>
      <dgm:spPr>
        <a:solidFill>
          <a:schemeClr val="accent5">
            <a:lumMod val="50000"/>
          </a:schemeClr>
        </a:solidFill>
        <a:ln>
          <a:solidFill>
            <a:schemeClr val="accent5">
              <a:lumMod val="50000"/>
            </a:schemeClr>
          </a:solidFill>
        </a:ln>
      </dgm:spPr>
      <dgm:t>
        <a:bodyPr/>
        <a:lstStyle/>
        <a:p>
          <a:r>
            <a:rPr lang="ru-RU" dirty="0"/>
            <a:t>Условие 2</a:t>
          </a:r>
        </a:p>
      </dgm:t>
    </dgm:pt>
    <dgm:pt modelId="{ED48539E-4E9A-41A4-B0DD-85AC4FE3892B}" type="parTrans" cxnId="{D00DE66D-769B-4B75-8C11-6BD67D9EFB3F}">
      <dgm:prSet/>
      <dgm:spPr/>
      <dgm:t>
        <a:bodyPr/>
        <a:lstStyle/>
        <a:p>
          <a:endParaRPr lang="ru-RU"/>
        </a:p>
      </dgm:t>
    </dgm:pt>
    <dgm:pt modelId="{C6EB768A-2EA2-4D77-A440-C2F60E51191C}" type="sibTrans" cxnId="{D00DE66D-769B-4B75-8C11-6BD67D9EFB3F}">
      <dgm:prSet/>
      <dgm:spPr/>
      <dgm:t>
        <a:bodyPr/>
        <a:lstStyle/>
        <a:p>
          <a:endParaRPr lang="ru-RU"/>
        </a:p>
      </dgm:t>
    </dgm:pt>
    <dgm:pt modelId="{EBAA33E8-4D62-463D-B513-D113E1A8A6C4}">
      <dgm:prSet phldrT="[Текст]"/>
      <dgm:spPr>
        <a:ln>
          <a:solidFill>
            <a:schemeClr val="accent5">
              <a:lumMod val="5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 Наличие обоснование решения о внесении изменений</a:t>
          </a:r>
        </a:p>
      </dgm:t>
    </dgm:pt>
    <dgm:pt modelId="{0089B740-DF16-4632-AD9D-BFBB4F713814}" type="parTrans" cxnId="{58DF4EF8-8145-4C89-BF53-C60A5C860E5A}">
      <dgm:prSet/>
      <dgm:spPr/>
      <dgm:t>
        <a:bodyPr/>
        <a:lstStyle/>
        <a:p>
          <a:endParaRPr lang="ru-RU"/>
        </a:p>
      </dgm:t>
    </dgm:pt>
    <dgm:pt modelId="{05A88CAE-E9E6-411B-881D-C26B355C9EE7}" type="sibTrans" cxnId="{58DF4EF8-8145-4C89-BF53-C60A5C860E5A}">
      <dgm:prSet/>
      <dgm:spPr/>
      <dgm:t>
        <a:bodyPr/>
        <a:lstStyle/>
        <a:p>
          <a:endParaRPr lang="ru-RU"/>
        </a:p>
      </dgm:t>
    </dgm:pt>
    <dgm:pt modelId="{B22CD573-4F62-4011-8E7E-B3F382994548}">
      <dgm:prSet phldrT="[Текст]"/>
      <dgm:spPr>
        <a:solidFill>
          <a:schemeClr val="accent5">
            <a:lumMod val="50000"/>
          </a:schemeClr>
        </a:solidFill>
        <a:ln>
          <a:solidFill>
            <a:schemeClr val="accent5">
              <a:lumMod val="50000"/>
            </a:schemeClr>
          </a:solidFill>
        </a:ln>
      </dgm:spPr>
      <dgm:t>
        <a:bodyPr/>
        <a:lstStyle/>
        <a:p>
          <a:r>
            <a:rPr lang="ru-RU" dirty="0"/>
            <a:t>Условие 3</a:t>
          </a:r>
        </a:p>
      </dgm:t>
    </dgm:pt>
    <dgm:pt modelId="{B3C6778C-6E00-476E-B4A6-9934878D6533}" type="parTrans" cxnId="{E48EF9A3-63D2-46F9-9C17-9A2C3F65E0C2}">
      <dgm:prSet/>
      <dgm:spPr/>
      <dgm:t>
        <a:bodyPr/>
        <a:lstStyle/>
        <a:p>
          <a:endParaRPr lang="ru-RU"/>
        </a:p>
      </dgm:t>
    </dgm:pt>
    <dgm:pt modelId="{14413C49-DFF8-4093-8657-4C7CC4733FC3}" type="sibTrans" cxnId="{E48EF9A3-63D2-46F9-9C17-9A2C3F65E0C2}">
      <dgm:prSet/>
      <dgm:spPr/>
      <dgm:t>
        <a:bodyPr/>
        <a:lstStyle/>
        <a:p>
          <a:endParaRPr lang="ru-RU"/>
        </a:p>
      </dgm:t>
    </dgm:pt>
    <dgm:pt modelId="{3566CB09-55FE-44AC-8D90-86FA58BAF4EB}">
      <dgm:prSet phldrT="[Текст]"/>
      <dgm:spPr>
        <a:ln>
          <a:solidFill>
            <a:schemeClr val="accent5">
              <a:lumMod val="50000"/>
            </a:schemeClr>
          </a:solidFill>
        </a:ln>
      </dgm:spPr>
      <dgm:t>
        <a:bodyPr/>
        <a:lstStyle/>
        <a:p>
          <a:r>
            <a:rPr lang="ru-RU" dirty="0"/>
            <a:t>Изменение не приводит к увеличению срока исполнения контракта и (или) цены контракта более, чем на 30% (в срок не включено получение положительного заключения экспертизы)</a:t>
          </a:r>
        </a:p>
      </dgm:t>
    </dgm:pt>
    <dgm:pt modelId="{8A626615-5B68-447C-AEE9-63E763B249C1}" type="parTrans" cxnId="{3C8A178A-52E6-40BC-8F7A-768AA040C18A}">
      <dgm:prSet/>
      <dgm:spPr/>
      <dgm:t>
        <a:bodyPr/>
        <a:lstStyle/>
        <a:p>
          <a:endParaRPr lang="ru-RU"/>
        </a:p>
      </dgm:t>
    </dgm:pt>
    <dgm:pt modelId="{E8A6675D-4F9E-4D17-8885-DDECF1E9DC50}" type="sibTrans" cxnId="{3C8A178A-52E6-40BC-8F7A-768AA040C18A}">
      <dgm:prSet/>
      <dgm:spPr/>
      <dgm:t>
        <a:bodyPr/>
        <a:lstStyle/>
        <a:p>
          <a:endParaRPr lang="ru-RU"/>
        </a:p>
      </dgm:t>
    </dgm:pt>
    <dgm:pt modelId="{DC528353-EEF8-4FCE-8D3C-2AF5C43ECCA8}" type="pres">
      <dgm:prSet presAssocID="{50F9E5A9-8B9A-449E-BAB4-5C79D816CCC5}" presName="linearFlow" presStyleCnt="0">
        <dgm:presLayoutVars>
          <dgm:dir/>
          <dgm:animLvl val="lvl"/>
          <dgm:resizeHandles val="exact"/>
        </dgm:presLayoutVars>
      </dgm:prSet>
      <dgm:spPr/>
      <dgm:t>
        <a:bodyPr/>
        <a:lstStyle/>
        <a:p>
          <a:endParaRPr lang="ru-RU"/>
        </a:p>
      </dgm:t>
    </dgm:pt>
    <dgm:pt modelId="{B5416A75-565B-411F-8B6B-2811C2359EEE}" type="pres">
      <dgm:prSet presAssocID="{461015D6-63F4-4951-B2DD-B3D9AC6F3CAF}" presName="composite" presStyleCnt="0"/>
      <dgm:spPr/>
    </dgm:pt>
    <dgm:pt modelId="{93F5524A-7346-4CDE-993E-AAFD9E3B4957}" type="pres">
      <dgm:prSet presAssocID="{461015D6-63F4-4951-B2DD-B3D9AC6F3CAF}" presName="parentText" presStyleLbl="alignNode1" presStyleIdx="0" presStyleCnt="3">
        <dgm:presLayoutVars>
          <dgm:chMax val="1"/>
          <dgm:bulletEnabled val="1"/>
        </dgm:presLayoutVars>
      </dgm:prSet>
      <dgm:spPr/>
      <dgm:t>
        <a:bodyPr/>
        <a:lstStyle/>
        <a:p>
          <a:endParaRPr lang="ru-RU"/>
        </a:p>
      </dgm:t>
    </dgm:pt>
    <dgm:pt modelId="{BB37DB86-6857-41CC-B462-A6A8B5BA10A7}" type="pres">
      <dgm:prSet presAssocID="{461015D6-63F4-4951-B2DD-B3D9AC6F3CAF}" presName="descendantText" presStyleLbl="alignAcc1" presStyleIdx="0" presStyleCnt="3" custLinFactNeighborY="-637">
        <dgm:presLayoutVars>
          <dgm:bulletEnabled val="1"/>
        </dgm:presLayoutVars>
      </dgm:prSet>
      <dgm:spPr/>
      <dgm:t>
        <a:bodyPr/>
        <a:lstStyle/>
        <a:p>
          <a:endParaRPr lang="ru-RU"/>
        </a:p>
      </dgm:t>
    </dgm:pt>
    <dgm:pt modelId="{F2CFE2BC-EA6F-45AB-8238-8B2DEBE3BAAF}" type="pres">
      <dgm:prSet presAssocID="{F6F8BB39-A7AC-421A-A870-7BD0CB391EA4}" presName="sp" presStyleCnt="0"/>
      <dgm:spPr/>
    </dgm:pt>
    <dgm:pt modelId="{7BFE148B-857C-4AB3-8C7F-AF20B68DE848}" type="pres">
      <dgm:prSet presAssocID="{A3A27C0E-70DB-48D2-885A-A146055B2B7C}" presName="composite" presStyleCnt="0"/>
      <dgm:spPr/>
    </dgm:pt>
    <dgm:pt modelId="{C0034AC1-C918-41F0-8CD2-A7331CB92F51}" type="pres">
      <dgm:prSet presAssocID="{A3A27C0E-70DB-48D2-885A-A146055B2B7C}" presName="parentText" presStyleLbl="alignNode1" presStyleIdx="1" presStyleCnt="3">
        <dgm:presLayoutVars>
          <dgm:chMax val="1"/>
          <dgm:bulletEnabled val="1"/>
        </dgm:presLayoutVars>
      </dgm:prSet>
      <dgm:spPr/>
      <dgm:t>
        <a:bodyPr/>
        <a:lstStyle/>
        <a:p>
          <a:endParaRPr lang="ru-RU"/>
        </a:p>
      </dgm:t>
    </dgm:pt>
    <dgm:pt modelId="{EAC96B65-A0F5-4981-9052-854AD027F8D0}" type="pres">
      <dgm:prSet presAssocID="{A3A27C0E-70DB-48D2-885A-A146055B2B7C}" presName="descendantText" presStyleLbl="alignAcc1" presStyleIdx="1" presStyleCnt="3">
        <dgm:presLayoutVars>
          <dgm:bulletEnabled val="1"/>
        </dgm:presLayoutVars>
      </dgm:prSet>
      <dgm:spPr/>
      <dgm:t>
        <a:bodyPr/>
        <a:lstStyle/>
        <a:p>
          <a:endParaRPr lang="ru-RU"/>
        </a:p>
      </dgm:t>
    </dgm:pt>
    <dgm:pt modelId="{6C0ED39C-C64B-4B4E-BA52-CED1FFA52F1E}" type="pres">
      <dgm:prSet presAssocID="{C6EB768A-2EA2-4D77-A440-C2F60E51191C}" presName="sp" presStyleCnt="0"/>
      <dgm:spPr/>
    </dgm:pt>
    <dgm:pt modelId="{B7A125F3-DE3B-458C-9C58-C0CA0E040D19}" type="pres">
      <dgm:prSet presAssocID="{B22CD573-4F62-4011-8E7E-B3F382994548}" presName="composite" presStyleCnt="0"/>
      <dgm:spPr/>
    </dgm:pt>
    <dgm:pt modelId="{6555E486-F9D1-4072-A941-98F92E8C7888}" type="pres">
      <dgm:prSet presAssocID="{B22CD573-4F62-4011-8E7E-B3F382994548}" presName="parentText" presStyleLbl="alignNode1" presStyleIdx="2" presStyleCnt="3">
        <dgm:presLayoutVars>
          <dgm:chMax val="1"/>
          <dgm:bulletEnabled val="1"/>
        </dgm:presLayoutVars>
      </dgm:prSet>
      <dgm:spPr/>
      <dgm:t>
        <a:bodyPr/>
        <a:lstStyle/>
        <a:p>
          <a:endParaRPr lang="ru-RU"/>
        </a:p>
      </dgm:t>
    </dgm:pt>
    <dgm:pt modelId="{DB4570A7-0412-44DC-B777-6686F463ED5F}" type="pres">
      <dgm:prSet presAssocID="{B22CD573-4F62-4011-8E7E-B3F382994548}" presName="descendantText" presStyleLbl="alignAcc1" presStyleIdx="2" presStyleCnt="3">
        <dgm:presLayoutVars>
          <dgm:bulletEnabled val="1"/>
        </dgm:presLayoutVars>
      </dgm:prSet>
      <dgm:spPr/>
      <dgm:t>
        <a:bodyPr/>
        <a:lstStyle/>
        <a:p>
          <a:endParaRPr lang="ru-RU"/>
        </a:p>
      </dgm:t>
    </dgm:pt>
  </dgm:ptLst>
  <dgm:cxnLst>
    <dgm:cxn modelId="{E48EF9A3-63D2-46F9-9C17-9A2C3F65E0C2}" srcId="{50F9E5A9-8B9A-449E-BAB4-5C79D816CCC5}" destId="{B22CD573-4F62-4011-8E7E-B3F382994548}" srcOrd="2" destOrd="0" parTransId="{B3C6778C-6E00-476E-B4A6-9934878D6533}" sibTransId="{14413C49-DFF8-4093-8657-4C7CC4733FC3}"/>
    <dgm:cxn modelId="{80D7AAA0-232A-463F-8FE3-D52E18A46909}" type="presOf" srcId="{461015D6-63F4-4951-B2DD-B3D9AC6F3CAF}" destId="{93F5524A-7346-4CDE-993E-AAFD9E3B4957}" srcOrd="0" destOrd="0" presId="urn:microsoft.com/office/officeart/2005/8/layout/chevron2"/>
    <dgm:cxn modelId="{E6E95F9E-CE91-4EDE-9B70-C9741C083DC0}" type="presOf" srcId="{84894D1E-AC3E-4E62-B929-638064BB6D9D}" destId="{BB37DB86-6857-41CC-B462-A6A8B5BA10A7}" srcOrd="0" destOrd="0" presId="urn:microsoft.com/office/officeart/2005/8/layout/chevron2"/>
    <dgm:cxn modelId="{D00DE66D-769B-4B75-8C11-6BD67D9EFB3F}" srcId="{50F9E5A9-8B9A-449E-BAB4-5C79D816CCC5}" destId="{A3A27C0E-70DB-48D2-885A-A146055B2B7C}" srcOrd="1" destOrd="0" parTransId="{ED48539E-4E9A-41A4-B0DD-85AC4FE3892B}" sibTransId="{C6EB768A-2EA2-4D77-A440-C2F60E51191C}"/>
    <dgm:cxn modelId="{58DF4EF8-8145-4C89-BF53-C60A5C860E5A}" srcId="{A3A27C0E-70DB-48D2-885A-A146055B2B7C}" destId="{EBAA33E8-4D62-463D-B513-D113E1A8A6C4}" srcOrd="0" destOrd="0" parTransId="{0089B740-DF16-4632-AD9D-BFBB4F713814}" sibTransId="{05A88CAE-E9E6-411B-881D-C26B355C9EE7}"/>
    <dgm:cxn modelId="{D72BBAE0-4E08-46E5-92A0-D78442C1CC41}" srcId="{50F9E5A9-8B9A-449E-BAB4-5C79D816CCC5}" destId="{461015D6-63F4-4951-B2DD-B3D9AC6F3CAF}" srcOrd="0" destOrd="0" parTransId="{6D84535C-3EF5-4AF3-AAA6-CABACA40B211}" sibTransId="{F6F8BB39-A7AC-421A-A870-7BD0CB391EA4}"/>
    <dgm:cxn modelId="{19BB271B-1C9E-48D6-874F-96202C158520}" type="presOf" srcId="{50F9E5A9-8B9A-449E-BAB4-5C79D816CCC5}" destId="{DC528353-EEF8-4FCE-8D3C-2AF5C43ECCA8}" srcOrd="0" destOrd="0" presId="urn:microsoft.com/office/officeart/2005/8/layout/chevron2"/>
    <dgm:cxn modelId="{FB948A5A-66AB-49B5-8C00-C2E54E4913A9}" srcId="{461015D6-63F4-4951-B2DD-B3D9AC6F3CAF}" destId="{84894D1E-AC3E-4E62-B929-638064BB6D9D}" srcOrd="0" destOrd="0" parTransId="{560873F6-92E7-4824-92DC-A6A974B22543}" sibTransId="{CB79F0BF-7F06-4751-9C23-6E7E74C0F760}"/>
    <dgm:cxn modelId="{3C8A178A-52E6-40BC-8F7A-768AA040C18A}" srcId="{B22CD573-4F62-4011-8E7E-B3F382994548}" destId="{3566CB09-55FE-44AC-8D90-86FA58BAF4EB}" srcOrd="0" destOrd="0" parTransId="{8A626615-5B68-447C-AEE9-63E763B249C1}" sibTransId="{E8A6675D-4F9E-4D17-8885-DDECF1E9DC50}"/>
    <dgm:cxn modelId="{E331EB96-8B29-43E4-B8AD-79816B5EDC4A}" type="presOf" srcId="{3566CB09-55FE-44AC-8D90-86FA58BAF4EB}" destId="{DB4570A7-0412-44DC-B777-6686F463ED5F}" srcOrd="0" destOrd="0" presId="urn:microsoft.com/office/officeart/2005/8/layout/chevron2"/>
    <dgm:cxn modelId="{A3E846D4-48A1-44D0-8C0A-420DE6CFE680}" type="presOf" srcId="{B22CD573-4F62-4011-8E7E-B3F382994548}" destId="{6555E486-F9D1-4072-A941-98F92E8C7888}" srcOrd="0" destOrd="0" presId="urn:microsoft.com/office/officeart/2005/8/layout/chevron2"/>
    <dgm:cxn modelId="{AD3F810B-6AA3-4A67-A7A3-0A5B86CFC2F6}" type="presOf" srcId="{A3A27C0E-70DB-48D2-885A-A146055B2B7C}" destId="{C0034AC1-C918-41F0-8CD2-A7331CB92F51}" srcOrd="0" destOrd="0" presId="urn:microsoft.com/office/officeart/2005/8/layout/chevron2"/>
    <dgm:cxn modelId="{10D9B32E-8FED-4284-AB8C-1AA1EC93FBBC}" type="presOf" srcId="{EBAA33E8-4D62-463D-B513-D113E1A8A6C4}" destId="{EAC96B65-A0F5-4981-9052-854AD027F8D0}" srcOrd="0" destOrd="0" presId="urn:microsoft.com/office/officeart/2005/8/layout/chevron2"/>
    <dgm:cxn modelId="{0EEAD6FA-74D9-47F8-B479-FB40FD6CA9EC}" type="presParOf" srcId="{DC528353-EEF8-4FCE-8D3C-2AF5C43ECCA8}" destId="{B5416A75-565B-411F-8B6B-2811C2359EEE}" srcOrd="0" destOrd="0" presId="urn:microsoft.com/office/officeart/2005/8/layout/chevron2"/>
    <dgm:cxn modelId="{6B8213F7-CE10-47FA-A340-C137A9EA0831}" type="presParOf" srcId="{B5416A75-565B-411F-8B6B-2811C2359EEE}" destId="{93F5524A-7346-4CDE-993E-AAFD9E3B4957}" srcOrd="0" destOrd="0" presId="urn:microsoft.com/office/officeart/2005/8/layout/chevron2"/>
    <dgm:cxn modelId="{5E974EB3-1CDF-4611-AE95-5FBEB017E49D}" type="presParOf" srcId="{B5416A75-565B-411F-8B6B-2811C2359EEE}" destId="{BB37DB86-6857-41CC-B462-A6A8B5BA10A7}" srcOrd="1" destOrd="0" presId="urn:microsoft.com/office/officeart/2005/8/layout/chevron2"/>
    <dgm:cxn modelId="{1E0FDBB9-834B-43D8-8CFF-BAA8C910E5DA}" type="presParOf" srcId="{DC528353-EEF8-4FCE-8D3C-2AF5C43ECCA8}" destId="{F2CFE2BC-EA6F-45AB-8238-8B2DEBE3BAAF}" srcOrd="1" destOrd="0" presId="urn:microsoft.com/office/officeart/2005/8/layout/chevron2"/>
    <dgm:cxn modelId="{3E08CED8-0A4D-4E88-B1D0-A01EECD6FAFD}" type="presParOf" srcId="{DC528353-EEF8-4FCE-8D3C-2AF5C43ECCA8}" destId="{7BFE148B-857C-4AB3-8C7F-AF20B68DE848}" srcOrd="2" destOrd="0" presId="urn:microsoft.com/office/officeart/2005/8/layout/chevron2"/>
    <dgm:cxn modelId="{082D72AE-7993-411D-8ECB-237954EF9843}" type="presParOf" srcId="{7BFE148B-857C-4AB3-8C7F-AF20B68DE848}" destId="{C0034AC1-C918-41F0-8CD2-A7331CB92F51}" srcOrd="0" destOrd="0" presId="urn:microsoft.com/office/officeart/2005/8/layout/chevron2"/>
    <dgm:cxn modelId="{E65464A1-5A84-4E3D-A417-F24E1D6293CD}" type="presParOf" srcId="{7BFE148B-857C-4AB3-8C7F-AF20B68DE848}" destId="{EAC96B65-A0F5-4981-9052-854AD027F8D0}" srcOrd="1" destOrd="0" presId="urn:microsoft.com/office/officeart/2005/8/layout/chevron2"/>
    <dgm:cxn modelId="{D6258172-6B4F-45BF-86C6-C6CF1876FB72}" type="presParOf" srcId="{DC528353-EEF8-4FCE-8D3C-2AF5C43ECCA8}" destId="{6C0ED39C-C64B-4B4E-BA52-CED1FFA52F1E}" srcOrd="3" destOrd="0" presId="urn:microsoft.com/office/officeart/2005/8/layout/chevron2"/>
    <dgm:cxn modelId="{71C8CE2F-68C0-4CB7-9031-C3096E0AE530}" type="presParOf" srcId="{DC528353-EEF8-4FCE-8D3C-2AF5C43ECCA8}" destId="{B7A125F3-DE3B-458C-9C58-C0CA0E040D19}" srcOrd="4" destOrd="0" presId="urn:microsoft.com/office/officeart/2005/8/layout/chevron2"/>
    <dgm:cxn modelId="{7DFE3048-AA96-4A99-A35C-B06D29A25E67}" type="presParOf" srcId="{B7A125F3-DE3B-458C-9C58-C0CA0E040D19}" destId="{6555E486-F9D1-4072-A941-98F92E8C7888}" srcOrd="0" destOrd="0" presId="urn:microsoft.com/office/officeart/2005/8/layout/chevron2"/>
    <dgm:cxn modelId="{98A9B787-041B-4472-B52E-173CF5491914}" type="presParOf" srcId="{B7A125F3-DE3B-458C-9C58-C0CA0E040D19}" destId="{DB4570A7-0412-44DC-B777-6686F463ED5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28B53E-D5DD-4621-9CD1-B101B1B9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7511619-EE8C-4816-AF7B-459F5D1FD4E6}">
      <dgm:prSet phldrT="[Текст]"/>
      <dgm:spPr>
        <a:solidFill>
          <a:schemeClr val="accent5">
            <a:lumMod val="50000"/>
          </a:schemeClr>
        </a:solidFill>
      </dgm:spPr>
      <dgm:t>
        <a:bodyPr/>
        <a:lstStyle/>
        <a:p>
          <a:r>
            <a:rPr lang="ru-RU" dirty="0"/>
            <a:t>Закупка проводилась для федеральных нужд, изменяются существенные условия</a:t>
          </a:r>
        </a:p>
      </dgm:t>
    </dgm:pt>
    <dgm:pt modelId="{B81C823A-ED4C-46D3-AF02-85E2F2DBE1F8}" type="parTrans" cxnId="{80B8C733-79D4-4461-8C30-880B96ABB174}">
      <dgm:prSet/>
      <dgm:spPr/>
      <dgm:t>
        <a:bodyPr/>
        <a:lstStyle/>
        <a:p>
          <a:endParaRPr lang="ru-RU"/>
        </a:p>
      </dgm:t>
    </dgm:pt>
    <dgm:pt modelId="{6078F5B2-3627-4A2E-A182-F3A4D93CFC0C}" type="sibTrans" cxnId="{80B8C733-79D4-4461-8C30-880B96ABB174}">
      <dgm:prSet/>
      <dgm:spPr/>
      <dgm:t>
        <a:bodyPr/>
        <a:lstStyle/>
        <a:p>
          <a:endParaRPr lang="ru-RU"/>
        </a:p>
      </dgm:t>
    </dgm:pt>
    <dgm:pt modelId="{11ADCBD9-AA2A-4761-A842-D9625FF8B036}">
      <dgm:prSet phldrT="[Текст]"/>
      <dgm:spPr>
        <a:solidFill>
          <a:schemeClr val="accent5">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Заказчик внесен в «перечень» (61 запись)</a:t>
          </a:r>
        </a:p>
      </dgm:t>
    </dgm:pt>
    <dgm:pt modelId="{6794A7E2-A874-40A1-92AC-D59694BB50EB}" type="parTrans" cxnId="{DF1ACEA6-06B1-4194-8228-3AC53726A35E}">
      <dgm:prSet/>
      <dgm:spPr/>
      <dgm:t>
        <a:bodyPr/>
        <a:lstStyle/>
        <a:p>
          <a:endParaRPr lang="ru-RU"/>
        </a:p>
      </dgm:t>
    </dgm:pt>
    <dgm:pt modelId="{5370B743-8426-4A41-9138-F2EDC82DE8FA}" type="sibTrans" cxnId="{DF1ACEA6-06B1-4194-8228-3AC53726A35E}">
      <dgm:prSet/>
      <dgm:spPr/>
      <dgm:t>
        <a:bodyPr/>
        <a:lstStyle/>
        <a:p>
          <a:endParaRPr lang="ru-RU"/>
        </a:p>
      </dgm:t>
    </dgm:pt>
    <dgm:pt modelId="{DF8D1B0B-496C-42CF-B3D9-EC93A7294D60}">
      <dgm:prSet phldrT="[Текст]"/>
      <dgm:spPr>
        <a:solidFill>
          <a:schemeClr val="accent5">
            <a:lumMod val="50000"/>
          </a:schemeClr>
        </a:solidFill>
      </dgm:spPr>
      <dgm:t>
        <a:bodyPr/>
        <a:lstStyle/>
        <a:p>
          <a:r>
            <a:rPr lang="ru-RU" dirty="0"/>
            <a:t>Изменение в пределах лимитов</a:t>
          </a:r>
        </a:p>
      </dgm:t>
    </dgm:pt>
    <dgm:pt modelId="{7AF98835-9735-4E33-9006-57ADB0A6B8A8}" type="parTrans" cxnId="{1211A622-C4F6-45D7-A415-1E42BCEFAEAA}">
      <dgm:prSet/>
      <dgm:spPr/>
      <dgm:t>
        <a:bodyPr/>
        <a:lstStyle/>
        <a:p>
          <a:endParaRPr lang="ru-RU"/>
        </a:p>
      </dgm:t>
    </dgm:pt>
    <dgm:pt modelId="{D6606971-468E-43C0-B776-0AFDD61507EB}" type="sibTrans" cxnId="{1211A622-C4F6-45D7-A415-1E42BCEFAEAA}">
      <dgm:prSet/>
      <dgm:spPr/>
      <dgm:t>
        <a:bodyPr/>
        <a:lstStyle/>
        <a:p>
          <a:endParaRPr lang="ru-RU"/>
        </a:p>
      </dgm:t>
    </dgm:pt>
    <dgm:pt modelId="{5F91A534-08DB-49C5-9F82-22549F41927C}">
      <dgm:prSet phldrT="[Текст]"/>
      <dgm:spPr>
        <a:solidFill>
          <a:schemeClr val="accent5">
            <a:lumMod val="50000"/>
          </a:schemeClr>
        </a:solidFill>
      </dgm:spPr>
      <dgm:t>
        <a:bodyPr/>
        <a:lstStyle/>
        <a:p>
          <a:r>
            <a:rPr lang="ru-RU" dirty="0"/>
            <a:t>Увеличение срока/цены ≤ 30%</a:t>
          </a:r>
        </a:p>
      </dgm:t>
    </dgm:pt>
    <dgm:pt modelId="{8837A5E0-FC7E-4F87-9B99-9CE8D53E98E7}" type="parTrans" cxnId="{E696F6FE-0E62-43C7-8736-733711E95715}">
      <dgm:prSet/>
      <dgm:spPr/>
      <dgm:t>
        <a:bodyPr/>
        <a:lstStyle/>
        <a:p>
          <a:endParaRPr lang="ru-RU"/>
        </a:p>
      </dgm:t>
    </dgm:pt>
    <dgm:pt modelId="{6B0BE927-94F2-4AC1-AE33-E8B326890728}" type="sibTrans" cxnId="{E696F6FE-0E62-43C7-8736-733711E95715}">
      <dgm:prSet/>
      <dgm:spPr/>
      <dgm:t>
        <a:bodyPr/>
        <a:lstStyle/>
        <a:p>
          <a:endParaRPr lang="ru-RU"/>
        </a:p>
      </dgm:t>
    </dgm:pt>
    <dgm:pt modelId="{8D654AE4-E373-4A61-A8A3-89D8E879FCFB}">
      <dgm:prSet phldrT="[Текст]"/>
      <dgm:spPr>
        <a:solidFill>
          <a:schemeClr val="accent5">
            <a:lumMod val="50000"/>
          </a:schemeClr>
        </a:solidFill>
      </dgm:spPr>
      <dgm:t>
        <a:bodyPr/>
        <a:lstStyle/>
        <a:p>
          <a:r>
            <a:rPr lang="ru-RU" dirty="0"/>
            <a:t>Физические объемы, решения не меняются</a:t>
          </a:r>
        </a:p>
      </dgm:t>
    </dgm:pt>
    <dgm:pt modelId="{BB8D2ADD-7B5A-451A-89AE-600B6D9D968D}" type="parTrans" cxnId="{76386615-6478-47FF-B1D0-382CA1B12E7F}">
      <dgm:prSet/>
      <dgm:spPr/>
      <dgm:t>
        <a:bodyPr/>
        <a:lstStyle/>
        <a:p>
          <a:endParaRPr lang="ru-RU"/>
        </a:p>
      </dgm:t>
    </dgm:pt>
    <dgm:pt modelId="{52A2D9D3-8F2B-4134-BF2A-3F51C4EFEA84}" type="sibTrans" cxnId="{76386615-6478-47FF-B1D0-382CA1B12E7F}">
      <dgm:prSet/>
      <dgm:spPr/>
      <dgm:t>
        <a:bodyPr/>
        <a:lstStyle/>
        <a:p>
          <a:endParaRPr lang="ru-RU"/>
        </a:p>
      </dgm:t>
    </dgm:pt>
    <dgm:pt modelId="{85E8DF47-65D9-4097-841E-6FABF4EEB058}">
      <dgm:prSet phldrT="[Текст]"/>
      <dgm:spPr>
        <a:solidFill>
          <a:schemeClr val="accent5">
            <a:lumMod val="50000"/>
          </a:schemeClr>
        </a:solidFill>
      </dgm:spPr>
      <dgm:t>
        <a:bodyPr/>
        <a:lstStyle/>
        <a:p>
          <a:r>
            <a:rPr lang="ru-RU" dirty="0"/>
            <a:t>Изменение цены согласно приказу Минстроя 841/</a:t>
          </a:r>
          <a:r>
            <a:rPr lang="ru-RU" dirty="0" err="1"/>
            <a:t>пр</a:t>
          </a:r>
          <a:r>
            <a:rPr lang="ru-RU" dirty="0"/>
            <a:t> (проблема!)</a:t>
          </a:r>
        </a:p>
      </dgm:t>
    </dgm:pt>
    <dgm:pt modelId="{6506EF7D-9E16-4C04-9B38-D34B9D9195F6}" type="parTrans" cxnId="{7A1ECCB7-28E1-4234-93B1-C6E7B3EF6F7B}">
      <dgm:prSet/>
      <dgm:spPr/>
      <dgm:t>
        <a:bodyPr/>
        <a:lstStyle/>
        <a:p>
          <a:endParaRPr lang="ru-RU"/>
        </a:p>
      </dgm:t>
    </dgm:pt>
    <dgm:pt modelId="{4A3E2A6E-45ED-4018-AAA5-92EEE562C249}" type="sibTrans" cxnId="{7A1ECCB7-28E1-4234-93B1-C6E7B3EF6F7B}">
      <dgm:prSet/>
      <dgm:spPr/>
      <dgm:t>
        <a:bodyPr/>
        <a:lstStyle/>
        <a:p>
          <a:endParaRPr lang="ru-RU"/>
        </a:p>
      </dgm:t>
    </dgm:pt>
    <dgm:pt modelId="{673633F1-2916-494C-877B-213C53306A14}">
      <dgm:prSet phldrT="[Текст]"/>
      <dgm:spPr>
        <a:solidFill>
          <a:schemeClr val="accent5">
            <a:lumMod val="50000"/>
          </a:schemeClr>
        </a:solidFill>
      </dgm:spPr>
      <dgm:t>
        <a:bodyPr/>
        <a:lstStyle/>
        <a:p>
          <a:r>
            <a:rPr lang="ru-RU" dirty="0"/>
            <a:t>При цене свыше 100 млн. руб. только после повторной экспертизы в части оценки достоверности сметной стоимости</a:t>
          </a:r>
        </a:p>
      </dgm:t>
    </dgm:pt>
    <dgm:pt modelId="{E52B0463-BEBF-4570-850E-560555A0D32B}" type="parTrans" cxnId="{AD0737F7-360B-48D6-BD0E-07AF0A292A44}">
      <dgm:prSet/>
      <dgm:spPr/>
      <dgm:t>
        <a:bodyPr/>
        <a:lstStyle/>
        <a:p>
          <a:endParaRPr lang="ru-RU"/>
        </a:p>
      </dgm:t>
    </dgm:pt>
    <dgm:pt modelId="{D7626DBF-D984-4767-BAD6-AED4522662C7}" type="sibTrans" cxnId="{AD0737F7-360B-48D6-BD0E-07AF0A292A44}">
      <dgm:prSet/>
      <dgm:spPr/>
      <dgm:t>
        <a:bodyPr/>
        <a:lstStyle/>
        <a:p>
          <a:endParaRPr lang="ru-RU"/>
        </a:p>
      </dgm:t>
    </dgm:pt>
    <dgm:pt modelId="{E8FA13B4-4465-400D-8A95-B695A06A4CA0}">
      <dgm:prSet phldrT="[Текст]"/>
      <dgm:spPr>
        <a:solidFill>
          <a:schemeClr val="accent5">
            <a:lumMod val="50000"/>
          </a:schemeClr>
        </a:solidFill>
      </dgm:spPr>
      <dgm:t>
        <a:bodyPr/>
        <a:lstStyle/>
        <a:p>
          <a:r>
            <a:rPr lang="ru-RU" dirty="0"/>
            <a:t>Инициатор – Подрядчик, он обращается к Заказчику и прикладывает необходимые документы</a:t>
          </a:r>
        </a:p>
      </dgm:t>
    </dgm:pt>
    <dgm:pt modelId="{3B90B571-BB5F-417A-9C5F-A59AD523FA61}" type="parTrans" cxnId="{E1F26537-F800-4722-86C3-03C355153E9C}">
      <dgm:prSet/>
      <dgm:spPr/>
      <dgm:t>
        <a:bodyPr/>
        <a:lstStyle/>
        <a:p>
          <a:endParaRPr lang="ru-RU"/>
        </a:p>
      </dgm:t>
    </dgm:pt>
    <dgm:pt modelId="{B05564D7-C2C8-4E6E-AA46-B8ECE496FCDE}" type="sibTrans" cxnId="{E1F26537-F800-4722-86C3-03C355153E9C}">
      <dgm:prSet/>
      <dgm:spPr/>
      <dgm:t>
        <a:bodyPr/>
        <a:lstStyle/>
        <a:p>
          <a:endParaRPr lang="ru-RU"/>
        </a:p>
      </dgm:t>
    </dgm:pt>
    <dgm:pt modelId="{436C43DF-2CAC-4CDC-A7D8-FBE727DD197F}">
      <dgm:prSet phldrT="[Текст]"/>
      <dgm:spPr>
        <a:solidFill>
          <a:schemeClr val="accent5">
            <a:lumMod val="50000"/>
          </a:schemeClr>
        </a:solidFill>
      </dgm:spPr>
      <dgm:t>
        <a:bodyPr/>
        <a:lstStyle/>
        <a:p>
          <a:r>
            <a:rPr lang="ru-RU" dirty="0"/>
            <a:t>Контракт заключен до 31.12.2022 и обязательства по нему на момент заключения ДС не исполнены</a:t>
          </a:r>
        </a:p>
      </dgm:t>
    </dgm:pt>
    <dgm:pt modelId="{A8B06C88-2881-4DD7-A4CE-298FBF2306E2}" type="parTrans" cxnId="{9F259DDB-AA00-481B-B916-F70952366CC9}">
      <dgm:prSet/>
      <dgm:spPr/>
      <dgm:t>
        <a:bodyPr/>
        <a:lstStyle/>
        <a:p>
          <a:endParaRPr lang="ru-RU"/>
        </a:p>
      </dgm:t>
    </dgm:pt>
    <dgm:pt modelId="{91E6A1F4-8FEC-47D9-8BA6-410E2C3BEF8E}" type="sibTrans" cxnId="{9F259DDB-AA00-481B-B916-F70952366CC9}">
      <dgm:prSet/>
      <dgm:spPr/>
      <dgm:t>
        <a:bodyPr/>
        <a:lstStyle/>
        <a:p>
          <a:endParaRPr lang="ru-RU"/>
        </a:p>
      </dgm:t>
    </dgm:pt>
    <dgm:pt modelId="{0510C008-6D80-4AA9-AF3E-0CA923E4ED44}" type="pres">
      <dgm:prSet presAssocID="{1528B53E-D5DD-4621-9CD1-B101B1B9C0F0}" presName="linear" presStyleCnt="0">
        <dgm:presLayoutVars>
          <dgm:dir/>
          <dgm:animLvl val="lvl"/>
          <dgm:resizeHandles val="exact"/>
        </dgm:presLayoutVars>
      </dgm:prSet>
      <dgm:spPr/>
      <dgm:t>
        <a:bodyPr/>
        <a:lstStyle/>
        <a:p>
          <a:endParaRPr lang="ru-RU"/>
        </a:p>
      </dgm:t>
    </dgm:pt>
    <dgm:pt modelId="{0C2FD073-5059-40B1-819B-37914747D4F4}" type="pres">
      <dgm:prSet presAssocID="{77511619-EE8C-4816-AF7B-459F5D1FD4E6}" presName="parentLin" presStyleCnt="0"/>
      <dgm:spPr/>
    </dgm:pt>
    <dgm:pt modelId="{C955E646-FBB9-4EDF-9ED3-6650A7FBB3EE}" type="pres">
      <dgm:prSet presAssocID="{77511619-EE8C-4816-AF7B-459F5D1FD4E6}" presName="parentLeftMargin" presStyleLbl="node1" presStyleIdx="0" presStyleCnt="9"/>
      <dgm:spPr/>
      <dgm:t>
        <a:bodyPr/>
        <a:lstStyle/>
        <a:p>
          <a:endParaRPr lang="ru-RU"/>
        </a:p>
      </dgm:t>
    </dgm:pt>
    <dgm:pt modelId="{A4A70683-D7B5-449A-918E-F7FB93CA2055}" type="pres">
      <dgm:prSet presAssocID="{77511619-EE8C-4816-AF7B-459F5D1FD4E6}" presName="parentText" presStyleLbl="node1" presStyleIdx="0" presStyleCnt="9">
        <dgm:presLayoutVars>
          <dgm:chMax val="0"/>
          <dgm:bulletEnabled val="1"/>
        </dgm:presLayoutVars>
      </dgm:prSet>
      <dgm:spPr/>
      <dgm:t>
        <a:bodyPr/>
        <a:lstStyle/>
        <a:p>
          <a:endParaRPr lang="ru-RU"/>
        </a:p>
      </dgm:t>
    </dgm:pt>
    <dgm:pt modelId="{22B457F3-2E31-4E7B-AE13-F672E975DD07}" type="pres">
      <dgm:prSet presAssocID="{77511619-EE8C-4816-AF7B-459F5D1FD4E6}" presName="negativeSpace" presStyleCnt="0"/>
      <dgm:spPr/>
    </dgm:pt>
    <dgm:pt modelId="{FE7C4C92-D737-4580-B71A-B28ED423BA58}" type="pres">
      <dgm:prSet presAssocID="{77511619-EE8C-4816-AF7B-459F5D1FD4E6}" presName="childText" presStyleLbl="conFgAcc1" presStyleIdx="0" presStyleCnt="9">
        <dgm:presLayoutVars>
          <dgm:bulletEnabled val="1"/>
        </dgm:presLayoutVars>
      </dgm:prSet>
      <dgm:spPr>
        <a:ln>
          <a:solidFill>
            <a:schemeClr val="accent5">
              <a:lumMod val="50000"/>
            </a:schemeClr>
          </a:solidFill>
        </a:ln>
      </dgm:spPr>
    </dgm:pt>
    <dgm:pt modelId="{6B350B17-1480-479E-AA28-BFCCCC6F948D}" type="pres">
      <dgm:prSet presAssocID="{6078F5B2-3627-4A2E-A182-F3A4D93CFC0C}" presName="spaceBetweenRectangles" presStyleCnt="0"/>
      <dgm:spPr/>
    </dgm:pt>
    <dgm:pt modelId="{DF1E894D-9DAC-4712-B1E0-FBD5B326BDA7}" type="pres">
      <dgm:prSet presAssocID="{11ADCBD9-AA2A-4761-A842-D9625FF8B036}" presName="parentLin" presStyleCnt="0"/>
      <dgm:spPr/>
    </dgm:pt>
    <dgm:pt modelId="{36A2A2A3-1EDF-40D7-AD91-A33AFDC093AA}" type="pres">
      <dgm:prSet presAssocID="{11ADCBD9-AA2A-4761-A842-D9625FF8B036}" presName="parentLeftMargin" presStyleLbl="node1" presStyleIdx="0" presStyleCnt="9"/>
      <dgm:spPr/>
      <dgm:t>
        <a:bodyPr/>
        <a:lstStyle/>
        <a:p>
          <a:endParaRPr lang="ru-RU"/>
        </a:p>
      </dgm:t>
    </dgm:pt>
    <dgm:pt modelId="{0CFA49DF-C7AD-4144-A245-81E5DACFF1EE}" type="pres">
      <dgm:prSet presAssocID="{11ADCBD9-AA2A-4761-A842-D9625FF8B036}" presName="parentText" presStyleLbl="node1" presStyleIdx="1" presStyleCnt="9">
        <dgm:presLayoutVars>
          <dgm:chMax val="0"/>
          <dgm:bulletEnabled val="1"/>
        </dgm:presLayoutVars>
      </dgm:prSet>
      <dgm:spPr/>
      <dgm:t>
        <a:bodyPr/>
        <a:lstStyle/>
        <a:p>
          <a:endParaRPr lang="ru-RU"/>
        </a:p>
      </dgm:t>
    </dgm:pt>
    <dgm:pt modelId="{AB128713-37F3-4D9E-8D3A-A0CB59BF000B}" type="pres">
      <dgm:prSet presAssocID="{11ADCBD9-AA2A-4761-A842-D9625FF8B036}" presName="negativeSpace" presStyleCnt="0"/>
      <dgm:spPr/>
    </dgm:pt>
    <dgm:pt modelId="{03DA0862-03E5-4B6C-8F53-C3332F4AFA39}" type="pres">
      <dgm:prSet presAssocID="{11ADCBD9-AA2A-4761-A842-D9625FF8B036}" presName="childText" presStyleLbl="conFgAcc1" presStyleIdx="1" presStyleCnt="9">
        <dgm:presLayoutVars>
          <dgm:bulletEnabled val="1"/>
        </dgm:presLayoutVars>
      </dgm:prSet>
      <dgm:spPr>
        <a:ln>
          <a:solidFill>
            <a:schemeClr val="accent5">
              <a:lumMod val="50000"/>
            </a:schemeClr>
          </a:solidFill>
        </a:ln>
      </dgm:spPr>
    </dgm:pt>
    <dgm:pt modelId="{5E09BFD7-C847-451D-8617-F08240B0343F}" type="pres">
      <dgm:prSet presAssocID="{5370B743-8426-4A41-9138-F2EDC82DE8FA}" presName="spaceBetweenRectangles" presStyleCnt="0"/>
      <dgm:spPr/>
    </dgm:pt>
    <dgm:pt modelId="{77CA00B0-1F6B-44A6-B6A9-A6AB0DAF2E33}" type="pres">
      <dgm:prSet presAssocID="{DF8D1B0B-496C-42CF-B3D9-EC93A7294D60}" presName="parentLin" presStyleCnt="0"/>
      <dgm:spPr/>
    </dgm:pt>
    <dgm:pt modelId="{6A987F81-18ED-4F92-A380-0252D73E4688}" type="pres">
      <dgm:prSet presAssocID="{DF8D1B0B-496C-42CF-B3D9-EC93A7294D60}" presName="parentLeftMargin" presStyleLbl="node1" presStyleIdx="1" presStyleCnt="9"/>
      <dgm:spPr/>
      <dgm:t>
        <a:bodyPr/>
        <a:lstStyle/>
        <a:p>
          <a:endParaRPr lang="ru-RU"/>
        </a:p>
      </dgm:t>
    </dgm:pt>
    <dgm:pt modelId="{8340F744-AD5B-4B53-9B8E-A216C18A897D}" type="pres">
      <dgm:prSet presAssocID="{DF8D1B0B-496C-42CF-B3D9-EC93A7294D60}" presName="parentText" presStyleLbl="node1" presStyleIdx="2" presStyleCnt="9">
        <dgm:presLayoutVars>
          <dgm:chMax val="0"/>
          <dgm:bulletEnabled val="1"/>
        </dgm:presLayoutVars>
      </dgm:prSet>
      <dgm:spPr/>
      <dgm:t>
        <a:bodyPr/>
        <a:lstStyle/>
        <a:p>
          <a:endParaRPr lang="ru-RU"/>
        </a:p>
      </dgm:t>
    </dgm:pt>
    <dgm:pt modelId="{A45955BE-0542-41E0-BB32-4D7924E5FF56}" type="pres">
      <dgm:prSet presAssocID="{DF8D1B0B-496C-42CF-B3D9-EC93A7294D60}" presName="negativeSpace" presStyleCnt="0"/>
      <dgm:spPr/>
    </dgm:pt>
    <dgm:pt modelId="{BA3D1ABF-E0E8-4023-90BC-91A9EEBDFC3A}" type="pres">
      <dgm:prSet presAssocID="{DF8D1B0B-496C-42CF-B3D9-EC93A7294D60}" presName="childText" presStyleLbl="conFgAcc1" presStyleIdx="2" presStyleCnt="9">
        <dgm:presLayoutVars>
          <dgm:bulletEnabled val="1"/>
        </dgm:presLayoutVars>
      </dgm:prSet>
      <dgm:spPr>
        <a:ln>
          <a:solidFill>
            <a:schemeClr val="accent5">
              <a:lumMod val="50000"/>
            </a:schemeClr>
          </a:solidFill>
        </a:ln>
      </dgm:spPr>
    </dgm:pt>
    <dgm:pt modelId="{D2ADD9B4-3691-47F0-A0E6-E9D2BAB726B7}" type="pres">
      <dgm:prSet presAssocID="{D6606971-468E-43C0-B776-0AFDD61507EB}" presName="spaceBetweenRectangles" presStyleCnt="0"/>
      <dgm:spPr/>
    </dgm:pt>
    <dgm:pt modelId="{83642A4D-3E39-4FA8-8BC4-0FDDD5F7350E}" type="pres">
      <dgm:prSet presAssocID="{5F91A534-08DB-49C5-9F82-22549F41927C}" presName="parentLin" presStyleCnt="0"/>
      <dgm:spPr/>
    </dgm:pt>
    <dgm:pt modelId="{411B306F-E1BA-434A-943B-D90815F527B4}" type="pres">
      <dgm:prSet presAssocID="{5F91A534-08DB-49C5-9F82-22549F41927C}" presName="parentLeftMargin" presStyleLbl="node1" presStyleIdx="2" presStyleCnt="9"/>
      <dgm:spPr/>
      <dgm:t>
        <a:bodyPr/>
        <a:lstStyle/>
        <a:p>
          <a:endParaRPr lang="ru-RU"/>
        </a:p>
      </dgm:t>
    </dgm:pt>
    <dgm:pt modelId="{C75E5B05-E0E4-48B4-832E-D98CE87ABD80}" type="pres">
      <dgm:prSet presAssocID="{5F91A534-08DB-49C5-9F82-22549F41927C}" presName="parentText" presStyleLbl="node1" presStyleIdx="3" presStyleCnt="9">
        <dgm:presLayoutVars>
          <dgm:chMax val="0"/>
          <dgm:bulletEnabled val="1"/>
        </dgm:presLayoutVars>
      </dgm:prSet>
      <dgm:spPr/>
      <dgm:t>
        <a:bodyPr/>
        <a:lstStyle/>
        <a:p>
          <a:endParaRPr lang="ru-RU"/>
        </a:p>
      </dgm:t>
    </dgm:pt>
    <dgm:pt modelId="{CA867CFD-99D7-4DBD-9BD7-DD3F7B1D0999}" type="pres">
      <dgm:prSet presAssocID="{5F91A534-08DB-49C5-9F82-22549F41927C}" presName="negativeSpace" presStyleCnt="0"/>
      <dgm:spPr/>
    </dgm:pt>
    <dgm:pt modelId="{28FC1F88-B267-47E2-A784-93AF646A9126}" type="pres">
      <dgm:prSet presAssocID="{5F91A534-08DB-49C5-9F82-22549F41927C}" presName="childText" presStyleLbl="conFgAcc1" presStyleIdx="3" presStyleCnt="9">
        <dgm:presLayoutVars>
          <dgm:bulletEnabled val="1"/>
        </dgm:presLayoutVars>
      </dgm:prSet>
      <dgm:spPr>
        <a:ln>
          <a:solidFill>
            <a:schemeClr val="accent5">
              <a:lumMod val="50000"/>
            </a:schemeClr>
          </a:solidFill>
        </a:ln>
      </dgm:spPr>
    </dgm:pt>
    <dgm:pt modelId="{DBA1C016-B53C-4AA4-A76B-DDC34851B60B}" type="pres">
      <dgm:prSet presAssocID="{6B0BE927-94F2-4AC1-AE33-E8B326890728}" presName="spaceBetweenRectangles" presStyleCnt="0"/>
      <dgm:spPr/>
    </dgm:pt>
    <dgm:pt modelId="{EC0267D7-F4BE-4DE4-9301-52A829B722A0}" type="pres">
      <dgm:prSet presAssocID="{8D654AE4-E373-4A61-A8A3-89D8E879FCFB}" presName="parentLin" presStyleCnt="0"/>
      <dgm:spPr/>
    </dgm:pt>
    <dgm:pt modelId="{85CE08C7-3BD4-470C-8351-A5B48584A073}" type="pres">
      <dgm:prSet presAssocID="{8D654AE4-E373-4A61-A8A3-89D8E879FCFB}" presName="parentLeftMargin" presStyleLbl="node1" presStyleIdx="3" presStyleCnt="9"/>
      <dgm:spPr/>
      <dgm:t>
        <a:bodyPr/>
        <a:lstStyle/>
        <a:p>
          <a:endParaRPr lang="ru-RU"/>
        </a:p>
      </dgm:t>
    </dgm:pt>
    <dgm:pt modelId="{DA474E38-B032-49DB-8D25-7BDB5A9E4B03}" type="pres">
      <dgm:prSet presAssocID="{8D654AE4-E373-4A61-A8A3-89D8E879FCFB}" presName="parentText" presStyleLbl="node1" presStyleIdx="4" presStyleCnt="9">
        <dgm:presLayoutVars>
          <dgm:chMax val="0"/>
          <dgm:bulletEnabled val="1"/>
        </dgm:presLayoutVars>
      </dgm:prSet>
      <dgm:spPr/>
      <dgm:t>
        <a:bodyPr/>
        <a:lstStyle/>
        <a:p>
          <a:endParaRPr lang="ru-RU"/>
        </a:p>
      </dgm:t>
    </dgm:pt>
    <dgm:pt modelId="{FA7A75B8-D5EE-4E0E-98D2-40FAB68DFFDD}" type="pres">
      <dgm:prSet presAssocID="{8D654AE4-E373-4A61-A8A3-89D8E879FCFB}" presName="negativeSpace" presStyleCnt="0"/>
      <dgm:spPr/>
    </dgm:pt>
    <dgm:pt modelId="{C3AAF934-8625-4EE2-A172-22451E4DA695}" type="pres">
      <dgm:prSet presAssocID="{8D654AE4-E373-4A61-A8A3-89D8E879FCFB}" presName="childText" presStyleLbl="conFgAcc1" presStyleIdx="4" presStyleCnt="9">
        <dgm:presLayoutVars>
          <dgm:bulletEnabled val="1"/>
        </dgm:presLayoutVars>
      </dgm:prSet>
      <dgm:spPr>
        <a:ln>
          <a:solidFill>
            <a:schemeClr val="accent5">
              <a:lumMod val="50000"/>
            </a:schemeClr>
          </a:solidFill>
        </a:ln>
      </dgm:spPr>
    </dgm:pt>
    <dgm:pt modelId="{2BF4C6F3-028D-46D0-877E-E4C08C3C9430}" type="pres">
      <dgm:prSet presAssocID="{52A2D9D3-8F2B-4134-BF2A-3F51C4EFEA84}" presName="spaceBetweenRectangles" presStyleCnt="0"/>
      <dgm:spPr/>
    </dgm:pt>
    <dgm:pt modelId="{4A727C5A-2B6E-4E8D-A384-C0A215B6EACD}" type="pres">
      <dgm:prSet presAssocID="{85E8DF47-65D9-4097-841E-6FABF4EEB058}" presName="parentLin" presStyleCnt="0"/>
      <dgm:spPr/>
    </dgm:pt>
    <dgm:pt modelId="{BCEDB6F5-EB04-4878-B1A3-B71C4A331765}" type="pres">
      <dgm:prSet presAssocID="{85E8DF47-65D9-4097-841E-6FABF4EEB058}" presName="parentLeftMargin" presStyleLbl="node1" presStyleIdx="4" presStyleCnt="9"/>
      <dgm:spPr/>
      <dgm:t>
        <a:bodyPr/>
        <a:lstStyle/>
        <a:p>
          <a:endParaRPr lang="ru-RU"/>
        </a:p>
      </dgm:t>
    </dgm:pt>
    <dgm:pt modelId="{ED756592-782C-4054-B22E-5B94E4456011}" type="pres">
      <dgm:prSet presAssocID="{85E8DF47-65D9-4097-841E-6FABF4EEB058}" presName="parentText" presStyleLbl="node1" presStyleIdx="5" presStyleCnt="9">
        <dgm:presLayoutVars>
          <dgm:chMax val="0"/>
          <dgm:bulletEnabled val="1"/>
        </dgm:presLayoutVars>
      </dgm:prSet>
      <dgm:spPr/>
      <dgm:t>
        <a:bodyPr/>
        <a:lstStyle/>
        <a:p>
          <a:endParaRPr lang="ru-RU"/>
        </a:p>
      </dgm:t>
    </dgm:pt>
    <dgm:pt modelId="{417302CE-392C-49AA-BB3F-73789012A732}" type="pres">
      <dgm:prSet presAssocID="{85E8DF47-65D9-4097-841E-6FABF4EEB058}" presName="negativeSpace" presStyleCnt="0"/>
      <dgm:spPr/>
    </dgm:pt>
    <dgm:pt modelId="{59C04E0C-7D27-4EE0-B6BB-8D66B6D610F3}" type="pres">
      <dgm:prSet presAssocID="{85E8DF47-65D9-4097-841E-6FABF4EEB058}" presName="childText" presStyleLbl="conFgAcc1" presStyleIdx="5" presStyleCnt="9">
        <dgm:presLayoutVars>
          <dgm:bulletEnabled val="1"/>
        </dgm:presLayoutVars>
      </dgm:prSet>
      <dgm:spPr>
        <a:ln>
          <a:solidFill>
            <a:schemeClr val="accent5">
              <a:lumMod val="50000"/>
            </a:schemeClr>
          </a:solidFill>
        </a:ln>
      </dgm:spPr>
    </dgm:pt>
    <dgm:pt modelId="{9AA288AC-40B4-43BC-B88E-4A17BE19C693}" type="pres">
      <dgm:prSet presAssocID="{4A3E2A6E-45ED-4018-AAA5-92EEE562C249}" presName="spaceBetweenRectangles" presStyleCnt="0"/>
      <dgm:spPr/>
    </dgm:pt>
    <dgm:pt modelId="{4B6F078D-A485-4DCB-B9BC-7250848276D7}" type="pres">
      <dgm:prSet presAssocID="{673633F1-2916-494C-877B-213C53306A14}" presName="parentLin" presStyleCnt="0"/>
      <dgm:spPr/>
    </dgm:pt>
    <dgm:pt modelId="{E8666141-2989-4B20-BBD1-CE3C473B5BDA}" type="pres">
      <dgm:prSet presAssocID="{673633F1-2916-494C-877B-213C53306A14}" presName="parentLeftMargin" presStyleLbl="node1" presStyleIdx="5" presStyleCnt="9"/>
      <dgm:spPr/>
      <dgm:t>
        <a:bodyPr/>
        <a:lstStyle/>
        <a:p>
          <a:endParaRPr lang="ru-RU"/>
        </a:p>
      </dgm:t>
    </dgm:pt>
    <dgm:pt modelId="{C7E81F7D-C4A7-4E11-89C5-A86EAD154042}" type="pres">
      <dgm:prSet presAssocID="{673633F1-2916-494C-877B-213C53306A14}" presName="parentText" presStyleLbl="node1" presStyleIdx="6" presStyleCnt="9">
        <dgm:presLayoutVars>
          <dgm:chMax val="0"/>
          <dgm:bulletEnabled val="1"/>
        </dgm:presLayoutVars>
      </dgm:prSet>
      <dgm:spPr/>
      <dgm:t>
        <a:bodyPr/>
        <a:lstStyle/>
        <a:p>
          <a:endParaRPr lang="ru-RU"/>
        </a:p>
      </dgm:t>
    </dgm:pt>
    <dgm:pt modelId="{E4113A9B-5199-4AF0-8FD3-01895E238310}" type="pres">
      <dgm:prSet presAssocID="{673633F1-2916-494C-877B-213C53306A14}" presName="negativeSpace" presStyleCnt="0"/>
      <dgm:spPr/>
    </dgm:pt>
    <dgm:pt modelId="{B5C64F65-3ED2-4F81-B6BC-88BAB9376D87}" type="pres">
      <dgm:prSet presAssocID="{673633F1-2916-494C-877B-213C53306A14}" presName="childText" presStyleLbl="conFgAcc1" presStyleIdx="6" presStyleCnt="9">
        <dgm:presLayoutVars>
          <dgm:bulletEnabled val="1"/>
        </dgm:presLayoutVars>
      </dgm:prSet>
      <dgm:spPr>
        <a:ln>
          <a:solidFill>
            <a:schemeClr val="accent5">
              <a:lumMod val="50000"/>
            </a:schemeClr>
          </a:solidFill>
        </a:ln>
      </dgm:spPr>
    </dgm:pt>
    <dgm:pt modelId="{6D7F60D6-5799-4A24-A33F-1798FE6F817B}" type="pres">
      <dgm:prSet presAssocID="{D7626DBF-D984-4767-BAD6-AED4522662C7}" presName="spaceBetweenRectangles" presStyleCnt="0"/>
      <dgm:spPr/>
    </dgm:pt>
    <dgm:pt modelId="{B63610D9-AFC6-4805-B068-2D7FA1D96DC2}" type="pres">
      <dgm:prSet presAssocID="{E8FA13B4-4465-400D-8A95-B695A06A4CA0}" presName="parentLin" presStyleCnt="0"/>
      <dgm:spPr/>
    </dgm:pt>
    <dgm:pt modelId="{AE2B0E0B-73DD-4530-B801-7DD6E3370466}" type="pres">
      <dgm:prSet presAssocID="{E8FA13B4-4465-400D-8A95-B695A06A4CA0}" presName="parentLeftMargin" presStyleLbl="node1" presStyleIdx="6" presStyleCnt="9"/>
      <dgm:spPr/>
      <dgm:t>
        <a:bodyPr/>
        <a:lstStyle/>
        <a:p>
          <a:endParaRPr lang="ru-RU"/>
        </a:p>
      </dgm:t>
    </dgm:pt>
    <dgm:pt modelId="{A77BE278-1BAE-4D25-9634-5A2AE2AF1DB6}" type="pres">
      <dgm:prSet presAssocID="{E8FA13B4-4465-400D-8A95-B695A06A4CA0}" presName="parentText" presStyleLbl="node1" presStyleIdx="7" presStyleCnt="9">
        <dgm:presLayoutVars>
          <dgm:chMax val="0"/>
          <dgm:bulletEnabled val="1"/>
        </dgm:presLayoutVars>
      </dgm:prSet>
      <dgm:spPr/>
      <dgm:t>
        <a:bodyPr/>
        <a:lstStyle/>
        <a:p>
          <a:endParaRPr lang="ru-RU"/>
        </a:p>
      </dgm:t>
    </dgm:pt>
    <dgm:pt modelId="{090C3004-BD98-4801-A016-A86D2A6D555C}" type="pres">
      <dgm:prSet presAssocID="{E8FA13B4-4465-400D-8A95-B695A06A4CA0}" presName="negativeSpace" presStyleCnt="0"/>
      <dgm:spPr/>
    </dgm:pt>
    <dgm:pt modelId="{1266D216-137C-44EA-9E6C-1ED484FCC4C2}" type="pres">
      <dgm:prSet presAssocID="{E8FA13B4-4465-400D-8A95-B695A06A4CA0}" presName="childText" presStyleLbl="conFgAcc1" presStyleIdx="7" presStyleCnt="9">
        <dgm:presLayoutVars>
          <dgm:bulletEnabled val="1"/>
        </dgm:presLayoutVars>
      </dgm:prSet>
      <dgm:spPr>
        <a:ln>
          <a:solidFill>
            <a:schemeClr val="accent5">
              <a:lumMod val="50000"/>
            </a:schemeClr>
          </a:solidFill>
        </a:ln>
      </dgm:spPr>
    </dgm:pt>
    <dgm:pt modelId="{15C0BFD4-53DA-4A0A-95B9-AC88CE1C925E}" type="pres">
      <dgm:prSet presAssocID="{B05564D7-C2C8-4E6E-AA46-B8ECE496FCDE}" presName="spaceBetweenRectangles" presStyleCnt="0"/>
      <dgm:spPr/>
    </dgm:pt>
    <dgm:pt modelId="{FEF776B8-87EE-400B-999E-B74EDEF78ECD}" type="pres">
      <dgm:prSet presAssocID="{436C43DF-2CAC-4CDC-A7D8-FBE727DD197F}" presName="parentLin" presStyleCnt="0"/>
      <dgm:spPr/>
    </dgm:pt>
    <dgm:pt modelId="{FE0797B0-CC6B-4F3F-99B8-D6A4FBFE5315}" type="pres">
      <dgm:prSet presAssocID="{436C43DF-2CAC-4CDC-A7D8-FBE727DD197F}" presName="parentLeftMargin" presStyleLbl="node1" presStyleIdx="7" presStyleCnt="9"/>
      <dgm:spPr/>
      <dgm:t>
        <a:bodyPr/>
        <a:lstStyle/>
        <a:p>
          <a:endParaRPr lang="ru-RU"/>
        </a:p>
      </dgm:t>
    </dgm:pt>
    <dgm:pt modelId="{F8EF8DEA-1373-4141-8009-32BDE336634B}" type="pres">
      <dgm:prSet presAssocID="{436C43DF-2CAC-4CDC-A7D8-FBE727DD197F}" presName="parentText" presStyleLbl="node1" presStyleIdx="8" presStyleCnt="9">
        <dgm:presLayoutVars>
          <dgm:chMax val="0"/>
          <dgm:bulletEnabled val="1"/>
        </dgm:presLayoutVars>
      </dgm:prSet>
      <dgm:spPr/>
      <dgm:t>
        <a:bodyPr/>
        <a:lstStyle/>
        <a:p>
          <a:endParaRPr lang="ru-RU"/>
        </a:p>
      </dgm:t>
    </dgm:pt>
    <dgm:pt modelId="{EF792B29-B7E4-4A02-BBB6-A2DD50E23E4A}" type="pres">
      <dgm:prSet presAssocID="{436C43DF-2CAC-4CDC-A7D8-FBE727DD197F}" presName="negativeSpace" presStyleCnt="0"/>
      <dgm:spPr/>
    </dgm:pt>
    <dgm:pt modelId="{04288953-E7E4-440B-BD05-6D9721480311}" type="pres">
      <dgm:prSet presAssocID="{436C43DF-2CAC-4CDC-A7D8-FBE727DD197F}" presName="childText" presStyleLbl="conFgAcc1" presStyleIdx="8" presStyleCnt="9">
        <dgm:presLayoutVars>
          <dgm:bulletEnabled val="1"/>
        </dgm:presLayoutVars>
      </dgm:prSet>
      <dgm:spPr>
        <a:ln>
          <a:solidFill>
            <a:schemeClr val="accent5">
              <a:lumMod val="50000"/>
            </a:schemeClr>
          </a:solidFill>
        </a:ln>
      </dgm:spPr>
    </dgm:pt>
  </dgm:ptLst>
  <dgm:cxnLst>
    <dgm:cxn modelId="{E696F6FE-0E62-43C7-8736-733711E95715}" srcId="{1528B53E-D5DD-4621-9CD1-B101B1B9C0F0}" destId="{5F91A534-08DB-49C5-9F82-22549F41927C}" srcOrd="3" destOrd="0" parTransId="{8837A5E0-FC7E-4F87-9B99-9CE8D53E98E7}" sibTransId="{6B0BE927-94F2-4AC1-AE33-E8B326890728}"/>
    <dgm:cxn modelId="{4A3ED3C8-8229-470E-89B1-9B1D552B27FA}" type="presOf" srcId="{673633F1-2916-494C-877B-213C53306A14}" destId="{E8666141-2989-4B20-BBD1-CE3C473B5BDA}" srcOrd="0" destOrd="0" presId="urn:microsoft.com/office/officeart/2005/8/layout/list1"/>
    <dgm:cxn modelId="{A1819EB8-4955-45F6-B2DA-7A23062472D3}" type="presOf" srcId="{5F91A534-08DB-49C5-9F82-22549F41927C}" destId="{411B306F-E1BA-434A-943B-D90815F527B4}" srcOrd="0" destOrd="0" presId="urn:microsoft.com/office/officeart/2005/8/layout/list1"/>
    <dgm:cxn modelId="{4717F602-0C98-4640-A308-B1E525A5A245}" type="presOf" srcId="{DF8D1B0B-496C-42CF-B3D9-EC93A7294D60}" destId="{8340F744-AD5B-4B53-9B8E-A216C18A897D}" srcOrd="1" destOrd="0" presId="urn:microsoft.com/office/officeart/2005/8/layout/list1"/>
    <dgm:cxn modelId="{E9081045-93DF-433C-9066-B4583772FFCB}" type="presOf" srcId="{11ADCBD9-AA2A-4761-A842-D9625FF8B036}" destId="{0CFA49DF-C7AD-4144-A245-81E5DACFF1EE}" srcOrd="1" destOrd="0" presId="urn:microsoft.com/office/officeart/2005/8/layout/list1"/>
    <dgm:cxn modelId="{B4BF0CD5-27B3-433B-824C-2A06EB0628C1}" type="presOf" srcId="{8D654AE4-E373-4A61-A8A3-89D8E879FCFB}" destId="{85CE08C7-3BD4-470C-8351-A5B48584A073}" srcOrd="0" destOrd="0" presId="urn:microsoft.com/office/officeart/2005/8/layout/list1"/>
    <dgm:cxn modelId="{7A1ECCB7-28E1-4234-93B1-C6E7B3EF6F7B}" srcId="{1528B53E-D5DD-4621-9CD1-B101B1B9C0F0}" destId="{85E8DF47-65D9-4097-841E-6FABF4EEB058}" srcOrd="5" destOrd="0" parTransId="{6506EF7D-9E16-4C04-9B38-D34B9D9195F6}" sibTransId="{4A3E2A6E-45ED-4018-AAA5-92EEE562C249}"/>
    <dgm:cxn modelId="{8CB15CC8-85A7-41A2-A53E-CBA919BB10C0}" type="presOf" srcId="{1528B53E-D5DD-4621-9CD1-B101B1B9C0F0}" destId="{0510C008-6D80-4AA9-AF3E-0CA923E4ED44}" srcOrd="0" destOrd="0" presId="urn:microsoft.com/office/officeart/2005/8/layout/list1"/>
    <dgm:cxn modelId="{DF1ACEA6-06B1-4194-8228-3AC53726A35E}" srcId="{1528B53E-D5DD-4621-9CD1-B101B1B9C0F0}" destId="{11ADCBD9-AA2A-4761-A842-D9625FF8B036}" srcOrd="1" destOrd="0" parTransId="{6794A7E2-A874-40A1-92AC-D59694BB50EB}" sibTransId="{5370B743-8426-4A41-9138-F2EDC82DE8FA}"/>
    <dgm:cxn modelId="{FF0A615E-EDC7-4E5B-AFF4-7990E1BA8C4D}" type="presOf" srcId="{11ADCBD9-AA2A-4761-A842-D9625FF8B036}" destId="{36A2A2A3-1EDF-40D7-AD91-A33AFDC093AA}" srcOrd="0" destOrd="0" presId="urn:microsoft.com/office/officeart/2005/8/layout/list1"/>
    <dgm:cxn modelId="{9F259DDB-AA00-481B-B916-F70952366CC9}" srcId="{1528B53E-D5DD-4621-9CD1-B101B1B9C0F0}" destId="{436C43DF-2CAC-4CDC-A7D8-FBE727DD197F}" srcOrd="8" destOrd="0" parTransId="{A8B06C88-2881-4DD7-A4CE-298FBF2306E2}" sibTransId="{91E6A1F4-8FEC-47D9-8BA6-410E2C3BEF8E}"/>
    <dgm:cxn modelId="{254BFB60-2163-42B2-B3AF-0E62D9A67D1B}" type="presOf" srcId="{673633F1-2916-494C-877B-213C53306A14}" destId="{C7E81F7D-C4A7-4E11-89C5-A86EAD154042}" srcOrd="1" destOrd="0" presId="urn:microsoft.com/office/officeart/2005/8/layout/list1"/>
    <dgm:cxn modelId="{86FACC47-EFFE-4F92-8DEC-07296308F7BC}" type="presOf" srcId="{436C43DF-2CAC-4CDC-A7D8-FBE727DD197F}" destId="{F8EF8DEA-1373-4141-8009-32BDE336634B}" srcOrd="1" destOrd="0" presId="urn:microsoft.com/office/officeart/2005/8/layout/list1"/>
    <dgm:cxn modelId="{18187250-1FBF-4B47-A64A-77FAC4B9D9C9}" type="presOf" srcId="{436C43DF-2CAC-4CDC-A7D8-FBE727DD197F}" destId="{FE0797B0-CC6B-4F3F-99B8-D6A4FBFE5315}" srcOrd="0" destOrd="0" presId="urn:microsoft.com/office/officeart/2005/8/layout/list1"/>
    <dgm:cxn modelId="{1211A622-C4F6-45D7-A415-1E42BCEFAEAA}" srcId="{1528B53E-D5DD-4621-9CD1-B101B1B9C0F0}" destId="{DF8D1B0B-496C-42CF-B3D9-EC93A7294D60}" srcOrd="2" destOrd="0" parTransId="{7AF98835-9735-4E33-9006-57ADB0A6B8A8}" sibTransId="{D6606971-468E-43C0-B776-0AFDD61507EB}"/>
    <dgm:cxn modelId="{497791D7-45BD-49C8-B23F-F60DCB5E9778}" type="presOf" srcId="{8D654AE4-E373-4A61-A8A3-89D8E879FCFB}" destId="{DA474E38-B032-49DB-8D25-7BDB5A9E4B03}" srcOrd="1" destOrd="0" presId="urn:microsoft.com/office/officeart/2005/8/layout/list1"/>
    <dgm:cxn modelId="{031726B2-1FE7-4327-996B-466EC3BA959B}" type="presOf" srcId="{85E8DF47-65D9-4097-841E-6FABF4EEB058}" destId="{ED756592-782C-4054-B22E-5B94E4456011}" srcOrd="1" destOrd="0" presId="urn:microsoft.com/office/officeart/2005/8/layout/list1"/>
    <dgm:cxn modelId="{670EF777-6235-4F97-A9A8-76FD164C6CEB}" type="presOf" srcId="{77511619-EE8C-4816-AF7B-459F5D1FD4E6}" destId="{A4A70683-D7B5-449A-918E-F7FB93CA2055}" srcOrd="1" destOrd="0" presId="urn:microsoft.com/office/officeart/2005/8/layout/list1"/>
    <dgm:cxn modelId="{E1F26537-F800-4722-86C3-03C355153E9C}" srcId="{1528B53E-D5DD-4621-9CD1-B101B1B9C0F0}" destId="{E8FA13B4-4465-400D-8A95-B695A06A4CA0}" srcOrd="7" destOrd="0" parTransId="{3B90B571-BB5F-417A-9C5F-A59AD523FA61}" sibTransId="{B05564D7-C2C8-4E6E-AA46-B8ECE496FCDE}"/>
    <dgm:cxn modelId="{42701602-087B-452F-A0F9-DD7EAD771806}" type="presOf" srcId="{E8FA13B4-4465-400D-8A95-B695A06A4CA0}" destId="{AE2B0E0B-73DD-4530-B801-7DD6E3370466}" srcOrd="0" destOrd="0" presId="urn:microsoft.com/office/officeart/2005/8/layout/list1"/>
    <dgm:cxn modelId="{065D5250-5092-4144-8C7F-52458F1C4219}" type="presOf" srcId="{5F91A534-08DB-49C5-9F82-22549F41927C}" destId="{C75E5B05-E0E4-48B4-832E-D98CE87ABD80}" srcOrd="1" destOrd="0" presId="urn:microsoft.com/office/officeart/2005/8/layout/list1"/>
    <dgm:cxn modelId="{AD0737F7-360B-48D6-BD0E-07AF0A292A44}" srcId="{1528B53E-D5DD-4621-9CD1-B101B1B9C0F0}" destId="{673633F1-2916-494C-877B-213C53306A14}" srcOrd="6" destOrd="0" parTransId="{E52B0463-BEBF-4570-850E-560555A0D32B}" sibTransId="{D7626DBF-D984-4767-BAD6-AED4522662C7}"/>
    <dgm:cxn modelId="{80B8C733-79D4-4461-8C30-880B96ABB174}" srcId="{1528B53E-D5DD-4621-9CD1-B101B1B9C0F0}" destId="{77511619-EE8C-4816-AF7B-459F5D1FD4E6}" srcOrd="0" destOrd="0" parTransId="{B81C823A-ED4C-46D3-AF02-85E2F2DBE1F8}" sibTransId="{6078F5B2-3627-4A2E-A182-F3A4D93CFC0C}"/>
    <dgm:cxn modelId="{DB6389AF-8366-4C33-A6CC-EF02B66DE491}" type="presOf" srcId="{DF8D1B0B-496C-42CF-B3D9-EC93A7294D60}" destId="{6A987F81-18ED-4F92-A380-0252D73E4688}" srcOrd="0" destOrd="0" presId="urn:microsoft.com/office/officeart/2005/8/layout/list1"/>
    <dgm:cxn modelId="{D72F175D-DBE3-45DC-A81A-4AC0E5135D52}" type="presOf" srcId="{85E8DF47-65D9-4097-841E-6FABF4EEB058}" destId="{BCEDB6F5-EB04-4878-B1A3-B71C4A331765}" srcOrd="0" destOrd="0" presId="urn:microsoft.com/office/officeart/2005/8/layout/list1"/>
    <dgm:cxn modelId="{F85BE6A7-3509-428B-8E48-4C7FB916F553}" type="presOf" srcId="{77511619-EE8C-4816-AF7B-459F5D1FD4E6}" destId="{C955E646-FBB9-4EDF-9ED3-6650A7FBB3EE}" srcOrd="0" destOrd="0" presId="urn:microsoft.com/office/officeart/2005/8/layout/list1"/>
    <dgm:cxn modelId="{18E0D248-71D6-42A6-BAE1-986E9F5CCE88}" type="presOf" srcId="{E8FA13B4-4465-400D-8A95-B695A06A4CA0}" destId="{A77BE278-1BAE-4D25-9634-5A2AE2AF1DB6}" srcOrd="1" destOrd="0" presId="urn:microsoft.com/office/officeart/2005/8/layout/list1"/>
    <dgm:cxn modelId="{76386615-6478-47FF-B1D0-382CA1B12E7F}" srcId="{1528B53E-D5DD-4621-9CD1-B101B1B9C0F0}" destId="{8D654AE4-E373-4A61-A8A3-89D8E879FCFB}" srcOrd="4" destOrd="0" parTransId="{BB8D2ADD-7B5A-451A-89AE-600B6D9D968D}" sibTransId="{52A2D9D3-8F2B-4134-BF2A-3F51C4EFEA84}"/>
    <dgm:cxn modelId="{69ED960F-60BA-4A4C-B368-98CF1D7A7A9A}" type="presParOf" srcId="{0510C008-6D80-4AA9-AF3E-0CA923E4ED44}" destId="{0C2FD073-5059-40B1-819B-37914747D4F4}" srcOrd="0" destOrd="0" presId="urn:microsoft.com/office/officeart/2005/8/layout/list1"/>
    <dgm:cxn modelId="{F383E398-6D0D-4529-B9A5-03CC218C3124}" type="presParOf" srcId="{0C2FD073-5059-40B1-819B-37914747D4F4}" destId="{C955E646-FBB9-4EDF-9ED3-6650A7FBB3EE}" srcOrd="0" destOrd="0" presId="urn:microsoft.com/office/officeart/2005/8/layout/list1"/>
    <dgm:cxn modelId="{5C88F520-3D7D-49A8-9F87-1F3DB8F5822B}" type="presParOf" srcId="{0C2FD073-5059-40B1-819B-37914747D4F4}" destId="{A4A70683-D7B5-449A-918E-F7FB93CA2055}" srcOrd="1" destOrd="0" presId="urn:microsoft.com/office/officeart/2005/8/layout/list1"/>
    <dgm:cxn modelId="{2A6E47FF-C44F-4158-B88D-B85C2AEC6D8E}" type="presParOf" srcId="{0510C008-6D80-4AA9-AF3E-0CA923E4ED44}" destId="{22B457F3-2E31-4E7B-AE13-F672E975DD07}" srcOrd="1" destOrd="0" presId="urn:microsoft.com/office/officeart/2005/8/layout/list1"/>
    <dgm:cxn modelId="{00B861E9-78B8-45F0-A326-7D748D3740A6}" type="presParOf" srcId="{0510C008-6D80-4AA9-AF3E-0CA923E4ED44}" destId="{FE7C4C92-D737-4580-B71A-B28ED423BA58}" srcOrd="2" destOrd="0" presId="urn:microsoft.com/office/officeart/2005/8/layout/list1"/>
    <dgm:cxn modelId="{DCC4A01A-2E72-4046-83E6-DB443E4735D2}" type="presParOf" srcId="{0510C008-6D80-4AA9-AF3E-0CA923E4ED44}" destId="{6B350B17-1480-479E-AA28-BFCCCC6F948D}" srcOrd="3" destOrd="0" presId="urn:microsoft.com/office/officeart/2005/8/layout/list1"/>
    <dgm:cxn modelId="{4A2172E1-2A3F-4AB1-833F-B6A5EDF00A33}" type="presParOf" srcId="{0510C008-6D80-4AA9-AF3E-0CA923E4ED44}" destId="{DF1E894D-9DAC-4712-B1E0-FBD5B326BDA7}" srcOrd="4" destOrd="0" presId="urn:microsoft.com/office/officeart/2005/8/layout/list1"/>
    <dgm:cxn modelId="{E8CF118F-91F5-4437-9219-94A96FF385B5}" type="presParOf" srcId="{DF1E894D-9DAC-4712-B1E0-FBD5B326BDA7}" destId="{36A2A2A3-1EDF-40D7-AD91-A33AFDC093AA}" srcOrd="0" destOrd="0" presId="urn:microsoft.com/office/officeart/2005/8/layout/list1"/>
    <dgm:cxn modelId="{A50CD19E-74A6-45CD-9D62-0BD9A59EAB00}" type="presParOf" srcId="{DF1E894D-9DAC-4712-B1E0-FBD5B326BDA7}" destId="{0CFA49DF-C7AD-4144-A245-81E5DACFF1EE}" srcOrd="1" destOrd="0" presId="urn:microsoft.com/office/officeart/2005/8/layout/list1"/>
    <dgm:cxn modelId="{ED962DE5-2EB4-4D52-BB03-2DD2B909114C}" type="presParOf" srcId="{0510C008-6D80-4AA9-AF3E-0CA923E4ED44}" destId="{AB128713-37F3-4D9E-8D3A-A0CB59BF000B}" srcOrd="5" destOrd="0" presId="urn:microsoft.com/office/officeart/2005/8/layout/list1"/>
    <dgm:cxn modelId="{7DB5C01E-0835-4B9B-81FF-3D694548738A}" type="presParOf" srcId="{0510C008-6D80-4AA9-AF3E-0CA923E4ED44}" destId="{03DA0862-03E5-4B6C-8F53-C3332F4AFA39}" srcOrd="6" destOrd="0" presId="urn:microsoft.com/office/officeart/2005/8/layout/list1"/>
    <dgm:cxn modelId="{B6F0DDB4-0B7F-4400-B363-B28333F8881A}" type="presParOf" srcId="{0510C008-6D80-4AA9-AF3E-0CA923E4ED44}" destId="{5E09BFD7-C847-451D-8617-F08240B0343F}" srcOrd="7" destOrd="0" presId="urn:microsoft.com/office/officeart/2005/8/layout/list1"/>
    <dgm:cxn modelId="{55D14FE2-BA3F-4BE5-B109-0C86E7BBBD3D}" type="presParOf" srcId="{0510C008-6D80-4AA9-AF3E-0CA923E4ED44}" destId="{77CA00B0-1F6B-44A6-B6A9-A6AB0DAF2E33}" srcOrd="8" destOrd="0" presId="urn:microsoft.com/office/officeart/2005/8/layout/list1"/>
    <dgm:cxn modelId="{31DF6BA1-3C32-4025-9457-9E6E88FA6C82}" type="presParOf" srcId="{77CA00B0-1F6B-44A6-B6A9-A6AB0DAF2E33}" destId="{6A987F81-18ED-4F92-A380-0252D73E4688}" srcOrd="0" destOrd="0" presId="urn:microsoft.com/office/officeart/2005/8/layout/list1"/>
    <dgm:cxn modelId="{83445F93-6FE1-4975-BD50-980539D3FD86}" type="presParOf" srcId="{77CA00B0-1F6B-44A6-B6A9-A6AB0DAF2E33}" destId="{8340F744-AD5B-4B53-9B8E-A216C18A897D}" srcOrd="1" destOrd="0" presId="urn:microsoft.com/office/officeart/2005/8/layout/list1"/>
    <dgm:cxn modelId="{3C5DD612-79C1-4C42-B387-5781CD3BF4F9}" type="presParOf" srcId="{0510C008-6D80-4AA9-AF3E-0CA923E4ED44}" destId="{A45955BE-0542-41E0-BB32-4D7924E5FF56}" srcOrd="9" destOrd="0" presId="urn:microsoft.com/office/officeart/2005/8/layout/list1"/>
    <dgm:cxn modelId="{8C5D5794-A86C-4EA1-9215-4E2E87CAD234}" type="presParOf" srcId="{0510C008-6D80-4AA9-AF3E-0CA923E4ED44}" destId="{BA3D1ABF-E0E8-4023-90BC-91A9EEBDFC3A}" srcOrd="10" destOrd="0" presId="urn:microsoft.com/office/officeart/2005/8/layout/list1"/>
    <dgm:cxn modelId="{A70DCB40-CA04-4896-805B-3A6A0A044C7F}" type="presParOf" srcId="{0510C008-6D80-4AA9-AF3E-0CA923E4ED44}" destId="{D2ADD9B4-3691-47F0-A0E6-E9D2BAB726B7}" srcOrd="11" destOrd="0" presId="urn:microsoft.com/office/officeart/2005/8/layout/list1"/>
    <dgm:cxn modelId="{93D7ED38-2834-437E-8AFB-4E7224FEB600}" type="presParOf" srcId="{0510C008-6D80-4AA9-AF3E-0CA923E4ED44}" destId="{83642A4D-3E39-4FA8-8BC4-0FDDD5F7350E}" srcOrd="12" destOrd="0" presId="urn:microsoft.com/office/officeart/2005/8/layout/list1"/>
    <dgm:cxn modelId="{426EAEC5-B1C0-460B-B344-3D903E95B90E}" type="presParOf" srcId="{83642A4D-3E39-4FA8-8BC4-0FDDD5F7350E}" destId="{411B306F-E1BA-434A-943B-D90815F527B4}" srcOrd="0" destOrd="0" presId="urn:microsoft.com/office/officeart/2005/8/layout/list1"/>
    <dgm:cxn modelId="{8FFE43A2-FECE-4193-BE05-E1EE52401A32}" type="presParOf" srcId="{83642A4D-3E39-4FA8-8BC4-0FDDD5F7350E}" destId="{C75E5B05-E0E4-48B4-832E-D98CE87ABD80}" srcOrd="1" destOrd="0" presId="urn:microsoft.com/office/officeart/2005/8/layout/list1"/>
    <dgm:cxn modelId="{5FEC93A6-31AF-4EA3-9A3C-0C58F5E9B61A}" type="presParOf" srcId="{0510C008-6D80-4AA9-AF3E-0CA923E4ED44}" destId="{CA867CFD-99D7-4DBD-9BD7-DD3F7B1D0999}" srcOrd="13" destOrd="0" presId="urn:microsoft.com/office/officeart/2005/8/layout/list1"/>
    <dgm:cxn modelId="{06F2834D-630E-4C28-88D7-E723E9E29D4D}" type="presParOf" srcId="{0510C008-6D80-4AA9-AF3E-0CA923E4ED44}" destId="{28FC1F88-B267-47E2-A784-93AF646A9126}" srcOrd="14" destOrd="0" presId="urn:microsoft.com/office/officeart/2005/8/layout/list1"/>
    <dgm:cxn modelId="{9AA0E0B0-FACD-4607-99DB-185BE8678C6E}" type="presParOf" srcId="{0510C008-6D80-4AA9-AF3E-0CA923E4ED44}" destId="{DBA1C016-B53C-4AA4-A76B-DDC34851B60B}" srcOrd="15" destOrd="0" presId="urn:microsoft.com/office/officeart/2005/8/layout/list1"/>
    <dgm:cxn modelId="{5AC7DFD3-B255-497D-9B54-B3F757FB47CB}" type="presParOf" srcId="{0510C008-6D80-4AA9-AF3E-0CA923E4ED44}" destId="{EC0267D7-F4BE-4DE4-9301-52A829B722A0}" srcOrd="16" destOrd="0" presId="urn:microsoft.com/office/officeart/2005/8/layout/list1"/>
    <dgm:cxn modelId="{A3346CAB-B3E7-410F-BDE4-3C143EA113B8}" type="presParOf" srcId="{EC0267D7-F4BE-4DE4-9301-52A829B722A0}" destId="{85CE08C7-3BD4-470C-8351-A5B48584A073}" srcOrd="0" destOrd="0" presId="urn:microsoft.com/office/officeart/2005/8/layout/list1"/>
    <dgm:cxn modelId="{F3DB0F64-9F12-49D9-8AFA-AB3CE15B9C82}" type="presParOf" srcId="{EC0267D7-F4BE-4DE4-9301-52A829B722A0}" destId="{DA474E38-B032-49DB-8D25-7BDB5A9E4B03}" srcOrd="1" destOrd="0" presId="urn:microsoft.com/office/officeart/2005/8/layout/list1"/>
    <dgm:cxn modelId="{7E82AC8E-F16B-4AEB-9495-3915B306D82E}" type="presParOf" srcId="{0510C008-6D80-4AA9-AF3E-0CA923E4ED44}" destId="{FA7A75B8-D5EE-4E0E-98D2-40FAB68DFFDD}" srcOrd="17" destOrd="0" presId="urn:microsoft.com/office/officeart/2005/8/layout/list1"/>
    <dgm:cxn modelId="{7F2EE577-7F36-40D4-8B82-FFB705E1A2B1}" type="presParOf" srcId="{0510C008-6D80-4AA9-AF3E-0CA923E4ED44}" destId="{C3AAF934-8625-4EE2-A172-22451E4DA695}" srcOrd="18" destOrd="0" presId="urn:microsoft.com/office/officeart/2005/8/layout/list1"/>
    <dgm:cxn modelId="{00AF77DA-F4CC-4F69-B9FA-0CCCA4CF8614}" type="presParOf" srcId="{0510C008-6D80-4AA9-AF3E-0CA923E4ED44}" destId="{2BF4C6F3-028D-46D0-877E-E4C08C3C9430}" srcOrd="19" destOrd="0" presId="urn:microsoft.com/office/officeart/2005/8/layout/list1"/>
    <dgm:cxn modelId="{61626C12-1930-41CF-B193-6D8B0AAC4F26}" type="presParOf" srcId="{0510C008-6D80-4AA9-AF3E-0CA923E4ED44}" destId="{4A727C5A-2B6E-4E8D-A384-C0A215B6EACD}" srcOrd="20" destOrd="0" presId="urn:microsoft.com/office/officeart/2005/8/layout/list1"/>
    <dgm:cxn modelId="{F6D9665D-353D-4DCA-A9F8-4953C7E8BD76}" type="presParOf" srcId="{4A727C5A-2B6E-4E8D-A384-C0A215B6EACD}" destId="{BCEDB6F5-EB04-4878-B1A3-B71C4A331765}" srcOrd="0" destOrd="0" presId="urn:microsoft.com/office/officeart/2005/8/layout/list1"/>
    <dgm:cxn modelId="{87FE1443-9E0E-440B-A741-4C303BA5EE44}" type="presParOf" srcId="{4A727C5A-2B6E-4E8D-A384-C0A215B6EACD}" destId="{ED756592-782C-4054-B22E-5B94E4456011}" srcOrd="1" destOrd="0" presId="urn:microsoft.com/office/officeart/2005/8/layout/list1"/>
    <dgm:cxn modelId="{563C942D-2022-4D9D-A2AC-623111B4A97C}" type="presParOf" srcId="{0510C008-6D80-4AA9-AF3E-0CA923E4ED44}" destId="{417302CE-392C-49AA-BB3F-73789012A732}" srcOrd="21" destOrd="0" presId="urn:microsoft.com/office/officeart/2005/8/layout/list1"/>
    <dgm:cxn modelId="{776095DA-0AE6-4CC3-A817-E5B164BC8F53}" type="presParOf" srcId="{0510C008-6D80-4AA9-AF3E-0CA923E4ED44}" destId="{59C04E0C-7D27-4EE0-B6BB-8D66B6D610F3}" srcOrd="22" destOrd="0" presId="urn:microsoft.com/office/officeart/2005/8/layout/list1"/>
    <dgm:cxn modelId="{32970584-2CC2-4EC6-A417-600AB273F578}" type="presParOf" srcId="{0510C008-6D80-4AA9-AF3E-0CA923E4ED44}" destId="{9AA288AC-40B4-43BC-B88E-4A17BE19C693}" srcOrd="23" destOrd="0" presId="urn:microsoft.com/office/officeart/2005/8/layout/list1"/>
    <dgm:cxn modelId="{3269C7A0-36A4-4851-8DC2-D2C7C4289A2D}" type="presParOf" srcId="{0510C008-6D80-4AA9-AF3E-0CA923E4ED44}" destId="{4B6F078D-A485-4DCB-B9BC-7250848276D7}" srcOrd="24" destOrd="0" presId="urn:microsoft.com/office/officeart/2005/8/layout/list1"/>
    <dgm:cxn modelId="{6B10BB9A-D52A-4CFE-BC20-468F641C141D}" type="presParOf" srcId="{4B6F078D-A485-4DCB-B9BC-7250848276D7}" destId="{E8666141-2989-4B20-BBD1-CE3C473B5BDA}" srcOrd="0" destOrd="0" presId="urn:microsoft.com/office/officeart/2005/8/layout/list1"/>
    <dgm:cxn modelId="{06E5A02D-BCA0-4C11-A8C9-8AE2381F1FA2}" type="presParOf" srcId="{4B6F078D-A485-4DCB-B9BC-7250848276D7}" destId="{C7E81F7D-C4A7-4E11-89C5-A86EAD154042}" srcOrd="1" destOrd="0" presId="urn:microsoft.com/office/officeart/2005/8/layout/list1"/>
    <dgm:cxn modelId="{89375404-0077-46F4-8DF4-D0532A8BD1AA}" type="presParOf" srcId="{0510C008-6D80-4AA9-AF3E-0CA923E4ED44}" destId="{E4113A9B-5199-4AF0-8FD3-01895E238310}" srcOrd="25" destOrd="0" presId="urn:microsoft.com/office/officeart/2005/8/layout/list1"/>
    <dgm:cxn modelId="{33BA8AC6-A246-40CD-B5D2-020258EAEB77}" type="presParOf" srcId="{0510C008-6D80-4AA9-AF3E-0CA923E4ED44}" destId="{B5C64F65-3ED2-4F81-B6BC-88BAB9376D87}" srcOrd="26" destOrd="0" presId="urn:microsoft.com/office/officeart/2005/8/layout/list1"/>
    <dgm:cxn modelId="{4D0BCCA9-0D07-4535-A7D7-FFF292F7A629}" type="presParOf" srcId="{0510C008-6D80-4AA9-AF3E-0CA923E4ED44}" destId="{6D7F60D6-5799-4A24-A33F-1798FE6F817B}" srcOrd="27" destOrd="0" presId="urn:microsoft.com/office/officeart/2005/8/layout/list1"/>
    <dgm:cxn modelId="{0625FE84-D85C-47B4-815A-36C1B60DDF1A}" type="presParOf" srcId="{0510C008-6D80-4AA9-AF3E-0CA923E4ED44}" destId="{B63610D9-AFC6-4805-B068-2D7FA1D96DC2}" srcOrd="28" destOrd="0" presId="urn:microsoft.com/office/officeart/2005/8/layout/list1"/>
    <dgm:cxn modelId="{E5680E8B-0EAB-472D-AC2F-DF68A37FF1DF}" type="presParOf" srcId="{B63610D9-AFC6-4805-B068-2D7FA1D96DC2}" destId="{AE2B0E0B-73DD-4530-B801-7DD6E3370466}" srcOrd="0" destOrd="0" presId="urn:microsoft.com/office/officeart/2005/8/layout/list1"/>
    <dgm:cxn modelId="{8D419AAE-7E37-4496-BD44-5C1C48C4CDE8}" type="presParOf" srcId="{B63610D9-AFC6-4805-B068-2D7FA1D96DC2}" destId="{A77BE278-1BAE-4D25-9634-5A2AE2AF1DB6}" srcOrd="1" destOrd="0" presId="urn:microsoft.com/office/officeart/2005/8/layout/list1"/>
    <dgm:cxn modelId="{8A3E8E55-C172-45E5-BE74-AA17D0A6BEAA}" type="presParOf" srcId="{0510C008-6D80-4AA9-AF3E-0CA923E4ED44}" destId="{090C3004-BD98-4801-A016-A86D2A6D555C}" srcOrd="29" destOrd="0" presId="urn:microsoft.com/office/officeart/2005/8/layout/list1"/>
    <dgm:cxn modelId="{F1466A9E-B194-493E-9780-785318C34E00}" type="presParOf" srcId="{0510C008-6D80-4AA9-AF3E-0CA923E4ED44}" destId="{1266D216-137C-44EA-9E6C-1ED484FCC4C2}" srcOrd="30" destOrd="0" presId="urn:microsoft.com/office/officeart/2005/8/layout/list1"/>
    <dgm:cxn modelId="{91903BAF-A0C3-4065-89A2-C548015F85EC}" type="presParOf" srcId="{0510C008-6D80-4AA9-AF3E-0CA923E4ED44}" destId="{15C0BFD4-53DA-4A0A-95B9-AC88CE1C925E}" srcOrd="31" destOrd="0" presId="urn:microsoft.com/office/officeart/2005/8/layout/list1"/>
    <dgm:cxn modelId="{0AFBDC29-C0FA-45B8-97D3-ABD247AABA31}" type="presParOf" srcId="{0510C008-6D80-4AA9-AF3E-0CA923E4ED44}" destId="{FEF776B8-87EE-400B-999E-B74EDEF78ECD}" srcOrd="32" destOrd="0" presId="urn:microsoft.com/office/officeart/2005/8/layout/list1"/>
    <dgm:cxn modelId="{6327882C-BDFC-4FBB-90D7-F48A8BE3AC03}" type="presParOf" srcId="{FEF776B8-87EE-400B-999E-B74EDEF78ECD}" destId="{FE0797B0-CC6B-4F3F-99B8-D6A4FBFE5315}" srcOrd="0" destOrd="0" presId="urn:microsoft.com/office/officeart/2005/8/layout/list1"/>
    <dgm:cxn modelId="{278E17F3-9F5F-4698-B89C-C105EA4E088A}" type="presParOf" srcId="{FEF776B8-87EE-400B-999E-B74EDEF78ECD}" destId="{F8EF8DEA-1373-4141-8009-32BDE336634B}" srcOrd="1" destOrd="0" presId="urn:microsoft.com/office/officeart/2005/8/layout/list1"/>
    <dgm:cxn modelId="{4B5865D0-186F-4E44-922F-2A80A3370F79}" type="presParOf" srcId="{0510C008-6D80-4AA9-AF3E-0CA923E4ED44}" destId="{EF792B29-B7E4-4A02-BBB6-A2DD50E23E4A}" srcOrd="33" destOrd="0" presId="urn:microsoft.com/office/officeart/2005/8/layout/list1"/>
    <dgm:cxn modelId="{BD5F89A2-7CFF-4DB2-A157-8E45A2893019}" type="presParOf" srcId="{0510C008-6D80-4AA9-AF3E-0CA923E4ED44}" destId="{04288953-E7E4-440B-BD05-6D9721480311}"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CF8D3-9DE1-493C-9F8D-44A6D6D3E88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2A82C6EA-D07D-407D-8A88-54FE043D56CB}">
      <dgm:prSet phldrT="[Текст]"/>
      <dgm:spPr>
        <a:solidFill>
          <a:schemeClr val="accent5">
            <a:lumMod val="75000"/>
          </a:schemeClr>
        </a:solidFill>
      </dgm:spPr>
      <dgm:t>
        <a:bodyPr/>
        <a:lstStyle/>
        <a:p>
          <a:r>
            <a:rPr lang="ru-RU" dirty="0" smtClean="0"/>
            <a:t>Поставляемые товары</a:t>
          </a:r>
          <a:endParaRPr lang="ru-RU" dirty="0"/>
        </a:p>
      </dgm:t>
    </dgm:pt>
    <dgm:pt modelId="{630B5071-DB46-4892-818D-9C232B93B35B}" type="parTrans" cxnId="{099BF2D4-E918-470B-A137-183395699771}">
      <dgm:prSet/>
      <dgm:spPr/>
      <dgm:t>
        <a:bodyPr/>
        <a:lstStyle/>
        <a:p>
          <a:endParaRPr lang="ru-RU"/>
        </a:p>
      </dgm:t>
    </dgm:pt>
    <dgm:pt modelId="{0E0EA6F7-3CF0-498B-8684-03D0A2A41748}" type="sibTrans" cxnId="{099BF2D4-E918-470B-A137-183395699771}">
      <dgm:prSet/>
      <dgm:spPr/>
      <dgm:t>
        <a:bodyPr/>
        <a:lstStyle/>
        <a:p>
          <a:endParaRPr lang="ru-RU"/>
        </a:p>
      </dgm:t>
    </dgm:pt>
    <dgm:pt modelId="{19A40BEC-060F-41EE-9924-F19494A2C80F}">
      <dgm:prSet phldrT="[Текст]"/>
      <dgm:spPr>
        <a:solidFill>
          <a:schemeClr val="accent5">
            <a:lumMod val="50000"/>
          </a:schemeClr>
        </a:solidFill>
      </dgm:spPr>
      <dgm:t>
        <a:bodyPr/>
        <a:lstStyle/>
        <a:p>
          <a:r>
            <a:rPr lang="ru-RU" dirty="0" smtClean="0"/>
            <a:t>Конкретные характеристики?</a:t>
          </a:r>
          <a:endParaRPr lang="ru-RU" dirty="0"/>
        </a:p>
      </dgm:t>
    </dgm:pt>
    <dgm:pt modelId="{14869E7B-5EC2-4DE7-9E2D-78956357FF1B}" type="parTrans" cxnId="{A9E74908-4EF0-4B8E-8344-5123CCD1706A}">
      <dgm:prSet/>
      <dgm:spPr>
        <a:solidFill>
          <a:schemeClr val="accent5">
            <a:lumMod val="20000"/>
            <a:lumOff val="80000"/>
          </a:schemeClr>
        </a:solidFill>
        <a:ln>
          <a:solidFill>
            <a:schemeClr val="accent5">
              <a:lumMod val="50000"/>
            </a:schemeClr>
          </a:solidFill>
        </a:ln>
      </dgm:spPr>
      <dgm:t>
        <a:bodyPr/>
        <a:lstStyle/>
        <a:p>
          <a:endParaRPr lang="ru-RU"/>
        </a:p>
      </dgm:t>
    </dgm:pt>
    <dgm:pt modelId="{3F49DFDE-75B1-47CA-9C6B-03326CCD593D}" type="sibTrans" cxnId="{A9E74908-4EF0-4B8E-8344-5123CCD1706A}">
      <dgm:prSet/>
      <dgm:spPr/>
      <dgm:t>
        <a:bodyPr/>
        <a:lstStyle/>
        <a:p>
          <a:endParaRPr lang="ru-RU"/>
        </a:p>
      </dgm:t>
    </dgm:pt>
    <dgm:pt modelId="{3C62460E-E00C-46B1-A831-C3617237D55B}">
      <dgm:prSet phldrT="[Текст]"/>
      <dgm:spPr>
        <a:solidFill>
          <a:schemeClr val="accent5">
            <a:lumMod val="50000"/>
          </a:schemeClr>
        </a:solidFill>
      </dgm:spPr>
      <dgm:t>
        <a:bodyPr/>
        <a:lstStyle/>
        <a:p>
          <a:r>
            <a:rPr lang="ru-RU" dirty="0" smtClean="0"/>
            <a:t>Запреты, ограничения, условия допуска?</a:t>
          </a:r>
          <a:endParaRPr lang="ru-RU" dirty="0"/>
        </a:p>
      </dgm:t>
    </dgm:pt>
    <dgm:pt modelId="{0466AEEC-E5C7-406B-90D8-B3011F9F95FA}" type="parTrans" cxnId="{081E0F20-5572-4B7B-8BC4-73C5D1F31ED5}">
      <dgm:prSet/>
      <dgm:spPr>
        <a:solidFill>
          <a:schemeClr val="accent5">
            <a:lumMod val="20000"/>
            <a:lumOff val="80000"/>
          </a:schemeClr>
        </a:solidFill>
        <a:ln>
          <a:solidFill>
            <a:schemeClr val="accent5">
              <a:lumMod val="50000"/>
            </a:schemeClr>
          </a:solidFill>
        </a:ln>
      </dgm:spPr>
      <dgm:t>
        <a:bodyPr/>
        <a:lstStyle/>
        <a:p>
          <a:endParaRPr lang="ru-RU"/>
        </a:p>
      </dgm:t>
    </dgm:pt>
    <dgm:pt modelId="{18DD9A6B-67AE-41C8-9F95-2D73318B6DC4}" type="sibTrans" cxnId="{081E0F20-5572-4B7B-8BC4-73C5D1F31ED5}">
      <dgm:prSet/>
      <dgm:spPr/>
      <dgm:t>
        <a:bodyPr/>
        <a:lstStyle/>
        <a:p>
          <a:endParaRPr lang="ru-RU"/>
        </a:p>
      </dgm:t>
    </dgm:pt>
    <dgm:pt modelId="{DA4E1D54-14A1-4242-9281-EB46275E1371}">
      <dgm:prSet phldrT="[Текст]"/>
      <dgm:spPr>
        <a:solidFill>
          <a:schemeClr val="accent5">
            <a:lumMod val="50000"/>
          </a:schemeClr>
        </a:solidFill>
      </dgm:spPr>
      <dgm:t>
        <a:bodyPr/>
        <a:lstStyle/>
        <a:p>
          <a:r>
            <a:rPr lang="ru-RU" dirty="0" smtClean="0"/>
            <a:t>Особенности публикации извещения?</a:t>
          </a:r>
          <a:endParaRPr lang="ru-RU" dirty="0"/>
        </a:p>
      </dgm:t>
    </dgm:pt>
    <dgm:pt modelId="{B4D23FB9-1C76-4505-B000-95DF911A354C}" type="parTrans" cxnId="{BD53665D-2474-4CAA-BFA0-67D28028DFF7}">
      <dgm:prSet/>
      <dgm:spPr>
        <a:solidFill>
          <a:schemeClr val="accent5">
            <a:lumMod val="20000"/>
            <a:lumOff val="80000"/>
          </a:schemeClr>
        </a:solidFill>
        <a:ln>
          <a:solidFill>
            <a:schemeClr val="accent5">
              <a:lumMod val="50000"/>
            </a:schemeClr>
          </a:solidFill>
        </a:ln>
      </dgm:spPr>
      <dgm:t>
        <a:bodyPr/>
        <a:lstStyle/>
        <a:p>
          <a:endParaRPr lang="ru-RU"/>
        </a:p>
      </dgm:t>
    </dgm:pt>
    <dgm:pt modelId="{D90C1791-BD44-44D7-816C-83AD4EA4FD0C}" type="sibTrans" cxnId="{BD53665D-2474-4CAA-BFA0-67D28028DFF7}">
      <dgm:prSet/>
      <dgm:spPr/>
      <dgm:t>
        <a:bodyPr/>
        <a:lstStyle/>
        <a:p>
          <a:endParaRPr lang="ru-RU"/>
        </a:p>
      </dgm:t>
    </dgm:pt>
    <dgm:pt modelId="{54C46EB0-B482-4A6E-85CE-DDD1DACACC3A}">
      <dgm:prSet phldrT="[Текст]"/>
      <dgm:spPr>
        <a:solidFill>
          <a:schemeClr val="accent5">
            <a:lumMod val="50000"/>
          </a:schemeClr>
        </a:solidFill>
      </dgm:spPr>
      <dgm:t>
        <a:bodyPr/>
        <a:lstStyle/>
        <a:p>
          <a:r>
            <a:rPr lang="ru-RU" dirty="0" smtClean="0"/>
            <a:t>КТРУ?</a:t>
          </a:r>
          <a:endParaRPr lang="ru-RU" dirty="0"/>
        </a:p>
      </dgm:t>
    </dgm:pt>
    <dgm:pt modelId="{03C491C7-7AE1-4770-9CF4-EB7B8F8F674E}" type="parTrans" cxnId="{791A0FCB-ED71-4085-B5AA-84EE5E28B13C}">
      <dgm:prSet/>
      <dgm:spPr>
        <a:solidFill>
          <a:schemeClr val="accent5">
            <a:lumMod val="20000"/>
            <a:lumOff val="80000"/>
          </a:schemeClr>
        </a:solidFill>
        <a:ln>
          <a:solidFill>
            <a:schemeClr val="accent5">
              <a:lumMod val="50000"/>
            </a:schemeClr>
          </a:solidFill>
        </a:ln>
      </dgm:spPr>
      <dgm:t>
        <a:bodyPr/>
        <a:lstStyle/>
        <a:p>
          <a:endParaRPr lang="ru-RU"/>
        </a:p>
      </dgm:t>
    </dgm:pt>
    <dgm:pt modelId="{0A58F45B-384E-4572-A905-FEFEC5481378}" type="sibTrans" cxnId="{791A0FCB-ED71-4085-B5AA-84EE5E28B13C}">
      <dgm:prSet/>
      <dgm:spPr/>
      <dgm:t>
        <a:bodyPr/>
        <a:lstStyle/>
        <a:p>
          <a:endParaRPr lang="ru-RU"/>
        </a:p>
      </dgm:t>
    </dgm:pt>
    <dgm:pt modelId="{1D011112-758B-4CBD-91DC-28850F2D3E23}">
      <dgm:prSet phldrT="[Текст]"/>
      <dgm:spPr>
        <a:solidFill>
          <a:schemeClr val="accent5">
            <a:lumMod val="50000"/>
          </a:schemeClr>
        </a:solidFill>
      </dgm:spPr>
      <dgm:t>
        <a:bodyPr/>
        <a:lstStyle/>
        <a:p>
          <a:r>
            <a:rPr lang="ru-RU" dirty="0" smtClean="0"/>
            <a:t>Особенности внесения сведений в реестр контрактов?</a:t>
          </a:r>
          <a:endParaRPr lang="ru-RU" dirty="0"/>
        </a:p>
      </dgm:t>
    </dgm:pt>
    <dgm:pt modelId="{9DDA565A-B784-4B81-BB95-E1E455741D81}" type="parTrans" cxnId="{BF47B172-1867-4BD1-B6EF-812EB3205460}">
      <dgm:prSet/>
      <dgm:spPr>
        <a:solidFill>
          <a:schemeClr val="accent5">
            <a:lumMod val="20000"/>
            <a:lumOff val="80000"/>
          </a:schemeClr>
        </a:solidFill>
        <a:ln>
          <a:solidFill>
            <a:schemeClr val="accent5">
              <a:lumMod val="50000"/>
            </a:schemeClr>
          </a:solidFill>
        </a:ln>
      </dgm:spPr>
      <dgm:t>
        <a:bodyPr/>
        <a:lstStyle/>
        <a:p>
          <a:endParaRPr lang="ru-RU"/>
        </a:p>
      </dgm:t>
    </dgm:pt>
    <dgm:pt modelId="{A7D034F6-7AB5-43FA-82EC-EACFAEDA5BBB}" type="sibTrans" cxnId="{BF47B172-1867-4BD1-B6EF-812EB3205460}">
      <dgm:prSet/>
      <dgm:spPr/>
      <dgm:t>
        <a:bodyPr/>
        <a:lstStyle/>
        <a:p>
          <a:endParaRPr lang="ru-RU"/>
        </a:p>
      </dgm:t>
    </dgm:pt>
    <dgm:pt modelId="{D8932896-8D37-4C7A-9C57-4631A4D40969}">
      <dgm:prSet phldrT="[Текст]"/>
      <dgm:spPr>
        <a:solidFill>
          <a:schemeClr val="accent5">
            <a:lumMod val="50000"/>
          </a:schemeClr>
        </a:solidFill>
      </dgm:spPr>
      <dgm:t>
        <a:bodyPr/>
        <a:lstStyle/>
        <a:p>
          <a:r>
            <a:rPr lang="ru-RU" dirty="0" smtClean="0"/>
            <a:t>Особенности заполнения документов о приемке в электронной форме?</a:t>
          </a:r>
          <a:endParaRPr lang="ru-RU" dirty="0"/>
        </a:p>
      </dgm:t>
    </dgm:pt>
    <dgm:pt modelId="{A7F0917C-609D-4486-8459-42F5DE8CE000}" type="parTrans" cxnId="{BC02C767-E7A7-4C28-830A-217F21083B60}">
      <dgm:prSet/>
      <dgm:spPr>
        <a:solidFill>
          <a:schemeClr val="accent5">
            <a:lumMod val="20000"/>
            <a:lumOff val="80000"/>
          </a:schemeClr>
        </a:solidFill>
        <a:ln>
          <a:solidFill>
            <a:schemeClr val="accent5">
              <a:lumMod val="50000"/>
            </a:schemeClr>
          </a:solidFill>
        </a:ln>
      </dgm:spPr>
      <dgm:t>
        <a:bodyPr/>
        <a:lstStyle/>
        <a:p>
          <a:endParaRPr lang="ru-RU"/>
        </a:p>
      </dgm:t>
    </dgm:pt>
    <dgm:pt modelId="{BC5EA547-F60D-433B-B225-6D422C2EA4A8}" type="sibTrans" cxnId="{BC02C767-E7A7-4C28-830A-217F21083B60}">
      <dgm:prSet/>
      <dgm:spPr/>
      <dgm:t>
        <a:bodyPr/>
        <a:lstStyle/>
        <a:p>
          <a:endParaRPr lang="ru-RU"/>
        </a:p>
      </dgm:t>
    </dgm:pt>
    <dgm:pt modelId="{55B4AF83-5F30-4530-B6AF-8C3C810F26F8}" type="pres">
      <dgm:prSet presAssocID="{F88CF8D3-9DE1-493C-9F8D-44A6D6D3E888}" presName="cycle" presStyleCnt="0">
        <dgm:presLayoutVars>
          <dgm:chMax val="1"/>
          <dgm:dir/>
          <dgm:animLvl val="ctr"/>
          <dgm:resizeHandles val="exact"/>
        </dgm:presLayoutVars>
      </dgm:prSet>
      <dgm:spPr/>
      <dgm:t>
        <a:bodyPr/>
        <a:lstStyle/>
        <a:p>
          <a:endParaRPr lang="ru-RU"/>
        </a:p>
      </dgm:t>
    </dgm:pt>
    <dgm:pt modelId="{C0515D5E-A160-4893-8950-DF38C63B5ABE}" type="pres">
      <dgm:prSet presAssocID="{2A82C6EA-D07D-407D-8A88-54FE043D56CB}" presName="centerShape" presStyleLbl="node0" presStyleIdx="0" presStyleCnt="1"/>
      <dgm:spPr/>
      <dgm:t>
        <a:bodyPr/>
        <a:lstStyle/>
        <a:p>
          <a:endParaRPr lang="ru-RU"/>
        </a:p>
      </dgm:t>
    </dgm:pt>
    <dgm:pt modelId="{2E2750A3-DF4F-4C64-9ED4-B99F47C5519B}" type="pres">
      <dgm:prSet presAssocID="{14869E7B-5EC2-4DE7-9E2D-78956357FF1B}" presName="parTrans" presStyleLbl="bgSibTrans2D1" presStyleIdx="0" presStyleCnt="6"/>
      <dgm:spPr/>
      <dgm:t>
        <a:bodyPr/>
        <a:lstStyle/>
        <a:p>
          <a:endParaRPr lang="ru-RU"/>
        </a:p>
      </dgm:t>
    </dgm:pt>
    <dgm:pt modelId="{DA36AEF7-5065-4876-9F9A-362956037737}" type="pres">
      <dgm:prSet presAssocID="{19A40BEC-060F-41EE-9924-F19494A2C80F}" presName="node" presStyleLbl="node1" presStyleIdx="0" presStyleCnt="6">
        <dgm:presLayoutVars>
          <dgm:bulletEnabled val="1"/>
        </dgm:presLayoutVars>
      </dgm:prSet>
      <dgm:spPr/>
      <dgm:t>
        <a:bodyPr/>
        <a:lstStyle/>
        <a:p>
          <a:endParaRPr lang="ru-RU"/>
        </a:p>
      </dgm:t>
    </dgm:pt>
    <dgm:pt modelId="{9BDC1D0E-B907-4763-9531-C0A1B5B3DE23}" type="pres">
      <dgm:prSet presAssocID="{03C491C7-7AE1-4770-9CF4-EB7B8F8F674E}" presName="parTrans" presStyleLbl="bgSibTrans2D1" presStyleIdx="1" presStyleCnt="6"/>
      <dgm:spPr/>
      <dgm:t>
        <a:bodyPr/>
        <a:lstStyle/>
        <a:p>
          <a:endParaRPr lang="ru-RU"/>
        </a:p>
      </dgm:t>
    </dgm:pt>
    <dgm:pt modelId="{153206C5-1B06-435D-ABB6-F6BBDB09BCBB}" type="pres">
      <dgm:prSet presAssocID="{54C46EB0-B482-4A6E-85CE-DDD1DACACC3A}" presName="node" presStyleLbl="node1" presStyleIdx="1" presStyleCnt="6">
        <dgm:presLayoutVars>
          <dgm:bulletEnabled val="1"/>
        </dgm:presLayoutVars>
      </dgm:prSet>
      <dgm:spPr/>
      <dgm:t>
        <a:bodyPr/>
        <a:lstStyle/>
        <a:p>
          <a:endParaRPr lang="ru-RU"/>
        </a:p>
      </dgm:t>
    </dgm:pt>
    <dgm:pt modelId="{660ED5C2-ADB4-4E29-958D-6B2D6900AE14}" type="pres">
      <dgm:prSet presAssocID="{0466AEEC-E5C7-406B-90D8-B3011F9F95FA}" presName="parTrans" presStyleLbl="bgSibTrans2D1" presStyleIdx="2" presStyleCnt="6"/>
      <dgm:spPr/>
      <dgm:t>
        <a:bodyPr/>
        <a:lstStyle/>
        <a:p>
          <a:endParaRPr lang="ru-RU"/>
        </a:p>
      </dgm:t>
    </dgm:pt>
    <dgm:pt modelId="{1F51B825-080E-4E47-B070-B8E3C6D20297}" type="pres">
      <dgm:prSet presAssocID="{3C62460E-E00C-46B1-A831-C3617237D55B}" presName="node" presStyleLbl="node1" presStyleIdx="2" presStyleCnt="6">
        <dgm:presLayoutVars>
          <dgm:bulletEnabled val="1"/>
        </dgm:presLayoutVars>
      </dgm:prSet>
      <dgm:spPr/>
      <dgm:t>
        <a:bodyPr/>
        <a:lstStyle/>
        <a:p>
          <a:endParaRPr lang="ru-RU"/>
        </a:p>
      </dgm:t>
    </dgm:pt>
    <dgm:pt modelId="{8C6A9564-E817-4DEF-B6BA-FBACDC995C6D}" type="pres">
      <dgm:prSet presAssocID="{B4D23FB9-1C76-4505-B000-95DF911A354C}" presName="parTrans" presStyleLbl="bgSibTrans2D1" presStyleIdx="3" presStyleCnt="6"/>
      <dgm:spPr/>
      <dgm:t>
        <a:bodyPr/>
        <a:lstStyle/>
        <a:p>
          <a:endParaRPr lang="ru-RU"/>
        </a:p>
      </dgm:t>
    </dgm:pt>
    <dgm:pt modelId="{02002AE1-98AF-470E-8629-7058306AA282}" type="pres">
      <dgm:prSet presAssocID="{DA4E1D54-14A1-4242-9281-EB46275E1371}" presName="node" presStyleLbl="node1" presStyleIdx="3" presStyleCnt="6">
        <dgm:presLayoutVars>
          <dgm:bulletEnabled val="1"/>
        </dgm:presLayoutVars>
      </dgm:prSet>
      <dgm:spPr/>
      <dgm:t>
        <a:bodyPr/>
        <a:lstStyle/>
        <a:p>
          <a:endParaRPr lang="ru-RU"/>
        </a:p>
      </dgm:t>
    </dgm:pt>
    <dgm:pt modelId="{5A03EA64-733F-4C59-B828-665944AEDFC1}" type="pres">
      <dgm:prSet presAssocID="{9DDA565A-B784-4B81-BB95-E1E455741D81}" presName="parTrans" presStyleLbl="bgSibTrans2D1" presStyleIdx="4" presStyleCnt="6"/>
      <dgm:spPr/>
      <dgm:t>
        <a:bodyPr/>
        <a:lstStyle/>
        <a:p>
          <a:endParaRPr lang="ru-RU"/>
        </a:p>
      </dgm:t>
    </dgm:pt>
    <dgm:pt modelId="{B2B57C85-083A-4FE2-9D9E-5E475A7AB2EB}" type="pres">
      <dgm:prSet presAssocID="{1D011112-758B-4CBD-91DC-28850F2D3E23}" presName="node" presStyleLbl="node1" presStyleIdx="4" presStyleCnt="6">
        <dgm:presLayoutVars>
          <dgm:bulletEnabled val="1"/>
        </dgm:presLayoutVars>
      </dgm:prSet>
      <dgm:spPr/>
      <dgm:t>
        <a:bodyPr/>
        <a:lstStyle/>
        <a:p>
          <a:endParaRPr lang="ru-RU"/>
        </a:p>
      </dgm:t>
    </dgm:pt>
    <dgm:pt modelId="{B299CF51-C6F4-4E6F-8D1D-65ABD8F626B7}" type="pres">
      <dgm:prSet presAssocID="{A7F0917C-609D-4486-8459-42F5DE8CE000}" presName="parTrans" presStyleLbl="bgSibTrans2D1" presStyleIdx="5" presStyleCnt="6"/>
      <dgm:spPr/>
      <dgm:t>
        <a:bodyPr/>
        <a:lstStyle/>
        <a:p>
          <a:endParaRPr lang="ru-RU"/>
        </a:p>
      </dgm:t>
    </dgm:pt>
    <dgm:pt modelId="{A3AB79A4-BEB5-4469-B70A-0977F280BD36}" type="pres">
      <dgm:prSet presAssocID="{D8932896-8D37-4C7A-9C57-4631A4D40969}" presName="node" presStyleLbl="node1" presStyleIdx="5" presStyleCnt="6">
        <dgm:presLayoutVars>
          <dgm:bulletEnabled val="1"/>
        </dgm:presLayoutVars>
      </dgm:prSet>
      <dgm:spPr/>
      <dgm:t>
        <a:bodyPr/>
        <a:lstStyle/>
        <a:p>
          <a:endParaRPr lang="ru-RU"/>
        </a:p>
      </dgm:t>
    </dgm:pt>
  </dgm:ptLst>
  <dgm:cxnLst>
    <dgm:cxn modelId="{75F806E1-5447-4A2A-B0B1-1C87617DCD08}" type="presOf" srcId="{03C491C7-7AE1-4770-9CF4-EB7B8F8F674E}" destId="{9BDC1D0E-B907-4763-9531-C0A1B5B3DE23}" srcOrd="0" destOrd="0" presId="urn:microsoft.com/office/officeart/2005/8/layout/radial4"/>
    <dgm:cxn modelId="{5D70A320-35FC-418A-B997-17CDC7738F95}" type="presOf" srcId="{54C46EB0-B482-4A6E-85CE-DDD1DACACC3A}" destId="{153206C5-1B06-435D-ABB6-F6BBDB09BCBB}" srcOrd="0" destOrd="0" presId="urn:microsoft.com/office/officeart/2005/8/layout/radial4"/>
    <dgm:cxn modelId="{BC02C767-E7A7-4C28-830A-217F21083B60}" srcId="{2A82C6EA-D07D-407D-8A88-54FE043D56CB}" destId="{D8932896-8D37-4C7A-9C57-4631A4D40969}" srcOrd="5" destOrd="0" parTransId="{A7F0917C-609D-4486-8459-42F5DE8CE000}" sibTransId="{BC5EA547-F60D-433B-B225-6D422C2EA4A8}"/>
    <dgm:cxn modelId="{081E0F20-5572-4B7B-8BC4-73C5D1F31ED5}" srcId="{2A82C6EA-D07D-407D-8A88-54FE043D56CB}" destId="{3C62460E-E00C-46B1-A831-C3617237D55B}" srcOrd="2" destOrd="0" parTransId="{0466AEEC-E5C7-406B-90D8-B3011F9F95FA}" sibTransId="{18DD9A6B-67AE-41C8-9F95-2D73318B6DC4}"/>
    <dgm:cxn modelId="{099BF2D4-E918-470B-A137-183395699771}" srcId="{F88CF8D3-9DE1-493C-9F8D-44A6D6D3E888}" destId="{2A82C6EA-D07D-407D-8A88-54FE043D56CB}" srcOrd="0" destOrd="0" parTransId="{630B5071-DB46-4892-818D-9C232B93B35B}" sibTransId="{0E0EA6F7-3CF0-498B-8684-03D0A2A41748}"/>
    <dgm:cxn modelId="{FA0202D1-4ED4-4E47-BC20-50DF47B5EA60}" type="presOf" srcId="{9DDA565A-B784-4B81-BB95-E1E455741D81}" destId="{5A03EA64-733F-4C59-B828-665944AEDFC1}" srcOrd="0" destOrd="0" presId="urn:microsoft.com/office/officeart/2005/8/layout/radial4"/>
    <dgm:cxn modelId="{BB842F32-B83E-484C-B614-633D19F31A64}" type="presOf" srcId="{14869E7B-5EC2-4DE7-9E2D-78956357FF1B}" destId="{2E2750A3-DF4F-4C64-9ED4-B99F47C5519B}" srcOrd="0" destOrd="0" presId="urn:microsoft.com/office/officeart/2005/8/layout/radial4"/>
    <dgm:cxn modelId="{BF47B172-1867-4BD1-B6EF-812EB3205460}" srcId="{2A82C6EA-D07D-407D-8A88-54FE043D56CB}" destId="{1D011112-758B-4CBD-91DC-28850F2D3E23}" srcOrd="4" destOrd="0" parTransId="{9DDA565A-B784-4B81-BB95-E1E455741D81}" sibTransId="{A7D034F6-7AB5-43FA-82EC-EACFAEDA5BBB}"/>
    <dgm:cxn modelId="{16D11863-4743-4A92-AC49-EA027F259B02}" type="presOf" srcId="{D8932896-8D37-4C7A-9C57-4631A4D40969}" destId="{A3AB79A4-BEB5-4469-B70A-0977F280BD36}" srcOrd="0" destOrd="0" presId="urn:microsoft.com/office/officeart/2005/8/layout/radial4"/>
    <dgm:cxn modelId="{C047D671-0F27-48E5-9E26-10E03F854D83}" type="presOf" srcId="{A7F0917C-609D-4486-8459-42F5DE8CE000}" destId="{B299CF51-C6F4-4E6F-8D1D-65ABD8F626B7}" srcOrd="0" destOrd="0" presId="urn:microsoft.com/office/officeart/2005/8/layout/radial4"/>
    <dgm:cxn modelId="{D2DBDE72-746F-4527-B793-E4B1F697AE44}" type="presOf" srcId="{0466AEEC-E5C7-406B-90D8-B3011F9F95FA}" destId="{660ED5C2-ADB4-4E29-958D-6B2D6900AE14}" srcOrd="0" destOrd="0" presId="urn:microsoft.com/office/officeart/2005/8/layout/radial4"/>
    <dgm:cxn modelId="{BBB138F6-8130-408F-A5EA-415B0AC340DA}" type="presOf" srcId="{3C62460E-E00C-46B1-A831-C3617237D55B}" destId="{1F51B825-080E-4E47-B070-B8E3C6D20297}" srcOrd="0" destOrd="0" presId="urn:microsoft.com/office/officeart/2005/8/layout/radial4"/>
    <dgm:cxn modelId="{A9E74908-4EF0-4B8E-8344-5123CCD1706A}" srcId="{2A82C6EA-D07D-407D-8A88-54FE043D56CB}" destId="{19A40BEC-060F-41EE-9924-F19494A2C80F}" srcOrd="0" destOrd="0" parTransId="{14869E7B-5EC2-4DE7-9E2D-78956357FF1B}" sibTransId="{3F49DFDE-75B1-47CA-9C6B-03326CCD593D}"/>
    <dgm:cxn modelId="{32E27DFF-8488-49B1-B476-50EE29EC68B1}" type="presOf" srcId="{1D011112-758B-4CBD-91DC-28850F2D3E23}" destId="{B2B57C85-083A-4FE2-9D9E-5E475A7AB2EB}" srcOrd="0" destOrd="0" presId="urn:microsoft.com/office/officeart/2005/8/layout/radial4"/>
    <dgm:cxn modelId="{6590C8EF-F315-45F0-9EB9-63E66018A132}" type="presOf" srcId="{F88CF8D3-9DE1-493C-9F8D-44A6D6D3E888}" destId="{55B4AF83-5F30-4530-B6AF-8C3C810F26F8}" srcOrd="0" destOrd="0" presId="urn:microsoft.com/office/officeart/2005/8/layout/radial4"/>
    <dgm:cxn modelId="{FC0DA968-5207-4881-9C81-42CECBFEC1DB}" type="presOf" srcId="{DA4E1D54-14A1-4242-9281-EB46275E1371}" destId="{02002AE1-98AF-470E-8629-7058306AA282}" srcOrd="0" destOrd="0" presId="urn:microsoft.com/office/officeart/2005/8/layout/radial4"/>
    <dgm:cxn modelId="{C5217B09-DCFB-4187-8331-126786803F57}" type="presOf" srcId="{B4D23FB9-1C76-4505-B000-95DF911A354C}" destId="{8C6A9564-E817-4DEF-B6BA-FBACDC995C6D}" srcOrd="0" destOrd="0" presId="urn:microsoft.com/office/officeart/2005/8/layout/radial4"/>
    <dgm:cxn modelId="{56917DE1-7AFC-49B1-B837-D35B63F2DC9B}" type="presOf" srcId="{19A40BEC-060F-41EE-9924-F19494A2C80F}" destId="{DA36AEF7-5065-4876-9F9A-362956037737}" srcOrd="0" destOrd="0" presId="urn:microsoft.com/office/officeart/2005/8/layout/radial4"/>
    <dgm:cxn modelId="{791A0FCB-ED71-4085-B5AA-84EE5E28B13C}" srcId="{2A82C6EA-D07D-407D-8A88-54FE043D56CB}" destId="{54C46EB0-B482-4A6E-85CE-DDD1DACACC3A}" srcOrd="1" destOrd="0" parTransId="{03C491C7-7AE1-4770-9CF4-EB7B8F8F674E}" sibTransId="{0A58F45B-384E-4572-A905-FEFEC5481378}"/>
    <dgm:cxn modelId="{2EFD957D-4DA5-48A7-9190-D515B2E1B783}" type="presOf" srcId="{2A82C6EA-D07D-407D-8A88-54FE043D56CB}" destId="{C0515D5E-A160-4893-8950-DF38C63B5ABE}" srcOrd="0" destOrd="0" presId="urn:microsoft.com/office/officeart/2005/8/layout/radial4"/>
    <dgm:cxn modelId="{BD53665D-2474-4CAA-BFA0-67D28028DFF7}" srcId="{2A82C6EA-D07D-407D-8A88-54FE043D56CB}" destId="{DA4E1D54-14A1-4242-9281-EB46275E1371}" srcOrd="3" destOrd="0" parTransId="{B4D23FB9-1C76-4505-B000-95DF911A354C}" sibTransId="{D90C1791-BD44-44D7-816C-83AD4EA4FD0C}"/>
    <dgm:cxn modelId="{FA9114CA-A8CB-4AD1-A371-99300A50160D}" type="presParOf" srcId="{55B4AF83-5F30-4530-B6AF-8C3C810F26F8}" destId="{C0515D5E-A160-4893-8950-DF38C63B5ABE}" srcOrd="0" destOrd="0" presId="urn:microsoft.com/office/officeart/2005/8/layout/radial4"/>
    <dgm:cxn modelId="{A7FC20D3-3434-409D-8615-AD495D0822D2}" type="presParOf" srcId="{55B4AF83-5F30-4530-B6AF-8C3C810F26F8}" destId="{2E2750A3-DF4F-4C64-9ED4-B99F47C5519B}" srcOrd="1" destOrd="0" presId="urn:microsoft.com/office/officeart/2005/8/layout/radial4"/>
    <dgm:cxn modelId="{AC3C8118-32D3-4FA2-985B-F6C563E6C403}" type="presParOf" srcId="{55B4AF83-5F30-4530-B6AF-8C3C810F26F8}" destId="{DA36AEF7-5065-4876-9F9A-362956037737}" srcOrd="2" destOrd="0" presId="urn:microsoft.com/office/officeart/2005/8/layout/radial4"/>
    <dgm:cxn modelId="{75D97EE6-60B2-45FE-84E8-9E82893CE390}" type="presParOf" srcId="{55B4AF83-5F30-4530-B6AF-8C3C810F26F8}" destId="{9BDC1D0E-B907-4763-9531-C0A1B5B3DE23}" srcOrd="3" destOrd="0" presId="urn:microsoft.com/office/officeart/2005/8/layout/radial4"/>
    <dgm:cxn modelId="{BA08025C-541C-444E-A9E2-EA30039C5D18}" type="presParOf" srcId="{55B4AF83-5F30-4530-B6AF-8C3C810F26F8}" destId="{153206C5-1B06-435D-ABB6-F6BBDB09BCBB}" srcOrd="4" destOrd="0" presId="urn:microsoft.com/office/officeart/2005/8/layout/radial4"/>
    <dgm:cxn modelId="{032CACB9-C31F-4B47-96B9-8EE6F9BB565A}" type="presParOf" srcId="{55B4AF83-5F30-4530-B6AF-8C3C810F26F8}" destId="{660ED5C2-ADB4-4E29-958D-6B2D6900AE14}" srcOrd="5" destOrd="0" presId="urn:microsoft.com/office/officeart/2005/8/layout/radial4"/>
    <dgm:cxn modelId="{48E5E943-0752-42EC-9478-6342821F10FD}" type="presParOf" srcId="{55B4AF83-5F30-4530-B6AF-8C3C810F26F8}" destId="{1F51B825-080E-4E47-B070-B8E3C6D20297}" srcOrd="6" destOrd="0" presId="urn:microsoft.com/office/officeart/2005/8/layout/radial4"/>
    <dgm:cxn modelId="{ACA3C5BE-4586-4BD0-ACD9-9721D8E3AB2D}" type="presParOf" srcId="{55B4AF83-5F30-4530-B6AF-8C3C810F26F8}" destId="{8C6A9564-E817-4DEF-B6BA-FBACDC995C6D}" srcOrd="7" destOrd="0" presId="urn:microsoft.com/office/officeart/2005/8/layout/radial4"/>
    <dgm:cxn modelId="{8359BA8F-432B-4719-B89E-8FC3964DEEF7}" type="presParOf" srcId="{55B4AF83-5F30-4530-B6AF-8C3C810F26F8}" destId="{02002AE1-98AF-470E-8629-7058306AA282}" srcOrd="8" destOrd="0" presId="urn:microsoft.com/office/officeart/2005/8/layout/radial4"/>
    <dgm:cxn modelId="{7BD2E375-C02B-41DB-A342-11C9A0C9A4F0}" type="presParOf" srcId="{55B4AF83-5F30-4530-B6AF-8C3C810F26F8}" destId="{5A03EA64-733F-4C59-B828-665944AEDFC1}" srcOrd="9" destOrd="0" presId="urn:microsoft.com/office/officeart/2005/8/layout/radial4"/>
    <dgm:cxn modelId="{C6DEFC6B-5053-4A0D-8A92-829D3163B0FE}" type="presParOf" srcId="{55B4AF83-5F30-4530-B6AF-8C3C810F26F8}" destId="{B2B57C85-083A-4FE2-9D9E-5E475A7AB2EB}" srcOrd="10" destOrd="0" presId="urn:microsoft.com/office/officeart/2005/8/layout/radial4"/>
    <dgm:cxn modelId="{247FDB10-C05F-4121-84C2-1AF732485C03}" type="presParOf" srcId="{55B4AF83-5F30-4530-B6AF-8C3C810F26F8}" destId="{B299CF51-C6F4-4E6F-8D1D-65ABD8F626B7}" srcOrd="11" destOrd="0" presId="urn:microsoft.com/office/officeart/2005/8/layout/radial4"/>
    <dgm:cxn modelId="{7E92E788-4730-490E-9280-3066144ADF9A}" type="presParOf" srcId="{55B4AF83-5F30-4530-B6AF-8C3C810F26F8}" destId="{A3AB79A4-BEB5-4469-B70A-0977F280BD36}"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AAEC0-CB56-43EC-9AD2-D92507372DA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ru-RU"/>
        </a:p>
      </dgm:t>
    </dgm:pt>
    <dgm:pt modelId="{2AF5DF70-BDC1-416F-830D-D7C3198D35F0}">
      <dgm:prSet phldrT="[Текст]" custT="1"/>
      <dgm:spPr/>
      <dgm:t>
        <a:bodyPr/>
        <a:lstStyle/>
        <a:p>
          <a:r>
            <a:rPr lang="ru-RU" sz="2800" b="1" dirty="0"/>
            <a:t>Поставляемого:</a:t>
          </a:r>
        </a:p>
        <a:p>
          <a:endParaRPr lang="ru-RU" sz="2200" dirty="0"/>
        </a:p>
        <a:p>
          <a:r>
            <a:rPr lang="ru-RU" sz="2200" dirty="0"/>
            <a:t>Могут содержаться в документации, требуют от участника предоставления конкретных характеристик*</a:t>
          </a:r>
        </a:p>
      </dgm:t>
    </dgm:pt>
    <dgm:pt modelId="{C8372C24-6F06-4A89-A7DF-C8CDB16E518C}" type="parTrans" cxnId="{6D1B75D6-D785-4660-BB82-8CFACF39D885}">
      <dgm:prSet/>
      <dgm:spPr/>
      <dgm:t>
        <a:bodyPr/>
        <a:lstStyle/>
        <a:p>
          <a:endParaRPr lang="ru-RU"/>
        </a:p>
      </dgm:t>
    </dgm:pt>
    <dgm:pt modelId="{9161E6B7-6967-4F7C-85DC-B9E122D7364E}" type="sibTrans" cxnId="{6D1B75D6-D785-4660-BB82-8CFACF39D885}">
      <dgm:prSet/>
      <dgm:spPr/>
      <dgm:t>
        <a:bodyPr/>
        <a:lstStyle/>
        <a:p>
          <a:endParaRPr lang="ru-RU"/>
        </a:p>
      </dgm:t>
    </dgm:pt>
    <dgm:pt modelId="{EF620811-608F-417F-A2B7-C17345E76E26}">
      <dgm:prSet phldrT="[Текст]" custT="1"/>
      <dgm:spPr/>
      <dgm:t>
        <a:bodyPr/>
        <a:lstStyle/>
        <a:p>
          <a:r>
            <a:rPr lang="ru-RU" sz="2800" b="1" dirty="0"/>
            <a:t>Используемого:</a:t>
          </a:r>
        </a:p>
        <a:p>
          <a:endParaRPr lang="ru-RU" sz="2200" dirty="0"/>
        </a:p>
        <a:p>
          <a:r>
            <a:rPr lang="ru-RU" sz="2200" dirty="0"/>
            <a:t>Могут содержаться в документации, НЕ требуют от участника предоставления конкретных характеристик</a:t>
          </a:r>
          <a:endParaRPr lang="ru-RU" sz="2200" b="1" dirty="0"/>
        </a:p>
      </dgm:t>
    </dgm:pt>
    <dgm:pt modelId="{936CCD47-B23E-46FE-BD49-D89105D97343}" type="parTrans" cxnId="{7DF725FA-D999-48C8-A070-19EC6EB239D8}">
      <dgm:prSet/>
      <dgm:spPr/>
      <dgm:t>
        <a:bodyPr/>
        <a:lstStyle/>
        <a:p>
          <a:endParaRPr lang="ru-RU"/>
        </a:p>
      </dgm:t>
    </dgm:pt>
    <dgm:pt modelId="{A8208EF2-DF7D-4574-AD76-F6976FF171F4}" type="sibTrans" cxnId="{7DF725FA-D999-48C8-A070-19EC6EB239D8}">
      <dgm:prSet/>
      <dgm:spPr/>
      <dgm:t>
        <a:bodyPr/>
        <a:lstStyle/>
        <a:p>
          <a:endParaRPr lang="ru-RU"/>
        </a:p>
      </dgm:t>
    </dgm:pt>
    <dgm:pt modelId="{1FBE76C0-D080-4A17-AA1A-33EC9E962BA7}" type="pres">
      <dgm:prSet presAssocID="{E34AAEC0-CB56-43EC-9AD2-D92507372DA1}" presName="Name0" presStyleCnt="0">
        <dgm:presLayoutVars>
          <dgm:chMax val="2"/>
          <dgm:chPref val="2"/>
          <dgm:dir/>
          <dgm:animOne/>
          <dgm:resizeHandles val="exact"/>
        </dgm:presLayoutVars>
      </dgm:prSet>
      <dgm:spPr/>
      <dgm:t>
        <a:bodyPr/>
        <a:lstStyle/>
        <a:p>
          <a:endParaRPr lang="ru-RU"/>
        </a:p>
      </dgm:t>
    </dgm:pt>
    <dgm:pt modelId="{5AA27168-D9F4-4426-963A-0FB93B944DE7}" type="pres">
      <dgm:prSet presAssocID="{E34AAEC0-CB56-43EC-9AD2-D92507372DA1}" presName="Background" presStyleLbl="bgImgPlace1" presStyleIdx="0" presStyleCnt="1"/>
      <dgm:spPr>
        <a:solidFill>
          <a:schemeClr val="accent5">
            <a:lumMod val="60000"/>
            <a:lumOff val="40000"/>
          </a:schemeClr>
        </a:solidFill>
      </dgm:spPr>
    </dgm:pt>
    <dgm:pt modelId="{BDF5DF06-ED80-43E4-86CE-62C8AD436159}" type="pres">
      <dgm:prSet presAssocID="{E34AAEC0-CB56-43EC-9AD2-D92507372DA1}" presName="ParentText1" presStyleLbl="revTx" presStyleIdx="0" presStyleCnt="2">
        <dgm:presLayoutVars>
          <dgm:chMax val="0"/>
          <dgm:chPref val="0"/>
          <dgm:bulletEnabled val="1"/>
        </dgm:presLayoutVars>
      </dgm:prSet>
      <dgm:spPr/>
      <dgm:t>
        <a:bodyPr/>
        <a:lstStyle/>
        <a:p>
          <a:endParaRPr lang="ru-RU"/>
        </a:p>
      </dgm:t>
    </dgm:pt>
    <dgm:pt modelId="{28229DAB-3D89-4781-B864-DCABC0E8FAB6}" type="pres">
      <dgm:prSet presAssocID="{E34AAEC0-CB56-43EC-9AD2-D92507372DA1}" presName="ParentText2" presStyleLbl="revTx" presStyleIdx="1" presStyleCnt="2">
        <dgm:presLayoutVars>
          <dgm:chMax val="0"/>
          <dgm:chPref val="0"/>
          <dgm:bulletEnabled val="1"/>
        </dgm:presLayoutVars>
      </dgm:prSet>
      <dgm:spPr/>
      <dgm:t>
        <a:bodyPr/>
        <a:lstStyle/>
        <a:p>
          <a:endParaRPr lang="ru-RU"/>
        </a:p>
      </dgm:t>
    </dgm:pt>
    <dgm:pt modelId="{233F303C-8F37-4E30-B193-B8A11C6D6912}" type="pres">
      <dgm:prSet presAssocID="{E34AAEC0-CB56-43EC-9AD2-D92507372DA1}" presName="Plus" presStyleLbl="alignNode1" presStyleIdx="0" presStyleCnt="2"/>
      <dgm:spPr>
        <a:solidFill>
          <a:schemeClr val="accent5">
            <a:lumMod val="50000"/>
          </a:schemeClr>
        </a:solidFill>
        <a:ln>
          <a:solidFill>
            <a:schemeClr val="accent5">
              <a:lumMod val="50000"/>
            </a:schemeClr>
          </a:solidFill>
        </a:ln>
      </dgm:spPr>
    </dgm:pt>
    <dgm:pt modelId="{113774DC-D78F-4921-9225-5B15F17CC52A}" type="pres">
      <dgm:prSet presAssocID="{E34AAEC0-CB56-43EC-9AD2-D92507372DA1}" presName="Minus" presStyleLbl="alignNode1" presStyleIdx="1" presStyleCnt="2"/>
      <dgm:spPr>
        <a:solidFill>
          <a:schemeClr val="accent5">
            <a:lumMod val="50000"/>
          </a:schemeClr>
        </a:solidFill>
        <a:ln>
          <a:solidFill>
            <a:schemeClr val="accent5">
              <a:lumMod val="50000"/>
            </a:schemeClr>
          </a:solidFill>
        </a:ln>
      </dgm:spPr>
    </dgm:pt>
    <dgm:pt modelId="{88B8A538-C1AD-4C64-B85D-77972862A311}" type="pres">
      <dgm:prSet presAssocID="{E34AAEC0-CB56-43EC-9AD2-D92507372DA1}" presName="Divider" presStyleLbl="parChTrans1D1" presStyleIdx="0" presStyleCnt="1"/>
      <dgm:spPr>
        <a:ln>
          <a:solidFill>
            <a:schemeClr val="accent5">
              <a:lumMod val="50000"/>
            </a:schemeClr>
          </a:solidFill>
        </a:ln>
      </dgm:spPr>
    </dgm:pt>
  </dgm:ptLst>
  <dgm:cxnLst>
    <dgm:cxn modelId="{7DF725FA-D999-48C8-A070-19EC6EB239D8}" srcId="{E34AAEC0-CB56-43EC-9AD2-D92507372DA1}" destId="{EF620811-608F-417F-A2B7-C17345E76E26}" srcOrd="1" destOrd="0" parTransId="{936CCD47-B23E-46FE-BD49-D89105D97343}" sibTransId="{A8208EF2-DF7D-4574-AD76-F6976FF171F4}"/>
    <dgm:cxn modelId="{A18CDA65-62E2-40E4-8F42-8853A7DABC34}" type="presOf" srcId="{EF620811-608F-417F-A2B7-C17345E76E26}" destId="{28229DAB-3D89-4781-B864-DCABC0E8FAB6}" srcOrd="0" destOrd="0" presId="urn:microsoft.com/office/officeart/2009/3/layout/PlusandMinus"/>
    <dgm:cxn modelId="{6D1B75D6-D785-4660-BB82-8CFACF39D885}" srcId="{E34AAEC0-CB56-43EC-9AD2-D92507372DA1}" destId="{2AF5DF70-BDC1-416F-830D-D7C3198D35F0}" srcOrd="0" destOrd="0" parTransId="{C8372C24-6F06-4A89-A7DF-C8CDB16E518C}" sibTransId="{9161E6B7-6967-4F7C-85DC-B9E122D7364E}"/>
    <dgm:cxn modelId="{ED852FE2-A35B-4FD5-8A8B-8B6B49340D77}" type="presOf" srcId="{E34AAEC0-CB56-43EC-9AD2-D92507372DA1}" destId="{1FBE76C0-D080-4A17-AA1A-33EC9E962BA7}" srcOrd="0" destOrd="0" presId="urn:microsoft.com/office/officeart/2009/3/layout/PlusandMinus"/>
    <dgm:cxn modelId="{FA8E9225-FFFA-4FD6-A2F0-C6BEDA2EFDAC}" type="presOf" srcId="{2AF5DF70-BDC1-416F-830D-D7C3198D35F0}" destId="{BDF5DF06-ED80-43E4-86CE-62C8AD436159}" srcOrd="0" destOrd="0" presId="urn:microsoft.com/office/officeart/2009/3/layout/PlusandMinus"/>
    <dgm:cxn modelId="{6DE52B11-51F7-457F-ACF8-34493D08378A}" type="presParOf" srcId="{1FBE76C0-D080-4A17-AA1A-33EC9E962BA7}" destId="{5AA27168-D9F4-4426-963A-0FB93B944DE7}" srcOrd="0" destOrd="0" presId="urn:microsoft.com/office/officeart/2009/3/layout/PlusandMinus"/>
    <dgm:cxn modelId="{E178DCA5-27BE-4B99-8E55-9098CB95E1B5}" type="presParOf" srcId="{1FBE76C0-D080-4A17-AA1A-33EC9E962BA7}" destId="{BDF5DF06-ED80-43E4-86CE-62C8AD436159}" srcOrd="1" destOrd="0" presId="urn:microsoft.com/office/officeart/2009/3/layout/PlusandMinus"/>
    <dgm:cxn modelId="{663CDCD2-5933-4DEC-8805-DAB860FD9D99}" type="presParOf" srcId="{1FBE76C0-D080-4A17-AA1A-33EC9E962BA7}" destId="{28229DAB-3D89-4781-B864-DCABC0E8FAB6}" srcOrd="2" destOrd="0" presId="urn:microsoft.com/office/officeart/2009/3/layout/PlusandMinus"/>
    <dgm:cxn modelId="{568AF5D1-6746-4A85-8E63-3B8DD565D891}" type="presParOf" srcId="{1FBE76C0-D080-4A17-AA1A-33EC9E962BA7}" destId="{233F303C-8F37-4E30-B193-B8A11C6D6912}" srcOrd="3" destOrd="0" presId="urn:microsoft.com/office/officeart/2009/3/layout/PlusandMinus"/>
    <dgm:cxn modelId="{0EC40FD1-2EB5-4631-B444-FDF2B32BD349}" type="presParOf" srcId="{1FBE76C0-D080-4A17-AA1A-33EC9E962BA7}" destId="{113774DC-D78F-4921-9225-5B15F17CC52A}" srcOrd="4" destOrd="0" presId="urn:microsoft.com/office/officeart/2009/3/layout/PlusandMinus"/>
    <dgm:cxn modelId="{B2E2ABD6-6D6D-4B90-896A-DC0B587291D4}" type="presParOf" srcId="{1FBE76C0-D080-4A17-AA1A-33EC9E962BA7}" destId="{88B8A538-C1AD-4C64-B85D-77972862A311}"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0BD45-6E30-4FF6-A547-BF9EAC0AE262}"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ru-RU"/>
        </a:p>
      </dgm:t>
    </dgm:pt>
    <dgm:pt modelId="{450BB89A-38D2-46FC-A0A4-AF52050017FC}">
      <dgm:prSet phldrT="[Текст]"/>
      <dgm:spPr>
        <a:solidFill>
          <a:schemeClr val="accent5">
            <a:lumMod val="75000"/>
          </a:schemeClr>
        </a:solidFill>
      </dgm:spPr>
      <dgm:t>
        <a:bodyPr/>
        <a:lstStyle/>
        <a:p>
          <a:r>
            <a:rPr lang="ru-RU" dirty="0"/>
            <a:t>«Специальные»</a:t>
          </a:r>
        </a:p>
      </dgm:t>
    </dgm:pt>
    <dgm:pt modelId="{BBB2439D-D112-4C19-9C0A-533DBEEA0571}" type="parTrans" cxnId="{CF2597BF-F497-474A-8087-7FEBEC0606F3}">
      <dgm:prSet/>
      <dgm:spPr/>
      <dgm:t>
        <a:bodyPr/>
        <a:lstStyle/>
        <a:p>
          <a:endParaRPr lang="ru-RU"/>
        </a:p>
      </dgm:t>
    </dgm:pt>
    <dgm:pt modelId="{3C4CA57D-3705-43ED-B356-9D616D2A7B07}" type="sibTrans" cxnId="{CF2597BF-F497-474A-8087-7FEBEC0606F3}">
      <dgm:prSet/>
      <dgm:spPr/>
      <dgm:t>
        <a:bodyPr/>
        <a:lstStyle/>
        <a:p>
          <a:endParaRPr lang="ru-RU"/>
        </a:p>
      </dgm:t>
    </dgm:pt>
    <dgm:pt modelId="{C09DA1D8-C13A-4533-AF44-F4EA559D0D5C}">
      <dgm:prSet phldrT="[Текст]"/>
      <dgm:spPr>
        <a:solidFill>
          <a:schemeClr val="accent5">
            <a:lumMod val="75000"/>
          </a:schemeClr>
        </a:solidFill>
      </dgm:spPr>
      <dgm:t>
        <a:bodyPr/>
        <a:lstStyle/>
        <a:p>
          <a:r>
            <a:rPr lang="ru-RU" dirty="0"/>
            <a:t>«Универсальные»</a:t>
          </a:r>
        </a:p>
      </dgm:t>
    </dgm:pt>
    <dgm:pt modelId="{D5572788-95AF-409C-87EE-BFE0094BC548}" type="parTrans" cxnId="{0B757B3E-DD76-437A-9EFF-02EDCF8CFC35}">
      <dgm:prSet/>
      <dgm:spPr/>
      <dgm:t>
        <a:bodyPr/>
        <a:lstStyle/>
        <a:p>
          <a:endParaRPr lang="ru-RU"/>
        </a:p>
      </dgm:t>
    </dgm:pt>
    <dgm:pt modelId="{5DF06E4A-5332-4E55-B017-1A58E958A525}" type="sibTrans" cxnId="{0B757B3E-DD76-437A-9EFF-02EDCF8CFC35}">
      <dgm:prSet/>
      <dgm:spPr/>
      <dgm:t>
        <a:bodyPr/>
        <a:lstStyle/>
        <a:p>
          <a:endParaRPr lang="ru-RU"/>
        </a:p>
      </dgm:t>
    </dgm:pt>
    <dgm:pt modelId="{90A1818D-583A-4CF8-9E34-42A34C6C5FEF}" type="pres">
      <dgm:prSet presAssocID="{A690BD45-6E30-4FF6-A547-BF9EAC0AE262}" presName="cycle" presStyleCnt="0">
        <dgm:presLayoutVars>
          <dgm:dir/>
          <dgm:resizeHandles val="exact"/>
        </dgm:presLayoutVars>
      </dgm:prSet>
      <dgm:spPr/>
      <dgm:t>
        <a:bodyPr/>
        <a:lstStyle/>
        <a:p>
          <a:endParaRPr lang="ru-RU"/>
        </a:p>
      </dgm:t>
    </dgm:pt>
    <dgm:pt modelId="{DABB5623-F63D-44C8-8F72-702E84DB431B}" type="pres">
      <dgm:prSet presAssocID="{450BB89A-38D2-46FC-A0A4-AF52050017FC}" presName="arrow" presStyleLbl="node1" presStyleIdx="0" presStyleCnt="2">
        <dgm:presLayoutVars>
          <dgm:bulletEnabled val="1"/>
        </dgm:presLayoutVars>
      </dgm:prSet>
      <dgm:spPr/>
      <dgm:t>
        <a:bodyPr/>
        <a:lstStyle/>
        <a:p>
          <a:endParaRPr lang="ru-RU"/>
        </a:p>
      </dgm:t>
    </dgm:pt>
    <dgm:pt modelId="{253BC796-8BAA-4CE0-97C8-74EC869808A8}" type="pres">
      <dgm:prSet presAssocID="{C09DA1D8-C13A-4533-AF44-F4EA559D0D5C}" presName="arrow" presStyleLbl="node1" presStyleIdx="1" presStyleCnt="2">
        <dgm:presLayoutVars>
          <dgm:bulletEnabled val="1"/>
        </dgm:presLayoutVars>
      </dgm:prSet>
      <dgm:spPr/>
      <dgm:t>
        <a:bodyPr/>
        <a:lstStyle/>
        <a:p>
          <a:endParaRPr lang="ru-RU"/>
        </a:p>
      </dgm:t>
    </dgm:pt>
  </dgm:ptLst>
  <dgm:cxnLst>
    <dgm:cxn modelId="{58E0A10A-0A6A-4FB9-92EA-789F6B7BEA61}" type="presOf" srcId="{C09DA1D8-C13A-4533-AF44-F4EA559D0D5C}" destId="{253BC796-8BAA-4CE0-97C8-74EC869808A8}" srcOrd="0" destOrd="0" presId="urn:microsoft.com/office/officeart/2005/8/layout/arrow1"/>
    <dgm:cxn modelId="{0B757B3E-DD76-437A-9EFF-02EDCF8CFC35}" srcId="{A690BD45-6E30-4FF6-A547-BF9EAC0AE262}" destId="{C09DA1D8-C13A-4533-AF44-F4EA559D0D5C}" srcOrd="1" destOrd="0" parTransId="{D5572788-95AF-409C-87EE-BFE0094BC548}" sibTransId="{5DF06E4A-5332-4E55-B017-1A58E958A525}"/>
    <dgm:cxn modelId="{30E6EC33-8983-49DB-A5EF-E0D80D27EB05}" type="presOf" srcId="{450BB89A-38D2-46FC-A0A4-AF52050017FC}" destId="{DABB5623-F63D-44C8-8F72-702E84DB431B}" srcOrd="0" destOrd="0" presId="urn:microsoft.com/office/officeart/2005/8/layout/arrow1"/>
    <dgm:cxn modelId="{2F6A5046-9553-485C-9AC4-7D1F233EFB72}" type="presOf" srcId="{A690BD45-6E30-4FF6-A547-BF9EAC0AE262}" destId="{90A1818D-583A-4CF8-9E34-42A34C6C5FEF}" srcOrd="0" destOrd="0" presId="urn:microsoft.com/office/officeart/2005/8/layout/arrow1"/>
    <dgm:cxn modelId="{CF2597BF-F497-474A-8087-7FEBEC0606F3}" srcId="{A690BD45-6E30-4FF6-A547-BF9EAC0AE262}" destId="{450BB89A-38D2-46FC-A0A4-AF52050017FC}" srcOrd="0" destOrd="0" parTransId="{BBB2439D-D112-4C19-9C0A-533DBEEA0571}" sibTransId="{3C4CA57D-3705-43ED-B356-9D616D2A7B07}"/>
    <dgm:cxn modelId="{25F8F710-80AB-477A-B669-AC075395281A}" type="presParOf" srcId="{90A1818D-583A-4CF8-9E34-42A34C6C5FEF}" destId="{DABB5623-F63D-44C8-8F72-702E84DB431B}" srcOrd="0" destOrd="0" presId="urn:microsoft.com/office/officeart/2005/8/layout/arrow1"/>
    <dgm:cxn modelId="{652FA102-81E0-447A-9C6A-9930F1780BA5}" type="presParOf" srcId="{90A1818D-583A-4CF8-9E34-42A34C6C5FEF}" destId="{253BC796-8BAA-4CE0-97C8-74EC869808A8}"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6D4698-AC55-4425-A2F0-B942D7E3BC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3C25F737-8B1D-47D5-8A6F-BF8B699DBB4F}">
      <dgm:prSet phldrT="[Текст]"/>
      <dgm:spPr>
        <a:solidFill>
          <a:schemeClr val="accent5">
            <a:lumMod val="50000"/>
          </a:schemeClr>
        </a:solidFill>
      </dgm:spPr>
      <dgm:t>
        <a:bodyPr/>
        <a:lstStyle/>
        <a:p>
          <a:r>
            <a:rPr lang="ru-RU" dirty="0"/>
            <a:t>Универсальная предквалификация по части 2.1 статьи 31 44-ФЗ</a:t>
          </a:r>
        </a:p>
      </dgm:t>
    </dgm:pt>
    <dgm:pt modelId="{11EE67B5-3900-4BEB-B13F-7B1EC359A72A}" type="parTrans" cxnId="{2819A447-29D6-4FC9-B857-0FD056498498}">
      <dgm:prSet/>
      <dgm:spPr/>
      <dgm:t>
        <a:bodyPr/>
        <a:lstStyle/>
        <a:p>
          <a:endParaRPr lang="ru-RU"/>
        </a:p>
      </dgm:t>
    </dgm:pt>
    <dgm:pt modelId="{ED62553F-D53E-4AE7-A915-4BBC7E60FCBD}" type="sibTrans" cxnId="{2819A447-29D6-4FC9-B857-0FD056498498}">
      <dgm:prSet/>
      <dgm:spPr/>
      <dgm:t>
        <a:bodyPr/>
        <a:lstStyle/>
        <a:p>
          <a:endParaRPr lang="ru-RU"/>
        </a:p>
      </dgm:t>
    </dgm:pt>
    <dgm:pt modelId="{CCEA193F-C8F2-4C20-980C-541FBE916860}">
      <dgm:prSet phldrT="[Текст]"/>
      <dgm:spPr>
        <a:solidFill>
          <a:schemeClr val="accent5">
            <a:lumMod val="75000"/>
          </a:schemeClr>
        </a:solidFill>
      </dgm:spPr>
      <dgm:t>
        <a:bodyPr/>
        <a:lstStyle/>
        <a:p>
          <a:r>
            <a:rPr lang="ru-RU" dirty="0"/>
            <a:t>НМЦК (сумма НМЦК при совместных) ≥20 млн. руб.</a:t>
          </a:r>
        </a:p>
      </dgm:t>
    </dgm:pt>
    <dgm:pt modelId="{140E5F95-91AF-472A-9D38-2F4B3ED7ED2D}" type="parTrans" cxnId="{31F92AFF-39BD-422A-874C-85DBDFD208AA}">
      <dgm:prSet/>
      <dgm:spPr>
        <a:solidFill>
          <a:schemeClr val="accent5">
            <a:lumMod val="40000"/>
            <a:lumOff val="60000"/>
          </a:schemeClr>
        </a:solidFill>
      </dgm:spPr>
      <dgm:t>
        <a:bodyPr/>
        <a:lstStyle/>
        <a:p>
          <a:endParaRPr lang="ru-RU"/>
        </a:p>
      </dgm:t>
    </dgm:pt>
    <dgm:pt modelId="{F2F6800D-4045-46C2-897F-BA177CA6E35A}" type="sibTrans" cxnId="{31F92AFF-39BD-422A-874C-85DBDFD208AA}">
      <dgm:prSet/>
      <dgm:spPr/>
      <dgm:t>
        <a:bodyPr/>
        <a:lstStyle/>
        <a:p>
          <a:endParaRPr lang="ru-RU"/>
        </a:p>
      </dgm:t>
    </dgm:pt>
    <dgm:pt modelId="{39325962-BC3F-41DF-AC4E-8ACD80BC85AC}">
      <dgm:prSet phldrT="[Текст]"/>
      <dgm:spPr>
        <a:solidFill>
          <a:schemeClr val="accent5">
            <a:lumMod val="75000"/>
          </a:schemeClr>
        </a:solidFill>
      </dgm:spPr>
      <dgm:t>
        <a:bodyPr/>
        <a:lstStyle/>
        <a:p>
          <a:r>
            <a:rPr lang="ru-RU" dirty="0"/>
            <a:t>Проводится конкурентная закупка</a:t>
          </a:r>
        </a:p>
      </dgm:t>
    </dgm:pt>
    <dgm:pt modelId="{779D2CC7-44C5-486A-87A8-87BBF1D63F8C}" type="parTrans" cxnId="{A67B5CF6-7302-41F8-AEBE-25D452B0C3DA}">
      <dgm:prSet/>
      <dgm:spPr>
        <a:solidFill>
          <a:schemeClr val="accent5">
            <a:lumMod val="40000"/>
            <a:lumOff val="60000"/>
          </a:schemeClr>
        </a:solidFill>
      </dgm:spPr>
      <dgm:t>
        <a:bodyPr/>
        <a:lstStyle/>
        <a:p>
          <a:endParaRPr lang="ru-RU"/>
        </a:p>
      </dgm:t>
    </dgm:pt>
    <dgm:pt modelId="{D4295223-0DDE-48CE-A2FA-B86E1184CE82}" type="sibTrans" cxnId="{A67B5CF6-7302-41F8-AEBE-25D452B0C3DA}">
      <dgm:prSet/>
      <dgm:spPr/>
      <dgm:t>
        <a:bodyPr/>
        <a:lstStyle/>
        <a:p>
          <a:endParaRPr lang="ru-RU"/>
        </a:p>
      </dgm:t>
    </dgm:pt>
    <dgm:pt modelId="{2536CC94-1D2F-4A6D-ACF3-97704848DFED}">
      <dgm:prSet phldrT="[Текст]"/>
      <dgm:spPr>
        <a:solidFill>
          <a:schemeClr val="accent5">
            <a:lumMod val="75000"/>
          </a:schemeClr>
        </a:solidFill>
      </dgm:spPr>
      <dgm:t>
        <a:bodyPr/>
        <a:lstStyle/>
        <a:p>
          <a:r>
            <a:rPr lang="ru-RU" dirty="0"/>
            <a:t>Не установлены специальные квалификационные требования</a:t>
          </a:r>
        </a:p>
      </dgm:t>
    </dgm:pt>
    <dgm:pt modelId="{01F6872C-51C3-4FFC-85A5-83FF27343B1A}" type="parTrans" cxnId="{E3CBC236-5E15-43C9-864D-A07AB9CC8DC1}">
      <dgm:prSet/>
      <dgm:spPr>
        <a:solidFill>
          <a:schemeClr val="accent5">
            <a:lumMod val="40000"/>
            <a:lumOff val="60000"/>
          </a:schemeClr>
        </a:solidFill>
      </dgm:spPr>
      <dgm:t>
        <a:bodyPr/>
        <a:lstStyle/>
        <a:p>
          <a:endParaRPr lang="ru-RU"/>
        </a:p>
      </dgm:t>
    </dgm:pt>
    <dgm:pt modelId="{74581290-0C31-4B75-B687-DE4415D3CCB8}" type="sibTrans" cxnId="{E3CBC236-5E15-43C9-864D-A07AB9CC8DC1}">
      <dgm:prSet/>
      <dgm:spPr/>
      <dgm:t>
        <a:bodyPr/>
        <a:lstStyle/>
        <a:p>
          <a:endParaRPr lang="ru-RU"/>
        </a:p>
      </dgm:t>
    </dgm:pt>
    <dgm:pt modelId="{CFFA2D6B-1433-4C20-B5C7-898B4FA9DFB6}" type="pres">
      <dgm:prSet presAssocID="{3F6D4698-AC55-4425-A2F0-B942D7E3BC9D}" presName="cycle" presStyleCnt="0">
        <dgm:presLayoutVars>
          <dgm:chMax val="1"/>
          <dgm:dir/>
          <dgm:animLvl val="ctr"/>
          <dgm:resizeHandles val="exact"/>
        </dgm:presLayoutVars>
      </dgm:prSet>
      <dgm:spPr/>
      <dgm:t>
        <a:bodyPr/>
        <a:lstStyle/>
        <a:p>
          <a:endParaRPr lang="ru-RU"/>
        </a:p>
      </dgm:t>
    </dgm:pt>
    <dgm:pt modelId="{A0DDB776-0402-449A-8B03-774701DF7549}" type="pres">
      <dgm:prSet presAssocID="{3C25F737-8B1D-47D5-8A6F-BF8B699DBB4F}" presName="centerShape" presStyleLbl="node0" presStyleIdx="0" presStyleCnt="1"/>
      <dgm:spPr/>
      <dgm:t>
        <a:bodyPr/>
        <a:lstStyle/>
        <a:p>
          <a:endParaRPr lang="ru-RU"/>
        </a:p>
      </dgm:t>
    </dgm:pt>
    <dgm:pt modelId="{0529ED6C-41E2-40EE-8314-90821BC110D4}" type="pres">
      <dgm:prSet presAssocID="{140E5F95-91AF-472A-9D38-2F4B3ED7ED2D}" presName="parTrans" presStyleLbl="bgSibTrans2D1" presStyleIdx="0" presStyleCnt="3"/>
      <dgm:spPr/>
      <dgm:t>
        <a:bodyPr/>
        <a:lstStyle/>
        <a:p>
          <a:endParaRPr lang="ru-RU"/>
        </a:p>
      </dgm:t>
    </dgm:pt>
    <dgm:pt modelId="{586FADC1-4AA0-47E5-B2D4-90F1768FB342}" type="pres">
      <dgm:prSet presAssocID="{CCEA193F-C8F2-4C20-980C-541FBE916860}" presName="node" presStyleLbl="node1" presStyleIdx="0" presStyleCnt="3">
        <dgm:presLayoutVars>
          <dgm:bulletEnabled val="1"/>
        </dgm:presLayoutVars>
      </dgm:prSet>
      <dgm:spPr/>
      <dgm:t>
        <a:bodyPr/>
        <a:lstStyle/>
        <a:p>
          <a:endParaRPr lang="ru-RU"/>
        </a:p>
      </dgm:t>
    </dgm:pt>
    <dgm:pt modelId="{7B6E44D6-9B63-4D11-A748-FCE4A061B1E4}" type="pres">
      <dgm:prSet presAssocID="{779D2CC7-44C5-486A-87A8-87BBF1D63F8C}" presName="parTrans" presStyleLbl="bgSibTrans2D1" presStyleIdx="1" presStyleCnt="3"/>
      <dgm:spPr/>
      <dgm:t>
        <a:bodyPr/>
        <a:lstStyle/>
        <a:p>
          <a:endParaRPr lang="ru-RU"/>
        </a:p>
      </dgm:t>
    </dgm:pt>
    <dgm:pt modelId="{A8FF0426-86B9-4A3A-A01D-87973CF55774}" type="pres">
      <dgm:prSet presAssocID="{39325962-BC3F-41DF-AC4E-8ACD80BC85AC}" presName="node" presStyleLbl="node1" presStyleIdx="1" presStyleCnt="3">
        <dgm:presLayoutVars>
          <dgm:bulletEnabled val="1"/>
        </dgm:presLayoutVars>
      </dgm:prSet>
      <dgm:spPr/>
      <dgm:t>
        <a:bodyPr/>
        <a:lstStyle/>
        <a:p>
          <a:endParaRPr lang="ru-RU"/>
        </a:p>
      </dgm:t>
    </dgm:pt>
    <dgm:pt modelId="{DB46776A-0F0B-465C-A8F4-68008A4216B0}" type="pres">
      <dgm:prSet presAssocID="{01F6872C-51C3-4FFC-85A5-83FF27343B1A}" presName="parTrans" presStyleLbl="bgSibTrans2D1" presStyleIdx="2" presStyleCnt="3"/>
      <dgm:spPr/>
      <dgm:t>
        <a:bodyPr/>
        <a:lstStyle/>
        <a:p>
          <a:endParaRPr lang="ru-RU"/>
        </a:p>
      </dgm:t>
    </dgm:pt>
    <dgm:pt modelId="{55730CA1-5437-467C-BE81-C35C19C10923}" type="pres">
      <dgm:prSet presAssocID="{2536CC94-1D2F-4A6D-ACF3-97704848DFED}" presName="node" presStyleLbl="node1" presStyleIdx="2" presStyleCnt="3">
        <dgm:presLayoutVars>
          <dgm:bulletEnabled val="1"/>
        </dgm:presLayoutVars>
      </dgm:prSet>
      <dgm:spPr/>
      <dgm:t>
        <a:bodyPr/>
        <a:lstStyle/>
        <a:p>
          <a:endParaRPr lang="ru-RU"/>
        </a:p>
      </dgm:t>
    </dgm:pt>
  </dgm:ptLst>
  <dgm:cxnLst>
    <dgm:cxn modelId="{A67B5CF6-7302-41F8-AEBE-25D452B0C3DA}" srcId="{3C25F737-8B1D-47D5-8A6F-BF8B699DBB4F}" destId="{39325962-BC3F-41DF-AC4E-8ACD80BC85AC}" srcOrd="1" destOrd="0" parTransId="{779D2CC7-44C5-486A-87A8-87BBF1D63F8C}" sibTransId="{D4295223-0DDE-48CE-A2FA-B86E1184CE82}"/>
    <dgm:cxn modelId="{31F92AFF-39BD-422A-874C-85DBDFD208AA}" srcId="{3C25F737-8B1D-47D5-8A6F-BF8B699DBB4F}" destId="{CCEA193F-C8F2-4C20-980C-541FBE916860}" srcOrd="0" destOrd="0" parTransId="{140E5F95-91AF-472A-9D38-2F4B3ED7ED2D}" sibTransId="{F2F6800D-4045-46C2-897F-BA177CA6E35A}"/>
    <dgm:cxn modelId="{89305E68-530B-4B33-98C4-F26A49A9FA86}" type="presOf" srcId="{3C25F737-8B1D-47D5-8A6F-BF8B699DBB4F}" destId="{A0DDB776-0402-449A-8B03-774701DF7549}" srcOrd="0" destOrd="0" presId="urn:microsoft.com/office/officeart/2005/8/layout/radial4"/>
    <dgm:cxn modelId="{A5912705-6D8F-4483-AEA7-2A1737E0FC85}" type="presOf" srcId="{779D2CC7-44C5-486A-87A8-87BBF1D63F8C}" destId="{7B6E44D6-9B63-4D11-A748-FCE4A061B1E4}" srcOrd="0" destOrd="0" presId="urn:microsoft.com/office/officeart/2005/8/layout/radial4"/>
    <dgm:cxn modelId="{813337B4-90B1-45AD-A9CF-A4687DCACCC1}" type="presOf" srcId="{2536CC94-1D2F-4A6D-ACF3-97704848DFED}" destId="{55730CA1-5437-467C-BE81-C35C19C10923}" srcOrd="0" destOrd="0" presId="urn:microsoft.com/office/officeart/2005/8/layout/radial4"/>
    <dgm:cxn modelId="{B7E3D02B-B9F9-47D3-8A51-81B1AD69C6D0}" type="presOf" srcId="{39325962-BC3F-41DF-AC4E-8ACD80BC85AC}" destId="{A8FF0426-86B9-4A3A-A01D-87973CF55774}" srcOrd="0" destOrd="0" presId="urn:microsoft.com/office/officeart/2005/8/layout/radial4"/>
    <dgm:cxn modelId="{825ED07B-0BBB-4E7B-BA7C-B43ED929EB47}" type="presOf" srcId="{CCEA193F-C8F2-4C20-980C-541FBE916860}" destId="{586FADC1-4AA0-47E5-B2D4-90F1768FB342}" srcOrd="0" destOrd="0" presId="urn:microsoft.com/office/officeart/2005/8/layout/radial4"/>
    <dgm:cxn modelId="{6AF9C76E-B196-4824-BBAA-CEA8424A661E}" type="presOf" srcId="{3F6D4698-AC55-4425-A2F0-B942D7E3BC9D}" destId="{CFFA2D6B-1433-4C20-B5C7-898B4FA9DFB6}" srcOrd="0" destOrd="0" presId="urn:microsoft.com/office/officeart/2005/8/layout/radial4"/>
    <dgm:cxn modelId="{3ADDCFCA-A28E-4A6A-82A9-D5587A771CD5}" type="presOf" srcId="{140E5F95-91AF-472A-9D38-2F4B3ED7ED2D}" destId="{0529ED6C-41E2-40EE-8314-90821BC110D4}" srcOrd="0" destOrd="0" presId="urn:microsoft.com/office/officeart/2005/8/layout/radial4"/>
    <dgm:cxn modelId="{E7215118-C7B2-4771-B2D8-10A3E5F163D2}" type="presOf" srcId="{01F6872C-51C3-4FFC-85A5-83FF27343B1A}" destId="{DB46776A-0F0B-465C-A8F4-68008A4216B0}" srcOrd="0" destOrd="0" presId="urn:microsoft.com/office/officeart/2005/8/layout/radial4"/>
    <dgm:cxn modelId="{E3CBC236-5E15-43C9-864D-A07AB9CC8DC1}" srcId="{3C25F737-8B1D-47D5-8A6F-BF8B699DBB4F}" destId="{2536CC94-1D2F-4A6D-ACF3-97704848DFED}" srcOrd="2" destOrd="0" parTransId="{01F6872C-51C3-4FFC-85A5-83FF27343B1A}" sibTransId="{74581290-0C31-4B75-B687-DE4415D3CCB8}"/>
    <dgm:cxn modelId="{2819A447-29D6-4FC9-B857-0FD056498498}" srcId="{3F6D4698-AC55-4425-A2F0-B942D7E3BC9D}" destId="{3C25F737-8B1D-47D5-8A6F-BF8B699DBB4F}" srcOrd="0" destOrd="0" parTransId="{11EE67B5-3900-4BEB-B13F-7B1EC359A72A}" sibTransId="{ED62553F-D53E-4AE7-A915-4BBC7E60FCBD}"/>
    <dgm:cxn modelId="{565FA4FF-CA8F-4BFE-AF09-5A0EDB439DF3}" type="presParOf" srcId="{CFFA2D6B-1433-4C20-B5C7-898B4FA9DFB6}" destId="{A0DDB776-0402-449A-8B03-774701DF7549}" srcOrd="0" destOrd="0" presId="urn:microsoft.com/office/officeart/2005/8/layout/radial4"/>
    <dgm:cxn modelId="{EC336BDE-5FE2-436C-A721-FFBDD7730EFE}" type="presParOf" srcId="{CFFA2D6B-1433-4C20-B5C7-898B4FA9DFB6}" destId="{0529ED6C-41E2-40EE-8314-90821BC110D4}" srcOrd="1" destOrd="0" presId="urn:microsoft.com/office/officeart/2005/8/layout/radial4"/>
    <dgm:cxn modelId="{E97E60ED-09AE-49C5-A2CE-2F709D189253}" type="presParOf" srcId="{CFFA2D6B-1433-4C20-B5C7-898B4FA9DFB6}" destId="{586FADC1-4AA0-47E5-B2D4-90F1768FB342}" srcOrd="2" destOrd="0" presId="urn:microsoft.com/office/officeart/2005/8/layout/radial4"/>
    <dgm:cxn modelId="{9A8FD88C-0B5F-4249-A20D-2BCD98FEF41D}" type="presParOf" srcId="{CFFA2D6B-1433-4C20-B5C7-898B4FA9DFB6}" destId="{7B6E44D6-9B63-4D11-A748-FCE4A061B1E4}" srcOrd="3" destOrd="0" presId="urn:microsoft.com/office/officeart/2005/8/layout/radial4"/>
    <dgm:cxn modelId="{E4DD5353-B5F2-469A-964A-FC88F2FE9CDB}" type="presParOf" srcId="{CFFA2D6B-1433-4C20-B5C7-898B4FA9DFB6}" destId="{A8FF0426-86B9-4A3A-A01D-87973CF55774}" srcOrd="4" destOrd="0" presId="urn:microsoft.com/office/officeart/2005/8/layout/radial4"/>
    <dgm:cxn modelId="{BB12BE83-EB3B-4F1C-91EB-404E3CC7D1DB}" type="presParOf" srcId="{CFFA2D6B-1433-4C20-B5C7-898B4FA9DFB6}" destId="{DB46776A-0F0B-465C-A8F4-68008A4216B0}" srcOrd="5" destOrd="0" presId="urn:microsoft.com/office/officeart/2005/8/layout/radial4"/>
    <dgm:cxn modelId="{627FCC07-B040-4220-92FE-FE3AA4B07ABA}" type="presParOf" srcId="{CFFA2D6B-1433-4C20-B5C7-898B4FA9DFB6}" destId="{55730CA1-5437-467C-BE81-C35C19C10923}"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26DE06-6CD4-4856-B3E7-0E4B0F9ED42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26BADAA9-B3E7-4981-A692-01337BA116FB}">
      <dgm:prSet phldrT="[Текст]" custT="1"/>
      <dgm:spPr>
        <a:noFill/>
        <a:ln>
          <a:solidFill>
            <a:srgbClr val="468394"/>
          </a:solidFill>
        </a:ln>
      </dgm:spPr>
      <dgm:t>
        <a:bodyPr/>
        <a:lstStyle/>
        <a:p>
          <a:pPr algn="l">
            <a:spcAft>
              <a:spcPts val="0"/>
            </a:spcAft>
          </a:pPr>
          <a:r>
            <a:rPr lang="ru-RU" sz="1600" b="1" dirty="0">
              <a:solidFill>
                <a:srgbClr val="2C535E"/>
              </a:solidFill>
            </a:rPr>
            <a:t>для подтверждения участником соответствия дополнительным требованиями установлена императивная норма о предоставлении сведений, указанных в п. «а-в» ч. 4 ПП РФ 2571. Анализ заявки Заявителя показал, что в качестве информации, подтверждающей соответствие и представлен исключительно номер реестровой записи реестра контрактов, заключенных заказчиками. Таким образом, Заявитель не выполнил требования п. «б-в» ч. 4 ПП РФ 2571</a:t>
          </a:r>
          <a:r>
            <a:rPr lang="ru-RU" sz="1600" b="1" dirty="0">
              <a:solidFill>
                <a:srgbClr val="3D7483"/>
              </a:solidFill>
            </a:rPr>
            <a:t>.</a:t>
          </a:r>
        </a:p>
      </dgm:t>
    </dgm:pt>
    <dgm:pt modelId="{6D1F0F05-0D41-41A1-8088-9FC3770744BD}" type="parTrans" cxnId="{B3587C30-34B7-41C5-BF66-98942C8C84DB}">
      <dgm:prSet/>
      <dgm:spPr/>
      <dgm:t>
        <a:bodyPr/>
        <a:lstStyle/>
        <a:p>
          <a:endParaRPr lang="ru-RU"/>
        </a:p>
      </dgm:t>
    </dgm:pt>
    <dgm:pt modelId="{C2295632-EF35-478F-B5CC-25D23FF4A402}" type="sibTrans" cxnId="{B3587C30-34B7-41C5-BF66-98942C8C84DB}">
      <dgm:prSet/>
      <dgm:spPr/>
      <dgm:t>
        <a:bodyPr/>
        <a:lstStyle/>
        <a:p>
          <a:endParaRPr lang="ru-RU"/>
        </a:p>
      </dgm:t>
    </dgm:pt>
    <dgm:pt modelId="{6F2B2588-ADE4-4083-9CD8-76A0A811F75A}">
      <dgm:prSet phldrT="[Текст]" custT="1"/>
      <dgm:spPr>
        <a:solidFill>
          <a:srgbClr val="3D7483"/>
        </a:solidFill>
        <a:ln>
          <a:solidFill>
            <a:srgbClr val="468394"/>
          </a:solidFill>
        </a:ln>
      </dgm:spPr>
      <dgm:t>
        <a:bodyPr/>
        <a:lstStyle/>
        <a:p>
          <a:pPr algn="r">
            <a:spcAft>
              <a:spcPts val="0"/>
            </a:spcAft>
          </a:pPr>
          <a:r>
            <a:rPr lang="ru-RU" sz="1600" b="1" dirty="0">
              <a:solidFill>
                <a:schemeClr val="bg1"/>
              </a:solidFill>
            </a:rPr>
            <a:t>для подтверждения соответствия дополнительному требованию, предусмотренному ч. 2.1 ст. 31, могут быть представлены как информация о реестровом номере контракта, так и копия исполненного контракта, договора, а также акт приемки поставленных товаров, выполненных работ, оказанных услуг. Совместное представление указанных документов и сведений не является обязательным.</a:t>
          </a:r>
        </a:p>
      </dgm:t>
    </dgm:pt>
    <dgm:pt modelId="{806BBC79-510E-4686-922A-9A205A836B12}" type="parTrans" cxnId="{237D8D0B-0E81-4DE2-B9F4-F07E48841C6A}">
      <dgm:prSet/>
      <dgm:spPr/>
      <dgm:t>
        <a:bodyPr/>
        <a:lstStyle/>
        <a:p>
          <a:endParaRPr lang="ru-RU"/>
        </a:p>
      </dgm:t>
    </dgm:pt>
    <dgm:pt modelId="{F3503C87-E32D-47E7-9CBA-B519055C5E31}" type="sibTrans" cxnId="{237D8D0B-0E81-4DE2-B9F4-F07E48841C6A}">
      <dgm:prSet/>
      <dgm:spPr/>
      <dgm:t>
        <a:bodyPr/>
        <a:lstStyle/>
        <a:p>
          <a:endParaRPr lang="ru-RU"/>
        </a:p>
      </dgm:t>
    </dgm:pt>
    <dgm:pt modelId="{B1C0DE4B-745A-4A38-AA53-198F034C7974}" type="pres">
      <dgm:prSet presAssocID="{6E26DE06-6CD4-4856-B3E7-0E4B0F9ED424}" presName="diagram" presStyleCnt="0">
        <dgm:presLayoutVars>
          <dgm:dir/>
          <dgm:resizeHandles val="exact"/>
        </dgm:presLayoutVars>
      </dgm:prSet>
      <dgm:spPr/>
      <dgm:t>
        <a:bodyPr/>
        <a:lstStyle/>
        <a:p>
          <a:endParaRPr lang="ru-RU"/>
        </a:p>
      </dgm:t>
    </dgm:pt>
    <dgm:pt modelId="{92F48A4F-1619-4C30-9E3C-988509C817C0}" type="pres">
      <dgm:prSet presAssocID="{26BADAA9-B3E7-4981-A692-01337BA116FB}" presName="arrow" presStyleLbl="node1" presStyleIdx="0" presStyleCnt="2" custScaleX="104202" custScaleY="102204">
        <dgm:presLayoutVars>
          <dgm:bulletEnabled val="1"/>
        </dgm:presLayoutVars>
      </dgm:prSet>
      <dgm:spPr/>
      <dgm:t>
        <a:bodyPr/>
        <a:lstStyle/>
        <a:p>
          <a:endParaRPr lang="ru-RU"/>
        </a:p>
      </dgm:t>
    </dgm:pt>
    <dgm:pt modelId="{BB404D5A-BE53-4D5B-8D81-A56ECCFDA769}" type="pres">
      <dgm:prSet presAssocID="{6F2B2588-ADE4-4083-9CD8-76A0A811F75A}" presName="arrow" presStyleLbl="node1" presStyleIdx="1" presStyleCnt="2" custScaleX="103894">
        <dgm:presLayoutVars>
          <dgm:bulletEnabled val="1"/>
        </dgm:presLayoutVars>
      </dgm:prSet>
      <dgm:spPr/>
      <dgm:t>
        <a:bodyPr/>
        <a:lstStyle/>
        <a:p>
          <a:endParaRPr lang="ru-RU"/>
        </a:p>
      </dgm:t>
    </dgm:pt>
  </dgm:ptLst>
  <dgm:cxnLst>
    <dgm:cxn modelId="{85E5F567-9B99-4149-903A-31B36EC6435B}" type="presOf" srcId="{26BADAA9-B3E7-4981-A692-01337BA116FB}" destId="{92F48A4F-1619-4C30-9E3C-988509C817C0}" srcOrd="0" destOrd="0" presId="urn:microsoft.com/office/officeart/2005/8/layout/arrow5"/>
    <dgm:cxn modelId="{8C7526C5-FD03-4FDF-9D1A-16F4E775B25F}" type="presOf" srcId="{6F2B2588-ADE4-4083-9CD8-76A0A811F75A}" destId="{BB404D5A-BE53-4D5B-8D81-A56ECCFDA769}" srcOrd="0" destOrd="0" presId="urn:microsoft.com/office/officeart/2005/8/layout/arrow5"/>
    <dgm:cxn modelId="{B3587C30-34B7-41C5-BF66-98942C8C84DB}" srcId="{6E26DE06-6CD4-4856-B3E7-0E4B0F9ED424}" destId="{26BADAA9-B3E7-4981-A692-01337BA116FB}" srcOrd="0" destOrd="0" parTransId="{6D1F0F05-0D41-41A1-8088-9FC3770744BD}" sibTransId="{C2295632-EF35-478F-B5CC-25D23FF4A402}"/>
    <dgm:cxn modelId="{237D8D0B-0E81-4DE2-B9F4-F07E48841C6A}" srcId="{6E26DE06-6CD4-4856-B3E7-0E4B0F9ED424}" destId="{6F2B2588-ADE4-4083-9CD8-76A0A811F75A}" srcOrd="1" destOrd="0" parTransId="{806BBC79-510E-4686-922A-9A205A836B12}" sibTransId="{F3503C87-E32D-47E7-9CBA-B519055C5E31}"/>
    <dgm:cxn modelId="{D3BF00E1-E772-42D8-B9AD-49CEA78BAD69}" type="presOf" srcId="{6E26DE06-6CD4-4856-B3E7-0E4B0F9ED424}" destId="{B1C0DE4B-745A-4A38-AA53-198F034C7974}" srcOrd="0" destOrd="0" presId="urn:microsoft.com/office/officeart/2005/8/layout/arrow5"/>
    <dgm:cxn modelId="{20FEA795-B257-45DC-8588-34F6158DA38B}" type="presParOf" srcId="{B1C0DE4B-745A-4A38-AA53-198F034C7974}" destId="{92F48A4F-1619-4C30-9E3C-988509C817C0}" srcOrd="0" destOrd="0" presId="urn:microsoft.com/office/officeart/2005/8/layout/arrow5"/>
    <dgm:cxn modelId="{4875FB98-5DA7-4572-99D8-EA841D36C29E}" type="presParOf" srcId="{B1C0DE4B-745A-4A38-AA53-198F034C7974}" destId="{BB404D5A-BE53-4D5B-8D81-A56ECCFDA769}" srcOrd="1" destOrd="0" presId="urn:microsoft.com/office/officeart/2005/8/layout/arrow5"/>
  </dgm:cxnLst>
  <dgm:bg>
    <a:noFill/>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063719-D0F2-4891-92AC-97ADAE157B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6E3F227E-E208-416D-93A0-D5B14E9B5EC3}">
      <dgm:prSet phldrT="[Текст]"/>
      <dgm:spPr>
        <a:solidFill>
          <a:srgbClr val="3D7483"/>
        </a:solidFill>
      </dgm:spPr>
      <dgm:t>
        <a:bodyPr/>
        <a:lstStyle/>
        <a:p>
          <a:r>
            <a:rPr lang="ru-RU" dirty="0"/>
            <a:t>Дагестанское УФАС (</a:t>
          </a:r>
          <a:r>
            <a:rPr lang="ru-RU" dirty="0" err="1"/>
            <a:t>изв</a:t>
          </a:r>
          <a:r>
            <a:rPr lang="ru-RU" dirty="0"/>
            <a:t>. №0103200008422002105)</a:t>
          </a:r>
        </a:p>
      </dgm:t>
    </dgm:pt>
    <dgm:pt modelId="{03E95826-054D-45D8-B753-017893DCFB27}" type="parTrans" cxnId="{9C008C91-8743-4743-AE31-8C1C09E77DCE}">
      <dgm:prSet/>
      <dgm:spPr/>
      <dgm:t>
        <a:bodyPr/>
        <a:lstStyle/>
        <a:p>
          <a:endParaRPr lang="ru-RU"/>
        </a:p>
      </dgm:t>
    </dgm:pt>
    <dgm:pt modelId="{751BCF00-DD36-49C0-9862-0DC69D4262E7}" type="sibTrans" cxnId="{9C008C91-8743-4743-AE31-8C1C09E77DCE}">
      <dgm:prSet/>
      <dgm:spPr/>
      <dgm:t>
        <a:bodyPr/>
        <a:lstStyle/>
        <a:p>
          <a:endParaRPr lang="ru-RU"/>
        </a:p>
      </dgm:t>
    </dgm:pt>
    <dgm:pt modelId="{38648792-4D89-47D0-B774-480EBE318F4C}">
      <dgm:prSet/>
      <dgm:spPr>
        <a:ln>
          <a:solidFill>
            <a:srgbClr val="468394"/>
          </a:solidFill>
        </a:ln>
      </dgm:spPr>
      <dgm:t>
        <a:bodyPr/>
        <a:lstStyle/>
        <a:p>
          <a:pPr algn="just"/>
          <a:r>
            <a:rPr lang="ru-RU" dirty="0"/>
            <a:t>Проблема: В предоставленных участником документах последняя товарная накладная датируется от 01.07.2019 года в то время, как заявка подана участником 08.07.2022 года. </a:t>
          </a:r>
        </a:p>
      </dgm:t>
    </dgm:pt>
    <dgm:pt modelId="{75CE280A-27EE-4F32-8F64-F3307F48FA6B}" type="parTrans" cxnId="{00225BCA-232B-4505-83B9-063144BDF96E}">
      <dgm:prSet/>
      <dgm:spPr/>
      <dgm:t>
        <a:bodyPr/>
        <a:lstStyle/>
        <a:p>
          <a:endParaRPr lang="ru-RU"/>
        </a:p>
      </dgm:t>
    </dgm:pt>
    <dgm:pt modelId="{2B33993F-DFC2-4645-9689-08B104C092F8}" type="sibTrans" cxnId="{00225BCA-232B-4505-83B9-063144BDF96E}">
      <dgm:prSet/>
      <dgm:spPr/>
      <dgm:t>
        <a:bodyPr/>
        <a:lstStyle/>
        <a:p>
          <a:endParaRPr lang="ru-RU"/>
        </a:p>
      </dgm:t>
    </dgm:pt>
    <dgm:pt modelId="{15CC63C3-CB96-47AB-B589-50561E045375}">
      <dgm:prSet/>
      <dgm:spPr>
        <a:ln>
          <a:solidFill>
            <a:srgbClr val="468394"/>
          </a:solidFill>
        </a:ln>
      </dgm:spPr>
      <dgm:t>
        <a:bodyPr/>
        <a:lstStyle/>
        <a:p>
          <a:pPr algn="just"/>
          <a:r>
            <a:rPr lang="ru-RU" dirty="0"/>
            <a:t>Позиция УФАС: в срок исполнения контракта включаются все действия, необходимые для его исполнения, в том числе приемка и оплата поставленного товара (выполненной работы, оказанной услуги) (ст. 190 ГК РФ, ч. 1 ст. 94 Закона N 44-ФЗ, Письмо Минфина России от 12.05.2022 N 24-06-07/43394). Таким образом, из имеющихся материалов дела однозначным образом следует, что участником закупки исполнено требование  Постановления N 2571. </a:t>
          </a:r>
        </a:p>
      </dgm:t>
    </dgm:pt>
    <dgm:pt modelId="{E751E3FD-D914-4358-B68E-8E8BB5835331}" type="parTrans" cxnId="{713442A7-7F61-46AC-B846-CC743F140781}">
      <dgm:prSet/>
      <dgm:spPr/>
      <dgm:t>
        <a:bodyPr/>
        <a:lstStyle/>
        <a:p>
          <a:endParaRPr lang="ru-RU"/>
        </a:p>
      </dgm:t>
    </dgm:pt>
    <dgm:pt modelId="{4C0B3BCF-4718-411F-BEA0-63A46D5E52D9}" type="sibTrans" cxnId="{713442A7-7F61-46AC-B846-CC743F140781}">
      <dgm:prSet/>
      <dgm:spPr/>
      <dgm:t>
        <a:bodyPr/>
        <a:lstStyle/>
        <a:p>
          <a:endParaRPr lang="ru-RU"/>
        </a:p>
      </dgm:t>
    </dgm:pt>
    <dgm:pt modelId="{42203AE8-B5BB-463F-990E-12FE3AE1ABF4}">
      <dgm:prSet/>
      <dgm:spPr>
        <a:ln>
          <a:solidFill>
            <a:srgbClr val="468394"/>
          </a:solidFill>
        </a:ln>
      </dgm:spPr>
      <dgm:t>
        <a:bodyPr/>
        <a:lstStyle/>
        <a:p>
          <a:pPr algn="just"/>
          <a:r>
            <a:rPr lang="ru-RU" dirty="0"/>
            <a:t>Примечание: предполагаем, что в данной ситуации комиссия УФАС учитывала срок оплаты обязательств Поставщика, который попадал в предусмотренный законодателем трехлетний срок.</a:t>
          </a:r>
        </a:p>
      </dgm:t>
    </dgm:pt>
    <dgm:pt modelId="{1DE882AD-928C-4A9D-A65C-8D4DC136D92A}" type="parTrans" cxnId="{081EF89E-633E-4121-9164-C4C2F5E235A5}">
      <dgm:prSet/>
      <dgm:spPr/>
      <dgm:t>
        <a:bodyPr/>
        <a:lstStyle/>
        <a:p>
          <a:endParaRPr lang="ru-RU"/>
        </a:p>
      </dgm:t>
    </dgm:pt>
    <dgm:pt modelId="{17368FA8-3B8C-4A8E-92CF-5D9489C65D01}" type="sibTrans" cxnId="{081EF89E-633E-4121-9164-C4C2F5E235A5}">
      <dgm:prSet/>
      <dgm:spPr/>
      <dgm:t>
        <a:bodyPr/>
        <a:lstStyle/>
        <a:p>
          <a:endParaRPr lang="ru-RU"/>
        </a:p>
      </dgm:t>
    </dgm:pt>
    <dgm:pt modelId="{B72B9DD0-10A4-4678-A5D5-FF905C682D24}" type="pres">
      <dgm:prSet presAssocID="{E0063719-D0F2-4891-92AC-97ADAE157BD4}" presName="linear" presStyleCnt="0">
        <dgm:presLayoutVars>
          <dgm:dir/>
          <dgm:animLvl val="lvl"/>
          <dgm:resizeHandles val="exact"/>
        </dgm:presLayoutVars>
      </dgm:prSet>
      <dgm:spPr/>
      <dgm:t>
        <a:bodyPr/>
        <a:lstStyle/>
        <a:p>
          <a:endParaRPr lang="ru-RU"/>
        </a:p>
      </dgm:t>
    </dgm:pt>
    <dgm:pt modelId="{097273D0-5714-4C5B-9DC8-A56A4B4AB5CE}" type="pres">
      <dgm:prSet presAssocID="{6E3F227E-E208-416D-93A0-D5B14E9B5EC3}" presName="parentLin" presStyleCnt="0"/>
      <dgm:spPr/>
    </dgm:pt>
    <dgm:pt modelId="{FF054E0A-16B7-4B20-ABF8-D9E5F68F71B3}" type="pres">
      <dgm:prSet presAssocID="{6E3F227E-E208-416D-93A0-D5B14E9B5EC3}" presName="parentLeftMargin" presStyleLbl="node1" presStyleIdx="0" presStyleCnt="1"/>
      <dgm:spPr/>
      <dgm:t>
        <a:bodyPr/>
        <a:lstStyle/>
        <a:p>
          <a:endParaRPr lang="ru-RU"/>
        </a:p>
      </dgm:t>
    </dgm:pt>
    <dgm:pt modelId="{3A506048-6C7B-47C7-BFE4-05EB5D566DC4}" type="pres">
      <dgm:prSet presAssocID="{6E3F227E-E208-416D-93A0-D5B14E9B5EC3}" presName="parentText" presStyleLbl="node1" presStyleIdx="0" presStyleCnt="1" custScaleX="131877" custScaleY="109402" custLinFactNeighborX="-23783" custLinFactNeighborY="3247">
        <dgm:presLayoutVars>
          <dgm:chMax val="0"/>
          <dgm:bulletEnabled val="1"/>
        </dgm:presLayoutVars>
      </dgm:prSet>
      <dgm:spPr/>
      <dgm:t>
        <a:bodyPr/>
        <a:lstStyle/>
        <a:p>
          <a:endParaRPr lang="ru-RU"/>
        </a:p>
      </dgm:t>
    </dgm:pt>
    <dgm:pt modelId="{586AB0E7-BDFE-4FA2-B1F9-EDF4DB97F08F}" type="pres">
      <dgm:prSet presAssocID="{6E3F227E-E208-416D-93A0-D5B14E9B5EC3}" presName="negativeSpace" presStyleCnt="0"/>
      <dgm:spPr/>
    </dgm:pt>
    <dgm:pt modelId="{FB70E826-EE41-4284-8021-9E5ED624B39D}" type="pres">
      <dgm:prSet presAssocID="{6E3F227E-E208-416D-93A0-D5B14E9B5EC3}" presName="childText" presStyleLbl="conFgAcc1" presStyleIdx="0" presStyleCnt="1" custLinFactNeighborY="81577">
        <dgm:presLayoutVars>
          <dgm:bulletEnabled val="1"/>
        </dgm:presLayoutVars>
      </dgm:prSet>
      <dgm:spPr/>
      <dgm:t>
        <a:bodyPr/>
        <a:lstStyle/>
        <a:p>
          <a:endParaRPr lang="ru-RU"/>
        </a:p>
      </dgm:t>
    </dgm:pt>
  </dgm:ptLst>
  <dgm:cxnLst>
    <dgm:cxn modelId="{081EF89E-633E-4121-9164-C4C2F5E235A5}" srcId="{6E3F227E-E208-416D-93A0-D5B14E9B5EC3}" destId="{42203AE8-B5BB-463F-990E-12FE3AE1ABF4}" srcOrd="2" destOrd="0" parTransId="{1DE882AD-928C-4A9D-A65C-8D4DC136D92A}" sibTransId="{17368FA8-3B8C-4A8E-92CF-5D9489C65D01}"/>
    <dgm:cxn modelId="{713442A7-7F61-46AC-B846-CC743F140781}" srcId="{6E3F227E-E208-416D-93A0-D5B14E9B5EC3}" destId="{15CC63C3-CB96-47AB-B589-50561E045375}" srcOrd="1" destOrd="0" parTransId="{E751E3FD-D914-4358-B68E-8E8BB5835331}" sibTransId="{4C0B3BCF-4718-411F-BEA0-63A46D5E52D9}"/>
    <dgm:cxn modelId="{B989B1EE-B4D0-4F75-9CD9-61AAEB033092}" type="presOf" srcId="{38648792-4D89-47D0-B774-480EBE318F4C}" destId="{FB70E826-EE41-4284-8021-9E5ED624B39D}" srcOrd="0" destOrd="0" presId="urn:microsoft.com/office/officeart/2005/8/layout/list1"/>
    <dgm:cxn modelId="{9C008C91-8743-4743-AE31-8C1C09E77DCE}" srcId="{E0063719-D0F2-4891-92AC-97ADAE157BD4}" destId="{6E3F227E-E208-416D-93A0-D5B14E9B5EC3}" srcOrd="0" destOrd="0" parTransId="{03E95826-054D-45D8-B753-017893DCFB27}" sibTransId="{751BCF00-DD36-49C0-9862-0DC69D4262E7}"/>
    <dgm:cxn modelId="{FB9C061B-5BE2-4EE2-A9F9-D8D7B9F39A1B}" type="presOf" srcId="{6E3F227E-E208-416D-93A0-D5B14E9B5EC3}" destId="{3A506048-6C7B-47C7-BFE4-05EB5D566DC4}" srcOrd="1" destOrd="0" presId="urn:microsoft.com/office/officeart/2005/8/layout/list1"/>
    <dgm:cxn modelId="{00225BCA-232B-4505-83B9-063144BDF96E}" srcId="{6E3F227E-E208-416D-93A0-D5B14E9B5EC3}" destId="{38648792-4D89-47D0-B774-480EBE318F4C}" srcOrd="0" destOrd="0" parTransId="{75CE280A-27EE-4F32-8F64-F3307F48FA6B}" sibTransId="{2B33993F-DFC2-4645-9689-08B104C092F8}"/>
    <dgm:cxn modelId="{3F365BD4-C871-4B29-B7BC-4C2C5AEB88F1}" type="presOf" srcId="{E0063719-D0F2-4891-92AC-97ADAE157BD4}" destId="{B72B9DD0-10A4-4678-A5D5-FF905C682D24}" srcOrd="0" destOrd="0" presId="urn:microsoft.com/office/officeart/2005/8/layout/list1"/>
    <dgm:cxn modelId="{616DC1D1-29D6-4424-9591-CEBB413671C2}" type="presOf" srcId="{6E3F227E-E208-416D-93A0-D5B14E9B5EC3}" destId="{FF054E0A-16B7-4B20-ABF8-D9E5F68F71B3}" srcOrd="0" destOrd="0" presId="urn:microsoft.com/office/officeart/2005/8/layout/list1"/>
    <dgm:cxn modelId="{34EF53B5-BD39-4842-A3AD-FCB03C5E1C1A}" type="presOf" srcId="{42203AE8-B5BB-463F-990E-12FE3AE1ABF4}" destId="{FB70E826-EE41-4284-8021-9E5ED624B39D}" srcOrd="0" destOrd="2" presId="urn:microsoft.com/office/officeart/2005/8/layout/list1"/>
    <dgm:cxn modelId="{565CD63E-B46C-417F-BEE6-D95BA3FFFF88}" type="presOf" srcId="{15CC63C3-CB96-47AB-B589-50561E045375}" destId="{FB70E826-EE41-4284-8021-9E5ED624B39D}" srcOrd="0" destOrd="1" presId="urn:microsoft.com/office/officeart/2005/8/layout/list1"/>
    <dgm:cxn modelId="{490C35A6-B3BB-48EB-A1C1-57B0A4057735}" type="presParOf" srcId="{B72B9DD0-10A4-4678-A5D5-FF905C682D24}" destId="{097273D0-5714-4C5B-9DC8-A56A4B4AB5CE}" srcOrd="0" destOrd="0" presId="urn:microsoft.com/office/officeart/2005/8/layout/list1"/>
    <dgm:cxn modelId="{2F1B1C0D-6EF9-4B02-8855-DF635ABD97AF}" type="presParOf" srcId="{097273D0-5714-4C5B-9DC8-A56A4B4AB5CE}" destId="{FF054E0A-16B7-4B20-ABF8-D9E5F68F71B3}" srcOrd="0" destOrd="0" presId="urn:microsoft.com/office/officeart/2005/8/layout/list1"/>
    <dgm:cxn modelId="{EEE3E407-0219-49DE-A539-FBCD3F706E7E}" type="presParOf" srcId="{097273D0-5714-4C5B-9DC8-A56A4B4AB5CE}" destId="{3A506048-6C7B-47C7-BFE4-05EB5D566DC4}" srcOrd="1" destOrd="0" presId="urn:microsoft.com/office/officeart/2005/8/layout/list1"/>
    <dgm:cxn modelId="{38FE7FEE-3A1F-4AED-84A6-3AAFDC679A21}" type="presParOf" srcId="{B72B9DD0-10A4-4678-A5D5-FF905C682D24}" destId="{586AB0E7-BDFE-4FA2-B1F9-EDF4DB97F08F}" srcOrd="1" destOrd="0" presId="urn:microsoft.com/office/officeart/2005/8/layout/list1"/>
    <dgm:cxn modelId="{EE44107C-3381-4A3F-BC58-E195FA012058}" type="presParOf" srcId="{B72B9DD0-10A4-4678-A5D5-FF905C682D24}" destId="{FB70E826-EE41-4284-8021-9E5ED624B39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23F8B7-2981-48A6-A4A0-E1B7FD35A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1BE5560-D167-4143-83E9-1FC6249E088A}">
      <dgm:prSet phldrT="[Текст]" custT="1"/>
      <dgm:spPr>
        <a:solidFill>
          <a:srgbClr val="5DA1B3"/>
        </a:solidFill>
        <a:ln>
          <a:solidFill>
            <a:srgbClr val="468394"/>
          </a:solidFill>
        </a:ln>
      </dgm:spPr>
      <dgm:t>
        <a:bodyPr/>
        <a:lstStyle/>
        <a:p>
          <a:r>
            <a:rPr lang="ru-RU" sz="2000" dirty="0"/>
            <a:t>Кемеровское УФАС (</a:t>
          </a:r>
          <a:r>
            <a:rPr lang="ru-RU" sz="2000" dirty="0" smtClean="0"/>
            <a:t>извещение </a:t>
          </a:r>
          <a:r>
            <a:rPr lang="ru-RU" sz="2000" dirty="0"/>
            <a:t>№0139200000122000028)</a:t>
          </a:r>
        </a:p>
      </dgm:t>
    </dgm:pt>
    <dgm:pt modelId="{52A2AB39-5EA7-4477-8961-42C6C3A7DA77}" type="parTrans" cxnId="{7E31DC30-EB36-4FD2-9E96-75A0B1492177}">
      <dgm:prSet/>
      <dgm:spPr/>
      <dgm:t>
        <a:bodyPr/>
        <a:lstStyle/>
        <a:p>
          <a:endParaRPr lang="ru-RU"/>
        </a:p>
      </dgm:t>
    </dgm:pt>
    <dgm:pt modelId="{9865B852-A544-4FA6-94E3-AD19DCFBA40E}" type="sibTrans" cxnId="{7E31DC30-EB36-4FD2-9E96-75A0B1492177}">
      <dgm:prSet/>
      <dgm:spPr/>
      <dgm:t>
        <a:bodyPr/>
        <a:lstStyle/>
        <a:p>
          <a:endParaRPr lang="ru-RU"/>
        </a:p>
      </dgm:t>
    </dgm:pt>
    <dgm:pt modelId="{871E7B35-0291-4D2A-B591-73F30043D09D}">
      <dgm:prSet phldrT="[Текст]" custT="1"/>
      <dgm:spPr/>
      <dgm:t>
        <a:bodyPr/>
        <a:lstStyle/>
        <a:p>
          <a:pPr algn="just"/>
          <a:r>
            <a:rPr lang="ru-RU" sz="1800" dirty="0"/>
            <a:t>На момент подачи заявки у предоставленного участником контракта был статус «Исполнение», в день окончания подачи заявок контракт был переведен на стадию «Исполнение завершено». Поскольку заявка участника закупки содержала документы и информацию, предусмотренную частью 2.1 статьи 31 44-ФЗ, комиссия </a:t>
          </a:r>
          <a:r>
            <a:rPr lang="ru-RU" sz="1800" dirty="0" smtClean="0"/>
            <a:t>поступила правомерно, </a:t>
          </a:r>
          <a:r>
            <a:rPr lang="ru-RU" sz="1800" dirty="0"/>
            <a:t>признав участника соответствующим требованиям.  Федеральный закон №44-ФЗ не содержит положений,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a:t>
          </a:r>
        </a:p>
      </dgm:t>
    </dgm:pt>
    <dgm:pt modelId="{FA674353-2C1C-4BFE-8073-1B90BEE17E27}" type="parTrans" cxnId="{5EBA2A24-B67E-40AB-9A17-CB7371E17817}">
      <dgm:prSet/>
      <dgm:spPr/>
      <dgm:t>
        <a:bodyPr/>
        <a:lstStyle/>
        <a:p>
          <a:endParaRPr lang="ru-RU"/>
        </a:p>
      </dgm:t>
    </dgm:pt>
    <dgm:pt modelId="{898F3B97-B278-4CE2-8DDB-F193AA6AA08A}" type="sibTrans" cxnId="{5EBA2A24-B67E-40AB-9A17-CB7371E17817}">
      <dgm:prSet/>
      <dgm:spPr/>
      <dgm:t>
        <a:bodyPr/>
        <a:lstStyle/>
        <a:p>
          <a:endParaRPr lang="ru-RU"/>
        </a:p>
      </dgm:t>
    </dgm:pt>
    <dgm:pt modelId="{CFC76321-26CC-4B60-979E-5F3789F1771C}">
      <dgm:prSet phldrT="[Текст]" custT="1"/>
      <dgm:spPr>
        <a:solidFill>
          <a:srgbClr val="5DA1B3"/>
        </a:solidFill>
        <a:ln>
          <a:solidFill>
            <a:srgbClr val="468394"/>
          </a:solidFill>
        </a:ln>
      </dgm:spPr>
      <dgm:t>
        <a:bodyPr/>
        <a:lstStyle/>
        <a:p>
          <a:r>
            <a:rPr lang="ru-RU" sz="2000" dirty="0"/>
            <a:t>Чукотское УФАС </a:t>
          </a:r>
          <a:r>
            <a:rPr lang="ru-RU" sz="2000" dirty="0" smtClean="0"/>
            <a:t>(извещение </a:t>
          </a:r>
          <a:r>
            <a:rPr lang="ru-RU" sz="2000" dirty="0"/>
            <a:t>№0188300005422000025)</a:t>
          </a:r>
        </a:p>
      </dgm:t>
    </dgm:pt>
    <dgm:pt modelId="{4564639D-34E3-414F-85FE-73241F8B8C0F}" type="parTrans" cxnId="{409195F0-9B4C-4110-BA49-3B2028D9B3A4}">
      <dgm:prSet/>
      <dgm:spPr/>
      <dgm:t>
        <a:bodyPr/>
        <a:lstStyle/>
        <a:p>
          <a:endParaRPr lang="ru-RU"/>
        </a:p>
      </dgm:t>
    </dgm:pt>
    <dgm:pt modelId="{2D3ACA2C-748E-4170-8283-F8E1D0226729}" type="sibTrans" cxnId="{409195F0-9B4C-4110-BA49-3B2028D9B3A4}">
      <dgm:prSet/>
      <dgm:spPr/>
      <dgm:t>
        <a:bodyPr/>
        <a:lstStyle/>
        <a:p>
          <a:endParaRPr lang="ru-RU"/>
        </a:p>
      </dgm:t>
    </dgm:pt>
    <dgm:pt modelId="{7ECC179B-A76E-44E9-82D2-AE79D554EBBA}">
      <dgm:prSet phldrT="[Текст]" custT="1"/>
      <dgm:spPr/>
      <dgm:t>
        <a:bodyPr/>
        <a:lstStyle/>
        <a:p>
          <a:pPr algn="just"/>
          <a:r>
            <a:rPr lang="ru-RU" sz="1800" dirty="0"/>
            <a:t>Комиссия заказчика признала заявку </a:t>
          </a:r>
          <a:r>
            <a:rPr lang="ru-RU" sz="1800" dirty="0" smtClean="0"/>
            <a:t>не соответствующей </a:t>
          </a:r>
          <a:r>
            <a:rPr lang="ru-RU" sz="1800" dirty="0"/>
            <a:t>требованиям, поскольку представленный участником договор имеет в ЕИС статус «Исполнение».  Комиссия УФАС России не соглашается с решением комиссии по осуществлению закупок </a:t>
          </a:r>
          <a:r>
            <a:rPr lang="ru-RU" sz="1800" dirty="0" smtClean="0"/>
            <a:t>Заказчика </a:t>
          </a:r>
          <a:r>
            <a:rPr lang="ru-RU" sz="1800" dirty="0"/>
            <a:t>о признании заявки </a:t>
          </a:r>
          <a:r>
            <a:rPr lang="ru-RU" sz="1800" dirty="0" smtClean="0"/>
            <a:t>не соответствующей требованиям, </a:t>
          </a:r>
          <a:r>
            <a:rPr lang="ru-RU" sz="1800" dirty="0"/>
            <a:t>поскольку участник закупки выполнил требования, установленные извещением о проведении аукциона, предоставив оператору электронной площадки все необходимые документы </a:t>
          </a:r>
        </a:p>
      </dgm:t>
    </dgm:pt>
    <dgm:pt modelId="{0831D7B5-A85A-4730-B9D0-01BB6DA67BF3}" type="parTrans" cxnId="{39CF51D3-6261-4D67-BBF5-D32140BF17F2}">
      <dgm:prSet/>
      <dgm:spPr/>
      <dgm:t>
        <a:bodyPr/>
        <a:lstStyle/>
        <a:p>
          <a:endParaRPr lang="ru-RU"/>
        </a:p>
      </dgm:t>
    </dgm:pt>
    <dgm:pt modelId="{82F95619-CFAA-4A28-974D-0DB1A9F76DF6}" type="sibTrans" cxnId="{39CF51D3-6261-4D67-BBF5-D32140BF17F2}">
      <dgm:prSet/>
      <dgm:spPr/>
      <dgm:t>
        <a:bodyPr/>
        <a:lstStyle/>
        <a:p>
          <a:endParaRPr lang="ru-RU"/>
        </a:p>
      </dgm:t>
    </dgm:pt>
    <dgm:pt modelId="{202F6D7C-9E08-46FA-913C-CACABCBB81FE}" type="pres">
      <dgm:prSet presAssocID="{4323F8B7-2981-48A6-A4A0-E1B7FD35A33F}" presName="linear" presStyleCnt="0">
        <dgm:presLayoutVars>
          <dgm:animLvl val="lvl"/>
          <dgm:resizeHandles val="exact"/>
        </dgm:presLayoutVars>
      </dgm:prSet>
      <dgm:spPr/>
      <dgm:t>
        <a:bodyPr/>
        <a:lstStyle/>
        <a:p>
          <a:endParaRPr lang="ru-RU"/>
        </a:p>
      </dgm:t>
    </dgm:pt>
    <dgm:pt modelId="{2A7E35A4-1399-4E87-81B3-074C0F8A3F04}" type="pres">
      <dgm:prSet presAssocID="{41BE5560-D167-4143-83E9-1FC6249E088A}" presName="parentText" presStyleLbl="node1" presStyleIdx="0" presStyleCnt="2" custLinFactNeighborY="-106">
        <dgm:presLayoutVars>
          <dgm:chMax val="0"/>
          <dgm:bulletEnabled val="1"/>
        </dgm:presLayoutVars>
      </dgm:prSet>
      <dgm:spPr/>
      <dgm:t>
        <a:bodyPr/>
        <a:lstStyle/>
        <a:p>
          <a:endParaRPr lang="ru-RU"/>
        </a:p>
      </dgm:t>
    </dgm:pt>
    <dgm:pt modelId="{17048459-C135-4AA6-B945-A58C794796AD}" type="pres">
      <dgm:prSet presAssocID="{41BE5560-D167-4143-83E9-1FC6249E088A}" presName="childText" presStyleLbl="revTx" presStyleIdx="0" presStyleCnt="2">
        <dgm:presLayoutVars>
          <dgm:bulletEnabled val="1"/>
        </dgm:presLayoutVars>
      </dgm:prSet>
      <dgm:spPr/>
      <dgm:t>
        <a:bodyPr/>
        <a:lstStyle/>
        <a:p>
          <a:endParaRPr lang="ru-RU"/>
        </a:p>
      </dgm:t>
    </dgm:pt>
    <dgm:pt modelId="{6DAA13E2-28A7-45F4-99FA-55030914C6AC}" type="pres">
      <dgm:prSet presAssocID="{CFC76321-26CC-4B60-979E-5F3789F1771C}" presName="parentText" presStyleLbl="node1" presStyleIdx="1" presStyleCnt="2">
        <dgm:presLayoutVars>
          <dgm:chMax val="0"/>
          <dgm:bulletEnabled val="1"/>
        </dgm:presLayoutVars>
      </dgm:prSet>
      <dgm:spPr/>
      <dgm:t>
        <a:bodyPr/>
        <a:lstStyle/>
        <a:p>
          <a:endParaRPr lang="ru-RU"/>
        </a:p>
      </dgm:t>
    </dgm:pt>
    <dgm:pt modelId="{E55B9C04-B5A0-486B-B016-D4CC8B20547A}" type="pres">
      <dgm:prSet presAssocID="{CFC76321-26CC-4B60-979E-5F3789F1771C}" presName="childText" presStyleLbl="revTx" presStyleIdx="1" presStyleCnt="2">
        <dgm:presLayoutVars>
          <dgm:bulletEnabled val="1"/>
        </dgm:presLayoutVars>
      </dgm:prSet>
      <dgm:spPr/>
      <dgm:t>
        <a:bodyPr/>
        <a:lstStyle/>
        <a:p>
          <a:endParaRPr lang="ru-RU"/>
        </a:p>
      </dgm:t>
    </dgm:pt>
  </dgm:ptLst>
  <dgm:cxnLst>
    <dgm:cxn modelId="{39CF51D3-6261-4D67-BBF5-D32140BF17F2}" srcId="{CFC76321-26CC-4B60-979E-5F3789F1771C}" destId="{7ECC179B-A76E-44E9-82D2-AE79D554EBBA}" srcOrd="0" destOrd="0" parTransId="{0831D7B5-A85A-4730-B9D0-01BB6DA67BF3}" sibTransId="{82F95619-CFAA-4A28-974D-0DB1A9F76DF6}"/>
    <dgm:cxn modelId="{5EBA2A24-B67E-40AB-9A17-CB7371E17817}" srcId="{41BE5560-D167-4143-83E9-1FC6249E088A}" destId="{871E7B35-0291-4D2A-B591-73F30043D09D}" srcOrd="0" destOrd="0" parTransId="{FA674353-2C1C-4BFE-8073-1B90BEE17E27}" sibTransId="{898F3B97-B278-4CE2-8DDB-F193AA6AA08A}"/>
    <dgm:cxn modelId="{D0D07551-7FB4-484E-A2E5-68FD85C6CEC8}" type="presOf" srcId="{41BE5560-D167-4143-83E9-1FC6249E088A}" destId="{2A7E35A4-1399-4E87-81B3-074C0F8A3F04}" srcOrd="0" destOrd="0" presId="urn:microsoft.com/office/officeart/2005/8/layout/vList2"/>
    <dgm:cxn modelId="{27E3D0A5-EEB5-49BC-847D-89C731089039}" type="presOf" srcId="{7ECC179B-A76E-44E9-82D2-AE79D554EBBA}" destId="{E55B9C04-B5A0-486B-B016-D4CC8B20547A}" srcOrd="0" destOrd="0" presId="urn:microsoft.com/office/officeart/2005/8/layout/vList2"/>
    <dgm:cxn modelId="{DD1B50FA-0C4F-4D46-AB96-071C4079DBFF}" type="presOf" srcId="{CFC76321-26CC-4B60-979E-5F3789F1771C}" destId="{6DAA13E2-28A7-45F4-99FA-55030914C6AC}" srcOrd="0" destOrd="0" presId="urn:microsoft.com/office/officeart/2005/8/layout/vList2"/>
    <dgm:cxn modelId="{409195F0-9B4C-4110-BA49-3B2028D9B3A4}" srcId="{4323F8B7-2981-48A6-A4A0-E1B7FD35A33F}" destId="{CFC76321-26CC-4B60-979E-5F3789F1771C}" srcOrd="1" destOrd="0" parTransId="{4564639D-34E3-414F-85FE-73241F8B8C0F}" sibTransId="{2D3ACA2C-748E-4170-8283-F8E1D0226729}"/>
    <dgm:cxn modelId="{8927D31D-7DB3-4DF7-9E25-D6B514951B40}" type="presOf" srcId="{4323F8B7-2981-48A6-A4A0-E1B7FD35A33F}" destId="{202F6D7C-9E08-46FA-913C-CACABCBB81FE}" srcOrd="0" destOrd="0" presId="urn:microsoft.com/office/officeart/2005/8/layout/vList2"/>
    <dgm:cxn modelId="{7E31DC30-EB36-4FD2-9E96-75A0B1492177}" srcId="{4323F8B7-2981-48A6-A4A0-E1B7FD35A33F}" destId="{41BE5560-D167-4143-83E9-1FC6249E088A}" srcOrd="0" destOrd="0" parTransId="{52A2AB39-5EA7-4477-8961-42C6C3A7DA77}" sibTransId="{9865B852-A544-4FA6-94E3-AD19DCFBA40E}"/>
    <dgm:cxn modelId="{B715D14C-E1CE-4528-A5C6-BEB8FD89D87C}" type="presOf" srcId="{871E7B35-0291-4D2A-B591-73F30043D09D}" destId="{17048459-C135-4AA6-B945-A58C794796AD}" srcOrd="0" destOrd="0" presId="urn:microsoft.com/office/officeart/2005/8/layout/vList2"/>
    <dgm:cxn modelId="{9FF2AFB7-0584-4BDA-B35D-8916A51C93C9}" type="presParOf" srcId="{202F6D7C-9E08-46FA-913C-CACABCBB81FE}" destId="{2A7E35A4-1399-4E87-81B3-074C0F8A3F04}" srcOrd="0" destOrd="0" presId="urn:microsoft.com/office/officeart/2005/8/layout/vList2"/>
    <dgm:cxn modelId="{AA5A9F80-72C1-4605-84EF-754EA0468D08}" type="presParOf" srcId="{202F6D7C-9E08-46FA-913C-CACABCBB81FE}" destId="{17048459-C135-4AA6-B945-A58C794796AD}" srcOrd="1" destOrd="0" presId="urn:microsoft.com/office/officeart/2005/8/layout/vList2"/>
    <dgm:cxn modelId="{2325FD7F-723A-4A6D-9AD6-7B3FC0E422DA}" type="presParOf" srcId="{202F6D7C-9E08-46FA-913C-CACABCBB81FE}" destId="{6DAA13E2-28A7-45F4-99FA-55030914C6AC}" srcOrd="2" destOrd="0" presId="urn:microsoft.com/office/officeart/2005/8/layout/vList2"/>
    <dgm:cxn modelId="{F4CEC060-C9BE-44D7-A0BA-A877529336EC}" type="presParOf" srcId="{202F6D7C-9E08-46FA-913C-CACABCBB81FE}" destId="{E55B9C04-B5A0-486B-B016-D4CC8B2054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7A7D23-EC75-4AC5-BB3D-C1935D92E79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38F47DE1-DB19-4470-889A-1410AE60207F}">
      <dgm:prSet phldrT="[Текст]"/>
      <dgm:spPr>
        <a:solidFill>
          <a:schemeClr val="accent5">
            <a:lumMod val="50000"/>
          </a:schemeClr>
        </a:solidFill>
      </dgm:spPr>
      <dgm:t>
        <a:bodyPr/>
        <a:lstStyle/>
        <a:p>
          <a:r>
            <a:rPr lang="ru-RU" dirty="0" smtClean="0"/>
            <a:t>Шаг 1</a:t>
          </a:r>
          <a:endParaRPr lang="ru-RU" dirty="0"/>
        </a:p>
      </dgm:t>
    </dgm:pt>
    <dgm:pt modelId="{6CB6DFD9-1460-43AF-83CA-D5A19CBD7B3A}" type="parTrans" cxnId="{87CE2DD5-36F3-4463-A7B9-3D02E062B19D}">
      <dgm:prSet/>
      <dgm:spPr/>
      <dgm:t>
        <a:bodyPr/>
        <a:lstStyle/>
        <a:p>
          <a:endParaRPr lang="ru-RU"/>
        </a:p>
      </dgm:t>
    </dgm:pt>
    <dgm:pt modelId="{14B412CE-1D15-4830-A30C-B1FC61EED109}" type="sibTrans" cxnId="{87CE2DD5-36F3-4463-A7B9-3D02E062B19D}">
      <dgm:prSet/>
      <dgm:spPr/>
      <dgm:t>
        <a:bodyPr/>
        <a:lstStyle/>
        <a:p>
          <a:endParaRPr lang="ru-RU"/>
        </a:p>
      </dgm:t>
    </dgm:pt>
    <dgm:pt modelId="{0FF49622-1D2E-4629-AF94-1AF91C5E63F8}">
      <dgm:prSet phldrT="[Текст]"/>
      <dgm:spPr>
        <a:ln>
          <a:solidFill>
            <a:schemeClr val="accent5">
              <a:lumMod val="50000"/>
            </a:schemeClr>
          </a:solidFill>
        </a:ln>
      </dgm:spPr>
      <dgm:t>
        <a:bodyPr/>
        <a:lstStyle/>
        <a:p>
          <a:r>
            <a:rPr lang="ru-RU" dirty="0" smtClean="0"/>
            <a:t>проводится анализ, обобщение и систематизация проектной документации</a:t>
          </a:r>
          <a:endParaRPr lang="ru-RU" dirty="0"/>
        </a:p>
      </dgm:t>
    </dgm:pt>
    <dgm:pt modelId="{0905850E-4269-482A-B8FE-2BC614A03584}" type="parTrans" cxnId="{CEACD9D2-3A0B-45FE-BAFB-127EA41A61A0}">
      <dgm:prSet/>
      <dgm:spPr/>
      <dgm:t>
        <a:bodyPr/>
        <a:lstStyle/>
        <a:p>
          <a:endParaRPr lang="ru-RU"/>
        </a:p>
      </dgm:t>
    </dgm:pt>
    <dgm:pt modelId="{E0ED9E1D-EF5F-4FA5-B64B-C3CA30A4DEF6}" type="sibTrans" cxnId="{CEACD9D2-3A0B-45FE-BAFB-127EA41A61A0}">
      <dgm:prSet/>
      <dgm:spPr/>
      <dgm:t>
        <a:bodyPr/>
        <a:lstStyle/>
        <a:p>
          <a:endParaRPr lang="ru-RU"/>
        </a:p>
      </dgm:t>
    </dgm:pt>
    <dgm:pt modelId="{F1EAC755-3CF3-4B89-AF7E-9CE4E6361F14}">
      <dgm:prSet phldrT="[Текст]"/>
      <dgm:spPr>
        <a:solidFill>
          <a:schemeClr val="accent5">
            <a:lumMod val="75000"/>
          </a:schemeClr>
        </a:solidFill>
      </dgm:spPr>
      <dgm:t>
        <a:bodyPr/>
        <a:lstStyle/>
        <a:p>
          <a:r>
            <a:rPr lang="ru-RU" dirty="0" smtClean="0"/>
            <a:t>Шаг 2</a:t>
          </a:r>
          <a:endParaRPr lang="ru-RU" dirty="0"/>
        </a:p>
      </dgm:t>
    </dgm:pt>
    <dgm:pt modelId="{F0EBA9ED-DBB4-438F-B287-70E058EACBD6}" type="parTrans" cxnId="{2986F98C-A6EF-4790-92A0-1F767C057A28}">
      <dgm:prSet/>
      <dgm:spPr/>
      <dgm:t>
        <a:bodyPr/>
        <a:lstStyle/>
        <a:p>
          <a:endParaRPr lang="ru-RU"/>
        </a:p>
      </dgm:t>
    </dgm:pt>
    <dgm:pt modelId="{176E7AF5-C263-450C-8212-3F2242F9FF22}" type="sibTrans" cxnId="{2986F98C-A6EF-4790-92A0-1F767C057A28}">
      <dgm:prSet/>
      <dgm:spPr/>
      <dgm:t>
        <a:bodyPr/>
        <a:lstStyle/>
        <a:p>
          <a:endParaRPr lang="ru-RU"/>
        </a:p>
      </dgm:t>
    </dgm:pt>
    <dgm:pt modelId="{8E24993C-567F-4A5C-804D-2A467563E3FF}">
      <dgm:prSet phldrT="[Текст]"/>
      <dgm:spPr>
        <a:ln>
          <a:solidFill>
            <a:schemeClr val="accent5">
              <a:lumMod val="50000"/>
            </a:schemeClr>
          </a:solidFill>
        </a:ln>
      </dgm:spPr>
      <dgm:t>
        <a:bodyPr/>
        <a:lstStyle/>
        <a:p>
          <a:r>
            <a:rPr lang="ru-RU" dirty="0" smtClean="0"/>
            <a:t>составляется ведомость объемов технологически законченных элементов</a:t>
          </a:r>
          <a:endParaRPr lang="ru-RU" dirty="0"/>
        </a:p>
      </dgm:t>
    </dgm:pt>
    <dgm:pt modelId="{4A3027A1-C8F0-42E7-9978-0FA0D482B427}" type="parTrans" cxnId="{2070ED63-E18D-473B-A22E-F98E8A20E1F3}">
      <dgm:prSet/>
      <dgm:spPr/>
      <dgm:t>
        <a:bodyPr/>
        <a:lstStyle/>
        <a:p>
          <a:endParaRPr lang="ru-RU"/>
        </a:p>
      </dgm:t>
    </dgm:pt>
    <dgm:pt modelId="{94F6B902-B121-4132-96A6-FFF586B2D992}" type="sibTrans" cxnId="{2070ED63-E18D-473B-A22E-F98E8A20E1F3}">
      <dgm:prSet/>
      <dgm:spPr/>
      <dgm:t>
        <a:bodyPr/>
        <a:lstStyle/>
        <a:p>
          <a:endParaRPr lang="ru-RU"/>
        </a:p>
      </dgm:t>
    </dgm:pt>
    <dgm:pt modelId="{E9FC8925-4C43-4937-BE65-9BC21ADAD531}">
      <dgm:prSet phldrT="[Текст]"/>
      <dgm:spPr>
        <a:solidFill>
          <a:schemeClr val="accent5">
            <a:lumMod val="60000"/>
            <a:lumOff val="40000"/>
          </a:schemeClr>
        </a:solidFill>
      </dgm:spPr>
      <dgm:t>
        <a:bodyPr/>
        <a:lstStyle/>
        <a:p>
          <a:r>
            <a:rPr lang="ru-RU" dirty="0" smtClean="0"/>
            <a:t>Шаг 3</a:t>
          </a:r>
          <a:endParaRPr lang="ru-RU" dirty="0"/>
        </a:p>
      </dgm:t>
    </dgm:pt>
    <dgm:pt modelId="{4117C27D-BE01-4B9E-84F7-00FE6B51933B}" type="parTrans" cxnId="{B16FDD1F-9E29-4FB4-85A9-A284AF2C9A74}">
      <dgm:prSet/>
      <dgm:spPr/>
      <dgm:t>
        <a:bodyPr/>
        <a:lstStyle/>
        <a:p>
          <a:endParaRPr lang="ru-RU"/>
        </a:p>
      </dgm:t>
    </dgm:pt>
    <dgm:pt modelId="{13ABAE22-63D9-4648-A6CD-525A6B6EC378}" type="sibTrans" cxnId="{B16FDD1F-9E29-4FB4-85A9-A284AF2C9A74}">
      <dgm:prSet/>
      <dgm:spPr/>
      <dgm:t>
        <a:bodyPr/>
        <a:lstStyle/>
        <a:p>
          <a:endParaRPr lang="ru-RU"/>
        </a:p>
      </dgm:t>
    </dgm:pt>
    <dgm:pt modelId="{6FF808FE-B920-4E68-B395-45118C640E9D}">
      <dgm:prSet phldrT="[Текст]"/>
      <dgm:spPr>
        <a:ln>
          <a:solidFill>
            <a:schemeClr val="accent5">
              <a:lumMod val="50000"/>
            </a:schemeClr>
          </a:solidFill>
        </a:ln>
      </dgm:spPr>
      <dgm:t>
        <a:bodyPr/>
        <a:lstStyle/>
        <a:p>
          <a:r>
            <a:rPr lang="ru-RU" dirty="0" smtClean="0"/>
            <a:t>на основании Ведомости составляется проект сметы контракта</a:t>
          </a:r>
          <a:endParaRPr lang="ru-RU" dirty="0"/>
        </a:p>
      </dgm:t>
    </dgm:pt>
    <dgm:pt modelId="{9D0FE7E3-5B89-4CBB-8CA7-6B45F059D601}" type="parTrans" cxnId="{F775333D-C12D-442B-AEC6-034963BABA2B}">
      <dgm:prSet/>
      <dgm:spPr/>
      <dgm:t>
        <a:bodyPr/>
        <a:lstStyle/>
        <a:p>
          <a:endParaRPr lang="ru-RU"/>
        </a:p>
      </dgm:t>
    </dgm:pt>
    <dgm:pt modelId="{66E76749-C8BD-45D4-803D-38DFF49795BC}" type="sibTrans" cxnId="{F775333D-C12D-442B-AEC6-034963BABA2B}">
      <dgm:prSet/>
      <dgm:spPr/>
      <dgm:t>
        <a:bodyPr/>
        <a:lstStyle/>
        <a:p>
          <a:endParaRPr lang="ru-RU"/>
        </a:p>
      </dgm:t>
    </dgm:pt>
    <dgm:pt modelId="{36D4263D-C61A-48F1-A833-E6A6307683C3}">
      <dgm:prSet/>
      <dgm:spPr/>
      <dgm:t>
        <a:bodyPr/>
        <a:lstStyle/>
        <a:p>
          <a:endParaRPr lang="ru-RU"/>
        </a:p>
      </dgm:t>
    </dgm:pt>
    <dgm:pt modelId="{56B18520-D27B-499E-9FA0-ECF5E36179F3}" type="parTrans" cxnId="{6C9258CA-323F-4C02-AC66-B44D65DABD12}">
      <dgm:prSet/>
      <dgm:spPr/>
      <dgm:t>
        <a:bodyPr/>
        <a:lstStyle/>
        <a:p>
          <a:endParaRPr lang="ru-RU"/>
        </a:p>
      </dgm:t>
    </dgm:pt>
    <dgm:pt modelId="{F41C82D9-1BD7-4F29-B6B5-8B1ECF6A5728}" type="sibTrans" cxnId="{6C9258CA-323F-4C02-AC66-B44D65DABD12}">
      <dgm:prSet/>
      <dgm:spPr/>
      <dgm:t>
        <a:bodyPr/>
        <a:lstStyle/>
        <a:p>
          <a:endParaRPr lang="ru-RU"/>
        </a:p>
      </dgm:t>
    </dgm:pt>
    <dgm:pt modelId="{A6EF3914-3257-4B21-BB39-56D12DE2EF9E}">
      <dgm:prSet/>
      <dgm:spPr/>
      <dgm:t>
        <a:bodyPr/>
        <a:lstStyle/>
        <a:p>
          <a:endParaRPr lang="ru-RU" dirty="0"/>
        </a:p>
      </dgm:t>
    </dgm:pt>
    <dgm:pt modelId="{D5C43EFF-BE2A-4EF2-A606-64BB715A1418}" type="parTrans" cxnId="{B164D5BE-D3A2-4172-AF91-FA988ED3DE70}">
      <dgm:prSet/>
      <dgm:spPr/>
      <dgm:t>
        <a:bodyPr/>
        <a:lstStyle/>
        <a:p>
          <a:endParaRPr lang="ru-RU"/>
        </a:p>
      </dgm:t>
    </dgm:pt>
    <dgm:pt modelId="{03BBA9B5-3E38-4676-B33A-9F9552B871BC}" type="sibTrans" cxnId="{B164D5BE-D3A2-4172-AF91-FA988ED3DE70}">
      <dgm:prSet/>
      <dgm:spPr/>
      <dgm:t>
        <a:bodyPr/>
        <a:lstStyle/>
        <a:p>
          <a:endParaRPr lang="ru-RU"/>
        </a:p>
      </dgm:t>
    </dgm:pt>
    <dgm:pt modelId="{02F1D784-0B1E-40AE-8AF1-9A37B88D696F}">
      <dgm:prSet/>
      <dgm:spPr/>
      <dgm:t>
        <a:bodyPr/>
        <a:lstStyle/>
        <a:p>
          <a:endParaRPr lang="ru-RU" dirty="0"/>
        </a:p>
      </dgm:t>
    </dgm:pt>
    <dgm:pt modelId="{F831A7A8-02E1-431A-9514-1150093CCC68}" type="parTrans" cxnId="{57EB71C9-6D6B-4B0F-8CBE-E0E45BBA60FF}">
      <dgm:prSet/>
      <dgm:spPr/>
      <dgm:t>
        <a:bodyPr/>
        <a:lstStyle/>
        <a:p>
          <a:endParaRPr lang="ru-RU"/>
        </a:p>
      </dgm:t>
    </dgm:pt>
    <dgm:pt modelId="{E94D793A-8856-4C48-8500-E739BCD53E96}" type="sibTrans" cxnId="{57EB71C9-6D6B-4B0F-8CBE-E0E45BBA60FF}">
      <dgm:prSet/>
      <dgm:spPr/>
      <dgm:t>
        <a:bodyPr/>
        <a:lstStyle/>
        <a:p>
          <a:endParaRPr lang="ru-RU"/>
        </a:p>
      </dgm:t>
    </dgm:pt>
    <dgm:pt modelId="{43BE9AFB-3B1C-445E-A81F-5DED567CE840}" type="pres">
      <dgm:prSet presAssocID="{2D7A7D23-EC75-4AC5-BB3D-C1935D92E798}" presName="Name0" presStyleCnt="0">
        <dgm:presLayoutVars>
          <dgm:chMax val="5"/>
          <dgm:chPref val="5"/>
          <dgm:dir/>
          <dgm:animLvl val="lvl"/>
        </dgm:presLayoutVars>
      </dgm:prSet>
      <dgm:spPr/>
      <dgm:t>
        <a:bodyPr/>
        <a:lstStyle/>
        <a:p>
          <a:endParaRPr lang="ru-RU"/>
        </a:p>
      </dgm:t>
    </dgm:pt>
    <dgm:pt modelId="{42D32ABC-73F9-4A41-A4F4-FA8B283F2AC2}" type="pres">
      <dgm:prSet presAssocID="{38F47DE1-DB19-4470-889A-1410AE60207F}" presName="parentText1" presStyleLbl="node1" presStyleIdx="0" presStyleCnt="3">
        <dgm:presLayoutVars>
          <dgm:chMax/>
          <dgm:chPref val="3"/>
          <dgm:bulletEnabled val="1"/>
        </dgm:presLayoutVars>
      </dgm:prSet>
      <dgm:spPr/>
      <dgm:t>
        <a:bodyPr/>
        <a:lstStyle/>
        <a:p>
          <a:endParaRPr lang="ru-RU"/>
        </a:p>
      </dgm:t>
    </dgm:pt>
    <dgm:pt modelId="{2D631A3E-00A2-4272-9C45-00654154FEC6}" type="pres">
      <dgm:prSet presAssocID="{38F47DE1-DB19-4470-889A-1410AE60207F}" presName="childText1" presStyleLbl="solidAlignAcc1" presStyleIdx="0" presStyleCnt="3">
        <dgm:presLayoutVars>
          <dgm:chMax val="0"/>
          <dgm:chPref val="0"/>
          <dgm:bulletEnabled val="1"/>
        </dgm:presLayoutVars>
      </dgm:prSet>
      <dgm:spPr/>
      <dgm:t>
        <a:bodyPr/>
        <a:lstStyle/>
        <a:p>
          <a:endParaRPr lang="ru-RU"/>
        </a:p>
      </dgm:t>
    </dgm:pt>
    <dgm:pt modelId="{DE6582EC-4086-4A5B-B6E7-EBCB2F1DEE74}" type="pres">
      <dgm:prSet presAssocID="{F1EAC755-3CF3-4B89-AF7E-9CE4E6361F14}" presName="parentText2" presStyleLbl="node1" presStyleIdx="1" presStyleCnt="3">
        <dgm:presLayoutVars>
          <dgm:chMax/>
          <dgm:chPref val="3"/>
          <dgm:bulletEnabled val="1"/>
        </dgm:presLayoutVars>
      </dgm:prSet>
      <dgm:spPr/>
      <dgm:t>
        <a:bodyPr/>
        <a:lstStyle/>
        <a:p>
          <a:endParaRPr lang="ru-RU"/>
        </a:p>
      </dgm:t>
    </dgm:pt>
    <dgm:pt modelId="{BE0C02FF-2A9D-4FA2-AC2A-31D795AEC62B}" type="pres">
      <dgm:prSet presAssocID="{F1EAC755-3CF3-4B89-AF7E-9CE4E6361F14}" presName="childText2" presStyleLbl="solidAlignAcc1" presStyleIdx="1" presStyleCnt="3">
        <dgm:presLayoutVars>
          <dgm:chMax val="0"/>
          <dgm:chPref val="0"/>
          <dgm:bulletEnabled val="1"/>
        </dgm:presLayoutVars>
      </dgm:prSet>
      <dgm:spPr/>
      <dgm:t>
        <a:bodyPr/>
        <a:lstStyle/>
        <a:p>
          <a:endParaRPr lang="ru-RU"/>
        </a:p>
      </dgm:t>
    </dgm:pt>
    <dgm:pt modelId="{B708E1B7-DDEF-4318-8FCF-1C715AD0F981}" type="pres">
      <dgm:prSet presAssocID="{E9FC8925-4C43-4937-BE65-9BC21ADAD531}" presName="parentText3" presStyleLbl="node1" presStyleIdx="2" presStyleCnt="3">
        <dgm:presLayoutVars>
          <dgm:chMax/>
          <dgm:chPref val="3"/>
          <dgm:bulletEnabled val="1"/>
        </dgm:presLayoutVars>
      </dgm:prSet>
      <dgm:spPr/>
      <dgm:t>
        <a:bodyPr/>
        <a:lstStyle/>
        <a:p>
          <a:endParaRPr lang="ru-RU"/>
        </a:p>
      </dgm:t>
    </dgm:pt>
    <dgm:pt modelId="{C6343E95-A980-41EF-B757-643FB4DF3535}" type="pres">
      <dgm:prSet presAssocID="{E9FC8925-4C43-4937-BE65-9BC21ADAD531}" presName="childText3" presStyleLbl="solidAlignAcc1" presStyleIdx="2" presStyleCnt="3">
        <dgm:presLayoutVars>
          <dgm:chMax val="0"/>
          <dgm:chPref val="0"/>
          <dgm:bulletEnabled val="1"/>
        </dgm:presLayoutVars>
      </dgm:prSet>
      <dgm:spPr/>
      <dgm:t>
        <a:bodyPr/>
        <a:lstStyle/>
        <a:p>
          <a:endParaRPr lang="ru-RU"/>
        </a:p>
      </dgm:t>
    </dgm:pt>
  </dgm:ptLst>
  <dgm:cxnLst>
    <dgm:cxn modelId="{FD8D1278-4BBA-4FCA-B123-CFCBCCE135DB}" type="presOf" srcId="{8E24993C-567F-4A5C-804D-2A467563E3FF}" destId="{BE0C02FF-2A9D-4FA2-AC2A-31D795AEC62B}" srcOrd="0" destOrd="0" presId="urn:microsoft.com/office/officeart/2009/3/layout/IncreasingArrowsProcess"/>
    <dgm:cxn modelId="{C4DD1A08-7575-4F71-A87F-8231CFF78C14}" type="presOf" srcId="{E9FC8925-4C43-4937-BE65-9BC21ADAD531}" destId="{B708E1B7-DDEF-4318-8FCF-1C715AD0F981}" srcOrd="0" destOrd="0" presId="urn:microsoft.com/office/officeart/2009/3/layout/IncreasingArrowsProcess"/>
    <dgm:cxn modelId="{57EB71C9-6D6B-4B0F-8CBE-E0E45BBA60FF}" srcId="{E9FC8925-4C43-4937-BE65-9BC21ADAD531}" destId="{02F1D784-0B1E-40AE-8AF1-9A37B88D696F}" srcOrd="1" destOrd="0" parTransId="{F831A7A8-02E1-431A-9514-1150093CCC68}" sibTransId="{E94D793A-8856-4C48-8500-E739BCD53E96}"/>
    <dgm:cxn modelId="{6C9258CA-323F-4C02-AC66-B44D65DABD12}" srcId="{38F47DE1-DB19-4470-889A-1410AE60207F}" destId="{36D4263D-C61A-48F1-A833-E6A6307683C3}" srcOrd="1" destOrd="0" parTransId="{56B18520-D27B-499E-9FA0-ECF5E36179F3}" sibTransId="{F41C82D9-1BD7-4F29-B6B5-8B1ECF6A5728}"/>
    <dgm:cxn modelId="{B6A22954-971A-41A2-B066-5FE0767E6760}" type="presOf" srcId="{36D4263D-C61A-48F1-A833-E6A6307683C3}" destId="{2D631A3E-00A2-4272-9C45-00654154FEC6}" srcOrd="0" destOrd="1" presId="urn:microsoft.com/office/officeart/2009/3/layout/IncreasingArrowsProcess"/>
    <dgm:cxn modelId="{70419A0B-0916-4714-8D8D-D758592F222D}" type="presOf" srcId="{F1EAC755-3CF3-4B89-AF7E-9CE4E6361F14}" destId="{DE6582EC-4086-4A5B-B6E7-EBCB2F1DEE74}" srcOrd="0" destOrd="0" presId="urn:microsoft.com/office/officeart/2009/3/layout/IncreasingArrowsProcess"/>
    <dgm:cxn modelId="{DD33197D-57F2-4345-9B17-4CCF1BD6F580}" type="presOf" srcId="{6FF808FE-B920-4E68-B395-45118C640E9D}" destId="{C6343E95-A980-41EF-B757-643FB4DF3535}" srcOrd="0" destOrd="0" presId="urn:microsoft.com/office/officeart/2009/3/layout/IncreasingArrowsProcess"/>
    <dgm:cxn modelId="{CEACD9D2-3A0B-45FE-BAFB-127EA41A61A0}" srcId="{38F47DE1-DB19-4470-889A-1410AE60207F}" destId="{0FF49622-1D2E-4629-AF94-1AF91C5E63F8}" srcOrd="0" destOrd="0" parTransId="{0905850E-4269-482A-B8FE-2BC614A03584}" sibTransId="{E0ED9E1D-EF5F-4FA5-B64B-C3CA30A4DEF6}"/>
    <dgm:cxn modelId="{2986F98C-A6EF-4790-92A0-1F767C057A28}" srcId="{2D7A7D23-EC75-4AC5-BB3D-C1935D92E798}" destId="{F1EAC755-3CF3-4B89-AF7E-9CE4E6361F14}" srcOrd="1" destOrd="0" parTransId="{F0EBA9ED-DBB4-438F-B287-70E058EACBD6}" sibTransId="{176E7AF5-C263-450C-8212-3F2242F9FF22}"/>
    <dgm:cxn modelId="{8E29F94A-1098-4134-BCA5-0825A4481C30}" type="presOf" srcId="{2D7A7D23-EC75-4AC5-BB3D-C1935D92E798}" destId="{43BE9AFB-3B1C-445E-A81F-5DED567CE840}" srcOrd="0" destOrd="0" presId="urn:microsoft.com/office/officeart/2009/3/layout/IncreasingArrowsProcess"/>
    <dgm:cxn modelId="{906C627E-23A5-4A6C-B768-194ECA8D2199}" type="presOf" srcId="{A6EF3914-3257-4B21-BB39-56D12DE2EF9E}" destId="{BE0C02FF-2A9D-4FA2-AC2A-31D795AEC62B}" srcOrd="0" destOrd="1" presId="urn:microsoft.com/office/officeart/2009/3/layout/IncreasingArrowsProcess"/>
    <dgm:cxn modelId="{C87CE456-B313-482F-858F-0D23BE4FBA20}" type="presOf" srcId="{38F47DE1-DB19-4470-889A-1410AE60207F}" destId="{42D32ABC-73F9-4A41-A4F4-FA8B283F2AC2}" srcOrd="0" destOrd="0" presId="urn:microsoft.com/office/officeart/2009/3/layout/IncreasingArrowsProcess"/>
    <dgm:cxn modelId="{2070ED63-E18D-473B-A22E-F98E8A20E1F3}" srcId="{F1EAC755-3CF3-4B89-AF7E-9CE4E6361F14}" destId="{8E24993C-567F-4A5C-804D-2A467563E3FF}" srcOrd="0" destOrd="0" parTransId="{4A3027A1-C8F0-42E7-9978-0FA0D482B427}" sibTransId="{94F6B902-B121-4132-96A6-FFF586B2D992}"/>
    <dgm:cxn modelId="{0F53CCBB-7081-4EB8-A03A-D426CB3CA65B}" type="presOf" srcId="{0FF49622-1D2E-4629-AF94-1AF91C5E63F8}" destId="{2D631A3E-00A2-4272-9C45-00654154FEC6}" srcOrd="0" destOrd="0" presId="urn:microsoft.com/office/officeart/2009/3/layout/IncreasingArrowsProcess"/>
    <dgm:cxn modelId="{B16FDD1F-9E29-4FB4-85A9-A284AF2C9A74}" srcId="{2D7A7D23-EC75-4AC5-BB3D-C1935D92E798}" destId="{E9FC8925-4C43-4937-BE65-9BC21ADAD531}" srcOrd="2" destOrd="0" parTransId="{4117C27D-BE01-4B9E-84F7-00FE6B51933B}" sibTransId="{13ABAE22-63D9-4648-A6CD-525A6B6EC378}"/>
    <dgm:cxn modelId="{B164D5BE-D3A2-4172-AF91-FA988ED3DE70}" srcId="{F1EAC755-3CF3-4B89-AF7E-9CE4E6361F14}" destId="{A6EF3914-3257-4B21-BB39-56D12DE2EF9E}" srcOrd="1" destOrd="0" parTransId="{D5C43EFF-BE2A-4EF2-A606-64BB715A1418}" sibTransId="{03BBA9B5-3E38-4676-B33A-9F9552B871BC}"/>
    <dgm:cxn modelId="{02F80E7B-5B51-4ED2-9A2E-0989703C85DD}" type="presOf" srcId="{02F1D784-0B1E-40AE-8AF1-9A37B88D696F}" destId="{C6343E95-A980-41EF-B757-643FB4DF3535}" srcOrd="0" destOrd="1" presId="urn:microsoft.com/office/officeart/2009/3/layout/IncreasingArrowsProcess"/>
    <dgm:cxn modelId="{87CE2DD5-36F3-4463-A7B9-3D02E062B19D}" srcId="{2D7A7D23-EC75-4AC5-BB3D-C1935D92E798}" destId="{38F47DE1-DB19-4470-889A-1410AE60207F}" srcOrd="0" destOrd="0" parTransId="{6CB6DFD9-1460-43AF-83CA-D5A19CBD7B3A}" sibTransId="{14B412CE-1D15-4830-A30C-B1FC61EED109}"/>
    <dgm:cxn modelId="{F775333D-C12D-442B-AEC6-034963BABA2B}" srcId="{E9FC8925-4C43-4937-BE65-9BC21ADAD531}" destId="{6FF808FE-B920-4E68-B395-45118C640E9D}" srcOrd="0" destOrd="0" parTransId="{9D0FE7E3-5B89-4CBB-8CA7-6B45F059D601}" sibTransId="{66E76749-C8BD-45D4-803D-38DFF49795BC}"/>
    <dgm:cxn modelId="{F28CC9EB-8261-4244-8EF8-B3A0F4933405}" type="presParOf" srcId="{43BE9AFB-3B1C-445E-A81F-5DED567CE840}" destId="{42D32ABC-73F9-4A41-A4F4-FA8B283F2AC2}" srcOrd="0" destOrd="0" presId="urn:microsoft.com/office/officeart/2009/3/layout/IncreasingArrowsProcess"/>
    <dgm:cxn modelId="{7B4E080A-8930-4F0F-92AB-38641172E06E}" type="presParOf" srcId="{43BE9AFB-3B1C-445E-A81F-5DED567CE840}" destId="{2D631A3E-00A2-4272-9C45-00654154FEC6}" srcOrd="1" destOrd="0" presId="urn:microsoft.com/office/officeart/2009/3/layout/IncreasingArrowsProcess"/>
    <dgm:cxn modelId="{B32B4712-BFE2-4EB6-94B0-510010BDAF44}" type="presParOf" srcId="{43BE9AFB-3B1C-445E-A81F-5DED567CE840}" destId="{DE6582EC-4086-4A5B-B6E7-EBCB2F1DEE74}" srcOrd="2" destOrd="0" presId="urn:microsoft.com/office/officeart/2009/3/layout/IncreasingArrowsProcess"/>
    <dgm:cxn modelId="{EFFCC846-0748-46FD-A1FA-2AF9E2EB2E89}" type="presParOf" srcId="{43BE9AFB-3B1C-445E-A81F-5DED567CE840}" destId="{BE0C02FF-2A9D-4FA2-AC2A-31D795AEC62B}" srcOrd="3" destOrd="0" presId="urn:microsoft.com/office/officeart/2009/3/layout/IncreasingArrowsProcess"/>
    <dgm:cxn modelId="{A8A100CD-4C6B-4627-9CF2-7623D260313B}" type="presParOf" srcId="{43BE9AFB-3B1C-445E-A81F-5DED567CE840}" destId="{B708E1B7-DDEF-4318-8FCF-1C715AD0F981}" srcOrd="4" destOrd="0" presId="urn:microsoft.com/office/officeart/2009/3/layout/IncreasingArrowsProcess"/>
    <dgm:cxn modelId="{2886ACC6-92F5-4134-A988-7F77F126DB88}" type="presParOf" srcId="{43BE9AFB-3B1C-445E-A81F-5DED567CE840}" destId="{C6343E95-A980-41EF-B757-643FB4DF3535}" srcOrd="5"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F2FA7-EE48-4313-8821-9239B707A3C1}">
      <dsp:nvSpPr>
        <dsp:cNvPr id="0" name=""/>
        <dsp:cNvSpPr/>
      </dsp:nvSpPr>
      <dsp:spPr>
        <a:xfrm rot="5400000">
          <a:off x="-176102" y="178186"/>
          <a:ext cx="1174019" cy="821813"/>
        </a:xfrm>
        <a:prstGeom prst="chevron">
          <a:avLst/>
        </a:prstGeom>
        <a:solidFill>
          <a:schemeClr val="accent5">
            <a:lumMod val="5000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1</a:t>
          </a:r>
        </a:p>
      </dsp:txBody>
      <dsp:txXfrm rot="-5400000">
        <a:off x="2" y="412990"/>
        <a:ext cx="821813" cy="352206"/>
      </dsp:txXfrm>
    </dsp:sp>
    <dsp:sp modelId="{5BE9E54E-F8EF-4110-8684-3D7639666790}">
      <dsp:nvSpPr>
        <dsp:cNvPr id="0" name=""/>
        <dsp:cNvSpPr/>
      </dsp:nvSpPr>
      <dsp:spPr>
        <a:xfrm rot="5400000">
          <a:off x="3918495" y="-3094598"/>
          <a:ext cx="763112" cy="6956476"/>
        </a:xfrm>
        <a:prstGeom prst="round2SameRect">
          <a:avLst/>
        </a:prstGeom>
        <a:solidFill>
          <a:schemeClr val="lt1">
            <a:alpha val="90000"/>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Сложные вопросы </a:t>
          </a:r>
          <a:r>
            <a:rPr lang="ru-RU" sz="1600" kern="1200" dirty="0" err="1" smtClean="0"/>
            <a:t>типологизации</a:t>
          </a:r>
          <a:r>
            <a:rPr lang="ru-RU" sz="1600" kern="1200" dirty="0" smtClean="0"/>
            <a:t> </a:t>
          </a:r>
          <a:r>
            <a:rPr lang="ru-RU" sz="1600" kern="1200" dirty="0"/>
            <a:t>видов </a:t>
          </a:r>
          <a:r>
            <a:rPr lang="ru-RU" sz="1600" kern="1200" dirty="0" smtClean="0"/>
            <a:t>работ</a:t>
          </a:r>
          <a:endParaRPr lang="ru-RU" sz="1600" kern="1200" dirty="0"/>
        </a:p>
      </dsp:txBody>
      <dsp:txXfrm rot="-5400000">
        <a:off x="821813" y="39336"/>
        <a:ext cx="6919224" cy="688608"/>
      </dsp:txXfrm>
    </dsp:sp>
    <dsp:sp modelId="{AF286656-3DB9-4617-9215-D0D15EFB4262}">
      <dsp:nvSpPr>
        <dsp:cNvPr id="0" name=""/>
        <dsp:cNvSpPr/>
      </dsp:nvSpPr>
      <dsp:spPr>
        <a:xfrm rot="5400000">
          <a:off x="-176102" y="1235940"/>
          <a:ext cx="1174019" cy="821813"/>
        </a:xfrm>
        <a:prstGeom prst="chevron">
          <a:avLst/>
        </a:prstGeom>
        <a:solidFill>
          <a:schemeClr val="accent5">
            <a:lumMod val="5000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2</a:t>
          </a:r>
        </a:p>
      </dsp:txBody>
      <dsp:txXfrm rot="-5400000">
        <a:off x="2" y="1470744"/>
        <a:ext cx="821813" cy="352206"/>
      </dsp:txXfrm>
    </dsp:sp>
    <dsp:sp modelId="{B8F4EE1E-0B74-4768-A870-FEBF0B1DF403}">
      <dsp:nvSpPr>
        <dsp:cNvPr id="0" name=""/>
        <dsp:cNvSpPr/>
      </dsp:nvSpPr>
      <dsp:spPr>
        <a:xfrm rot="5400000">
          <a:off x="3918495" y="-2036844"/>
          <a:ext cx="763112" cy="6956476"/>
        </a:xfrm>
        <a:prstGeom prst="round2SameRect">
          <a:avLst/>
        </a:prstGeom>
        <a:solidFill>
          <a:schemeClr val="lt1">
            <a:alpha val="90000"/>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Описание объекта </a:t>
          </a:r>
          <a:r>
            <a:rPr lang="ru-RU" sz="1600" kern="1200" dirty="0" smtClean="0"/>
            <a:t>закупки</a:t>
          </a:r>
          <a:endParaRPr lang="ru-RU" sz="1600" kern="1200" dirty="0"/>
        </a:p>
      </dsp:txBody>
      <dsp:txXfrm rot="-5400000">
        <a:off x="821813" y="1097090"/>
        <a:ext cx="6919224" cy="688608"/>
      </dsp:txXfrm>
    </dsp:sp>
    <dsp:sp modelId="{BB0F3B39-7222-42FE-AE96-CC3EC2150208}">
      <dsp:nvSpPr>
        <dsp:cNvPr id="0" name=""/>
        <dsp:cNvSpPr/>
      </dsp:nvSpPr>
      <dsp:spPr>
        <a:xfrm rot="5400000">
          <a:off x="-176102" y="2293695"/>
          <a:ext cx="1174019" cy="821813"/>
        </a:xfrm>
        <a:prstGeom prst="chevron">
          <a:avLst/>
        </a:prstGeom>
        <a:solidFill>
          <a:schemeClr val="accent5">
            <a:lumMod val="5000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3</a:t>
          </a:r>
        </a:p>
      </dsp:txBody>
      <dsp:txXfrm rot="-5400000">
        <a:off x="2" y="2528499"/>
        <a:ext cx="821813" cy="352206"/>
      </dsp:txXfrm>
    </dsp:sp>
    <dsp:sp modelId="{53EA6B38-25F5-420A-8C12-AC8C3B4FE861}">
      <dsp:nvSpPr>
        <dsp:cNvPr id="0" name=""/>
        <dsp:cNvSpPr/>
      </dsp:nvSpPr>
      <dsp:spPr>
        <a:xfrm rot="5400000">
          <a:off x="3918495" y="-979089"/>
          <a:ext cx="763112" cy="6956476"/>
        </a:xfrm>
        <a:prstGeom prst="round2SameRect">
          <a:avLst/>
        </a:prstGeom>
        <a:solidFill>
          <a:schemeClr val="lt1">
            <a:alpha val="90000"/>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Единые требования к участникам при закупке работ: членство в СРО, лицензирование – общие принципы и спорные вопросы.</a:t>
          </a:r>
        </a:p>
      </dsp:txBody>
      <dsp:txXfrm rot="-5400000">
        <a:off x="821813" y="2154845"/>
        <a:ext cx="6919224" cy="688608"/>
      </dsp:txXfrm>
    </dsp:sp>
    <dsp:sp modelId="{073083FB-08CF-4F1C-989F-54DD8E2B191D}">
      <dsp:nvSpPr>
        <dsp:cNvPr id="0" name=""/>
        <dsp:cNvSpPr/>
      </dsp:nvSpPr>
      <dsp:spPr>
        <a:xfrm rot="5400000">
          <a:off x="-176102" y="3351449"/>
          <a:ext cx="1174019" cy="821813"/>
        </a:xfrm>
        <a:prstGeom prst="chevron">
          <a:avLst/>
        </a:prstGeom>
        <a:solidFill>
          <a:schemeClr val="accent5">
            <a:lumMod val="5000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4</a:t>
          </a:r>
        </a:p>
      </dsp:txBody>
      <dsp:txXfrm rot="-5400000">
        <a:off x="2" y="3586253"/>
        <a:ext cx="821813" cy="352206"/>
      </dsp:txXfrm>
    </dsp:sp>
    <dsp:sp modelId="{768CF05A-7A52-40DF-8A31-358B44E3A90D}">
      <dsp:nvSpPr>
        <dsp:cNvPr id="0" name=""/>
        <dsp:cNvSpPr/>
      </dsp:nvSpPr>
      <dsp:spPr>
        <a:xfrm rot="5400000">
          <a:off x="3918495" y="78664"/>
          <a:ext cx="763112" cy="6956476"/>
        </a:xfrm>
        <a:prstGeom prst="round2SameRect">
          <a:avLst/>
        </a:prstGeom>
        <a:solidFill>
          <a:schemeClr val="lt1">
            <a:alpha val="90000"/>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Дополнительные требования к участникам при закупке разных категорий работ, спорные вопросы и порядок подтверждения соответствия</a:t>
          </a:r>
        </a:p>
      </dsp:txBody>
      <dsp:txXfrm rot="-5400000">
        <a:off x="821813" y="3212598"/>
        <a:ext cx="6919224" cy="688608"/>
      </dsp:txXfrm>
    </dsp:sp>
    <dsp:sp modelId="{1FDC4F5B-06AA-4349-83E2-F39BE56DB62F}">
      <dsp:nvSpPr>
        <dsp:cNvPr id="0" name=""/>
        <dsp:cNvSpPr/>
      </dsp:nvSpPr>
      <dsp:spPr>
        <a:xfrm rot="5400000">
          <a:off x="-176102" y="4409204"/>
          <a:ext cx="1174019" cy="821813"/>
        </a:xfrm>
        <a:prstGeom prst="chevron">
          <a:avLst/>
        </a:prstGeom>
        <a:solidFill>
          <a:schemeClr val="accent5">
            <a:lumMod val="5000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t>5</a:t>
          </a:r>
        </a:p>
      </dsp:txBody>
      <dsp:txXfrm rot="-5400000">
        <a:off x="2" y="4644008"/>
        <a:ext cx="821813" cy="352206"/>
      </dsp:txXfrm>
    </dsp:sp>
    <dsp:sp modelId="{618FD455-BF34-460C-81F0-DD96142AB9DE}">
      <dsp:nvSpPr>
        <dsp:cNvPr id="0" name=""/>
        <dsp:cNvSpPr/>
      </dsp:nvSpPr>
      <dsp:spPr>
        <a:xfrm rot="5400000">
          <a:off x="3918495" y="1136419"/>
          <a:ext cx="763112" cy="6956476"/>
        </a:xfrm>
        <a:prstGeom prst="round2SameRect">
          <a:avLst/>
        </a:prstGeom>
        <a:solidFill>
          <a:schemeClr val="lt1">
            <a:alpha val="90000"/>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600" kern="1200" dirty="0"/>
            <a:t>Контракт: особенности заключения и изменения</a:t>
          </a:r>
        </a:p>
      </dsp:txBody>
      <dsp:txXfrm rot="-5400000">
        <a:off x="821813" y="4270353"/>
        <a:ext cx="6919224" cy="6886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04.10.2022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21</a:t>
            </a:fld>
            <a:endParaRPr lang="ru-RU"/>
          </a:p>
        </p:txBody>
      </p:sp>
    </p:spTree>
    <p:extLst>
      <p:ext uri="{BB962C8B-B14F-4D97-AF65-F5344CB8AC3E}">
        <p14:creationId xmlns:p14="http://schemas.microsoft.com/office/powerpoint/2010/main" val="406024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22</a:t>
            </a:fld>
            <a:endParaRPr lang="ru-RU"/>
          </a:p>
        </p:txBody>
      </p:sp>
    </p:spTree>
    <p:extLst>
      <p:ext uri="{BB962C8B-B14F-4D97-AF65-F5344CB8AC3E}">
        <p14:creationId xmlns:p14="http://schemas.microsoft.com/office/powerpoint/2010/main" val="163366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23</a:t>
            </a:fld>
            <a:endParaRPr lang="ru-RU"/>
          </a:p>
        </p:txBody>
      </p:sp>
    </p:spTree>
    <p:extLst>
      <p:ext uri="{BB962C8B-B14F-4D97-AF65-F5344CB8AC3E}">
        <p14:creationId xmlns:p14="http://schemas.microsoft.com/office/powerpoint/2010/main" val="330081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27</a:t>
            </a:fld>
            <a:endParaRPr lang="ru-RU"/>
          </a:p>
        </p:txBody>
      </p:sp>
    </p:spTree>
    <p:extLst>
      <p:ext uri="{BB962C8B-B14F-4D97-AF65-F5344CB8AC3E}">
        <p14:creationId xmlns:p14="http://schemas.microsoft.com/office/powerpoint/2010/main" val="208127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28</a:t>
            </a:fld>
            <a:endParaRPr lang="ru-RU"/>
          </a:p>
        </p:txBody>
      </p:sp>
    </p:spTree>
    <p:extLst>
      <p:ext uri="{BB962C8B-B14F-4D97-AF65-F5344CB8AC3E}">
        <p14:creationId xmlns:p14="http://schemas.microsoft.com/office/powerpoint/2010/main" val="105286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29</a:t>
            </a:fld>
            <a:endParaRPr lang="ru-RU"/>
          </a:p>
        </p:txBody>
      </p:sp>
    </p:spTree>
    <p:extLst>
      <p:ext uri="{BB962C8B-B14F-4D97-AF65-F5344CB8AC3E}">
        <p14:creationId xmlns:p14="http://schemas.microsoft.com/office/powerpoint/2010/main" val="157071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30</a:t>
            </a:fld>
            <a:endParaRPr lang="ru-RU"/>
          </a:p>
        </p:txBody>
      </p:sp>
    </p:spTree>
    <p:extLst>
      <p:ext uri="{BB962C8B-B14F-4D97-AF65-F5344CB8AC3E}">
        <p14:creationId xmlns:p14="http://schemas.microsoft.com/office/powerpoint/2010/main" val="396899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32</a:t>
            </a:fld>
            <a:endParaRPr lang="ru-RU"/>
          </a:p>
        </p:txBody>
      </p:sp>
    </p:spTree>
    <p:extLst>
      <p:ext uri="{BB962C8B-B14F-4D97-AF65-F5344CB8AC3E}">
        <p14:creationId xmlns:p14="http://schemas.microsoft.com/office/powerpoint/2010/main" val="2856347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33</a:t>
            </a:fld>
            <a:endParaRPr lang="ru-RU"/>
          </a:p>
        </p:txBody>
      </p:sp>
    </p:spTree>
    <p:extLst>
      <p:ext uri="{BB962C8B-B14F-4D97-AF65-F5344CB8AC3E}">
        <p14:creationId xmlns:p14="http://schemas.microsoft.com/office/powerpoint/2010/main" val="148730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34</a:t>
            </a:fld>
            <a:endParaRPr lang="ru-RU"/>
          </a:p>
        </p:txBody>
      </p:sp>
    </p:spTree>
    <p:extLst>
      <p:ext uri="{BB962C8B-B14F-4D97-AF65-F5344CB8AC3E}">
        <p14:creationId xmlns:p14="http://schemas.microsoft.com/office/powerpoint/2010/main" val="410947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3821139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35</a:t>
            </a:fld>
            <a:endParaRPr lang="ru-RU"/>
          </a:p>
        </p:txBody>
      </p:sp>
    </p:spTree>
    <p:extLst>
      <p:ext uri="{BB962C8B-B14F-4D97-AF65-F5344CB8AC3E}">
        <p14:creationId xmlns:p14="http://schemas.microsoft.com/office/powerpoint/2010/main" val="454170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36</a:t>
            </a:fld>
            <a:endParaRPr lang="ru-RU"/>
          </a:p>
        </p:txBody>
      </p:sp>
    </p:spTree>
    <p:extLst>
      <p:ext uri="{BB962C8B-B14F-4D97-AF65-F5344CB8AC3E}">
        <p14:creationId xmlns:p14="http://schemas.microsoft.com/office/powerpoint/2010/main" val="118139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37</a:t>
            </a:fld>
            <a:endParaRPr lang="ru-RU"/>
          </a:p>
        </p:txBody>
      </p:sp>
    </p:spTree>
    <p:extLst>
      <p:ext uri="{BB962C8B-B14F-4D97-AF65-F5344CB8AC3E}">
        <p14:creationId xmlns:p14="http://schemas.microsoft.com/office/powerpoint/2010/main" val="210313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38</a:t>
            </a:fld>
            <a:endParaRPr lang="ru-RU"/>
          </a:p>
        </p:txBody>
      </p:sp>
    </p:spTree>
    <p:extLst>
      <p:ext uri="{BB962C8B-B14F-4D97-AF65-F5344CB8AC3E}">
        <p14:creationId xmlns:p14="http://schemas.microsoft.com/office/powerpoint/2010/main" val="137037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39</a:t>
            </a:fld>
            <a:endParaRPr lang="ru-RU"/>
          </a:p>
        </p:txBody>
      </p:sp>
    </p:spTree>
    <p:extLst>
      <p:ext uri="{BB962C8B-B14F-4D97-AF65-F5344CB8AC3E}">
        <p14:creationId xmlns:p14="http://schemas.microsoft.com/office/powerpoint/2010/main" val="2978072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40</a:t>
            </a:fld>
            <a:endParaRPr lang="ru-RU"/>
          </a:p>
        </p:txBody>
      </p:sp>
    </p:spTree>
    <p:extLst>
      <p:ext uri="{BB962C8B-B14F-4D97-AF65-F5344CB8AC3E}">
        <p14:creationId xmlns:p14="http://schemas.microsoft.com/office/powerpoint/2010/main" val="229438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41</a:t>
            </a:fld>
            <a:endParaRPr lang="ru-RU"/>
          </a:p>
        </p:txBody>
      </p:sp>
    </p:spTree>
    <p:extLst>
      <p:ext uri="{BB962C8B-B14F-4D97-AF65-F5344CB8AC3E}">
        <p14:creationId xmlns:p14="http://schemas.microsoft.com/office/powerpoint/2010/main" val="1458979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42</a:t>
            </a:fld>
            <a:endParaRPr lang="ru-RU"/>
          </a:p>
        </p:txBody>
      </p:sp>
    </p:spTree>
    <p:extLst>
      <p:ext uri="{BB962C8B-B14F-4D97-AF65-F5344CB8AC3E}">
        <p14:creationId xmlns:p14="http://schemas.microsoft.com/office/powerpoint/2010/main" val="3799572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43</a:t>
            </a:fld>
            <a:endParaRPr lang="ru-RU"/>
          </a:p>
        </p:txBody>
      </p:sp>
    </p:spTree>
    <p:extLst>
      <p:ext uri="{BB962C8B-B14F-4D97-AF65-F5344CB8AC3E}">
        <p14:creationId xmlns:p14="http://schemas.microsoft.com/office/powerpoint/2010/main" val="248373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44</a:t>
            </a:fld>
            <a:endParaRPr lang="ru-RU"/>
          </a:p>
        </p:txBody>
      </p:sp>
    </p:spTree>
    <p:extLst>
      <p:ext uri="{BB962C8B-B14F-4D97-AF65-F5344CB8AC3E}">
        <p14:creationId xmlns:p14="http://schemas.microsoft.com/office/powerpoint/2010/main" val="78433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a:t>
            </a:fld>
            <a:endParaRPr lang="ru-RU"/>
          </a:p>
        </p:txBody>
      </p:sp>
    </p:spTree>
    <p:extLst>
      <p:ext uri="{BB962C8B-B14F-4D97-AF65-F5344CB8AC3E}">
        <p14:creationId xmlns:p14="http://schemas.microsoft.com/office/powerpoint/2010/main" val="4131169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45</a:t>
            </a:fld>
            <a:endParaRPr lang="ru-RU"/>
          </a:p>
        </p:txBody>
      </p:sp>
    </p:spTree>
    <p:extLst>
      <p:ext uri="{BB962C8B-B14F-4D97-AF65-F5344CB8AC3E}">
        <p14:creationId xmlns:p14="http://schemas.microsoft.com/office/powerpoint/2010/main" val="4276514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46</a:t>
            </a:fld>
            <a:endParaRPr lang="ru-RU"/>
          </a:p>
        </p:txBody>
      </p:sp>
    </p:spTree>
    <p:extLst>
      <p:ext uri="{BB962C8B-B14F-4D97-AF65-F5344CB8AC3E}">
        <p14:creationId xmlns:p14="http://schemas.microsoft.com/office/powerpoint/2010/main" val="989642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47</a:t>
            </a:fld>
            <a:endParaRPr lang="ru-RU"/>
          </a:p>
        </p:txBody>
      </p:sp>
    </p:spTree>
    <p:extLst>
      <p:ext uri="{BB962C8B-B14F-4D97-AF65-F5344CB8AC3E}">
        <p14:creationId xmlns:p14="http://schemas.microsoft.com/office/powerpoint/2010/main" val="3230579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48</a:t>
            </a:fld>
            <a:endParaRPr lang="ru-RU"/>
          </a:p>
        </p:txBody>
      </p:sp>
    </p:spTree>
    <p:extLst>
      <p:ext uri="{BB962C8B-B14F-4D97-AF65-F5344CB8AC3E}">
        <p14:creationId xmlns:p14="http://schemas.microsoft.com/office/powerpoint/2010/main" val="2044962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49</a:t>
            </a:fld>
            <a:endParaRPr lang="ru-RU"/>
          </a:p>
        </p:txBody>
      </p:sp>
    </p:spTree>
    <p:extLst>
      <p:ext uri="{BB962C8B-B14F-4D97-AF65-F5344CB8AC3E}">
        <p14:creationId xmlns:p14="http://schemas.microsoft.com/office/powerpoint/2010/main" val="1731494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50</a:t>
            </a:fld>
            <a:endParaRPr lang="ru-RU"/>
          </a:p>
        </p:txBody>
      </p:sp>
    </p:spTree>
    <p:extLst>
      <p:ext uri="{BB962C8B-B14F-4D97-AF65-F5344CB8AC3E}">
        <p14:creationId xmlns:p14="http://schemas.microsoft.com/office/powerpoint/2010/main" val="82893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67</a:t>
            </a:fld>
            <a:endParaRPr lang="ru-RU"/>
          </a:p>
        </p:txBody>
      </p:sp>
    </p:spTree>
    <p:extLst>
      <p:ext uri="{BB962C8B-B14F-4D97-AF65-F5344CB8AC3E}">
        <p14:creationId xmlns:p14="http://schemas.microsoft.com/office/powerpoint/2010/main" val="4170672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68</a:t>
            </a:fld>
            <a:endParaRPr lang="ru-RU"/>
          </a:p>
        </p:txBody>
      </p:sp>
    </p:spTree>
    <p:extLst>
      <p:ext uri="{BB962C8B-B14F-4D97-AF65-F5344CB8AC3E}">
        <p14:creationId xmlns:p14="http://schemas.microsoft.com/office/powerpoint/2010/main" val="1635863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82</a:t>
            </a:fld>
            <a:endParaRPr lang="ru-RU"/>
          </a:p>
        </p:txBody>
      </p:sp>
    </p:spTree>
    <p:extLst>
      <p:ext uri="{BB962C8B-B14F-4D97-AF65-F5344CB8AC3E}">
        <p14:creationId xmlns:p14="http://schemas.microsoft.com/office/powerpoint/2010/main" val="41297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9</a:t>
            </a:fld>
            <a:endParaRPr lang="ru-RU"/>
          </a:p>
        </p:txBody>
      </p:sp>
    </p:spTree>
    <p:extLst>
      <p:ext uri="{BB962C8B-B14F-4D97-AF65-F5344CB8AC3E}">
        <p14:creationId xmlns:p14="http://schemas.microsoft.com/office/powerpoint/2010/main" val="287479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16</a:t>
            </a:fld>
            <a:endParaRPr lang="ru-RU"/>
          </a:p>
        </p:txBody>
      </p:sp>
    </p:spTree>
    <p:extLst>
      <p:ext uri="{BB962C8B-B14F-4D97-AF65-F5344CB8AC3E}">
        <p14:creationId xmlns:p14="http://schemas.microsoft.com/office/powerpoint/2010/main" val="94589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17</a:t>
            </a:fld>
            <a:endParaRPr lang="ru-RU"/>
          </a:p>
        </p:txBody>
      </p:sp>
    </p:spTree>
    <p:extLst>
      <p:ext uri="{BB962C8B-B14F-4D97-AF65-F5344CB8AC3E}">
        <p14:creationId xmlns:p14="http://schemas.microsoft.com/office/powerpoint/2010/main" val="210731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18</a:t>
            </a:fld>
            <a:endParaRPr lang="ru-RU"/>
          </a:p>
        </p:txBody>
      </p:sp>
    </p:spTree>
    <p:extLst>
      <p:ext uri="{BB962C8B-B14F-4D97-AF65-F5344CB8AC3E}">
        <p14:creationId xmlns:p14="http://schemas.microsoft.com/office/powerpoint/2010/main" val="66801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19</a:t>
            </a:fld>
            <a:endParaRPr lang="ru-RU"/>
          </a:p>
        </p:txBody>
      </p:sp>
    </p:spTree>
    <p:extLst>
      <p:ext uri="{BB962C8B-B14F-4D97-AF65-F5344CB8AC3E}">
        <p14:creationId xmlns:p14="http://schemas.microsoft.com/office/powerpoint/2010/main" val="86553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20</a:t>
            </a:fld>
            <a:endParaRPr lang="ru-RU"/>
          </a:p>
        </p:txBody>
      </p:sp>
    </p:spTree>
    <p:extLst>
      <p:ext uri="{BB962C8B-B14F-4D97-AF65-F5344CB8AC3E}">
        <p14:creationId xmlns:p14="http://schemas.microsoft.com/office/powerpoint/2010/main" val="4060246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04.10.2022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04.10.2022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04.10.2022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04.10.2022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04.10.2022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04.10.2022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04.10.2022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04.10.2022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1.svg"/><Relationship Id="rId7" Type="http://schemas.openxmlformats.org/officeDocument/2006/relationships/diagramColors" Target="../diagrams/colors1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svg"/><Relationship Id="rId7" Type="http://schemas.openxmlformats.org/officeDocument/2006/relationships/diagramColors" Target="../diagrams/colors1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0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1.svg"/><Relationship Id="rId7" Type="http://schemas.openxmlformats.org/officeDocument/2006/relationships/diagramColors" Target="../diagrams/colors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0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t.me/ETPFabrika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sv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sv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5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sv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sv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svg"/><Relationship Id="rId7"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sv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svg"/><Relationship Id="rId7"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30.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1031.svg"/><Relationship Id="rId13" Type="http://schemas.microsoft.com/office/2007/relationships/diagramDrawing" Target="../diagrams/drawing9.xml"/><Relationship Id="rId12" Type="http://schemas.openxmlformats.org/officeDocument/2006/relationships/diagramColors" Target="../diagrams/colors9.xml"/><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diagramQuickStyle" Target="../diagrams/quickStyle9.xml"/><Relationship Id="rId10" Type="http://schemas.openxmlformats.org/officeDocument/2006/relationships/diagramLayout" Target="../diagrams/layout9.xml"/><Relationship Id="rId9" Type="http://schemas.openxmlformats.org/officeDocument/2006/relationships/diagramData" Target="../diagrams/data9.xml"/></Relationships>
</file>

<file path=ppt/slides/_rels/slide73.xml.rels><?xml version="1.0" encoding="UTF-8" standalone="yes"?>
<Relationships xmlns="http://schemas.openxmlformats.org/package/2006/relationships"><Relationship Id="rId8"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14.png"/></Relationships>
</file>

<file path=ppt/slides/_rels/slide74.xml.rels><?xml version="1.0" encoding="UTF-8" standalone="yes"?>
<Relationships xmlns="http://schemas.openxmlformats.org/package/2006/relationships"><Relationship Id="rId8"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8" Type="http://schemas.openxmlformats.org/officeDocument/2006/relationships/image" Target="../media/image103.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8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9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svg"/><Relationship Id="rId7" Type="http://schemas.openxmlformats.org/officeDocument/2006/relationships/diagramColors" Target="../diagrams/colors10.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9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1.svg"/><Relationship Id="rId7" Type="http://schemas.openxmlformats.org/officeDocument/2006/relationships/diagramColors" Target="../diagrams/colors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241976" y="2027155"/>
            <a:ext cx="8056656" cy="1569660"/>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Практика реализации оптимизационного пакета поправок. Закупка строительных работ.</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241976" y="3998028"/>
            <a:ext cx="6293295" cy="1154162"/>
          </a:xfrm>
          <a:prstGeom prst="rect">
            <a:avLst/>
          </a:prstGeom>
          <a:noFill/>
        </p:spPr>
        <p:txBody>
          <a:bodyPr wrap="square" rtlCol="0">
            <a:spAutoFit/>
          </a:bodyPr>
          <a:lstStyle/>
          <a:p>
            <a:r>
              <a:rPr lang="ru-RU" sz="2300" b="1" dirty="0">
                <a:latin typeface="Panton" pitchFamily="2" charset="0"/>
              </a:rPr>
              <a:t>Вергунова Ольга Викторовна</a:t>
            </a:r>
            <a:r>
              <a:rPr lang="ru-RU" sz="2300" b="1" dirty="0">
                <a:latin typeface="Panton SemiBold" pitchFamily="2" charset="0"/>
              </a:rPr>
              <a:t>, </a:t>
            </a:r>
            <a:br>
              <a:rPr lang="ru-RU" sz="2300" b="1" dirty="0">
                <a:latin typeface="Panton SemiBold" pitchFamily="2" charset="0"/>
              </a:rPr>
            </a:br>
            <a:r>
              <a:rPr lang="ru-RU" sz="2300" dirty="0">
                <a:latin typeface="Panton" pitchFamily="2" charset="0"/>
              </a:rPr>
              <a:t>руководитель отдела </a:t>
            </a:r>
            <a:r>
              <a:rPr lang="ru-RU" sz="2300" dirty="0" smtClean="0">
                <a:latin typeface="Panton" pitchFamily="2" charset="0"/>
              </a:rPr>
              <a:t>методологии и обучения ЭТП «Фабрикант»</a:t>
            </a:r>
            <a:endParaRPr lang="ru-RU" sz="2300" dirty="0">
              <a:latin typeface="Panton" pitchFamily="2" charset="0"/>
            </a:endParaRP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7019677" cy="584775"/>
          </a:xfrm>
          <a:prstGeom prst="rect">
            <a:avLst/>
          </a:prstGeom>
          <a:noFill/>
        </p:spPr>
        <p:txBody>
          <a:bodyPr wrap="square" rtlCol="0">
            <a:spAutoFit/>
          </a:bodyPr>
          <a:lstStyle/>
          <a:p>
            <a:r>
              <a:rPr lang="ru-RU" sz="3200" b="1" dirty="0"/>
              <a:t>Описание объекта закупки</a:t>
            </a:r>
          </a:p>
        </p:txBody>
      </p:sp>
      <p:sp>
        <p:nvSpPr>
          <p:cNvPr id="11" name="Объект 8"/>
          <p:cNvSpPr txBox="1">
            <a:spLocks/>
          </p:cNvSpPr>
          <p:nvPr/>
        </p:nvSpPr>
        <p:spPr>
          <a:xfrm>
            <a:off x="2087590" y="1090053"/>
            <a:ext cx="6108143" cy="5490040"/>
          </a:xfrm>
          <a:prstGeom prst="rect">
            <a:avLst/>
          </a:prstGeom>
          <a:solidFill>
            <a:schemeClr val="accent5">
              <a:lumMod val="60000"/>
              <a:lumOff val="4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Применение КТРУ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С 01.06.2020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41.20.40.000-00000019 Выполнение работ по капитальному ремонту спортивного объекта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41.20.40.000-00000020 Выполнение работ по капитальному ремонту объекта капитального строительства в сфере образования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41.20.40.000-00000021 Выполнение работ по капитальному ремонту объекта капитального строительства в сфере культуры</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41.20.40.000-00000023 Выполнение работ по капитальному ремонту объекта капитального строительства в сфере здравоохранения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42.21.21.000-00000007 Выполнение работ по капитальному ремонту наружных тепловых сетей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42.21.21.000-00000008 Выполнение работ по капитальному ремонту наружных сетей газоснабжения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И т.д.</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С 01.01.2023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41.20.40.000-00000001/02/03 Работы строительные по возведению нежилых зданий и сооружений (работы по строительству новых объектов, возведению пристроек, реконструкции и ремонту зданий) (единица измерения – штука, м2, условная единица)</a:t>
            </a:r>
          </a:p>
        </p:txBody>
      </p:sp>
      <p:sp>
        <p:nvSpPr>
          <p:cNvPr id="12" name="Скругленная прямоугольная выноска 11"/>
          <p:cNvSpPr/>
          <p:nvPr/>
        </p:nvSpPr>
        <p:spPr>
          <a:xfrm>
            <a:off x="203450" y="2250141"/>
            <a:ext cx="1721143" cy="2085702"/>
          </a:xfrm>
          <a:prstGeom prst="wedgeRoundRectCallout">
            <a:avLst>
              <a:gd name="adj1" fmla="val 55063"/>
              <a:gd name="adj2" fmla="val -103117"/>
              <a:gd name="adj3" fmla="val 16667"/>
            </a:avLst>
          </a:prstGeom>
          <a:solidFill>
            <a:schemeClr val="accent5">
              <a:lumMod val="5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white"/>
                </a:solidFill>
                <a:effectLst/>
                <a:uLnTx/>
                <a:uFillTx/>
                <a:ea typeface="+mn-ea"/>
                <a:cs typeface="+mn-cs"/>
              </a:rPr>
              <a:t>С 01.01.2022 в закон включено требование – в извещении указывается информация из КТРУ</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6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альтернативный процесс 11"/>
          <p:cNvSpPr/>
          <p:nvPr/>
        </p:nvSpPr>
        <p:spPr>
          <a:xfrm>
            <a:off x="7437120" y="4096469"/>
            <a:ext cx="4754880" cy="2408833"/>
          </a:xfrm>
          <a:prstGeom prst="flowChartAlternate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Часть 1 статьи 767 ГК РФ</a:t>
            </a:r>
          </a:p>
        </p:txBody>
      </p:sp>
      <p:sp>
        <p:nvSpPr>
          <p:cNvPr id="7" name="Прямоугольник 6"/>
          <p:cNvSpPr/>
          <p:nvPr/>
        </p:nvSpPr>
        <p:spPr>
          <a:xfrm>
            <a:off x="354125" y="5592982"/>
            <a:ext cx="6479177" cy="6879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a:t>          Исходя из первоочередной необходимости приобрести товары для    обеспечения нормальной жизнедеятельности, а также оплатить уже выполненные работы</a:t>
            </a:r>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6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218462" y="1255059"/>
            <a:ext cx="8556173" cy="3139321"/>
          </a:xfrm>
          <a:prstGeom prst="rect">
            <a:avLst/>
          </a:prstGeom>
          <a:noFill/>
        </p:spPr>
        <p:txBody>
          <a:bodyPr wrap="square" rtlCol="0">
            <a:spAutoFit/>
          </a:bodyPr>
          <a:lstStyle/>
          <a:p>
            <a:r>
              <a:rPr lang="ru-RU" dirty="0"/>
              <a:t>- в случаях, предусмотренных пунктом 6 статьи 161 Бюджетного кодекса Российской Федерации, при уменьшении ранее доведенных до государственного или муниципального заказчика как получателя бюджетных средств лимитов бюджетных обязательств. При этом государственный или муниципальный заказчик в ходе исполнения контракта обеспечивает согласование новых условий контракта, в том числе цены и (или) сроков исполнения контракта и (или) количества товара, объема работы или услуги, </a:t>
            </a:r>
          </a:p>
          <a:p>
            <a:r>
              <a:rPr lang="ru-RU" dirty="0"/>
              <a:t>предусмотренных контрактом (в соответствии с ПП РФ от 28.11.2013 N 1090 «Об утверждении методики сокращения количества товаров, объемов работ или услуг при уменьшении цены контракта»)</a:t>
            </a:r>
          </a:p>
          <a:p>
            <a:pPr marL="285750" indent="-285750">
              <a:buFont typeface="Wingdings" panose="05000000000000000000" pitchFamily="2" charset="2"/>
              <a:buChar char="ü"/>
            </a:pPr>
            <a:endParaRPr lang="ru-RU" dirty="0"/>
          </a:p>
        </p:txBody>
      </p:sp>
      <p:sp>
        <p:nvSpPr>
          <p:cNvPr id="9" name="Выноска со стрелкой влево 8"/>
          <p:cNvSpPr/>
          <p:nvPr/>
        </p:nvSpPr>
        <p:spPr>
          <a:xfrm>
            <a:off x="8432518" y="731664"/>
            <a:ext cx="3759482" cy="3163714"/>
          </a:xfrm>
          <a:prstGeom prst="leftArrowCallout">
            <a:avLst>
              <a:gd name="adj1" fmla="val 27882"/>
              <a:gd name="adj2" fmla="val 25000"/>
              <a:gd name="adj3" fmla="val 22961"/>
              <a:gd name="adj4" fmla="val 6497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В случае уменьшения </a:t>
            </a:r>
            <a:r>
              <a:rPr lang="ru-RU" sz="1200" u="sng" dirty="0"/>
              <a:t>казенному учреждению</a:t>
            </a:r>
            <a:r>
              <a:rPr lang="ru-RU" sz="1200" dirty="0"/>
              <a:t> как получателю бюджетных средств главным распорядителем (распорядителем) бюджетных средств ранее доведенных лимитов бюджетных обязательств, приводящего к невозможности исполнения казенным учреждением бюджетных обязательств, вытекающих из заключенных им </a:t>
            </a:r>
            <a:r>
              <a:rPr lang="ru-RU" sz="1200" dirty="0" err="1"/>
              <a:t>гос</a:t>
            </a:r>
            <a:r>
              <a:rPr lang="ru-RU" sz="1200" dirty="0"/>
              <a:t>/</a:t>
            </a:r>
            <a:r>
              <a:rPr lang="ru-RU" sz="1200" dirty="0" err="1"/>
              <a:t>мун</a:t>
            </a:r>
            <a:r>
              <a:rPr lang="ru-RU" sz="1200" dirty="0"/>
              <a:t> контрактов и иных договоров</a:t>
            </a:r>
          </a:p>
        </p:txBody>
      </p:sp>
      <p:graphicFrame>
        <p:nvGraphicFramePr>
          <p:cNvPr id="13" name="Схема 12"/>
          <p:cNvGraphicFramePr/>
          <p:nvPr/>
        </p:nvGraphicFramePr>
        <p:xfrm>
          <a:off x="354125" y="4203581"/>
          <a:ext cx="6479177" cy="1831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Скругленная прямоугольная выноска 10"/>
          <p:cNvSpPr/>
          <p:nvPr/>
        </p:nvSpPr>
        <p:spPr>
          <a:xfrm>
            <a:off x="7333584" y="4078325"/>
            <a:ext cx="4266233" cy="2426978"/>
          </a:xfrm>
          <a:prstGeom prst="wedgeRoundRectCallout">
            <a:avLst>
              <a:gd name="adj1" fmla="val -50292"/>
              <a:gd name="adj2" fmla="val -63348"/>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 применении пункта 6 статьи 161  учреждениям, не являющимся казенными, «по аналогии» и расторжении контракта при полном отсутствии финансирования см. Определение Судебной коллегии по экономическим спорам Верховного Суда Российской Федерации от 24.02.2022 N 308-ЭС21-20570 по делу N А63-8366/2020 </a:t>
            </a:r>
          </a:p>
        </p:txBody>
      </p:sp>
    </p:spTree>
    <p:extLst>
      <p:ext uri="{BB962C8B-B14F-4D97-AF65-F5344CB8AC3E}">
        <p14:creationId xmlns:p14="http://schemas.microsoft.com/office/powerpoint/2010/main" val="413956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8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281525" y="1408800"/>
            <a:ext cx="7756502" cy="5016758"/>
          </a:xfrm>
          <a:prstGeom prst="rect">
            <a:avLst/>
          </a:prstGeom>
          <a:noFill/>
        </p:spPr>
        <p:txBody>
          <a:bodyPr wrap="square" rtlCol="0">
            <a:spAutoFit/>
          </a:bodyPr>
          <a:lstStyle/>
          <a:p>
            <a:r>
              <a:rPr lang="ru-RU" sz="1600" dirty="0"/>
              <a:t>Если при исполнении заключенного на срок </a:t>
            </a:r>
            <a:r>
              <a:rPr lang="ru-RU" sz="1600" b="1" u="sng" dirty="0"/>
              <a:t>не менее одного года</a:t>
            </a:r>
            <a:r>
              <a:rPr lang="ru-RU" sz="1600" b="1" dirty="0"/>
              <a:t> </a:t>
            </a:r>
            <a:r>
              <a:rPr lang="ru-RU" sz="1600" dirty="0"/>
              <a:t>контракта, предусмотренного: </a:t>
            </a:r>
          </a:p>
          <a:p>
            <a:endParaRPr lang="ru-RU" sz="1600" dirty="0"/>
          </a:p>
          <a:p>
            <a:pPr marL="285750" indent="-285750">
              <a:buFontTx/>
              <a:buChar char="-"/>
            </a:pPr>
            <a:r>
              <a:rPr lang="ru-RU" sz="1600" dirty="0"/>
              <a:t>частью 16 статьи 34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a:t>
            </a:r>
          </a:p>
          <a:p>
            <a:pPr marL="285750" indent="-285750">
              <a:buFontTx/>
              <a:buChar char="-"/>
            </a:pPr>
            <a:r>
              <a:rPr lang="ru-RU" sz="1600" dirty="0"/>
              <a:t>частью 16.1 статьи 34 (одновременное выполнение работ по проектированию, строительству и вводу в эксплуатацию объектов капитального строительства)</a:t>
            </a:r>
          </a:p>
          <a:p>
            <a:pPr marL="285750" indent="-285750">
              <a:buFontTx/>
              <a:buChar char="-"/>
            </a:pPr>
            <a:r>
              <a:rPr lang="ru-RU" sz="1600" dirty="0"/>
              <a:t>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a:t>
            </a:r>
          </a:p>
          <a:p>
            <a:pPr marL="285750" indent="-285750">
              <a:buFontTx/>
              <a:buChar char="-"/>
            </a:pPr>
            <a:r>
              <a:rPr lang="ru-RU" sz="1600" dirty="0"/>
              <a:t>контракта, предметом которого является проведение работ по сохранению объектов культурного наследия, </a:t>
            </a:r>
          </a:p>
          <a:p>
            <a:endParaRPr lang="ru-RU" sz="1600" dirty="0"/>
          </a:p>
          <a:p>
            <a:r>
              <a:rPr lang="ru-RU" sz="1600" dirty="0"/>
              <a:t>цена которого составляет или превышает предельный размер (предельные размеры) цены, установленный Правительством Российской Федерации, возникли независящие от сторон контракта обстоятельства, влекущие невозможность его исполнения, в том числе необходимость внесения изменений в проектную документацию. </a:t>
            </a:r>
          </a:p>
        </p:txBody>
      </p:sp>
      <p:sp>
        <p:nvSpPr>
          <p:cNvPr id="9" name="Блок-схема: альтернативный процесс 8"/>
          <p:cNvSpPr/>
          <p:nvPr/>
        </p:nvSpPr>
        <p:spPr>
          <a:xfrm>
            <a:off x="8311675" y="4917639"/>
            <a:ext cx="3756318" cy="1818965"/>
          </a:xfrm>
          <a:prstGeom prst="flowChartAlternateProces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a:p>
            <a:pPr algn="ctr"/>
            <a:r>
              <a:rPr lang="ru-RU" sz="1600" b="1" dirty="0"/>
              <a:t>ПП РФ №1186 от 19.12.2013</a:t>
            </a:r>
          </a:p>
          <a:p>
            <a:pPr algn="ctr"/>
            <a:endParaRPr lang="ru-RU" sz="1600" dirty="0"/>
          </a:p>
          <a:p>
            <a:pPr algn="ctr"/>
            <a:r>
              <a:rPr lang="ru-RU" sz="1600" b="1" dirty="0"/>
              <a:t>Общее правило: </a:t>
            </a:r>
            <a:r>
              <a:rPr lang="ru-RU" sz="1600" dirty="0"/>
              <a:t>100 млн. рублей, </a:t>
            </a:r>
          </a:p>
          <a:p>
            <a:pPr algn="ctr"/>
            <a:r>
              <a:rPr lang="ru-RU" sz="1600" b="1" dirty="0"/>
              <a:t>Специальное правило: </a:t>
            </a:r>
            <a:r>
              <a:rPr lang="ru-RU" sz="1600" dirty="0"/>
              <a:t>для контрактов, заключенных до 31.12.2022 г. - 1 млн. рублей.</a:t>
            </a:r>
          </a:p>
          <a:p>
            <a:pPr algn="ctr"/>
            <a:endParaRPr lang="ru-RU" dirty="0"/>
          </a:p>
        </p:txBody>
      </p:sp>
      <p:sp>
        <p:nvSpPr>
          <p:cNvPr id="11" name="Скругленная прямоугольная выноска 10"/>
          <p:cNvSpPr/>
          <p:nvPr/>
        </p:nvSpPr>
        <p:spPr>
          <a:xfrm>
            <a:off x="8683391" y="1255423"/>
            <a:ext cx="3152502" cy="3091543"/>
          </a:xfrm>
          <a:prstGeom prst="wedgeRoundRectCallout">
            <a:avLst>
              <a:gd name="adj1" fmla="val -87322"/>
              <a:gd name="adj2" fmla="val -6286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t>Часть 70 статьи 112, ПП РФ от 09.08.2021 г. N 1315: действие статьи распространяется на контракты, которые заключены на срок </a:t>
            </a:r>
            <a:r>
              <a:rPr lang="ru-RU" sz="1300" u="sng" dirty="0"/>
              <a:t>менее одного года </a:t>
            </a:r>
            <a:r>
              <a:rPr lang="ru-RU" sz="1300" dirty="0"/>
              <a:t>и предметом которых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a:t>
            </a:r>
          </a:p>
        </p:txBody>
      </p:sp>
    </p:spTree>
    <p:extLst>
      <p:ext uri="{BB962C8B-B14F-4D97-AF65-F5344CB8AC3E}">
        <p14:creationId xmlns:p14="http://schemas.microsoft.com/office/powerpoint/2010/main" val="10599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429567" y="1679813"/>
            <a:ext cx="7625862" cy="976301"/>
          </a:xfrm>
          <a:prstGeom prst="flowChartAlternate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8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327944" y="1818853"/>
            <a:ext cx="7756502" cy="707886"/>
          </a:xfrm>
          <a:prstGeom prst="rect">
            <a:avLst/>
          </a:prstGeom>
          <a:noFill/>
        </p:spPr>
        <p:txBody>
          <a:bodyPr wrap="square" rtlCol="0">
            <a:spAutoFit/>
          </a:bodyPr>
          <a:lstStyle/>
          <a:p>
            <a:pPr algn="ctr"/>
            <a:r>
              <a:rPr lang="ru-RU" sz="2000" dirty="0">
                <a:solidFill>
                  <a:schemeClr val="bg1"/>
                </a:solidFill>
              </a:rPr>
              <a:t>… независящие от сторон контракта обстоятельства, </a:t>
            </a:r>
          </a:p>
          <a:p>
            <a:pPr algn="ctr"/>
            <a:r>
              <a:rPr lang="ru-RU" sz="2000" dirty="0">
                <a:solidFill>
                  <a:schemeClr val="bg1"/>
                </a:solidFill>
              </a:rPr>
              <a:t>влекущие невозможность его исполнения... </a:t>
            </a:r>
          </a:p>
        </p:txBody>
      </p:sp>
      <p:sp>
        <p:nvSpPr>
          <p:cNvPr id="6" name="Выноска со стрелкой вверх 5"/>
          <p:cNvSpPr/>
          <p:nvPr/>
        </p:nvSpPr>
        <p:spPr>
          <a:xfrm>
            <a:off x="355543" y="2526739"/>
            <a:ext cx="7701303" cy="4100484"/>
          </a:xfrm>
          <a:prstGeom prst="upArrowCallout">
            <a:avLst>
              <a:gd name="adj1" fmla="val 25000"/>
              <a:gd name="adj2" fmla="val 25000"/>
              <a:gd name="adj3" fmla="val 27143"/>
              <a:gd name="adj4" fmla="val 6497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См. Письмо Минфина России N 24-06-06/45785, Минстроя России N 24044-АЛ/09, ФАС России N ПИ/47490/21 от 10.06.2021:</a:t>
            </a:r>
          </a:p>
          <a:p>
            <a:pPr algn="ctr"/>
            <a:r>
              <a:rPr lang="ru-RU" dirty="0">
                <a:solidFill>
                  <a:schemeClr val="tx1"/>
                </a:solidFill>
              </a:rPr>
              <a:t>Указанные в пункте 8 части 1 статьи 95 Закона N 44-ФЗ "независящие от сторон контракта обстоятельства" предполагают открытый перечень обстоятельств, в том числе изменение стоимости позиций ценообразующих строительных ресурсов, если указанное изменение возникло по независящим от сторон контракта обстоятельствам.</a:t>
            </a:r>
          </a:p>
        </p:txBody>
      </p:sp>
    </p:spTree>
    <p:extLst>
      <p:ext uri="{BB962C8B-B14F-4D97-AF65-F5344CB8AC3E}">
        <p14:creationId xmlns:p14="http://schemas.microsoft.com/office/powerpoint/2010/main" val="320351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61509"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8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graphicFrame>
        <p:nvGraphicFramePr>
          <p:cNvPr id="9" name="Схема 8"/>
          <p:cNvGraphicFramePr/>
          <p:nvPr/>
        </p:nvGraphicFramePr>
        <p:xfrm>
          <a:off x="378328" y="1449592"/>
          <a:ext cx="788318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Скругленная прямоугольная выноска 3"/>
          <p:cNvSpPr/>
          <p:nvPr/>
        </p:nvSpPr>
        <p:spPr>
          <a:xfrm>
            <a:off x="8961120" y="1637211"/>
            <a:ext cx="2629989" cy="1314995"/>
          </a:xfrm>
          <a:prstGeom prst="wedgeRoundRectCallout">
            <a:avLst>
              <a:gd name="adj1" fmla="val -75469"/>
              <a:gd name="adj2" fmla="val -3882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Проверять на уровне субъекта РФ/ муниципального образования</a:t>
            </a:r>
          </a:p>
        </p:txBody>
      </p:sp>
    </p:spTree>
    <p:extLst>
      <p:ext uri="{BB962C8B-B14F-4D97-AF65-F5344CB8AC3E}">
        <p14:creationId xmlns:p14="http://schemas.microsoft.com/office/powerpoint/2010/main" val="78264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61509"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584775"/>
          </a:xfrm>
          <a:prstGeom prst="rect">
            <a:avLst/>
          </a:prstGeom>
          <a:noFill/>
        </p:spPr>
        <p:txBody>
          <a:bodyPr wrap="square" rtlCol="0">
            <a:spAutoFit/>
          </a:bodyPr>
          <a:lstStyle/>
          <a:p>
            <a:r>
              <a:rPr lang="ru-RU" sz="3200" b="1" dirty="0"/>
              <a:t>Условия применения ПП 1315</a:t>
            </a:r>
          </a:p>
        </p:txBody>
      </p:sp>
      <p:graphicFrame>
        <p:nvGraphicFramePr>
          <p:cNvPr id="7" name="Схема 6"/>
          <p:cNvGraphicFramePr/>
          <p:nvPr/>
        </p:nvGraphicFramePr>
        <p:xfrm>
          <a:off x="220617" y="1115301"/>
          <a:ext cx="10038080" cy="5572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Скругленная прямоугольная выноска 8"/>
          <p:cNvSpPr/>
          <p:nvPr/>
        </p:nvSpPr>
        <p:spPr>
          <a:xfrm>
            <a:off x="7924799" y="4023662"/>
            <a:ext cx="2413220" cy="1672046"/>
          </a:xfrm>
          <a:prstGeom prst="wedgeRoundRectCallout">
            <a:avLst>
              <a:gd name="adj1" fmla="val -67067"/>
              <a:gd name="adj2" fmla="val 5091"/>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ПП РФ от 05.03.2007 N 145: Срок проведения оценки достоверности не более 14 рабочих дней</a:t>
            </a:r>
          </a:p>
        </p:txBody>
      </p:sp>
      <p:sp>
        <p:nvSpPr>
          <p:cNvPr id="11" name="Блок-схема: альтернативный процесс 10"/>
          <p:cNvSpPr/>
          <p:nvPr/>
        </p:nvSpPr>
        <p:spPr>
          <a:xfrm>
            <a:off x="10554789" y="1236617"/>
            <a:ext cx="1288868" cy="5259977"/>
          </a:xfrm>
          <a:prstGeom prst="flowChartAlternate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dirty="0"/>
              <a:t>Плюс особые правила для случаев, когда цена контракта увеличивается до размера, превышающего стоимость объекта капитального строительства, указанную в акте (решении) об осуществлении капитальных вложений</a:t>
            </a:r>
          </a:p>
        </p:txBody>
      </p:sp>
    </p:spTree>
    <p:extLst>
      <p:ext uri="{BB962C8B-B14F-4D97-AF65-F5344CB8AC3E}">
        <p14:creationId xmlns:p14="http://schemas.microsoft.com/office/powerpoint/2010/main" val="9524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8981"/>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Условия изменения цены «подрядного» контракта</a:t>
            </a:r>
          </a:p>
        </p:txBody>
      </p:sp>
      <p:sp>
        <p:nvSpPr>
          <p:cNvPr id="3" name="Скругленный прямоугольник 2"/>
          <p:cNvSpPr/>
          <p:nvPr/>
        </p:nvSpPr>
        <p:spPr>
          <a:xfrm>
            <a:off x="893563" y="1537335"/>
            <a:ext cx="3405051" cy="2272938"/>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Региональные заказчики?</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4" name="Блок-схема: альтернативный процесс 3"/>
          <p:cNvSpPr/>
          <p:nvPr/>
        </p:nvSpPr>
        <p:spPr>
          <a:xfrm>
            <a:off x="291209" y="2318657"/>
            <a:ext cx="4040777" cy="2220685"/>
          </a:xfrm>
          <a:prstGeom prst="flowChartAlternateProcess">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 соответствии с решением высшего исполнительного органа государственной власти субъекта Российской Федерации (79 НПА)</a:t>
            </a:r>
          </a:p>
          <a:p>
            <a:pPr algn="ctr"/>
            <a:r>
              <a:rPr lang="ru-RU" dirty="0">
                <a:solidFill>
                  <a:schemeClr val="tx1"/>
                </a:solidFill>
              </a:rPr>
              <a:t> </a:t>
            </a:r>
          </a:p>
        </p:txBody>
      </p:sp>
      <p:sp>
        <p:nvSpPr>
          <p:cNvPr id="11" name="Скругленный прямоугольник 10"/>
          <p:cNvSpPr/>
          <p:nvPr/>
        </p:nvSpPr>
        <p:spPr>
          <a:xfrm>
            <a:off x="4757310" y="3437981"/>
            <a:ext cx="3405051" cy="2490652"/>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Муниципальные заказчики?</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12" name="Блок-схема: альтернативный процесс 11"/>
          <p:cNvSpPr/>
          <p:nvPr/>
        </p:nvSpPr>
        <p:spPr>
          <a:xfrm>
            <a:off x="4154956" y="4362721"/>
            <a:ext cx="4040777" cy="2305594"/>
          </a:xfrm>
          <a:prstGeom prst="flowChartAlternateProcess">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 соответствии с решением местной администрации</a:t>
            </a:r>
          </a:p>
          <a:p>
            <a:pPr algn="ctr"/>
            <a:r>
              <a:rPr lang="ru-RU" dirty="0">
                <a:solidFill>
                  <a:schemeClr val="tx1"/>
                </a:solidFill>
              </a:rPr>
              <a:t> </a:t>
            </a:r>
          </a:p>
        </p:txBody>
      </p:sp>
    </p:spTree>
    <p:extLst>
      <p:ext uri="{BB962C8B-B14F-4D97-AF65-F5344CB8AC3E}">
        <p14:creationId xmlns:p14="http://schemas.microsoft.com/office/powerpoint/2010/main" val="33051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9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281525" y="1408800"/>
            <a:ext cx="8030150" cy="5478423"/>
          </a:xfrm>
          <a:prstGeom prst="rect">
            <a:avLst/>
          </a:prstGeom>
          <a:noFill/>
        </p:spPr>
        <p:txBody>
          <a:bodyPr wrap="square" rtlCol="0">
            <a:spAutoFit/>
          </a:bodyPr>
          <a:lstStyle/>
          <a:p>
            <a:r>
              <a:rPr lang="ru-RU" sz="1400" dirty="0"/>
              <a:t>Если контракт, предусмотренный </a:t>
            </a:r>
          </a:p>
          <a:p>
            <a:pPr marL="171450" indent="-171450">
              <a:buFontTx/>
              <a:buChar char="-"/>
            </a:pPr>
            <a:r>
              <a:rPr lang="ru-RU" sz="1400" dirty="0"/>
              <a:t>частью 16 статьи 34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a:t>
            </a:r>
          </a:p>
          <a:p>
            <a:pPr marL="171450" indent="-171450">
              <a:buFontTx/>
              <a:buChar char="-"/>
            </a:pPr>
            <a:r>
              <a:rPr lang="ru-RU" sz="1400" dirty="0"/>
              <a:t>частью 16.1 статьи 34 (одновременное выполнение работ по проектированию, строительству и вводу в эксплуатацию объектов капитального строительства), </a:t>
            </a:r>
          </a:p>
          <a:p>
            <a:pPr marL="171450" indent="-171450">
              <a:buFontTx/>
              <a:buChar char="-"/>
            </a:pPr>
            <a:r>
              <a:rPr lang="ru-RU" sz="1400" dirty="0"/>
              <a:t>контракт, предметом которого является выполнение работ по строительству, реконструкции, капитальному ремонту, сносу объекта капитального строительства, </a:t>
            </a:r>
          </a:p>
          <a:p>
            <a:pPr marL="171450" indent="-171450">
              <a:buFontTx/>
              <a:buChar char="-"/>
            </a:pPr>
            <a:r>
              <a:rPr lang="ru-RU" sz="1400" dirty="0"/>
              <a:t>контракт, предметом которого является проведение работ по сохранению объектов культурного наследия, </a:t>
            </a:r>
          </a:p>
          <a:p>
            <a:pPr marL="171450" indent="-171450">
              <a:buFontTx/>
              <a:buChar char="-"/>
            </a:pPr>
            <a:endParaRPr lang="ru-RU" sz="1400" dirty="0"/>
          </a:p>
          <a:p>
            <a:r>
              <a:rPr lang="ru-RU" sz="1400" dirty="0"/>
              <a:t>по независящим от сторон контракта обстоятельствам, влекущим невозможность его исполнения, в том числе необходимость внесения изменений в проектную документацию, либо по вине подрядчика </a:t>
            </a:r>
            <a:r>
              <a:rPr lang="ru-RU" sz="1400" b="1" dirty="0"/>
              <a:t>не исполнен в установленный в контракте срок</a:t>
            </a:r>
            <a:r>
              <a:rPr lang="ru-RU" sz="1400" dirty="0"/>
              <a:t>, допускается однократное изменение срока исполнения контракта на срок, не превышающий срока исполнения контракта, предусмотренного при его заключении. </a:t>
            </a:r>
          </a:p>
          <a:p>
            <a:endParaRPr lang="ru-RU" sz="1400" dirty="0"/>
          </a:p>
          <a:p>
            <a:r>
              <a:rPr lang="ru-RU" sz="1400" dirty="0"/>
              <a:t>При этом в случае, если обеспечение исполнения контракта осуществлено путем внесения денежных средств, по соглашению сторон определяется новый срок возврата заказчиком подрядчику денежных средств, внесенных в качестве обеспечения исполнения контракта. </a:t>
            </a:r>
          </a:p>
          <a:p>
            <a:r>
              <a:rPr lang="ru-RU" sz="1400" dirty="0"/>
              <a:t>В случае неисполнения контракта в срок по вине подрядчика предусмотренное настоящим пунктом изменение срока осуществляется при условии отсутствия неисполненных подрядчиком требований об уплате неустоек (штрафов, пеней), предъявленных заказчиком в соответствии с 44-ФЗ, предоставления подрядчиком в соответствии с настоящим Федеральным законом обеспечения исполнения контракта.</a:t>
            </a:r>
          </a:p>
        </p:txBody>
      </p:sp>
      <p:sp>
        <p:nvSpPr>
          <p:cNvPr id="4" name="Блок-схема: альтернативный процесс 3"/>
          <p:cNvSpPr/>
          <p:nvPr/>
        </p:nvSpPr>
        <p:spPr>
          <a:xfrm>
            <a:off x="8399900" y="1661999"/>
            <a:ext cx="3587932" cy="4782344"/>
          </a:xfrm>
          <a:prstGeom prst="flowChartAlternateProcess">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r>
              <a:rPr lang="ru-RU" sz="1600" dirty="0"/>
              <a:t>Основание для изменения: независящие от сторон обстоятельства ИЛИ вина подрядчика</a:t>
            </a:r>
          </a:p>
          <a:p>
            <a:pPr algn="ctr"/>
            <a:endParaRPr lang="ru-RU" sz="1600" dirty="0"/>
          </a:p>
          <a:p>
            <a:pPr algn="ctr"/>
            <a:r>
              <a:rPr lang="ru-RU" sz="1600" dirty="0"/>
              <a:t>Базовые принципы:</a:t>
            </a:r>
          </a:p>
          <a:p>
            <a:pPr algn="ctr"/>
            <a:endParaRPr lang="ru-RU" sz="1600" dirty="0"/>
          </a:p>
          <a:p>
            <a:pPr marL="342900" indent="-342900" algn="ctr">
              <a:buAutoNum type="arabicPeriod"/>
            </a:pPr>
            <a:r>
              <a:rPr lang="ru-RU" sz="1600" dirty="0"/>
              <a:t>Контракт уже не исполнен (то есть срок исполнения истек)</a:t>
            </a:r>
          </a:p>
          <a:p>
            <a:pPr marL="342900" indent="-342900" algn="ctr">
              <a:buAutoNum type="arabicPeriod"/>
            </a:pPr>
            <a:r>
              <a:rPr lang="ru-RU" sz="1600" dirty="0"/>
              <a:t>Подрядчик оплатил неустойки</a:t>
            </a:r>
          </a:p>
          <a:p>
            <a:pPr marL="342900" indent="-342900" algn="ctr">
              <a:buAutoNum type="arabicPeriod"/>
            </a:pPr>
            <a:r>
              <a:rPr lang="ru-RU" sz="1600" dirty="0"/>
              <a:t>Подрядчик предоставил надлежащее обеспечение</a:t>
            </a:r>
          </a:p>
          <a:p>
            <a:pPr marL="342900" indent="-342900" algn="ctr">
              <a:buAutoNum type="arabicPeriod"/>
            </a:pPr>
            <a:r>
              <a:rPr lang="ru-RU" sz="1600" dirty="0"/>
              <a:t>Срок меняется однократно и не более, чем на тот срок исполнения, который был предусмотрен изначально</a:t>
            </a:r>
          </a:p>
          <a:p>
            <a:pPr marL="342900" indent="-342900" algn="ctr">
              <a:buAutoNum type="arabicPeriod"/>
            </a:pPr>
            <a:endParaRPr lang="ru-RU" dirty="0"/>
          </a:p>
        </p:txBody>
      </p:sp>
    </p:spTree>
    <p:extLst>
      <p:ext uri="{BB962C8B-B14F-4D97-AF65-F5344CB8AC3E}">
        <p14:creationId xmlns:p14="http://schemas.microsoft.com/office/powerpoint/2010/main" val="2961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Судебная практика </a:t>
            </a:r>
          </a:p>
          <a:p>
            <a:r>
              <a:rPr lang="ru-RU" sz="3200" b="1" dirty="0"/>
              <a:t>применения п. 9 ч. 1 ст. 95:</a:t>
            </a:r>
          </a:p>
        </p:txBody>
      </p:sp>
      <p:sp>
        <p:nvSpPr>
          <p:cNvPr id="3" name="TextBox 2"/>
          <p:cNvSpPr txBox="1"/>
          <p:nvPr/>
        </p:nvSpPr>
        <p:spPr>
          <a:xfrm>
            <a:off x="133464" y="957149"/>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11" name="Прямоугольник 10"/>
          <p:cNvSpPr/>
          <p:nvPr/>
        </p:nvSpPr>
        <p:spPr>
          <a:xfrm>
            <a:off x="446545" y="1607744"/>
            <a:ext cx="7749187" cy="1187707"/>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dirty="0">
                <a:solidFill>
                  <a:schemeClr val="tx1"/>
                </a:solidFill>
              </a:rPr>
              <a:t>Подрядчик может выступить инициатором внесения изменений, но не может понудить заказчика к таким изменениям </a:t>
            </a:r>
          </a:p>
        </p:txBody>
      </p:sp>
      <p:sp>
        <p:nvSpPr>
          <p:cNvPr id="12" name="Прямоугольник 11"/>
          <p:cNvSpPr/>
          <p:nvPr/>
        </p:nvSpPr>
        <p:spPr>
          <a:xfrm>
            <a:off x="446546" y="1285423"/>
            <a:ext cx="5632037" cy="6096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Определение Верховного Суда РФ от 25.04.2022 N 305-ЭС22-4781 по делу N А40-82590/2021</a:t>
            </a:r>
            <a:endParaRPr lang="ru-RU" dirty="0"/>
          </a:p>
        </p:txBody>
      </p:sp>
      <p:sp>
        <p:nvSpPr>
          <p:cNvPr id="13" name="Блок-схема: процесс 12"/>
          <p:cNvSpPr/>
          <p:nvPr/>
        </p:nvSpPr>
        <p:spPr>
          <a:xfrm>
            <a:off x="434946" y="3291841"/>
            <a:ext cx="7760786" cy="1532708"/>
          </a:xfrm>
          <a:prstGeom prst="flowChart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r>
              <a:rPr lang="ru-RU" sz="1600" dirty="0">
                <a:solidFill>
                  <a:schemeClr val="tx1"/>
                </a:solidFill>
              </a:rPr>
              <a:t>Продление срока исполнения контракта более чем на срок, первоначально предусмотренный для его исполнения, влечет наложение административного штрафа по ч. 4 ст. 7.32 КоАП, в размере 200 тыс. руб. </a:t>
            </a:r>
          </a:p>
        </p:txBody>
      </p:sp>
      <p:sp>
        <p:nvSpPr>
          <p:cNvPr id="14" name="Блок-схема: процесс 13"/>
          <p:cNvSpPr/>
          <p:nvPr/>
        </p:nvSpPr>
        <p:spPr>
          <a:xfrm>
            <a:off x="434945" y="2969520"/>
            <a:ext cx="5643638" cy="609600"/>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Определение Верховного Суда РФ от 16.10.2020 N 308-ЭС20-15391 по делу N А61-5797/2019</a:t>
            </a:r>
            <a:endParaRPr lang="ru-RU" sz="1200" dirty="0"/>
          </a:p>
        </p:txBody>
      </p:sp>
      <p:sp>
        <p:nvSpPr>
          <p:cNvPr id="15" name="Блок-схема: процесс 14"/>
          <p:cNvSpPr/>
          <p:nvPr/>
        </p:nvSpPr>
        <p:spPr>
          <a:xfrm>
            <a:off x="452507" y="5312437"/>
            <a:ext cx="7760786" cy="1532708"/>
          </a:xfrm>
          <a:prstGeom prst="flowChart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r>
              <a:rPr lang="ru-RU" sz="1600" dirty="0">
                <a:solidFill>
                  <a:schemeClr val="tx1"/>
                </a:solidFill>
              </a:rPr>
              <a:t>Дополнительное соглашение заключено 31.08.2020 г. при окончании работ 01.09.2020 г., то есть до окончания срока выполнения работ. Однако суд нашел это законным</a:t>
            </a:r>
          </a:p>
        </p:txBody>
      </p:sp>
      <p:sp>
        <p:nvSpPr>
          <p:cNvPr id="17" name="Блок-схема: процесс 16"/>
          <p:cNvSpPr/>
          <p:nvPr/>
        </p:nvSpPr>
        <p:spPr>
          <a:xfrm>
            <a:off x="446545" y="5016139"/>
            <a:ext cx="5632038" cy="609600"/>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Арбитражного суда Восточно-Сибирского округа от 11.01.2022 N Ф02-7274/2021 по делу N А78-457/2021</a:t>
            </a:r>
          </a:p>
        </p:txBody>
      </p:sp>
    </p:spTree>
    <p:extLst>
      <p:ext uri="{BB962C8B-B14F-4D97-AF65-F5344CB8AC3E}">
        <p14:creationId xmlns:p14="http://schemas.microsoft.com/office/powerpoint/2010/main" val="29410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11 ч. 1 ст. 95)</a:t>
            </a:r>
          </a:p>
        </p:txBody>
      </p:sp>
      <p:sp>
        <p:nvSpPr>
          <p:cNvPr id="3" name="TextBox 2"/>
          <p:cNvSpPr txBox="1"/>
          <p:nvPr/>
        </p:nvSpPr>
        <p:spPr>
          <a:xfrm>
            <a:off x="244751" y="992191"/>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133464" y="1503412"/>
            <a:ext cx="11353142" cy="5078313"/>
          </a:xfrm>
          <a:prstGeom prst="rect">
            <a:avLst/>
          </a:prstGeom>
          <a:noFill/>
        </p:spPr>
        <p:txBody>
          <a:bodyPr wrap="square" rtlCol="0">
            <a:spAutoFit/>
          </a:bodyPr>
          <a:lstStyle/>
          <a:p>
            <a:r>
              <a:rPr lang="ru-RU" dirty="0"/>
              <a:t>Если при исполнении контракта, предусмотренного </a:t>
            </a:r>
          </a:p>
          <a:p>
            <a:endParaRPr lang="ru-RU" dirty="0"/>
          </a:p>
          <a:p>
            <a:pPr marL="285750" indent="-285750">
              <a:buFont typeface="Wingdings" panose="05000000000000000000" pitchFamily="2" charset="2"/>
              <a:buChar char="ü"/>
            </a:pPr>
            <a:r>
              <a:rPr lang="ru-RU" dirty="0"/>
              <a:t>частью 16 статьи 34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a:t>
            </a:r>
          </a:p>
          <a:p>
            <a:pPr marL="285750" indent="-285750">
              <a:buFont typeface="Wingdings" panose="05000000000000000000" pitchFamily="2" charset="2"/>
              <a:buChar char="ü"/>
            </a:pPr>
            <a:r>
              <a:rPr lang="ru-RU" dirty="0"/>
              <a:t>частью 16.1 статьи 34 (одновременное выполнение работ по проектированию, строительству и вводу в эксплуатацию объектов капитального строительства)</a:t>
            </a:r>
          </a:p>
          <a:p>
            <a:pPr marL="285750" indent="-285750">
              <a:buFont typeface="Wingdings" panose="05000000000000000000" pitchFamily="2" charset="2"/>
              <a:buChar char="ü"/>
            </a:pPr>
            <a:endParaRPr lang="ru-RU" dirty="0"/>
          </a:p>
          <a:p>
            <a:r>
              <a:rPr lang="ru-RU" dirty="0"/>
              <a:t>сметная стоимость строительства, реконструкции, капитального ремонта, определенная по результатам проверки на предмет достоверности ее определения в ходе проведения государственной экспертизы проектной документации, превышает цену такого контракта. </a:t>
            </a:r>
          </a:p>
          <a:p>
            <a:endParaRPr lang="ru-RU" dirty="0"/>
          </a:p>
          <a:p>
            <a:r>
              <a:rPr lang="ru-RU" dirty="0"/>
              <a:t>Предусмотренное настоящим пунктом изменение существенных условий осуществляется с учетом такой сметной стоимости строительства, реконструкции, капитального ремонта объекта капитального строительства на основании </a:t>
            </a:r>
            <a:r>
              <a:rPr lang="ru-RU" u="sng" dirty="0"/>
              <a:t>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a:t>
            </a:r>
            <a:r>
              <a:rPr lang="ru-RU" dirty="0"/>
              <a:t> при осуществлении закупки для федеральных нужд, нужд субъекта Российской Федерации, муниципальных нужд соответственно и при условии, что такое изменение существенных условий не приведет к увеличению цены контракта более чем на 30%</a:t>
            </a:r>
          </a:p>
        </p:txBody>
      </p:sp>
    </p:spTree>
    <p:extLst>
      <p:ext uri="{BB962C8B-B14F-4D97-AF65-F5344CB8AC3E}">
        <p14:creationId xmlns:p14="http://schemas.microsoft.com/office/powerpoint/2010/main" val="19299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12 ч. 1 ст. 95)</a:t>
            </a:r>
          </a:p>
        </p:txBody>
      </p:sp>
      <p:sp>
        <p:nvSpPr>
          <p:cNvPr id="3" name="TextBox 2"/>
          <p:cNvSpPr txBox="1"/>
          <p:nvPr/>
        </p:nvSpPr>
        <p:spPr>
          <a:xfrm>
            <a:off x="244751" y="992191"/>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244751" y="3176910"/>
            <a:ext cx="7427500" cy="1200329"/>
          </a:xfrm>
          <a:prstGeom prst="rect">
            <a:avLst/>
          </a:prstGeom>
          <a:noFill/>
        </p:spPr>
        <p:txBody>
          <a:bodyPr wrap="square" rtlCol="0">
            <a:spAutoFit/>
          </a:bodyPr>
          <a:lstStyle/>
          <a:p>
            <a:r>
              <a:rPr lang="ru-RU" dirty="0"/>
              <a:t>Если при исполнении контракта изменяется срок исполнения отдельного этапа (отдельных этапов) исполнения контракта в рамках срока исполнения контракта, предусмотренного при его заключении</a:t>
            </a:r>
          </a:p>
        </p:txBody>
      </p:sp>
    </p:spTree>
    <p:extLst>
      <p:ext uri="{BB962C8B-B14F-4D97-AF65-F5344CB8AC3E}">
        <p14:creationId xmlns:p14="http://schemas.microsoft.com/office/powerpoint/2010/main" val="148817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7019677" cy="584775"/>
          </a:xfrm>
          <a:prstGeom prst="rect">
            <a:avLst/>
          </a:prstGeom>
          <a:noFill/>
        </p:spPr>
        <p:txBody>
          <a:bodyPr wrap="square" rtlCol="0">
            <a:spAutoFit/>
          </a:bodyPr>
          <a:lstStyle/>
          <a:p>
            <a:r>
              <a:rPr lang="ru-RU" sz="3200" b="1" dirty="0"/>
              <a:t>Описание объекта закупки</a:t>
            </a:r>
          </a:p>
        </p:txBody>
      </p:sp>
      <p:sp>
        <p:nvSpPr>
          <p:cNvPr id="4" name="Выноска со стрелкой влево 3"/>
          <p:cNvSpPr/>
          <p:nvPr/>
        </p:nvSpPr>
        <p:spPr>
          <a:xfrm>
            <a:off x="7171141" y="2223247"/>
            <a:ext cx="4321611" cy="2931459"/>
          </a:xfrm>
          <a:prstGeom prst="leftArrowCallout">
            <a:avLst>
              <a:gd name="adj1" fmla="val 25000"/>
              <a:gd name="adj2" fmla="val 25000"/>
              <a:gd name="adj3" fmla="val 32951"/>
              <a:gd name="adj4" fmla="val 6497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Необходимо ли указывать слова «или эквивалент» при закупке с проектной документацией/ типовой ПД/</a:t>
            </a:r>
          </a:p>
          <a:p>
            <a:pPr algn="ctr"/>
            <a:r>
              <a:rPr lang="ru-RU" dirty="0"/>
              <a:t>сметой</a:t>
            </a:r>
          </a:p>
        </p:txBody>
      </p:sp>
      <p:sp>
        <p:nvSpPr>
          <p:cNvPr id="9" name="TextBox 8"/>
          <p:cNvSpPr txBox="1"/>
          <p:nvPr/>
        </p:nvSpPr>
        <p:spPr>
          <a:xfrm>
            <a:off x="213505" y="995459"/>
            <a:ext cx="6957637" cy="5632311"/>
          </a:xfrm>
          <a:prstGeom prst="rect">
            <a:avLst/>
          </a:prstGeom>
          <a:noFill/>
        </p:spPr>
        <p:txBody>
          <a:bodyPr wrap="square" rtlCol="0">
            <a:spAutoFit/>
          </a:bodyPr>
          <a:lstStyle/>
          <a:p>
            <a:pPr algn="ctr"/>
            <a:r>
              <a:rPr lang="ru-RU" dirty="0">
                <a:solidFill>
                  <a:prstClr val="black"/>
                </a:solidFill>
              </a:rPr>
              <a:t>Основные требования:</a:t>
            </a:r>
          </a:p>
          <a:p>
            <a:pPr algn="ctr"/>
            <a:r>
              <a:rPr lang="ru-RU" dirty="0">
                <a:solidFill>
                  <a:prstClr val="black"/>
                </a:solidFill>
              </a:rPr>
              <a:t>Пункт 8 части 1 статьи 33 Федерального закона 44-ФЗ:</a:t>
            </a:r>
          </a:p>
          <a:p>
            <a:pPr algn="ctr"/>
            <a:r>
              <a:rPr lang="ru-RU" dirty="0">
                <a:solidFill>
                  <a:prstClr val="black"/>
                </a:solidFill>
              </a:rPr>
              <a:t>описание объекта закупки при осуществлении закупки </a:t>
            </a:r>
            <a:r>
              <a:rPr lang="ru-RU" b="1" dirty="0">
                <a:solidFill>
                  <a:prstClr val="black"/>
                </a:solidFill>
              </a:rPr>
              <a:t>работ по строительству, реконструкции, капитальному ремонту, сносу объекта капитального строительства</a:t>
            </a:r>
            <a:r>
              <a:rPr lang="ru-RU" dirty="0">
                <a:solidFill>
                  <a:prstClr val="black"/>
                </a:solidFill>
              </a:rPr>
              <a:t> должно содержать проектную документацию, утвержденную в порядке, установленном законодательством о градостроительной деятельности, или типовую проектную документацию, или смету на капитальный ремонт объекта капитального строительства, за исключением случая, если подготовка таких проектных документаций, сметы в соответствии с указанным законодательством не требуется, а также случаев осуществления закупки в соответствии с частями 16 и 16.1 статьи 34 настоящего Федерального закона, при которых предметом контракта является в том числе проектирование объекта капитального строительства. </a:t>
            </a:r>
            <a:r>
              <a:rPr lang="ru-RU" b="1" dirty="0">
                <a:solidFill>
                  <a:prstClr val="black"/>
                </a:solidFill>
              </a:rPr>
              <a:t>Включение проектной документации в описание объекта закупки в соответствии с настоящим пунктом является надлежащим исполнением требований пунктов 1 - 3 настоящей части, части 2 настоящей статьи.</a:t>
            </a:r>
          </a:p>
        </p:txBody>
      </p:sp>
    </p:spTree>
    <p:extLst>
      <p:ext uri="{BB962C8B-B14F-4D97-AF65-F5344CB8AC3E}">
        <p14:creationId xmlns:p14="http://schemas.microsoft.com/office/powerpoint/2010/main" val="6266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(ч. 7 ст. 95)</a:t>
            </a:r>
          </a:p>
        </p:txBody>
      </p:sp>
      <p:sp>
        <p:nvSpPr>
          <p:cNvPr id="3" name="TextBox 2"/>
          <p:cNvSpPr txBox="1"/>
          <p:nvPr/>
        </p:nvSpPr>
        <p:spPr>
          <a:xfrm>
            <a:off x="174081" y="1044225"/>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166374" y="1484634"/>
            <a:ext cx="7427500" cy="3139321"/>
          </a:xfrm>
          <a:prstGeom prst="rect">
            <a:avLst/>
          </a:prstGeom>
          <a:noFill/>
        </p:spPr>
        <p:txBody>
          <a:bodyPr wrap="square" rtlCol="0">
            <a:spAutoFit/>
          </a:bodyPr>
          <a:lstStyle/>
          <a:p>
            <a:r>
              <a:rPr lang="ru-RU" dirty="0"/>
              <a:t>При исполнении контракта (</a:t>
            </a:r>
            <a:r>
              <a:rPr lang="ru-RU" u="sng" dirty="0"/>
              <a:t>за исключением случаев, которые предусмотрены нормативными правовыми актами, принятыми в соответствии с частью 6 статьи 14 44-ФЗ</a:t>
            </a:r>
            <a:r>
              <a:rPr lang="ru-RU" dirty="0"/>
              <a:t>) по согласованию заказчика с поставщиком (подрядчиком, исполнителем) допускается поставка товара, выполнение работы или оказание услуги, качество, технические и функциональные характеристики (потребительские свойства) которых являются улучшенными по сравнению с качеством и соответствующими техническими и функциональными характеристиками, указанными в контракте. В этом случае соответствующие изменения должны быть внесены заказчиком в реестр контрактов, заключенных заказчиком.</a:t>
            </a:r>
          </a:p>
        </p:txBody>
      </p:sp>
      <p:sp>
        <p:nvSpPr>
          <p:cNvPr id="6" name="Выноска со стрелкой вверх 5"/>
          <p:cNvSpPr/>
          <p:nvPr/>
        </p:nvSpPr>
        <p:spPr>
          <a:xfrm>
            <a:off x="1236617" y="4537166"/>
            <a:ext cx="6711383" cy="2098765"/>
          </a:xfrm>
          <a:prstGeom prst="up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Норма применима и при выполнении работ с заменой используемых материалов, см. например Определение Верховного Суда РФ от 26.05.2020 N 304-ЭС20-6484 по делу N А45-42960/2018</a:t>
            </a:r>
          </a:p>
        </p:txBody>
      </p:sp>
      <p:sp>
        <p:nvSpPr>
          <p:cNvPr id="7" name="Блок-схема: альтернативный процесс 6"/>
          <p:cNvSpPr/>
          <p:nvPr/>
        </p:nvSpPr>
        <p:spPr>
          <a:xfrm>
            <a:off x="8072846" y="1541417"/>
            <a:ext cx="3648891" cy="3631474"/>
          </a:xfrm>
          <a:prstGeom prst="flowChartAlternateProcess">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Особенности:</a:t>
            </a:r>
          </a:p>
          <a:p>
            <a:pPr algn="ctr"/>
            <a:r>
              <a:rPr lang="ru-RU" dirty="0"/>
              <a:t>1. Заключение дополнительного соглашения является обязательным для осуществления замены (Постановление Арбитражного суда Волго-Вятского округа от 08.10.2020 N Ф01-12082/2020 по делу N А82-22778/2019)</a:t>
            </a:r>
          </a:p>
          <a:p>
            <a:pPr algn="ctr"/>
            <a:endParaRPr lang="ru-RU" dirty="0"/>
          </a:p>
        </p:txBody>
      </p:sp>
    </p:spTree>
    <p:extLst>
      <p:ext uri="{BB962C8B-B14F-4D97-AF65-F5344CB8AC3E}">
        <p14:creationId xmlns:p14="http://schemas.microsoft.com/office/powerpoint/2010/main" val="22750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Общие условия для внесения изменений в контракт</a:t>
            </a:r>
          </a:p>
        </p:txBody>
      </p:sp>
      <p:sp>
        <p:nvSpPr>
          <p:cNvPr id="3" name="TextBox 2"/>
          <p:cNvSpPr txBox="1"/>
          <p:nvPr/>
        </p:nvSpPr>
        <p:spPr>
          <a:xfrm>
            <a:off x="244751" y="992191"/>
            <a:ext cx="7773919" cy="615553"/>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171450" indent="-171450">
              <a:buFont typeface="Wingdings" panose="05000000000000000000" pitchFamily="2" charset="2"/>
              <a:buChar char="ü"/>
            </a:pPr>
            <a:endParaRPr lang="ru-RU" dirty="0"/>
          </a:p>
        </p:txBody>
      </p:sp>
      <p:sp>
        <p:nvSpPr>
          <p:cNvPr id="5" name="TextBox 4"/>
          <p:cNvSpPr txBox="1"/>
          <p:nvPr/>
        </p:nvSpPr>
        <p:spPr>
          <a:xfrm>
            <a:off x="166373" y="1484634"/>
            <a:ext cx="7357833" cy="5262979"/>
          </a:xfrm>
          <a:prstGeom prst="rect">
            <a:avLst/>
          </a:prstGeom>
          <a:noFill/>
        </p:spPr>
        <p:txBody>
          <a:bodyPr wrap="square" rtlCol="0">
            <a:spAutoFit/>
          </a:bodyPr>
          <a:lstStyle/>
          <a:p>
            <a:r>
              <a:rPr lang="ru-RU" sz="1600" dirty="0"/>
              <a:t>Новое обеспечение - при этом:</a:t>
            </a:r>
          </a:p>
          <a:p>
            <a:r>
              <a:rPr lang="ru-RU" sz="1600" dirty="0"/>
              <a:t>1) размер обеспечения может быть уменьшен в порядке и случаях, предусмотренных частями 7 - 7.3 статьи 96 44-ФЗ;</a:t>
            </a:r>
          </a:p>
          <a:p>
            <a:r>
              <a:rPr lang="ru-RU" sz="1600" dirty="0"/>
              <a:t>2) обеспечение исполнения контракта может быть предоставлено путем внесения соответствующих изменений в условия ранее предоставленной заказчику независимой гарантии;</a:t>
            </a:r>
          </a:p>
          <a:p>
            <a:r>
              <a:rPr lang="ru-RU" sz="1600" dirty="0"/>
              <a:t>3) если обеспечение исполнения контракта осуществляется путем предоставления новой независимой гарантии, возврат заказчиком ранее предоставленной ему независимой гарантии предоставившему ее гаранту не осуществляется, взыскание по ней не производится, заказчик признается отказавшимся от своих прав по ранее предоставленной независимой гарантии, обязательство гаранта перед заказчиком по ранее предоставленной независимой гарантии прекращается с момента выдачи новой независимой гарантии;</a:t>
            </a:r>
          </a:p>
          <a:p>
            <a:r>
              <a:rPr lang="ru-RU" sz="1600" dirty="0"/>
              <a:t>4) если при увеличении в соответствии с настоящей статьей цены контракта обеспечение исполнения контракта осуществляется путем внесения денежных средств, поставщик (подрядчик, исполнитель) вносит на счет, на котором в соответствии с законодательством Российской Федерации учитываются операции со средствами, поступающими заказчику, денежные средства в размере, пропорциональном стоимости новых обязательств поставщика (подрядчика, исполнителя).</a:t>
            </a:r>
          </a:p>
        </p:txBody>
      </p:sp>
      <p:sp>
        <p:nvSpPr>
          <p:cNvPr id="6" name="Блок-схема: альтернативный процесс 5"/>
          <p:cNvSpPr/>
          <p:nvPr/>
        </p:nvSpPr>
        <p:spPr>
          <a:xfrm>
            <a:off x="7863840" y="2037806"/>
            <a:ext cx="4075611" cy="4040777"/>
          </a:xfrm>
          <a:prstGeom prst="flowChartAlternate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В случае уменьшения в соответствии с настоящей статьей цены контракта заказчик возвращает поставщику (подрядчику, исполнителю) денежные средства в размере, пропорциональном размеру такого уменьшения цены контракта.</a:t>
            </a:r>
          </a:p>
        </p:txBody>
      </p:sp>
    </p:spTree>
    <p:extLst>
      <p:ext uri="{BB962C8B-B14F-4D97-AF65-F5344CB8AC3E}">
        <p14:creationId xmlns:p14="http://schemas.microsoft.com/office/powerpoint/2010/main" val="35339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9E8DA7-979A-E646-841A-908877254B64}"/>
              </a:ext>
            </a:extLst>
          </p:cNvPr>
          <p:cNvSpPr txBox="1"/>
          <p:nvPr/>
        </p:nvSpPr>
        <p:spPr>
          <a:xfrm>
            <a:off x="100980" y="278014"/>
            <a:ext cx="8707162" cy="523220"/>
          </a:xfrm>
          <a:prstGeom prst="rect">
            <a:avLst/>
          </a:prstGeom>
          <a:noFill/>
        </p:spPr>
        <p:txBody>
          <a:bodyPr wrap="square" rtlCol="0">
            <a:spAutoFit/>
          </a:bodyPr>
          <a:lstStyle/>
          <a:p>
            <a:r>
              <a:rPr lang="ru-RU" sz="2800" b="1" dirty="0"/>
              <a:t>Антикризисные меры: контракт полного цикла</a:t>
            </a:r>
          </a:p>
        </p:txBody>
      </p:sp>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2" name="TextBox 1"/>
          <p:cNvSpPr txBox="1"/>
          <p:nvPr/>
        </p:nvSpPr>
        <p:spPr>
          <a:xfrm>
            <a:off x="137576" y="4518898"/>
            <a:ext cx="8021562" cy="2339102"/>
          </a:xfrm>
          <a:prstGeom prst="rect">
            <a:avLst/>
          </a:prstGeom>
          <a:noFill/>
        </p:spPr>
        <p:txBody>
          <a:bodyPr wrap="square" rtlCol="0">
            <a:spAutoFit/>
          </a:bodyPr>
          <a:lstStyle/>
          <a:p>
            <a:r>
              <a:rPr lang="ru-RU" sz="1600" b="1" dirty="0"/>
              <a:t>Часть 57 статьи 112:</a:t>
            </a:r>
          </a:p>
          <a:p>
            <a:r>
              <a:rPr lang="ru-RU" sz="1600" dirty="0"/>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указанного в части 56 настоящей статьи контракта наряду с подготовкой проектной документации и (или) выполнением инженерных изысканий,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a:t>
            </a:r>
          </a:p>
          <a:p>
            <a:endParaRPr lang="ru-RU" dirty="0"/>
          </a:p>
        </p:txBody>
      </p:sp>
      <p:sp>
        <p:nvSpPr>
          <p:cNvPr id="7" name="Прямоугольник 6"/>
          <p:cNvSpPr/>
          <p:nvPr/>
        </p:nvSpPr>
        <p:spPr>
          <a:xfrm>
            <a:off x="539931" y="1079248"/>
            <a:ext cx="5943600" cy="310192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t>Измененная часть 56 статьи 112</a:t>
            </a:r>
          </a:p>
          <a:p>
            <a:endParaRPr lang="ru-RU" sz="2000" dirty="0"/>
          </a:p>
          <a:p>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10" name="Прямоугольник 9"/>
          <p:cNvSpPr/>
          <p:nvPr/>
        </p:nvSpPr>
        <p:spPr>
          <a:xfrm>
            <a:off x="1015007" y="1743729"/>
            <a:ext cx="5468524" cy="24374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До 1 января 2024 года 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p:txBody>
      </p:sp>
    </p:spTree>
    <p:extLst>
      <p:ext uri="{BB962C8B-B14F-4D97-AF65-F5344CB8AC3E}">
        <p14:creationId xmlns:p14="http://schemas.microsoft.com/office/powerpoint/2010/main" val="306712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7428764" cy="1077218"/>
          </a:xfrm>
          <a:prstGeom prst="rect">
            <a:avLst/>
          </a:prstGeom>
          <a:noFill/>
        </p:spPr>
        <p:txBody>
          <a:bodyPr wrap="square" rtlCol="0">
            <a:spAutoFit/>
          </a:bodyPr>
          <a:lstStyle/>
          <a:p>
            <a:r>
              <a:rPr lang="ru-RU" sz="3200" b="1" dirty="0"/>
              <a:t>Антикризисные меры: контракт полного цикла</a:t>
            </a:r>
          </a:p>
        </p:txBody>
      </p:sp>
      <p:sp>
        <p:nvSpPr>
          <p:cNvPr id="7" name="Прямоугольник 6"/>
          <p:cNvSpPr/>
          <p:nvPr/>
        </p:nvSpPr>
        <p:spPr>
          <a:xfrm>
            <a:off x="211015" y="1410411"/>
            <a:ext cx="5943600" cy="34153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t>Новая часть 63.1 статьи 112</a:t>
            </a:r>
          </a:p>
          <a:p>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6" name="Прямоугольник 5"/>
          <p:cNvSpPr/>
          <p:nvPr/>
        </p:nvSpPr>
        <p:spPr>
          <a:xfrm>
            <a:off x="610059" y="2230272"/>
            <a:ext cx="7321975" cy="39936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 1 января 2024 года 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В контракте должны быть указаны раздельно:</a:t>
            </a:r>
          </a:p>
          <a:p>
            <a:pPr algn="ctr"/>
            <a:r>
              <a:rPr lang="ru-RU" dirty="0">
                <a:solidFill>
                  <a:schemeClr val="tx1"/>
                </a:solidFill>
              </a:rPr>
              <a:t>1) стоимость работ по строительству, реконструкции и (или) капитальному ремонту объекта капитального строительства;</a:t>
            </a:r>
          </a:p>
          <a:p>
            <a:pPr algn="ctr"/>
            <a:r>
              <a:rPr lang="ru-RU" dirty="0">
                <a:solidFill>
                  <a:schemeClr val="tx1"/>
                </a:solidFill>
              </a:rPr>
              <a:t>2) стоимость поставки 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p>
        </p:txBody>
      </p:sp>
    </p:spTree>
    <p:extLst>
      <p:ext uri="{BB962C8B-B14F-4D97-AF65-F5344CB8AC3E}">
        <p14:creationId xmlns:p14="http://schemas.microsoft.com/office/powerpoint/2010/main" val="21800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692324" y="2875002"/>
            <a:ext cx="3139550" cy="1107996"/>
          </a:xfrm>
          <a:prstGeom prst="rect">
            <a:avLst/>
          </a:prstGeom>
          <a:noFill/>
        </p:spPr>
        <p:txBody>
          <a:bodyPr wrap="square" rtlCol="0">
            <a:spAutoFit/>
          </a:bodyPr>
          <a:lstStyle/>
          <a:p>
            <a:r>
              <a:rPr lang="ru-RU" sz="2200" dirty="0"/>
              <a:t>Спасибо за внимание!</a:t>
            </a:r>
          </a:p>
          <a:p>
            <a:endParaRPr lang="ru-RU" sz="2200" dirty="0"/>
          </a:p>
          <a:p>
            <a:endParaRPr lang="ru-RU" sz="2200" dirty="0"/>
          </a:p>
        </p:txBody>
      </p:sp>
      <p:sp>
        <p:nvSpPr>
          <p:cNvPr id="2" name="TextBox 1"/>
          <p:cNvSpPr txBox="1"/>
          <p:nvPr/>
        </p:nvSpPr>
        <p:spPr>
          <a:xfrm>
            <a:off x="243840" y="5434149"/>
            <a:ext cx="6418217" cy="1200329"/>
          </a:xfrm>
          <a:prstGeom prst="rect">
            <a:avLst/>
          </a:prstGeom>
          <a:noFill/>
        </p:spPr>
        <p:txBody>
          <a:bodyPr wrap="square" rtlCol="0">
            <a:spAutoFit/>
          </a:bodyPr>
          <a:lstStyle/>
          <a:p>
            <a:r>
              <a:rPr lang="ru-RU" dirty="0"/>
              <a:t>Телеграмм-канал ЭП «Фабрикант» </a:t>
            </a:r>
            <a:r>
              <a:rPr lang="en-US" dirty="0">
                <a:hlinkClick r:id="rId4"/>
              </a:rPr>
              <a:t>https://t.me/ETPFabrikant</a:t>
            </a:r>
            <a:endParaRPr lang="ru-RU" dirty="0"/>
          </a:p>
          <a:p>
            <a:r>
              <a:rPr lang="ru-RU" dirty="0"/>
              <a:t>Телеграмм-канал «</a:t>
            </a:r>
            <a:r>
              <a:rPr lang="ru-RU" dirty="0" err="1"/>
              <a:t>Вергунова</a:t>
            </a:r>
            <a:r>
              <a:rPr lang="ru-RU" dirty="0"/>
              <a:t> о закупках» </a:t>
            </a:r>
            <a:r>
              <a:rPr lang="en-US" dirty="0"/>
              <a:t>https://t.me/vergunova_o_zakupkah</a:t>
            </a:r>
            <a:endParaRPr lang="ru-RU" dirty="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8475545" cy="584775"/>
          </a:xfrm>
          <a:prstGeom prst="rect">
            <a:avLst/>
          </a:prstGeom>
          <a:noFill/>
        </p:spPr>
        <p:txBody>
          <a:bodyPr wrap="square" rtlCol="0">
            <a:spAutoFit/>
          </a:bodyPr>
          <a:lstStyle/>
          <a:p>
            <a:r>
              <a:rPr lang="ru-RU" sz="3200" b="1" dirty="0"/>
              <a:t>Описание объекта закупки: эквивалент</a:t>
            </a:r>
          </a:p>
        </p:txBody>
      </p:sp>
      <p:sp>
        <p:nvSpPr>
          <p:cNvPr id="7" name="Объект 2"/>
          <p:cNvSpPr txBox="1">
            <a:spLocks/>
          </p:cNvSpPr>
          <p:nvPr/>
        </p:nvSpPr>
        <p:spPr>
          <a:xfrm>
            <a:off x="340916" y="1694331"/>
            <a:ext cx="5154449" cy="4789712"/>
          </a:xfrm>
          <a:prstGeom prst="rect">
            <a:avLst/>
          </a:prstGeom>
          <a:solidFill>
            <a:schemeClr val="accent5">
              <a:lumMod val="60000"/>
              <a:lumOff val="40000"/>
            </a:schemeClr>
          </a:solidFill>
          <a:ln w="28575">
            <a:solidFill>
              <a:schemeClr val="accent5">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500" b="0" i="0" u="none" strike="noStrike" kern="1200" cap="none" spc="0" normalizeH="0" baseline="0" noProof="0" dirty="0">
                <a:ln>
                  <a:noFill/>
                </a:ln>
                <a:solidFill>
                  <a:sysClr val="windowText" lastClr="000000"/>
                </a:solidFill>
                <a:effectLst/>
                <a:uLnTx/>
                <a:uFillTx/>
                <a:latin typeface="Trebuchet MS" panose="020B0603020202020204" pitchFamily="34" charset="0"/>
              </a:rPr>
              <a:t>Определение ВС РФ № 308-ЭС21-7447 от 08.06.2021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500" b="0" i="0" u="none" strike="noStrike" kern="1200" cap="none" spc="0" normalizeH="0" baseline="0" noProof="0" dirty="0">
                <a:ln>
                  <a:noFill/>
                </a:ln>
                <a:solidFill>
                  <a:sysClr val="windowText" lastClr="000000"/>
                </a:solidFill>
                <a:effectLst/>
                <a:uLnTx/>
                <a:uFillTx/>
                <a:latin typeface="Trebuchet MS" panose="020B0603020202020204" pitchFamily="34" charset="0"/>
              </a:rPr>
              <a:t>Суд … нашел, что указание в отношении труб, подлежащих применению при </a:t>
            </a:r>
            <a:r>
              <a:rPr kumimoji="0" lang="ru-RU" sz="1500" b="1" i="0" u="none" strike="noStrike" kern="1200" cap="none" spc="0" normalizeH="0" baseline="0" noProof="0" dirty="0">
                <a:ln>
                  <a:noFill/>
                </a:ln>
                <a:solidFill>
                  <a:sysClr val="windowText" lastClr="000000"/>
                </a:solidFill>
                <a:effectLst/>
                <a:uLnTx/>
                <a:uFillTx/>
                <a:latin typeface="Trebuchet MS" panose="020B0603020202020204" pitchFamily="34" charset="0"/>
              </a:rPr>
              <a:t>капитальном ремонте </a:t>
            </a:r>
            <a:r>
              <a:rPr kumimoji="0" lang="ru-RU" sz="1500" b="0" i="0" u="none" strike="noStrike" kern="1200" cap="none" spc="0" normalizeH="0" baseline="0" noProof="0" dirty="0">
                <a:ln>
                  <a:noFill/>
                </a:ln>
                <a:solidFill>
                  <a:sysClr val="windowText" lastClr="000000"/>
                </a:solidFill>
                <a:effectLst/>
                <a:uLnTx/>
                <a:uFillTx/>
                <a:latin typeface="Trebuchet MS" panose="020B0603020202020204" pitchFamily="34" charset="0"/>
              </a:rPr>
              <a:t>канализационных систем города Гуково, </a:t>
            </a:r>
            <a:r>
              <a:rPr kumimoji="0" lang="ru-RU" sz="1500" b="1" i="0" u="none" strike="noStrike" kern="1200" cap="none" spc="0" normalizeH="0" baseline="0" noProof="0" dirty="0">
                <a:ln>
                  <a:noFill/>
                </a:ln>
                <a:solidFill>
                  <a:sysClr val="windowText" lastClr="000000"/>
                </a:solidFill>
                <a:effectLst/>
                <a:uLnTx/>
                <a:uFillTx/>
                <a:latin typeface="Trebuchet MS" panose="020B0603020202020204" pitchFamily="34" charset="0"/>
              </a:rPr>
              <a:t>торгового знака </a:t>
            </a:r>
            <a:r>
              <a:rPr kumimoji="0" lang="ru-RU" sz="1500" b="0" i="0" u="none" strike="noStrike" kern="1200" cap="none" spc="0" normalizeH="0" baseline="0" noProof="0" dirty="0">
                <a:ln>
                  <a:noFill/>
                </a:ln>
                <a:solidFill>
                  <a:sysClr val="windowText" lastClr="000000"/>
                </a:solidFill>
                <a:effectLst/>
                <a:uLnTx/>
                <a:uFillTx/>
                <a:latin typeface="Trebuchet MS" panose="020B0603020202020204" pitchFamily="34" charset="0"/>
              </a:rPr>
              <a:t>определенного производителя труб обусловлено необходимостью описания конкретных проектных решений. Конкретизация оборудования обусловлена потребностями МКУ УКС и ЖКХ г. Гуково в выполнении работ, отвечающих обязательным требованиям, и не свидетельствует об ограничении количества участников закупки, так как товар соответствующего качества и свойств может быть предложен несколькими поставщиками. При этом не установлено, что обозначенное положение проектной документации ограничило право потенциальных участников закупки, в частности ООО «ЭСКО Технолоджи», на участие в электронном аукционе.</a:t>
            </a:r>
          </a:p>
        </p:txBody>
      </p:sp>
      <p:sp>
        <p:nvSpPr>
          <p:cNvPr id="11" name="Блок-схема: процесс 10"/>
          <p:cNvSpPr/>
          <p:nvPr/>
        </p:nvSpPr>
        <p:spPr>
          <a:xfrm>
            <a:off x="5720509" y="1694330"/>
            <a:ext cx="5557092" cy="4789713"/>
          </a:xfrm>
          <a:prstGeom prst="flowChartProcess">
            <a:avLst/>
          </a:prstGeom>
          <a:solidFill>
            <a:schemeClr val="accent5">
              <a:lumMod val="20000"/>
              <a:lumOff val="80000"/>
            </a:schemeClr>
          </a:solidFill>
          <a:ln w="28575" cap="flat" cmpd="sng" algn="ctr">
            <a:solidFill>
              <a:schemeClr val="accent5">
                <a:lumMod val="50000"/>
              </a:schemeClr>
            </a:solidFill>
            <a:prstDash val="solid"/>
            <a:miter lim="800000"/>
          </a:ln>
          <a:effectLst/>
        </p:spPr>
        <p:txBody>
          <a:bodyPr rtlCol="0" anchor="ctr"/>
          <a:lstStyle/>
          <a:p>
            <a:pPr marL="285750" marR="0" lvl="0" indent="-285750"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lvl="0" indent="-285750">
              <a:spcBef>
                <a:spcPts val="1000"/>
              </a:spcBef>
              <a:buFont typeface="Arial" panose="020B0604020202020204" pitchFamily="34" charset="0"/>
              <a:buChar char="•"/>
            </a:pPr>
            <a:r>
              <a:rPr lang="ru-RU" sz="1500" kern="0" dirty="0">
                <a:solidFill>
                  <a:prstClr val="black"/>
                </a:solidFill>
                <a:latin typeface="Trebuchet MS" panose="020B0603020202020204" pitchFamily="34" charset="0"/>
              </a:rPr>
              <a:t>Решение Центрального аппарата ФАС России по закупке №2073400001221000005</a:t>
            </a:r>
          </a:p>
          <a:p>
            <a:pPr marL="285750" lvl="0" indent="-285750">
              <a:spcBef>
                <a:spcPts val="1000"/>
              </a:spcBef>
              <a:buFont typeface="Arial" panose="020B0604020202020204" pitchFamily="34" charset="0"/>
              <a:buChar char="•"/>
            </a:pPr>
            <a:r>
              <a:rPr lang="ru-RU" sz="1500" kern="0" dirty="0">
                <a:solidFill>
                  <a:prstClr val="black"/>
                </a:solidFill>
                <a:latin typeface="Trebuchet MS" panose="020B0603020202020204" pitchFamily="34" charset="0"/>
              </a:rPr>
              <a:t>Комиссией установлено, что документация о Запросе предложений не содержит положений о возможности поставки эквивалентного товара. Учитывая изложенное, действия Заказчика, не установившего в документации возможность поставки эквивалентного оборудования, предусмотренного проектно-сметной документацией, нарушают пункт 2 части 6 статьи 83.1 Закона о контрактной системе и содержат признаки состава административного правонарушения, предусмотренного частью 4.2 статьи 7.30 КоАП.</a:t>
            </a:r>
          </a:p>
          <a:p>
            <a:pPr marL="285750" lvl="0" indent="-285750">
              <a:spcBef>
                <a:spcPts val="1000"/>
              </a:spcBef>
              <a:buFont typeface="Arial" panose="020B0604020202020204" pitchFamily="34" charset="0"/>
              <a:buChar char="•"/>
            </a:pPr>
            <a:r>
              <a:rPr lang="ru-RU" sz="1500" kern="0" dirty="0">
                <a:solidFill>
                  <a:prstClr val="black"/>
                </a:solidFill>
                <a:latin typeface="Trebuchet MS" panose="020B0603020202020204" pitchFamily="34" charset="0"/>
              </a:rPr>
              <a:t>Аналогичные выводы содержатся в решениях по закупкам: 0330100010521000068, 0358300049821000003 и множестве других</a:t>
            </a:r>
            <a:endParaRPr kumimoji="0" lang="ru-RU" sz="1500" b="0" i="0" u="none" strike="noStrike" kern="0" cap="none" spc="0" normalizeH="0" baseline="0" noProof="0" dirty="0">
              <a:ln>
                <a:noFill/>
              </a:ln>
              <a:solidFill>
                <a:prstClr val="black"/>
              </a:solidFill>
              <a:effectLst/>
              <a:uLnTx/>
              <a:uFillTx/>
              <a:latin typeface="Trebuchet MS" panose="020B0603020202020204" pitchFamily="34" charset="0"/>
            </a:endParaRP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Скругленный прямоугольник 2"/>
          <p:cNvSpPr/>
          <p:nvPr/>
        </p:nvSpPr>
        <p:spPr>
          <a:xfrm>
            <a:off x="1506071" y="1308847"/>
            <a:ext cx="2554941" cy="50202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Позиция суда</a:t>
            </a:r>
          </a:p>
        </p:txBody>
      </p:sp>
      <p:sp>
        <p:nvSpPr>
          <p:cNvPr id="12" name="Скругленный прямоугольник 11"/>
          <p:cNvSpPr/>
          <p:nvPr/>
        </p:nvSpPr>
        <p:spPr>
          <a:xfrm>
            <a:off x="7154861" y="1320373"/>
            <a:ext cx="2554941" cy="50202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Позиция ФАС</a:t>
            </a:r>
          </a:p>
        </p:txBody>
      </p:sp>
    </p:spTree>
    <p:extLst>
      <p:ext uri="{BB962C8B-B14F-4D97-AF65-F5344CB8AC3E}">
        <p14:creationId xmlns:p14="http://schemas.microsoft.com/office/powerpoint/2010/main" val="73985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8475545" cy="584775"/>
          </a:xfrm>
          <a:prstGeom prst="rect">
            <a:avLst/>
          </a:prstGeom>
          <a:noFill/>
        </p:spPr>
        <p:txBody>
          <a:bodyPr wrap="square" rtlCol="0">
            <a:spAutoFit/>
          </a:bodyPr>
          <a:lstStyle/>
          <a:p>
            <a:r>
              <a:rPr lang="ru-RU" sz="3200" b="1" dirty="0" smtClean="0"/>
              <a:t>Поставляемый товар: проблемы</a:t>
            </a:r>
            <a:endParaRPr lang="ru-RU" sz="3200" b="1" dirty="0"/>
          </a:p>
        </p:txBody>
      </p:sp>
      <p:graphicFrame>
        <p:nvGraphicFramePr>
          <p:cNvPr id="6" name="Схема 5"/>
          <p:cNvGraphicFramePr/>
          <p:nvPr>
            <p:extLst>
              <p:ext uri="{D42A27DB-BD31-4B8C-83A1-F6EECF244321}">
                <p14:modId xmlns:p14="http://schemas.microsoft.com/office/powerpoint/2010/main" val="409026611"/>
              </p:ext>
            </p:extLst>
          </p:nvPr>
        </p:nvGraphicFramePr>
        <p:xfrm>
          <a:off x="242588" y="11202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06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36761" y="275649"/>
            <a:ext cx="8475545" cy="1077218"/>
          </a:xfrm>
          <a:prstGeom prst="rect">
            <a:avLst/>
          </a:prstGeom>
          <a:noFill/>
        </p:spPr>
        <p:txBody>
          <a:bodyPr wrap="square" rtlCol="0">
            <a:spAutoFit/>
          </a:bodyPr>
          <a:lstStyle/>
          <a:p>
            <a:r>
              <a:rPr lang="ru-RU" sz="3200" b="1" dirty="0"/>
              <a:t>Письмо ФАС России от 25.06.2020 </a:t>
            </a:r>
          </a:p>
          <a:p>
            <a:r>
              <a:rPr lang="ru-RU" sz="3200" b="1" dirty="0"/>
              <a:t>№ ИА/53616/20</a:t>
            </a:r>
          </a:p>
        </p:txBody>
      </p:sp>
      <p:sp>
        <p:nvSpPr>
          <p:cNvPr id="4" name="TextBox 3"/>
          <p:cNvSpPr txBox="1"/>
          <p:nvPr/>
        </p:nvSpPr>
        <p:spPr>
          <a:xfrm>
            <a:off x="403412" y="1389416"/>
            <a:ext cx="7593106" cy="5047536"/>
          </a:xfrm>
          <a:prstGeom prst="rect">
            <a:avLst/>
          </a:prstGeom>
          <a:noFill/>
        </p:spPr>
        <p:txBody>
          <a:bodyPr wrap="square" rtlCol="0">
            <a:spAutoFit/>
          </a:bodyPr>
          <a:lstStyle/>
          <a:p>
            <a:r>
              <a:rPr lang="ru-RU" dirty="0"/>
              <a:t>По мнению ФАС России, заказчик при проведении закупки работ, услуг не вправе требовать предоставления в составе заявки конкретных показателей товара, соответствующих значениям, установленным в документации о закупке, указание на товарный знак (при наличии), если:</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1) товар не передается заказчику по товарной накладной или акту передачи;</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2) товар не принимается к бухгалтерскому учету заказчика в соответствии с Федеральным законом от 06.12.2011 N 402-ФЗ "О бухгалтерском учете";</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3) товаром являются строительные и расходные материалы, моющие средства и т.п., используемые при выполнении работ, оказании услуг, без которых невозможно выполнить (оказать) такую работу (услугу).</a:t>
            </a:r>
          </a:p>
          <a:p>
            <a:pPr marL="285750" indent="-285750">
              <a:buFont typeface="Wingdings" panose="05000000000000000000" pitchFamily="2" charset="2"/>
              <a:buChar char="ü"/>
            </a:pPr>
            <a:endParaRPr lang="ru-RU" sz="1400" dirty="0"/>
          </a:p>
        </p:txBody>
      </p:sp>
    </p:spTree>
    <p:extLst>
      <p:ext uri="{BB962C8B-B14F-4D97-AF65-F5344CB8AC3E}">
        <p14:creationId xmlns:p14="http://schemas.microsoft.com/office/powerpoint/2010/main" val="3498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36761" y="275649"/>
            <a:ext cx="8475545" cy="584775"/>
          </a:xfrm>
          <a:prstGeom prst="rect">
            <a:avLst/>
          </a:prstGeom>
          <a:noFill/>
        </p:spPr>
        <p:txBody>
          <a:bodyPr wrap="square" rtlCol="0">
            <a:spAutoFit/>
          </a:bodyPr>
          <a:lstStyle/>
          <a:p>
            <a:r>
              <a:rPr lang="ru-RU" sz="3200" b="1" dirty="0"/>
              <a:t>Характеристики товара</a:t>
            </a:r>
          </a:p>
        </p:txBody>
      </p:sp>
      <p:graphicFrame>
        <p:nvGraphicFramePr>
          <p:cNvPr id="6" name="Схема 5"/>
          <p:cNvGraphicFramePr/>
          <p:nvPr>
            <p:extLst>
              <p:ext uri="{D42A27DB-BD31-4B8C-83A1-F6EECF244321}">
                <p14:modId xmlns:p14="http://schemas.microsoft.com/office/powerpoint/2010/main" val="3750691961"/>
              </p:ext>
            </p:extLst>
          </p:nvPr>
        </p:nvGraphicFramePr>
        <p:xfrm>
          <a:off x="230165" y="1002509"/>
          <a:ext cx="7641871" cy="4398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03104" y="5553249"/>
            <a:ext cx="8087456" cy="923330"/>
          </a:xfrm>
          <a:prstGeom prst="rect">
            <a:avLst/>
          </a:prstGeom>
          <a:noFill/>
        </p:spPr>
        <p:txBody>
          <a:bodyPr wrap="square" rtlCol="0">
            <a:spAutoFit/>
          </a:bodyPr>
          <a:lstStyle/>
          <a:p>
            <a:r>
              <a:rPr lang="ru-RU" dirty="0"/>
              <a:t>* </a:t>
            </a:r>
            <a:r>
              <a:rPr lang="ru-RU" dirty="0" smtClean="0"/>
              <a:t>Требуется предоставление конкретных характеристик за </a:t>
            </a:r>
            <a:r>
              <a:rPr lang="ru-RU" dirty="0"/>
              <a:t>исключением наличия проектной документации, типовой проектной документации, сметы на капитальный ремонт</a:t>
            </a:r>
          </a:p>
        </p:txBody>
      </p:sp>
    </p:spTree>
    <p:extLst>
      <p:ext uri="{BB962C8B-B14F-4D97-AF65-F5344CB8AC3E}">
        <p14:creationId xmlns:p14="http://schemas.microsoft.com/office/powerpoint/2010/main" val="9851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Что в заявке?</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11" name="Блок-схема: процесс 10"/>
          <p:cNvSpPr/>
          <p:nvPr/>
        </p:nvSpPr>
        <p:spPr>
          <a:xfrm>
            <a:off x="191912" y="1085878"/>
            <a:ext cx="5482748" cy="5579500"/>
          </a:xfrm>
          <a:prstGeom prst="flowChart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Закупка работ по строительству, реконструкции, капитальному ремонту, сносу объекта капитального строительства </a:t>
            </a:r>
          </a:p>
          <a:p>
            <a:pPr algn="ctr"/>
            <a:r>
              <a:rPr lang="ru-RU" sz="1200" b="1" dirty="0">
                <a:solidFill>
                  <a:schemeClr val="tx1"/>
                </a:solidFill>
              </a:rPr>
              <a:t>(есть проектная документация/типовая проектная документация/смета)</a:t>
            </a:r>
          </a:p>
          <a:p>
            <a:pPr algn="ctr"/>
            <a:endParaRPr lang="ru-RU" dirty="0">
              <a:solidFill>
                <a:schemeClr val="tx1"/>
              </a:solidFill>
            </a:endParaRPr>
          </a:p>
          <a:p>
            <a:pPr marL="285750" indent="-285750" algn="ctr">
              <a:buFontTx/>
              <a:buChar char="-"/>
            </a:pPr>
            <a:r>
              <a:rPr lang="ru-RU" dirty="0">
                <a:solidFill>
                  <a:schemeClr val="tx1"/>
                </a:solidFill>
              </a:rPr>
              <a:t>характеристики предлагаемого участником закупки товара, соответствующие показателям, установленным в описании объекта закупки в соответствии с частью 2 статьи 33 44-ФЗ, товарный знак (при наличии у товара товарного знака)</a:t>
            </a:r>
          </a:p>
          <a:p>
            <a:pPr marL="285750" indent="-285750" algn="ctr">
              <a:buFont typeface="Wingdings" panose="05000000000000000000" pitchFamily="2" charset="2"/>
              <a:buChar char="Ø"/>
            </a:pPr>
            <a:r>
              <a:rPr lang="ru-RU" dirty="0">
                <a:solidFill>
                  <a:schemeClr val="tx1"/>
                </a:solidFill>
              </a:rPr>
              <a:t>НЕ ТРЕБУЮТСЯ</a:t>
            </a:r>
          </a:p>
          <a:p>
            <a:pPr marL="285750" indent="-285750" algn="ctr">
              <a:buFont typeface="Wingdings" panose="05000000000000000000" pitchFamily="2" charset="2"/>
              <a:buChar char="Ø"/>
            </a:pPr>
            <a:endParaRPr lang="ru-RU" dirty="0">
              <a:solidFill>
                <a:schemeClr val="tx1"/>
              </a:solidFill>
            </a:endParaRPr>
          </a:p>
          <a:p>
            <a:pPr marL="285750" indent="-285750" algn="ctr">
              <a:buFontTx/>
              <a:buChar char="-"/>
            </a:pPr>
            <a:r>
              <a:rPr lang="ru-RU" dirty="0">
                <a:solidFill>
                  <a:schemeClr val="tx1"/>
                </a:solidFill>
              </a:rPr>
              <a:t>наименование страны происхождения товара в соответствии с общероссийским классификатором, используемым для идентификации стран мира</a:t>
            </a:r>
          </a:p>
          <a:p>
            <a:pPr marL="285750" indent="-285750" algn="ctr">
              <a:buFont typeface="Wingdings" panose="05000000000000000000" pitchFamily="2" charset="2"/>
              <a:buChar char="Ø"/>
            </a:pPr>
            <a:r>
              <a:rPr lang="ru-RU" dirty="0">
                <a:solidFill>
                  <a:schemeClr val="tx1"/>
                </a:solidFill>
              </a:rPr>
              <a:t>ТРЕБУЕТСЯ В ОТНОШЕНИИ ПОСТАВЛЯЕМЫХ ПРИ ВЫПОЛНЕНИИ РАБОТ, ОКАЗАНИИ УСЛУГ ТОВАРОВ</a:t>
            </a:r>
            <a:r>
              <a:rPr lang="ru-RU" dirty="0"/>
              <a:t>*</a:t>
            </a:r>
          </a:p>
        </p:txBody>
      </p:sp>
      <p:sp>
        <p:nvSpPr>
          <p:cNvPr id="13" name="Блок-схема: процесс 12"/>
          <p:cNvSpPr/>
          <p:nvPr/>
        </p:nvSpPr>
        <p:spPr>
          <a:xfrm>
            <a:off x="6104975" y="1085878"/>
            <a:ext cx="5597924" cy="5579500"/>
          </a:xfrm>
          <a:prstGeom prst="flowChartProcess">
            <a:avLst/>
          </a:prstGeom>
          <a:solidFill>
            <a:schemeClr val="accent5">
              <a:lumMod val="5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white"/>
                </a:solidFill>
                <a:effectLst/>
                <a:uLnTx/>
                <a:uFillTx/>
                <a:ea typeface="+mn-ea"/>
                <a:cs typeface="+mn-cs"/>
              </a:rPr>
              <a:t>Закупка иных работ, услуг</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ea typeface="+mn-ea"/>
              <a:cs typeface="+mn-cs"/>
            </a:endParaRPr>
          </a:p>
          <a:p>
            <a:pPr marL="285750" marR="0" lvl="0" indent="-285750" algn="ctr" defTabSz="914400" eaLnBrk="1" fontAlgn="auto" latinLnBrk="0" hangingPunct="1">
              <a:lnSpc>
                <a:spcPct val="100000"/>
              </a:lnSpc>
              <a:spcBef>
                <a:spcPts val="0"/>
              </a:spcBef>
              <a:spcAft>
                <a:spcPts val="0"/>
              </a:spcAft>
              <a:buClrTx/>
              <a:buSzTx/>
              <a:buFontTx/>
              <a:buChar char="-"/>
              <a:tabLst/>
              <a:defRPr/>
            </a:pPr>
            <a:r>
              <a:rPr kumimoji="0" lang="ru-RU" sz="1800" b="0" i="0" u="sng" strike="noStrike" kern="0" cap="none" spc="0" normalizeH="0" baseline="0" noProof="0" dirty="0">
                <a:ln>
                  <a:noFill/>
                </a:ln>
                <a:solidFill>
                  <a:prstClr val="white"/>
                </a:solidFill>
                <a:effectLst/>
                <a:uLnTx/>
                <a:uFillTx/>
                <a:ea typeface="+mn-ea"/>
                <a:cs typeface="+mn-cs"/>
              </a:rPr>
              <a:t>характеристики</a:t>
            </a:r>
            <a:r>
              <a:rPr kumimoji="0" lang="ru-RU" sz="1800" b="0" i="0" u="none" strike="noStrike" kern="0" cap="none" spc="0" normalizeH="0" baseline="0" noProof="0" dirty="0">
                <a:ln>
                  <a:noFill/>
                </a:ln>
                <a:solidFill>
                  <a:prstClr val="white"/>
                </a:solidFill>
                <a:effectLst/>
                <a:uLnTx/>
                <a:uFillTx/>
                <a:ea typeface="+mn-ea"/>
                <a:cs typeface="+mn-cs"/>
              </a:rPr>
              <a:t> предлагаемого участником закупки товара (товара, поставляемого при выполнении работ, оказании услуг), соответствующие показателям, установленным в описании объекта закупки в соответствии с частью 2 статьи 33 44-ФЗ, товарный знак (при наличии у товара товарного знака)</a:t>
            </a:r>
          </a:p>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0" i="0" u="none" strike="noStrike" kern="0" cap="none" spc="0" normalizeH="0" baseline="0" noProof="0" dirty="0">
                <a:ln>
                  <a:noFill/>
                </a:ln>
                <a:solidFill>
                  <a:prstClr val="white"/>
                </a:solidFill>
                <a:effectLst/>
                <a:uLnTx/>
                <a:uFillTx/>
                <a:ea typeface="+mn-ea"/>
                <a:cs typeface="+mn-cs"/>
              </a:rPr>
              <a:t>ТРЕБУЮТСЯ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white"/>
                </a:solidFill>
                <a:effectLst/>
                <a:uLnTx/>
                <a:uFillTx/>
                <a:ea typeface="+mn-ea"/>
                <a:cs typeface="+mn-cs"/>
              </a:rPr>
              <a:t>*за исключаем случая указания заказчиком в описании объекта закупки товарного знака и предложения участником закупки товара, в том числе поставляемого заказчику при выполнении закупаемых работ, оказании закупаемых услуг, обозначенного таким товарным знаком</a:t>
            </a:r>
            <a:endParaRPr kumimoji="0" lang="ru-RU" sz="1800" b="0" i="0" u="none" strike="noStrike" kern="0" cap="none" spc="0" normalizeH="0" baseline="0" noProof="0" dirty="0">
              <a:ln>
                <a:noFill/>
              </a:ln>
              <a:solidFill>
                <a:prstClr val="white"/>
              </a:solidFill>
              <a:effectLst/>
              <a:uLnTx/>
              <a:uFillTx/>
              <a:ea typeface="+mn-ea"/>
              <a:cs typeface="+mn-cs"/>
            </a:endParaRPr>
          </a:p>
          <a:p>
            <a:pPr marL="285750" marR="0" lvl="0" indent="-285750" algn="ctr" defTabSz="914400" eaLnBrk="1" fontAlgn="auto" latinLnBrk="0" hangingPunct="1">
              <a:lnSpc>
                <a:spcPct val="100000"/>
              </a:lnSpc>
              <a:spcBef>
                <a:spcPts val="0"/>
              </a:spcBef>
              <a:spcAft>
                <a:spcPts val="0"/>
              </a:spcAft>
              <a:buClrTx/>
              <a:buSzTx/>
              <a:buFontTx/>
              <a:buChar char="-"/>
              <a:tabLst/>
              <a:defRPr/>
            </a:pPr>
            <a:r>
              <a:rPr kumimoji="0" lang="ru-RU" sz="1800" b="0" i="0" u="none" strike="noStrike" kern="0" cap="none" spc="0" normalizeH="0" baseline="0" noProof="0" dirty="0">
                <a:ln>
                  <a:noFill/>
                </a:ln>
                <a:solidFill>
                  <a:prstClr val="white"/>
                </a:solidFill>
                <a:effectLst/>
                <a:uLnTx/>
                <a:uFillTx/>
                <a:ea typeface="+mn-ea"/>
                <a:cs typeface="+mn-cs"/>
              </a:rPr>
              <a:t>наименование страны происхождения товара в соответствии с общероссийским классификатором, используемым для идентификации стран мира</a:t>
            </a:r>
          </a:p>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0" i="0" u="none" strike="noStrike" kern="0" cap="none" spc="0" normalizeH="0" baseline="0" noProof="0" dirty="0">
                <a:ln>
                  <a:noFill/>
                </a:ln>
                <a:solidFill>
                  <a:prstClr val="white"/>
                </a:solidFill>
                <a:effectLst/>
                <a:uLnTx/>
                <a:uFillTx/>
                <a:ea typeface="+mn-ea"/>
                <a:cs typeface="+mn-cs"/>
              </a:rPr>
              <a:t>ТРЕБУЕТСЯ В ОТНОШЕНИИ ПОСТАВЛЯЕМЫХ ПРИ ВЫПОЛНЕНИИ РАБОТ, ОКАЗАНИИ УСЛУГ ТОВАРОВ</a:t>
            </a:r>
          </a:p>
        </p:txBody>
      </p:sp>
    </p:spTree>
    <p:extLst>
      <p:ext uri="{BB962C8B-B14F-4D97-AF65-F5344CB8AC3E}">
        <p14:creationId xmlns:p14="http://schemas.microsoft.com/office/powerpoint/2010/main" val="42863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Порядок описания поставляемого товара</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3" name="TextBox 2"/>
          <p:cNvSpPr txBox="1"/>
          <p:nvPr/>
        </p:nvSpPr>
        <p:spPr>
          <a:xfrm>
            <a:off x="177719" y="2097228"/>
            <a:ext cx="7733211" cy="4031873"/>
          </a:xfrm>
          <a:prstGeom prst="rect">
            <a:avLst/>
          </a:prstGeom>
          <a:noFill/>
        </p:spPr>
        <p:txBody>
          <a:bodyPr wrap="square" rtlCol="0">
            <a:spAutoFit/>
          </a:bodyPr>
          <a:lstStyle/>
          <a:p>
            <a:r>
              <a:rPr lang="ru-RU" sz="1600" dirty="0"/>
              <a:t>Правила в настоящее время не содержат специальных положений, касающихся использования каталога в случае осуществления закупки работы, при выполнении которой осуществляется поставка товара.</a:t>
            </a:r>
          </a:p>
          <a:p>
            <a:r>
              <a:rPr lang="ru-RU" sz="1600" dirty="0"/>
              <a:t>Однако следует учитывать предусмотренные пунктом 2 Правил цели использования каталога - для применения информации о товарах и описания объекта закупки, а также положения пункта 8 Правил о ситуации применения Правил в отношении каждого товара, работы, услуги, на которые в каталоге имеется подлежащая применению позиция.</a:t>
            </a:r>
          </a:p>
          <a:p>
            <a:r>
              <a:rPr lang="ru-RU" sz="1600" u="sng" dirty="0"/>
              <a:t>Принимая во внимание, что товар, поставляемый при выполнении закупаемой работы, образует объект закупки, а также учитывая, что иного Правилами не определено, заказчик использует каталог для применения информации о таком товаре и, соответственно, для описания объекта закупки.</a:t>
            </a:r>
          </a:p>
          <a:p>
            <a:r>
              <a:rPr lang="ru-RU" sz="1600" dirty="0"/>
              <a:t>Такое использование осуществляется в общем порядке, то есть с учетом установленных Правилами возможностей указания дополнительной информации, дополнительных потребительских свойств и характеристик, а также случаев, не допускающих такое указание.</a:t>
            </a:r>
          </a:p>
        </p:txBody>
      </p:sp>
      <p:sp>
        <p:nvSpPr>
          <p:cNvPr id="4" name="Скругленный прямоугольник 3"/>
          <p:cNvSpPr/>
          <p:nvPr/>
        </p:nvSpPr>
        <p:spPr>
          <a:xfrm>
            <a:off x="222441" y="964755"/>
            <a:ext cx="5721587" cy="98179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Письмо Минфина России от 25 ноября 2021 г. N 24-03-07/95653 «О рассмотрении обращения» </a:t>
            </a:r>
          </a:p>
        </p:txBody>
      </p:sp>
      <p:sp>
        <p:nvSpPr>
          <p:cNvPr id="5" name="Скругленный прямоугольник 4"/>
          <p:cNvSpPr/>
          <p:nvPr/>
        </p:nvSpPr>
        <p:spPr>
          <a:xfrm>
            <a:off x="2447620" y="6214649"/>
            <a:ext cx="5463310" cy="506557"/>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См. Решение Ростовского УФАС России от 06.10.2021 г. по закупке №0314100003021000015</a:t>
            </a:r>
          </a:p>
        </p:txBody>
      </p:sp>
    </p:spTree>
    <p:extLst>
      <p:ext uri="{BB962C8B-B14F-4D97-AF65-F5344CB8AC3E}">
        <p14:creationId xmlns:p14="http://schemas.microsoft.com/office/powerpoint/2010/main" val="255752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Позиция Центрального аппарата ФАС России</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4" name="Скругленный прямоугольник 3"/>
          <p:cNvSpPr/>
          <p:nvPr/>
        </p:nvSpPr>
        <p:spPr>
          <a:xfrm>
            <a:off x="222441" y="964754"/>
            <a:ext cx="7354016" cy="1377851"/>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Решение по закупке 0848300062721000450 «Выполнение комплекса мероприятий по приведению объектов дошкольных образовательных учреждений </a:t>
            </a:r>
            <a:r>
              <a:rPr lang="ru-RU" dirty="0" err="1"/>
              <a:t>г.о</a:t>
            </a:r>
            <a:r>
              <a:rPr lang="ru-RU" dirty="0"/>
              <a:t>. Мытищи в соответствие с действующими нормативами» от 07.10.2021 года</a:t>
            </a:r>
          </a:p>
        </p:txBody>
      </p:sp>
      <p:sp>
        <p:nvSpPr>
          <p:cNvPr id="2" name="TextBox 1"/>
          <p:cNvSpPr txBox="1"/>
          <p:nvPr/>
        </p:nvSpPr>
        <p:spPr>
          <a:xfrm>
            <a:off x="290095" y="2577738"/>
            <a:ext cx="7356032" cy="3785652"/>
          </a:xfrm>
          <a:prstGeom prst="rect">
            <a:avLst/>
          </a:prstGeom>
          <a:noFill/>
        </p:spPr>
        <p:txBody>
          <a:bodyPr wrap="square" rtlCol="0">
            <a:spAutoFit/>
          </a:bodyPr>
          <a:lstStyle/>
          <a:p>
            <a:r>
              <a:rPr lang="ru-RU" sz="1600" b="1" dirty="0"/>
              <a:t>Предмет жалобы: </a:t>
            </a:r>
            <a:r>
              <a:rPr lang="ru-RU" sz="1600" dirty="0"/>
              <a:t>Заказчиком в Приложении № 1 к Техническому заданию документации об Аукционе ненадлежащим образом установлены требования к характеристикам товаров, не в соответствии с Каталогом товаров, работ, услуг для обеспечения государственных и муниципальных нужд (далее - КРТУ)</a:t>
            </a:r>
          </a:p>
          <a:p>
            <a:r>
              <a:rPr lang="ru-RU" sz="1600" b="1" dirty="0"/>
              <a:t>Суть решения: </a:t>
            </a:r>
            <a:r>
              <a:rPr lang="ru-RU" sz="1600" dirty="0"/>
              <a:t>изучив документацию об Аукционе, Комиссией установлено, что в составе документации об Аукционе не установлено надлежащее обоснование применения дополнительных характеристик, что противоречит положениям Постановления Правительства РФ от 08.02.2017 № 145 и положениям Закона о контактной системе. Таким образом, вышеуказанные действия Заказчика, Уполномоченного учреждения нарушают пункт 1 части 1 статьи 64 Закона о контрактной системе и содержат признаки состава административного правонарушения, предусмотренного частью 4.2 статьи 7.30 Кодекса Российской Федерации об административных правонарушениях.</a:t>
            </a:r>
          </a:p>
        </p:txBody>
      </p:sp>
    </p:spTree>
    <p:extLst>
      <p:ext uri="{BB962C8B-B14F-4D97-AF65-F5344CB8AC3E}">
        <p14:creationId xmlns:p14="http://schemas.microsoft.com/office/powerpoint/2010/main" val="3909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78674" y="2429691"/>
            <a:ext cx="7646126" cy="227293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Одна из основных проблем</a:t>
            </a:r>
            <a:endParaRPr lang="ru-RU" sz="2800" dirty="0"/>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4" name="TextBox 3"/>
          <p:cNvSpPr txBox="1"/>
          <p:nvPr/>
        </p:nvSpPr>
        <p:spPr>
          <a:xfrm>
            <a:off x="481682" y="2845488"/>
            <a:ext cx="6685472" cy="1631216"/>
          </a:xfrm>
          <a:prstGeom prst="rect">
            <a:avLst/>
          </a:prstGeom>
          <a:noFill/>
        </p:spPr>
        <p:txBody>
          <a:bodyPr wrap="square" rtlCol="0">
            <a:spAutoFit/>
          </a:bodyPr>
          <a:lstStyle/>
          <a:p>
            <a:r>
              <a:rPr lang="ru-RU" sz="2000" dirty="0">
                <a:solidFill>
                  <a:schemeClr val="bg1"/>
                </a:solidFill>
              </a:rPr>
              <a:t>Каталог ТРУ не всегда позволяет описать требуемый заказчику, в том числе по проекту/смете (при наличии) товар. </a:t>
            </a:r>
          </a:p>
          <a:p>
            <a:endParaRPr lang="ru-RU" sz="2000" dirty="0">
              <a:solidFill>
                <a:schemeClr val="bg1"/>
              </a:solidFill>
            </a:endParaRPr>
          </a:p>
          <a:p>
            <a:r>
              <a:rPr lang="ru-RU" sz="2000" dirty="0">
                <a:solidFill>
                  <a:schemeClr val="bg1"/>
                </a:solidFill>
              </a:rPr>
              <a:t>Что делать?</a:t>
            </a:r>
          </a:p>
        </p:txBody>
      </p:sp>
    </p:spTree>
    <p:extLst>
      <p:ext uri="{BB962C8B-B14F-4D97-AF65-F5344CB8AC3E}">
        <p14:creationId xmlns:p14="http://schemas.microsoft.com/office/powerpoint/2010/main" val="32840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a:t>Вергунова Ольга Викторовна</a:t>
            </a:r>
          </a:p>
          <a:p>
            <a:r>
              <a:rPr lang="ru-RU" sz="2000" dirty="0" err="1"/>
              <a:t>Телеграм</a:t>
            </a:r>
            <a:r>
              <a:rPr lang="ru-RU" sz="2000" dirty="0"/>
              <a:t>-канал «</a:t>
            </a:r>
            <a:r>
              <a:rPr lang="ru-RU" sz="2000" dirty="0" err="1"/>
              <a:t>Вергунова</a:t>
            </a:r>
            <a:r>
              <a:rPr lang="ru-RU" sz="2000" dirty="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a:t>Руководитель отдела методологии и обучения ЭТП Фабрикант</a:t>
            </a:r>
          </a:p>
          <a:p>
            <a:pPr marL="285750" indent="-285750">
              <a:buFont typeface="Arial" panose="020B0604020202020204" pitchFamily="34" charset="0"/>
              <a:buChar char="•"/>
            </a:pPr>
            <a:r>
              <a:rPr lang="ru-RU" dirty="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a:t>Преподаватель с опытом работы более 15-ти лет</a:t>
            </a:r>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a:t>Социальные сети ЭТП Фабрикант:</a:t>
            </a:r>
          </a:p>
          <a:p>
            <a:r>
              <a:rPr lang="ru-RU" sz="2000" dirty="0" err="1"/>
              <a:t>Телеграм</a:t>
            </a:r>
            <a:r>
              <a:rPr lang="ru-RU" sz="2000" dirty="0"/>
              <a:t> канал: https://t.me/ETPFabrikant</a:t>
            </a:r>
          </a:p>
          <a:p>
            <a:r>
              <a:rPr lang="ru-RU" sz="2000" dirty="0" err="1"/>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7897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954107"/>
          </a:xfrm>
          <a:prstGeom prst="rect">
            <a:avLst/>
          </a:prstGeom>
          <a:noFill/>
        </p:spPr>
        <p:txBody>
          <a:bodyPr wrap="square" rtlCol="0">
            <a:spAutoFit/>
          </a:bodyPr>
          <a:lstStyle/>
          <a:p>
            <a:pPr lvl="0"/>
            <a:r>
              <a:rPr lang="ru-RU" sz="2800" b="1" dirty="0"/>
              <a:t>Пункт 7 правил использования каталога</a:t>
            </a:r>
          </a:p>
          <a:p>
            <a:pPr lvl="0"/>
            <a:r>
              <a:rPr lang="ru-RU" sz="2800" b="1" dirty="0"/>
              <a:t>(утр. Постановлением Правительства №145)</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2" name="TextBox 1"/>
          <p:cNvSpPr txBox="1"/>
          <p:nvPr/>
        </p:nvSpPr>
        <p:spPr>
          <a:xfrm>
            <a:off x="135130" y="1619740"/>
            <a:ext cx="7550331" cy="1200329"/>
          </a:xfrm>
          <a:prstGeom prst="rect">
            <a:avLst/>
          </a:prstGeom>
          <a:solidFill>
            <a:schemeClr val="accent5">
              <a:lumMod val="50000"/>
            </a:schemeClr>
          </a:solidFill>
        </p:spPr>
        <p:txBody>
          <a:bodyPr wrap="square" rtlCol="0">
            <a:spAutoFit/>
          </a:bodyPr>
          <a:lstStyle/>
          <a:p>
            <a:pPr algn="ctr"/>
            <a:r>
              <a:rPr lang="ru-RU" dirty="0">
                <a:solidFill>
                  <a:schemeClr val="bg2"/>
                </a:solidFill>
              </a:rPr>
              <a:t>В случае осуществления закупки товара, работы, услуги, в отношении которых в каталоге отсутствуют соответствующие позиции, заказчик осуществляет описание товара, работы, услуги в соответствии с требованиями статьи 33 Федерального закона.</a:t>
            </a:r>
          </a:p>
        </p:txBody>
      </p:sp>
      <p:pic>
        <p:nvPicPr>
          <p:cNvPr id="3" name="Рисунок 2"/>
          <p:cNvPicPr>
            <a:picLocks noChangeAspect="1"/>
          </p:cNvPicPr>
          <p:nvPr/>
        </p:nvPicPr>
        <p:blipFill>
          <a:blip r:embed="rId5"/>
          <a:stretch>
            <a:fillRect/>
          </a:stretch>
        </p:blipFill>
        <p:spPr>
          <a:xfrm>
            <a:off x="135130" y="3290005"/>
            <a:ext cx="10617331" cy="2273778"/>
          </a:xfrm>
          <a:prstGeom prst="rect">
            <a:avLst/>
          </a:prstGeom>
        </p:spPr>
      </p:pic>
    </p:spTree>
    <p:extLst>
      <p:ext uri="{BB962C8B-B14F-4D97-AF65-F5344CB8AC3E}">
        <p14:creationId xmlns:p14="http://schemas.microsoft.com/office/powerpoint/2010/main" val="37911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smtClean="0"/>
              <a:t>Пример «позитивной» практики</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2" name="TextBox 1"/>
          <p:cNvSpPr txBox="1"/>
          <p:nvPr/>
        </p:nvSpPr>
        <p:spPr>
          <a:xfrm>
            <a:off x="2266578" y="1299513"/>
            <a:ext cx="7550331" cy="369332"/>
          </a:xfrm>
          <a:prstGeom prst="rect">
            <a:avLst/>
          </a:prstGeom>
          <a:solidFill>
            <a:schemeClr val="accent5">
              <a:lumMod val="50000"/>
            </a:schemeClr>
          </a:solidFill>
        </p:spPr>
        <p:txBody>
          <a:bodyPr wrap="square" rtlCol="0">
            <a:spAutoFit/>
          </a:bodyPr>
          <a:lstStyle/>
          <a:p>
            <a:pPr algn="ctr"/>
            <a:r>
              <a:rPr lang="ru-RU" dirty="0">
                <a:solidFill>
                  <a:schemeClr val="bg2"/>
                </a:solidFill>
              </a:rPr>
              <a:t>Практика </a:t>
            </a:r>
            <a:r>
              <a:rPr lang="ru-RU" dirty="0" smtClean="0">
                <a:solidFill>
                  <a:schemeClr val="bg2"/>
                </a:solidFill>
              </a:rPr>
              <a:t>УФАС по Республике Башкортостан</a:t>
            </a:r>
            <a:endParaRPr lang="ru-RU" dirty="0">
              <a:solidFill>
                <a:schemeClr val="bg2"/>
              </a:solidFill>
            </a:endParaRPr>
          </a:p>
        </p:txBody>
      </p:sp>
      <p:sp>
        <p:nvSpPr>
          <p:cNvPr id="4" name="Прямоугольник 3">
            <a:extLst>
              <a:ext uri="{FF2B5EF4-FFF2-40B4-BE49-F238E27FC236}">
                <a16:creationId xmlns:a16="http://schemas.microsoft.com/office/drawing/2014/main" xmlns="" id="{424777F0-BCA7-97EF-0B1A-8BBCF81C1657}"/>
              </a:ext>
            </a:extLst>
          </p:cNvPr>
          <p:cNvSpPr/>
          <p:nvPr/>
        </p:nvSpPr>
        <p:spPr>
          <a:xfrm>
            <a:off x="48983" y="1727483"/>
            <a:ext cx="5960870" cy="5028423"/>
          </a:xfrm>
          <a:prstGeom prst="rect">
            <a:avLst/>
          </a:prstGeom>
          <a:solidFill>
            <a:srgbClr val="5DA1B3"/>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Решение по закупке №0801200000122000106 от 08.07.2022 г. </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 </a:t>
            </a:r>
          </a:p>
        </p:txBody>
      </p:sp>
      <p:sp>
        <p:nvSpPr>
          <p:cNvPr id="7" name="Прямоугольник 6">
            <a:extLst>
              <a:ext uri="{FF2B5EF4-FFF2-40B4-BE49-F238E27FC236}">
                <a16:creationId xmlns:a16="http://schemas.microsoft.com/office/drawing/2014/main" xmlns="" id="{7DB75A67-5CCB-E3FF-156E-C15B257AE59E}"/>
              </a:ext>
            </a:extLst>
          </p:cNvPr>
          <p:cNvSpPr/>
          <p:nvPr/>
        </p:nvSpPr>
        <p:spPr>
          <a:xfrm>
            <a:off x="135130" y="2285031"/>
            <a:ext cx="5757659" cy="636034"/>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a:solidFill>
                  <a:schemeClr val="tx1"/>
                </a:solidFill>
              </a:rPr>
              <a:t>Довод жалобы</a:t>
            </a:r>
            <a:r>
              <a:rPr lang="ru-RU" sz="1400" dirty="0">
                <a:solidFill>
                  <a:schemeClr val="tx1"/>
                </a:solidFill>
              </a:rPr>
              <a:t>: Заявитель указывает, что в извещении не установлен код КТРУ для закупаемого товара.</a:t>
            </a:r>
          </a:p>
        </p:txBody>
      </p:sp>
      <p:sp>
        <p:nvSpPr>
          <p:cNvPr id="8" name="Прямоугольник 7">
            <a:extLst>
              <a:ext uri="{FF2B5EF4-FFF2-40B4-BE49-F238E27FC236}">
                <a16:creationId xmlns:a16="http://schemas.microsoft.com/office/drawing/2014/main" xmlns="" id="{8A33A4CE-D636-E3DF-204D-451C6E3B486C}"/>
              </a:ext>
            </a:extLst>
          </p:cNvPr>
          <p:cNvSpPr/>
          <p:nvPr/>
        </p:nvSpPr>
        <p:spPr>
          <a:xfrm>
            <a:off x="150588" y="2979703"/>
            <a:ext cx="5757659" cy="3649480"/>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u="sng" dirty="0">
                <a:solidFill>
                  <a:schemeClr val="tx1"/>
                </a:solidFill>
              </a:rPr>
              <a:t>Результат рассмотрения</a:t>
            </a:r>
            <a:r>
              <a:rPr lang="ru-RU" sz="1300" dirty="0">
                <a:solidFill>
                  <a:schemeClr val="tx1"/>
                </a:solidFill>
              </a:rPr>
              <a:t>: на заседании Заказчик представил сравнительную таблицу, из которой следует, что под совокупность требований Технического задания подходят товары как минимум 2-х производителей. На участие в электронном аукционе подано 7 (семь) заявок.</a:t>
            </a:r>
          </a:p>
          <a:p>
            <a:pPr algn="just"/>
            <a:r>
              <a:rPr lang="ru-RU" sz="1300" dirty="0">
                <a:solidFill>
                  <a:schemeClr val="tx1"/>
                </a:solidFill>
              </a:rPr>
              <a:t>Представитель Заказчика пояснил, что описание объекта закупки проводилось в соответствии с проектно-сметной документацией и подтверждается генерального проектировщика рабочей документации, в котором был указан перечень технических и функциональных характеристик оборудования, необходимых для обеспечения совместимости и работоспособности оборудования, поставляемого по различным источникам финансирования и разными организациями. Требования КТРУ не позволяют описать объекты закупки, необходимые к поставке, в объеме, обеспечивающем требуемый уровень технического и функционального обеспечения объекта, а также требования о совместимости смежного оборудования и об обеспечении работоспособности системы в целом.</a:t>
            </a:r>
          </a:p>
          <a:p>
            <a:pPr algn="just"/>
            <a:r>
              <a:rPr lang="ru-RU" sz="1300" dirty="0">
                <a:solidFill>
                  <a:schemeClr val="tx1"/>
                </a:solidFill>
              </a:rPr>
              <a:t>Довод признается необоснованным.</a:t>
            </a:r>
          </a:p>
        </p:txBody>
      </p:sp>
      <p:sp>
        <p:nvSpPr>
          <p:cNvPr id="12" name="Прямоугольник 11">
            <a:extLst>
              <a:ext uri="{FF2B5EF4-FFF2-40B4-BE49-F238E27FC236}">
                <a16:creationId xmlns:a16="http://schemas.microsoft.com/office/drawing/2014/main" xmlns="" id="{FC882764-1C13-3006-3F12-77FE4BDFE8FE}"/>
              </a:ext>
            </a:extLst>
          </p:cNvPr>
          <p:cNvSpPr/>
          <p:nvPr/>
        </p:nvSpPr>
        <p:spPr>
          <a:xfrm>
            <a:off x="6182147" y="1727483"/>
            <a:ext cx="5960870" cy="5028423"/>
          </a:xfrm>
          <a:prstGeom prst="rect">
            <a:avLst/>
          </a:prstGeom>
          <a:solidFill>
            <a:srgbClr val="5DA1B3"/>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Решение по закупке №0801200000121000227 от 30.09.2021 г.</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 </a:t>
            </a:r>
          </a:p>
        </p:txBody>
      </p:sp>
      <p:sp>
        <p:nvSpPr>
          <p:cNvPr id="13" name="Прямоугольник 12">
            <a:extLst>
              <a:ext uri="{FF2B5EF4-FFF2-40B4-BE49-F238E27FC236}">
                <a16:creationId xmlns:a16="http://schemas.microsoft.com/office/drawing/2014/main" xmlns="" id="{3A5ED58F-0CA6-CE6E-8BE3-23D3E061E882}"/>
              </a:ext>
            </a:extLst>
          </p:cNvPr>
          <p:cNvSpPr/>
          <p:nvPr/>
        </p:nvSpPr>
        <p:spPr>
          <a:xfrm>
            <a:off x="6283751" y="2285031"/>
            <a:ext cx="5757659" cy="1004146"/>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a:solidFill>
                  <a:schemeClr val="tx1"/>
                </a:solidFill>
              </a:rPr>
              <a:t>Довод жалобы</a:t>
            </a:r>
            <a:r>
              <a:rPr lang="ru-RU" sz="1400" dirty="0">
                <a:solidFill>
                  <a:schemeClr val="tx1"/>
                </a:solidFill>
              </a:rPr>
              <a:t>: Характеристики для товарных позиций должны быть даны в соответствии с </a:t>
            </a:r>
            <a:r>
              <a:rPr lang="ru-RU" sz="1400" dirty="0" smtClean="0">
                <a:solidFill>
                  <a:schemeClr val="tx1"/>
                </a:solidFill>
              </a:rPr>
              <a:t>КТРУ, </a:t>
            </a:r>
            <a:r>
              <a:rPr lang="ru-RU" sz="1400" dirty="0">
                <a:solidFill>
                  <a:schemeClr val="tx1"/>
                </a:solidFill>
              </a:rPr>
              <a:t>но в описании применены дополнительные параметры без надлежащего обоснования потребности.</a:t>
            </a:r>
          </a:p>
        </p:txBody>
      </p:sp>
      <p:sp>
        <p:nvSpPr>
          <p:cNvPr id="14" name="Прямоугольник 13">
            <a:extLst>
              <a:ext uri="{FF2B5EF4-FFF2-40B4-BE49-F238E27FC236}">
                <a16:creationId xmlns:a16="http://schemas.microsoft.com/office/drawing/2014/main" xmlns="" id="{F78128DF-8161-3607-AC68-CE55E012C618}"/>
              </a:ext>
            </a:extLst>
          </p:cNvPr>
          <p:cNvSpPr/>
          <p:nvPr/>
        </p:nvSpPr>
        <p:spPr>
          <a:xfrm>
            <a:off x="6283752" y="3347814"/>
            <a:ext cx="5757659" cy="3281369"/>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u="sng" dirty="0">
                <a:solidFill>
                  <a:schemeClr val="tx1"/>
                </a:solidFill>
              </a:rPr>
              <a:t>Результат рассмотрения</a:t>
            </a:r>
            <a:r>
              <a:rPr lang="ru-RU" sz="1300" dirty="0">
                <a:solidFill>
                  <a:schemeClr val="tx1"/>
                </a:solidFill>
              </a:rPr>
              <a:t>: В письменных пояснениях Заказчика указано: «При размещении вышеуказанных закупок Государственным заказчиком применялся код ОКПД2, описание товара осуществляется в соответствии с требованиями статьи 33 № 44-ФЗ Закона о контрактной системе с указанием технических характеристик значимых для Заказчика». Комиссией установлено, что Заказчику требуется объект закупки, отсутствующий в каталоге товаров, работ и услуг для обеспечения государственных и муниципальных нужд. К участию в электронном аукционе допущены четыре участника. Таким образом, в документации не усматриваются признаки ограничения числа участников электронного аукциона.</a:t>
            </a:r>
          </a:p>
          <a:p>
            <a:pPr algn="just"/>
            <a:r>
              <a:rPr lang="ru-RU" sz="1300" dirty="0">
                <a:solidFill>
                  <a:schemeClr val="tx1"/>
                </a:solidFill>
              </a:rPr>
              <a:t>Довод жалобы признан необоснованным. </a:t>
            </a:r>
          </a:p>
          <a:p>
            <a:pPr algn="just"/>
            <a:endParaRPr lang="ru-RU" sz="1300" dirty="0">
              <a:solidFill>
                <a:schemeClr val="tx1"/>
              </a:solidFill>
            </a:endParaRPr>
          </a:p>
          <a:p>
            <a:pPr algn="just"/>
            <a:endParaRPr lang="ru-RU" sz="1300" dirty="0">
              <a:solidFill>
                <a:schemeClr val="tx1"/>
              </a:solidFill>
            </a:endParaRPr>
          </a:p>
          <a:p>
            <a:pPr algn="just"/>
            <a:endParaRPr lang="ru-RU" sz="1300" dirty="0">
              <a:solidFill>
                <a:schemeClr val="tx1"/>
              </a:solidFill>
            </a:endParaRPr>
          </a:p>
          <a:p>
            <a:pPr algn="just"/>
            <a:endParaRPr lang="ru-RU" sz="1300" dirty="0">
              <a:solidFill>
                <a:schemeClr val="tx1"/>
              </a:solidFill>
            </a:endParaRPr>
          </a:p>
        </p:txBody>
      </p:sp>
    </p:spTree>
    <p:extLst>
      <p:ext uri="{BB962C8B-B14F-4D97-AF65-F5344CB8AC3E}">
        <p14:creationId xmlns:p14="http://schemas.microsoft.com/office/powerpoint/2010/main" val="227644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Информационное обеспечение</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2" name="Скругленный прямоугольник 1"/>
          <p:cNvSpPr/>
          <p:nvPr/>
        </p:nvSpPr>
        <p:spPr>
          <a:xfrm>
            <a:off x="200298" y="1141089"/>
            <a:ext cx="7384868" cy="200719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1 статьи 42: При осуществлении закупки путем проведения открытых конкурентных способов заказчик формирует с использованием единой информационной системы, подписывает усиленной электронной подписью лица, имеющего право действовать от имени заказчика, и размещает в единой информационной системе извещение об осуществлении закупки, содержащее следующую информацию:</a:t>
            </a:r>
          </a:p>
        </p:txBody>
      </p:sp>
      <p:sp>
        <p:nvSpPr>
          <p:cNvPr id="3" name="TextBox 2"/>
          <p:cNvSpPr txBox="1"/>
          <p:nvPr/>
        </p:nvSpPr>
        <p:spPr>
          <a:xfrm>
            <a:off x="378712" y="4202290"/>
            <a:ext cx="7145494" cy="1754326"/>
          </a:xfrm>
          <a:prstGeom prst="rect">
            <a:avLst/>
          </a:prstGeom>
          <a:noFill/>
        </p:spPr>
        <p:txBody>
          <a:bodyPr wrap="square" rtlCol="0">
            <a:spAutoFit/>
          </a:bodyPr>
          <a:lstStyle/>
          <a:p>
            <a:r>
              <a:rPr lang="ru-RU" dirty="0"/>
              <a:t>6) информация о количестве (за исключением случая, предусмотренного частью 24 статьи 22 настоящего Федерального закона), единице измерения и месте поставки товара (при осуществлении закупки товара, </a:t>
            </a:r>
            <a:r>
              <a:rPr lang="ru-RU" u="sng" dirty="0"/>
              <a:t>в том числе поставляемого</a:t>
            </a:r>
            <a:r>
              <a:rPr lang="ru-RU" dirty="0"/>
              <a:t> заказчику при выполнении закупаемых работ, оказании закупаемых услуг)</a:t>
            </a:r>
          </a:p>
        </p:txBody>
      </p:sp>
      <p:sp>
        <p:nvSpPr>
          <p:cNvPr id="5" name="TextBox 4"/>
          <p:cNvSpPr txBox="1"/>
          <p:nvPr/>
        </p:nvSpPr>
        <p:spPr>
          <a:xfrm>
            <a:off x="957943" y="3434511"/>
            <a:ext cx="1898468" cy="369332"/>
          </a:xfrm>
          <a:prstGeom prst="rect">
            <a:avLst/>
          </a:prstGeom>
          <a:noFill/>
        </p:spPr>
        <p:txBody>
          <a:bodyPr wrap="square" rtlCol="0">
            <a:spAutoFit/>
          </a:bodyPr>
          <a:lstStyle/>
          <a:p>
            <a:r>
              <a:rPr lang="ru-RU" dirty="0"/>
              <a:t>…</a:t>
            </a:r>
          </a:p>
        </p:txBody>
      </p:sp>
    </p:spTree>
    <p:extLst>
      <p:ext uri="{BB962C8B-B14F-4D97-AF65-F5344CB8AC3E}">
        <p14:creationId xmlns:p14="http://schemas.microsoft.com/office/powerpoint/2010/main" val="372785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Информационное обеспечение</a:t>
            </a:r>
            <a:endParaRPr lang="ru-RU" sz="2800" dirty="0"/>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2" name="Скругленный прямоугольник 1"/>
          <p:cNvSpPr/>
          <p:nvPr/>
        </p:nvSpPr>
        <p:spPr>
          <a:xfrm>
            <a:off x="135130" y="1207220"/>
            <a:ext cx="7384868" cy="2007193"/>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Правила ведения реестра контрактов заказчиками, утв. постановлением Правительства Российской Федерации</a:t>
            </a:r>
          </a:p>
          <a:p>
            <a:pPr algn="ctr"/>
            <a:r>
              <a:rPr lang="ru-RU" dirty="0"/>
              <a:t>от 27 января 2022 г. N 60</a:t>
            </a:r>
          </a:p>
          <a:p>
            <a:pPr algn="ctr"/>
            <a:r>
              <a:rPr lang="ru-RU" dirty="0"/>
              <a:t>Раздел </a:t>
            </a:r>
            <a:r>
              <a:rPr lang="en-US" dirty="0"/>
              <a:t>II</a:t>
            </a:r>
            <a:r>
              <a:rPr lang="ru-RU" dirty="0"/>
              <a:t>, пункт 10Информация о контракте, включаемая в реестр контрактов:</a:t>
            </a:r>
          </a:p>
        </p:txBody>
      </p:sp>
      <p:sp>
        <p:nvSpPr>
          <p:cNvPr id="3" name="TextBox 2"/>
          <p:cNvSpPr txBox="1"/>
          <p:nvPr/>
        </p:nvSpPr>
        <p:spPr>
          <a:xfrm>
            <a:off x="378712" y="4202290"/>
            <a:ext cx="7145494" cy="923330"/>
          </a:xfrm>
          <a:prstGeom prst="rect">
            <a:avLst/>
          </a:prstGeom>
          <a:noFill/>
        </p:spPr>
        <p:txBody>
          <a:bodyPr wrap="square" rtlCol="0">
            <a:spAutoFit/>
          </a:bodyPr>
          <a:lstStyle/>
          <a:p>
            <a:r>
              <a:rPr lang="ru-RU" dirty="0"/>
              <a:t>з) наименование объекта закупки с указанием закупаемых товаров </a:t>
            </a:r>
            <a:r>
              <a:rPr lang="ru-RU" u="sng" dirty="0"/>
              <a:t>(в том числе поставляемых при выполнении работ, оказании услуг</a:t>
            </a:r>
            <a:r>
              <a:rPr lang="ru-RU" dirty="0"/>
              <a:t>), работ, услуг, а также предмет контракта.</a:t>
            </a:r>
          </a:p>
        </p:txBody>
      </p:sp>
      <p:sp>
        <p:nvSpPr>
          <p:cNvPr id="5" name="TextBox 4"/>
          <p:cNvSpPr txBox="1"/>
          <p:nvPr/>
        </p:nvSpPr>
        <p:spPr>
          <a:xfrm>
            <a:off x="957943" y="3434511"/>
            <a:ext cx="1898468" cy="369332"/>
          </a:xfrm>
          <a:prstGeom prst="rect">
            <a:avLst/>
          </a:prstGeom>
          <a:noFill/>
        </p:spPr>
        <p:txBody>
          <a:bodyPr wrap="square" rtlCol="0">
            <a:spAutoFit/>
          </a:bodyPr>
          <a:lstStyle/>
          <a:p>
            <a:r>
              <a:rPr lang="ru-RU" dirty="0"/>
              <a:t>…</a:t>
            </a:r>
          </a:p>
        </p:txBody>
      </p:sp>
    </p:spTree>
    <p:extLst>
      <p:ext uri="{BB962C8B-B14F-4D97-AF65-F5344CB8AC3E}">
        <p14:creationId xmlns:p14="http://schemas.microsoft.com/office/powerpoint/2010/main" val="31791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5800" y="197099"/>
            <a:ext cx="10275785" cy="6474824"/>
          </a:xfrm>
          <a:prstGeom prst="rect">
            <a:avLst/>
          </a:prstGeom>
        </p:spPr>
      </p:pic>
      <p:pic>
        <p:nvPicPr>
          <p:cNvPr id="3" name="Рисунок 2">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Tree>
    <p:extLst>
      <p:ext uri="{BB962C8B-B14F-4D97-AF65-F5344CB8AC3E}">
        <p14:creationId xmlns:p14="http://schemas.microsoft.com/office/powerpoint/2010/main" val="295399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757646" y="478971"/>
            <a:ext cx="9988731" cy="5970270"/>
          </a:xfrm>
          <a:prstGeom prst="rect">
            <a:avLst/>
          </a:prstGeom>
          <a:noFill/>
          <a:ln>
            <a:noFill/>
          </a:ln>
        </p:spPr>
      </p:pic>
      <p:sp>
        <p:nvSpPr>
          <p:cNvPr id="7" name="Блок-схема: процесс 6"/>
          <p:cNvSpPr/>
          <p:nvPr/>
        </p:nvSpPr>
        <p:spPr>
          <a:xfrm>
            <a:off x="3849189" y="1920240"/>
            <a:ext cx="4328160" cy="2873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Tree>
    <p:extLst>
      <p:ext uri="{BB962C8B-B14F-4D97-AF65-F5344CB8AC3E}">
        <p14:creationId xmlns:p14="http://schemas.microsoft.com/office/powerpoint/2010/main" val="29754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92182" y="281938"/>
            <a:ext cx="10772503" cy="6414953"/>
          </a:xfrm>
          <a:prstGeom prst="rect">
            <a:avLst/>
          </a:prstGeom>
          <a:noFill/>
          <a:ln>
            <a:noFill/>
          </a:ln>
        </p:spPr>
      </p:pic>
      <p:sp>
        <p:nvSpPr>
          <p:cNvPr id="7" name="Блок-схема: процесс 6"/>
          <p:cNvSpPr/>
          <p:nvPr/>
        </p:nvSpPr>
        <p:spPr>
          <a:xfrm>
            <a:off x="4058196" y="1937657"/>
            <a:ext cx="4624250" cy="2873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процесс 3"/>
          <p:cNvSpPr/>
          <p:nvPr/>
        </p:nvSpPr>
        <p:spPr>
          <a:xfrm>
            <a:off x="936172" y="2690948"/>
            <a:ext cx="7746273" cy="2873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Tree>
    <p:extLst>
      <p:ext uri="{BB962C8B-B14F-4D97-AF65-F5344CB8AC3E}">
        <p14:creationId xmlns:p14="http://schemas.microsoft.com/office/powerpoint/2010/main" val="395068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152546" y="278014"/>
            <a:ext cx="8768807" cy="523220"/>
          </a:xfrm>
          <a:prstGeom prst="rect">
            <a:avLst/>
          </a:prstGeom>
          <a:noFill/>
        </p:spPr>
        <p:txBody>
          <a:bodyPr wrap="square" rtlCol="0">
            <a:spAutoFit/>
          </a:bodyPr>
          <a:lstStyle/>
          <a:p>
            <a:pPr lvl="0"/>
            <a:r>
              <a:rPr lang="ru-RU" sz="2800" b="1" dirty="0"/>
              <a:t>Применение ст. 14 при закупке работ</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10" name="Блок-схема: процесс 9"/>
          <p:cNvSpPr/>
          <p:nvPr/>
        </p:nvSpPr>
        <p:spPr>
          <a:xfrm>
            <a:off x="381723" y="1324454"/>
            <a:ext cx="3553097" cy="3257006"/>
          </a:xfrm>
          <a:prstGeom prst="flowChartProcess">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Правительства РФ от 10.07.2019 N 878</a:t>
            </a:r>
          </a:p>
          <a:p>
            <a:pPr algn="ctr"/>
            <a:r>
              <a:rPr lang="ru-RU" sz="1400" dirty="0"/>
              <a:t>"О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p>
        </p:txBody>
      </p:sp>
      <p:sp>
        <p:nvSpPr>
          <p:cNvPr id="11" name="Блок-схема: процесс 10"/>
          <p:cNvSpPr/>
          <p:nvPr/>
        </p:nvSpPr>
        <p:spPr>
          <a:xfrm>
            <a:off x="4290905" y="1339175"/>
            <a:ext cx="3548743" cy="3257006"/>
          </a:xfrm>
          <a:prstGeom prst="flowChartProcess">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Правительства РФ от 30.04.2020 N 616</a:t>
            </a:r>
          </a:p>
          <a:p>
            <a:pPr algn="ctr"/>
            <a:r>
              <a:rPr lang="ru-RU" sz="1400" dirty="0"/>
              <a:t>"Об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a:t>
            </a:r>
          </a:p>
        </p:txBody>
      </p:sp>
      <p:sp>
        <p:nvSpPr>
          <p:cNvPr id="12" name="Блок-схема: процесс 11"/>
          <p:cNvSpPr/>
          <p:nvPr/>
        </p:nvSpPr>
        <p:spPr>
          <a:xfrm>
            <a:off x="8195733" y="1330466"/>
            <a:ext cx="3466012" cy="3257006"/>
          </a:xfrm>
          <a:prstGeom prst="flowChartProcess">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Постановление Правительства РФ от 30.04.2020 N 617</a:t>
            </a:r>
          </a:p>
          <a:p>
            <a:pPr algn="ctr"/>
            <a:r>
              <a:rPr lang="ru-RU" sz="1400" dirty="0"/>
              <a:t>"Об 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a:t>
            </a:r>
          </a:p>
        </p:txBody>
      </p:sp>
      <p:sp>
        <p:nvSpPr>
          <p:cNvPr id="2" name="Скругленный прямоугольник 1"/>
          <p:cNvSpPr/>
          <p:nvPr/>
        </p:nvSpPr>
        <p:spPr>
          <a:xfrm>
            <a:off x="1641994" y="5023851"/>
            <a:ext cx="8604069" cy="1219200"/>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Приказ Минфина России от 04.06.2018 N 126н</a:t>
            </a:r>
          </a:p>
          <a:p>
            <a:pPr algn="ctr"/>
            <a:r>
              <a:rPr lang="ru-RU" dirty="0"/>
              <a:t>"Об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 </a:t>
            </a:r>
          </a:p>
        </p:txBody>
      </p:sp>
    </p:spTree>
    <p:extLst>
      <p:ext uri="{BB962C8B-B14F-4D97-AF65-F5344CB8AC3E}">
        <p14:creationId xmlns:p14="http://schemas.microsoft.com/office/powerpoint/2010/main" val="340586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№878</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079248"/>
            <a:ext cx="7749307" cy="7571303"/>
          </a:xfrm>
          <a:prstGeom prst="rect">
            <a:avLst/>
          </a:prstGeom>
          <a:noFill/>
        </p:spPr>
        <p:txBody>
          <a:bodyPr wrap="square" rtlCol="0">
            <a:spAutoFit/>
          </a:bodyPr>
          <a:lstStyle/>
          <a:p>
            <a:r>
              <a:rPr lang="ru-RU" b="1" dirty="0"/>
              <a:t>Предмет закупки: </a:t>
            </a:r>
            <a:r>
              <a:rPr lang="ru-RU" dirty="0"/>
              <a:t>Выполнение работ по строительству и реконструкции объекта «Строительство и реконструкция объектов федерального государственного казенного учреждения «Сибирский спасательный центр МЧС России» в пос. Коченево Новосибирской области (2 этап строительства)</a:t>
            </a:r>
          </a:p>
          <a:p>
            <a:r>
              <a:rPr lang="ru-RU" b="1" dirty="0"/>
              <a:t>Суть дела: </a:t>
            </a:r>
            <a:r>
              <a:rPr lang="ru-RU" dirty="0"/>
              <a:t>Согласно локально-сметным расчетам № 02-04-06, 03-02-05, 03-02-06, 03-02-07 товары, поставляемые в рамках выполнения работ, входят в Перечень Постановления № 878, в связи с чем в документации об Аукционе необходимо установить в отношении указанных товаров ограничения, предусмотренные Постановлением № 878. Ограничения не установлены.</a:t>
            </a:r>
          </a:p>
          <a:p>
            <a:r>
              <a:rPr lang="ru-RU" b="1" dirty="0"/>
              <a:t>Суть решения: </a:t>
            </a:r>
            <a:r>
              <a:rPr lang="ru-RU" dirty="0"/>
              <a:t>Учитывая, что предметом закупки является строительство и реконструкция объекта «Сибирский спасательный центр МЧС России» действия Заказчика, не установивших в документации об Аукционе ограничения, предусмотренные Постановлением № 878, не противоречат требованиям Закона о контрактной системе.</a:t>
            </a:r>
          </a:p>
          <a:p>
            <a:r>
              <a:rPr lang="ru-RU" b="1" dirty="0"/>
              <a:t>Реквизиты: </a:t>
            </a:r>
            <a:r>
              <a:rPr lang="ru-RU" dirty="0"/>
              <a:t>Решение ЦА ФАС России по закупке 0151100011021000114 от 01.12.2021 года</a:t>
            </a:r>
          </a:p>
          <a:p>
            <a:pPr marL="342900" indent="-342900">
              <a:buFont typeface="+mj-lt"/>
              <a:buAutoNum type="arabicPeriod" startAt="8"/>
            </a:pPr>
            <a:endParaRPr lang="ru-RU" dirty="0"/>
          </a:p>
          <a:p>
            <a:pPr marL="342900" indent="-342900">
              <a:buAutoNum type="arabicPeriod" startAt="8"/>
            </a:pPr>
            <a:endParaRPr lang="ru-RU" dirty="0"/>
          </a:p>
          <a:p>
            <a:pPr marL="342900" indent="-342900">
              <a:buAutoNum type="arabicPeriod" startAt="8"/>
            </a:pPr>
            <a:endParaRPr lang="ru-RU" dirty="0"/>
          </a:p>
          <a:p>
            <a:pPr marL="342900" indent="-342900">
              <a:buAutoNum type="arabicPeriod" startAt="8"/>
            </a:pPr>
            <a:endParaRPr lang="ru-RU" dirty="0"/>
          </a:p>
          <a:p>
            <a:pPr marL="342900" indent="-342900">
              <a:buAutoNum type="arabicPeriod" startAt="8"/>
            </a:pPr>
            <a:endParaRPr lang="ru-RU" dirty="0"/>
          </a:p>
          <a:p>
            <a:pPr marL="342900" indent="-342900">
              <a:buAutoNum type="arabicPeriod" startAt="8"/>
            </a:pPr>
            <a:endParaRPr lang="ru-RU" dirty="0"/>
          </a:p>
          <a:p>
            <a:pPr marL="342900" indent="-342900">
              <a:buAutoNum type="arabicPeriod" startAt="8"/>
            </a:pPr>
            <a:endParaRPr lang="ru-RU" dirty="0"/>
          </a:p>
          <a:p>
            <a:endParaRPr lang="ru-RU" dirty="0"/>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54989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№878</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079248"/>
            <a:ext cx="7950571" cy="5509200"/>
          </a:xfrm>
          <a:prstGeom prst="rect">
            <a:avLst/>
          </a:prstGeom>
          <a:noFill/>
        </p:spPr>
        <p:txBody>
          <a:bodyPr wrap="square" rtlCol="0">
            <a:spAutoFit/>
          </a:bodyPr>
          <a:lstStyle/>
          <a:p>
            <a:r>
              <a:rPr lang="ru-RU" sz="1600" b="1" dirty="0"/>
              <a:t>Предмет закупки: </a:t>
            </a:r>
            <a:r>
              <a:rPr lang="ru-RU" sz="1600" dirty="0"/>
              <a:t>Выполнение работ по строительству и реконструкции объекта «Строительство и реконструкция объектов федерального государственного казенного учреждения «Сибирский спасательный центр МЧС России» в пос. Коченево Новосибирской области (2 этап строительства)</a:t>
            </a:r>
          </a:p>
          <a:p>
            <a:r>
              <a:rPr lang="ru-RU" sz="1600" b="1" dirty="0"/>
              <a:t>Суть дела: </a:t>
            </a:r>
            <a:r>
              <a:rPr lang="ru-RU" sz="1600" dirty="0"/>
              <a:t>Согласно локально-сметным расчетам товары, поставляемые в рамках выполнения работ, входят в Перечень Постановления № 878, в связи с чем в документации об Аукционе необходимо установить в отношении указанных товаров ограничения, предусмотренные Постановлением № 878. Ограничения не установлены.</a:t>
            </a:r>
          </a:p>
          <a:p>
            <a:r>
              <a:rPr lang="ru-RU" sz="1600" b="1" dirty="0"/>
              <a:t>Суть решения: </a:t>
            </a:r>
            <a:r>
              <a:rPr lang="ru-RU" sz="1600" dirty="0"/>
              <a:t>Согласно извещению о проведении Аукциона и документации об Аукционе объектом закупки является выполнение работ по  строительству и реконструкции. При этом товары, поставляемые в рамках выполнения работ, входят в Перечень к Постановлению № 878: центральный блок конференц-системы, коммутатор, громкоговоритель и т.д. Вместе с тем на заседании Комиссии установлено, что документация об Аукционе не содержит ограничений допуска радиоэлектронной продукции, происходящей из иностранных государств, в соответствии с Постановлением № 878. Таким образом, вышеуказанные действия Заказчика нарушают требования части 3 статьи 14 Закона о контрактной системе. </a:t>
            </a:r>
          </a:p>
          <a:p>
            <a:r>
              <a:rPr lang="ru-RU" sz="1600" b="1" dirty="0"/>
              <a:t>Реквизиты: </a:t>
            </a:r>
            <a:r>
              <a:rPr lang="ru-RU" sz="1600" dirty="0"/>
              <a:t>Постановление 9ААС № 09АП-25135/2022 по делу №А40-239201/21 от 01.06.2022 года (оставлено в силе постановлением АС Московского округа от 05.09.2022 года)</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21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6003235" cy="584775"/>
          </a:xfrm>
          <a:prstGeom prst="rect">
            <a:avLst/>
          </a:prstGeom>
          <a:noFill/>
        </p:spPr>
        <p:txBody>
          <a:bodyPr wrap="square" rtlCol="0">
            <a:spAutoFit/>
          </a:bodyPr>
          <a:lstStyle/>
          <a:p>
            <a:r>
              <a:rPr lang="ru-RU" sz="3200" b="1" dirty="0"/>
              <a:t>Основные вопросы</a:t>
            </a:r>
          </a:p>
        </p:txBody>
      </p:sp>
      <p:graphicFrame>
        <p:nvGraphicFramePr>
          <p:cNvPr id="5" name="Схема 4"/>
          <p:cNvGraphicFramePr/>
          <p:nvPr>
            <p:extLst>
              <p:ext uri="{D42A27DB-BD31-4B8C-83A1-F6EECF244321}">
                <p14:modId xmlns:p14="http://schemas.microsoft.com/office/powerpoint/2010/main" val="3007037996"/>
              </p:ext>
            </p:extLst>
          </p:nvPr>
        </p:nvGraphicFramePr>
        <p:xfrm>
          <a:off x="260689" y="1132115"/>
          <a:ext cx="7778290" cy="5409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693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2613392"/>
            <a:ext cx="7287752" cy="1938992"/>
          </a:xfrm>
          <a:prstGeom prst="rect">
            <a:avLst/>
          </a:prstGeom>
          <a:noFill/>
        </p:spPr>
        <p:txBody>
          <a:bodyPr wrap="square" rtlCol="0">
            <a:spAutoFit/>
          </a:bodyPr>
          <a:lstStyle/>
          <a:p>
            <a:r>
              <a:rPr lang="ru-RU" sz="2000" b="1" dirty="0"/>
              <a:t>Пункт 4. </a:t>
            </a:r>
          </a:p>
          <a:p>
            <a:r>
              <a:rPr lang="ru-RU" sz="2000" dirty="0"/>
              <a:t>Запреты, установленные пунктами 1 и 2 настоящего постановления, распространяются </a:t>
            </a:r>
            <a:r>
              <a:rPr lang="ru-RU" sz="2000" u="sng" dirty="0"/>
              <a:t>в том числе на товары, поставляемые заказчику при выполнении закупаемых работ</a:t>
            </a:r>
            <a:r>
              <a:rPr lang="ru-RU" sz="2000" dirty="0"/>
              <a:t>, оказании закупаемых услуг, а также являющиеся предметом лизинга.</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3050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Случаи неприменения ПП 616</a:t>
            </a:r>
          </a:p>
        </p:txBody>
      </p:sp>
      <p:sp>
        <p:nvSpPr>
          <p:cNvPr id="3" name="TextBox 2"/>
          <p:cNvSpPr txBox="1"/>
          <p:nvPr/>
        </p:nvSpPr>
        <p:spPr>
          <a:xfrm>
            <a:off x="239485" y="1318079"/>
            <a:ext cx="9525001" cy="2554545"/>
          </a:xfrm>
          <a:prstGeom prst="rect">
            <a:avLst/>
          </a:prstGeom>
          <a:noFill/>
        </p:spPr>
        <p:txBody>
          <a:bodyPr wrap="square" rtlCol="0">
            <a:spAutoFit/>
          </a:bodyPr>
          <a:lstStyle/>
          <a:p>
            <a:r>
              <a:rPr lang="ru-RU" sz="2000" dirty="0"/>
              <a:t>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19 – 21</a:t>
            </a:r>
            <a:r>
              <a:rPr lang="en-US" sz="2000" dirty="0"/>
              <a:t> (</a:t>
            </a:r>
            <a:r>
              <a:rPr lang="ru-RU" sz="2000" dirty="0"/>
              <a:t>инструменты), 28 (устройства числового программного управления), 50 (инструменты), 142 (Изделия медицинские, в том числе хирургические, прочие, не включенные в другие группировки (только в отношении медицинских масок)) и 145 перечня (Средства защиты головы и лица (только в отношении медицинских масок))</a:t>
            </a:r>
          </a:p>
        </p:txBody>
      </p:sp>
      <p:sp>
        <p:nvSpPr>
          <p:cNvPr id="7" name="TextBox 6"/>
          <p:cNvSpPr txBox="1"/>
          <p:nvPr/>
        </p:nvSpPr>
        <p:spPr>
          <a:xfrm>
            <a:off x="1197427" y="4049485"/>
            <a:ext cx="10330543" cy="2677656"/>
          </a:xfrm>
          <a:prstGeom prst="rect">
            <a:avLst/>
          </a:prstGeom>
          <a:noFill/>
        </p:spPr>
        <p:txBody>
          <a:bodyPr wrap="square" rtlCol="0">
            <a:spAutoFit/>
          </a:bodyPr>
          <a:lstStyle/>
          <a:p>
            <a:r>
              <a:rPr lang="ru-RU" sz="1400" dirty="0"/>
              <a:t>*см. информационное письмо </a:t>
            </a:r>
            <a:r>
              <a:rPr lang="ru-RU" sz="1400" dirty="0" err="1"/>
              <a:t>Минпромторга</a:t>
            </a:r>
            <a:r>
              <a:rPr lang="ru-RU" sz="1400" dirty="0"/>
              <a:t> России от 08.07.2020 № 47475/12 «О реализации Постановлений Правительства РФ от 30.04.2020 № 616 и № 617»: Под совокупностью товаров применительно к постановлению N 616 следует понимать те товары, которые соответствуют одному коду Общероссийского классификатора продукции по видам экономической деятельности ОК 034-2014 (КПЕС 2008) (далее - ОКПД 2).</a:t>
            </a:r>
          </a:p>
          <a:p>
            <a:r>
              <a:rPr lang="ru-RU" sz="1400" dirty="0"/>
              <a:t>Таким образом, при осуществлении закупки товаров в рамках одного кода ОКПД 2 суммарной стоимостью менее 1 млн. рублей запрет не распространяется в случае, если стоимость каждого товара не превышает 100 тыс. рублей*.</a:t>
            </a:r>
          </a:p>
          <a:p>
            <a:r>
              <a:rPr lang="ru-RU" sz="1400" dirty="0"/>
              <a:t>При этом следует иметь в виду, что если предметом одного контракта являются промышленные товары, включенные в перечень к постановлению N 616 и относящиеся к разным кодам ОКПД 2, то неприменение запрета по основанию, предусмотренному подпунктом "б" пункта 3 постановления N 616, устанавливается к каждому такому товару по отдельности.</a:t>
            </a:r>
          </a:p>
          <a:p>
            <a:endParaRPr lang="ru-RU" sz="1400" dirty="0"/>
          </a:p>
          <a:p>
            <a:r>
              <a:rPr lang="ru-RU" sz="1400" dirty="0"/>
              <a:t>*Письмо было подготовлено по старой редакции ПП 616</a:t>
            </a:r>
          </a:p>
        </p:txBody>
      </p:sp>
    </p:spTree>
    <p:extLst>
      <p:ext uri="{BB962C8B-B14F-4D97-AF65-F5344CB8AC3E}">
        <p14:creationId xmlns:p14="http://schemas.microsoft.com/office/powerpoint/2010/main" val="140045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079248"/>
            <a:ext cx="9290724" cy="5509200"/>
          </a:xfrm>
          <a:prstGeom prst="rect">
            <a:avLst/>
          </a:prstGeom>
          <a:noFill/>
        </p:spPr>
        <p:txBody>
          <a:bodyPr wrap="square" rtlCol="0">
            <a:spAutoFit/>
          </a:bodyPr>
          <a:lstStyle/>
          <a:p>
            <a:r>
              <a:rPr lang="ru-RU" sz="1600" b="1" dirty="0"/>
              <a:t>Предмет закупки: </a:t>
            </a:r>
            <a:r>
              <a:rPr lang="ru-RU" sz="1600" dirty="0"/>
              <a:t>Выполнение 2-го этапа работ по благоустройству многофункционального спортивно-досугового комплекса, расположенного в районе </a:t>
            </a:r>
            <a:r>
              <a:rPr lang="ru-RU" sz="1600" dirty="0" err="1"/>
              <a:t>Кайеркан</a:t>
            </a:r>
            <a:r>
              <a:rPr lang="ru-RU" sz="1600" dirty="0"/>
              <a:t>, во дворах домов по адресу: Красноярский край, г. Норильск, район </a:t>
            </a:r>
            <a:r>
              <a:rPr lang="ru-RU" sz="1600" dirty="0" err="1"/>
              <a:t>Кайеркан</a:t>
            </a:r>
            <a:r>
              <a:rPr lang="ru-RU" sz="1600" dirty="0"/>
              <a:t>, ул. Первомайская, д. 12, 14, 16</a:t>
            </a:r>
          </a:p>
          <a:p>
            <a:r>
              <a:rPr lang="ru-RU" sz="1600" b="1" dirty="0"/>
              <a:t>Суть дела: </a:t>
            </a:r>
            <a:r>
              <a:rPr lang="ru-RU" sz="1600" dirty="0"/>
              <a:t>Заявитель обжалует </a:t>
            </a:r>
            <a:r>
              <a:rPr lang="ru-RU" sz="1600" u="sng" dirty="0" err="1"/>
              <a:t>неустановление</a:t>
            </a:r>
            <a:r>
              <a:rPr lang="ru-RU" sz="1600" dirty="0"/>
              <a:t> запрета согласно ПП 616</a:t>
            </a:r>
          </a:p>
          <a:p>
            <a:r>
              <a:rPr lang="ru-RU" sz="1600" b="1" dirty="0"/>
              <a:t>Суть решения: </a:t>
            </a:r>
            <a:r>
              <a:rPr lang="ru-RU" sz="1600" dirty="0"/>
              <a:t>Согласно пункту 1 Постановления №616 устанавливается запрет на допуск промышленных товаров, происходящих из иностранных государств (за исключением государств - членов Евразийского экономического союза), для целей осуществления закупок для государственных и муниципальных нужд по перечню согласно приложению (далее - Перечень), а в соответствии с частью «б» пункта 3 Постановления № 616 запреты не применяются в случае если производится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19 - 21, 28, 50, 142 и 145 перечня). В результате анализа аукционной документации, Комиссией установлено, что в локальном сметном расчете № 02-01-03 части IV части документации об аукционе «Обоснование начальной (максимальной) цены» указано, что стоимость по смете с учетом НДС 20% составляет 1 241 739,6 рублей, в том числе стоимость материалов 812 934,00 рублей. В пункте 12 данной сметы содержится количество устанавливаемых светильников - 18 шт. Следовательно, стоимость одного светильника не превышает 300 тыс. рублей, а суммарная стоимость не превышает 1 млн. рублей. Таким образом, довод подателя жалобы является необоснованным.</a:t>
            </a:r>
          </a:p>
          <a:p>
            <a:r>
              <a:rPr lang="ru-RU" sz="1600" b="1" dirty="0"/>
              <a:t>Реквизиты:</a:t>
            </a:r>
            <a:r>
              <a:rPr lang="ru-RU" sz="1600" dirty="0"/>
              <a:t> Решение Красноярского УФАС России по закупке №0319300010121000982 от 12.01.2022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8137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509245"/>
            <a:ext cx="7740598" cy="4524315"/>
          </a:xfrm>
          <a:prstGeom prst="rect">
            <a:avLst/>
          </a:prstGeom>
          <a:noFill/>
        </p:spPr>
        <p:txBody>
          <a:bodyPr wrap="square" rtlCol="0">
            <a:spAutoFit/>
          </a:bodyPr>
          <a:lstStyle/>
          <a:p>
            <a:r>
              <a:rPr lang="ru-RU" sz="1600" b="1" dirty="0"/>
              <a:t>Предмет закупки: </a:t>
            </a:r>
            <a:r>
              <a:rPr lang="ru-RU" sz="1600" dirty="0"/>
              <a:t>Обустройство детской игровой площадки (выделены поставляемые товары, в заявке требуются их конкретные характеристики)</a:t>
            </a:r>
          </a:p>
          <a:p>
            <a:endParaRPr lang="ru-RU" sz="1600" b="1" dirty="0"/>
          </a:p>
          <a:p>
            <a:r>
              <a:rPr lang="ru-RU" sz="1600" b="1" dirty="0"/>
              <a:t>Суть дела: </a:t>
            </a:r>
            <a:r>
              <a:rPr lang="ru-RU" sz="1600" dirty="0"/>
              <a:t>Заявитель обжалует </a:t>
            </a:r>
            <a:r>
              <a:rPr lang="ru-RU" sz="1600" u="sng" dirty="0" err="1"/>
              <a:t>неустановление</a:t>
            </a:r>
            <a:r>
              <a:rPr lang="ru-RU" sz="1600" dirty="0"/>
              <a:t> запрета согласно ПП 616</a:t>
            </a:r>
          </a:p>
          <a:p>
            <a:endParaRPr lang="ru-RU" sz="1600" b="1" dirty="0"/>
          </a:p>
          <a:p>
            <a:r>
              <a:rPr lang="ru-RU" sz="1600" b="1" dirty="0"/>
              <a:t>Суть решения: </a:t>
            </a:r>
            <a:r>
              <a:rPr lang="ru-RU" sz="1600" dirty="0"/>
              <a:t>Подпунктом "б" пункта 3 Постановления N 616 установлено, что указанный в пункте 1 настоящего постановления запрет не применяется в случае закупки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19 - 21, 28, 50, 142 и 145 перечня).</a:t>
            </a:r>
          </a:p>
          <a:p>
            <a:r>
              <a:rPr lang="ru-RU" sz="1600" dirty="0"/>
              <a:t>Общая стоимость поставляемых автономных светильников с аккумуляторной батарей АГМ в рамках закупки, согласно Локальному сметному расчету N ЛСР 04-01-01, составляет 260 899,00 рублей, в связи с чем запрет, установленный в пункте 1 Постановления N 616, на объект закупки не распространяется.</a:t>
            </a:r>
          </a:p>
          <a:p>
            <a:endParaRPr lang="ru-RU" sz="1600" b="1" dirty="0"/>
          </a:p>
          <a:p>
            <a:r>
              <a:rPr lang="ru-RU" sz="1600" b="1" dirty="0"/>
              <a:t>Реквизиты:</a:t>
            </a:r>
            <a:r>
              <a:rPr lang="ru-RU" sz="1600" dirty="0"/>
              <a:t> Решение Пензенского УФАС России по закупке №0155300011221000035 от 21.01.2022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72669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079248"/>
            <a:ext cx="8062815" cy="5509200"/>
          </a:xfrm>
          <a:prstGeom prst="rect">
            <a:avLst/>
          </a:prstGeom>
          <a:noFill/>
        </p:spPr>
        <p:txBody>
          <a:bodyPr wrap="square" rtlCol="0">
            <a:spAutoFit/>
          </a:bodyPr>
          <a:lstStyle/>
          <a:p>
            <a:r>
              <a:rPr lang="ru-RU" sz="1600" b="1" dirty="0"/>
              <a:t>Предмет закупки: </a:t>
            </a:r>
            <a:r>
              <a:rPr lang="ru-RU" sz="1600" dirty="0" err="1"/>
              <a:t>Энергосервисный</a:t>
            </a:r>
            <a:r>
              <a:rPr lang="ru-RU" sz="1600" dirty="0"/>
              <a:t> контракт на выполнение мероприятий направленных на энергосбережение и повышение энергетической эффективности использования электрической энергии при эксплуатации объекта </a:t>
            </a:r>
            <a:r>
              <a:rPr lang="ru-RU" sz="1600" dirty="0" err="1"/>
              <a:t>энергосервиса</a:t>
            </a:r>
            <a:r>
              <a:rPr lang="ru-RU" sz="1600" dirty="0"/>
              <a:t> МБУ СШОР № 13 «Волгарь» (система внутреннего и наружного освещения здания и прилегающей территории спорткомплекса «Кристалл»)», расположенного по адресу 445020, РФ, Самарская обл., г. Тольятти, </a:t>
            </a:r>
            <a:r>
              <a:rPr lang="ru-RU" sz="1600" dirty="0" err="1"/>
              <a:t>Баныкина</a:t>
            </a:r>
            <a:r>
              <a:rPr lang="ru-RU" sz="1600" dirty="0"/>
              <a:t>, 9 (</a:t>
            </a:r>
            <a:r>
              <a:rPr lang="ru-RU" sz="1600" u="sng" dirty="0"/>
              <a:t>поставляемые товары (светильники) выделены</a:t>
            </a:r>
            <a:r>
              <a:rPr lang="ru-RU" sz="1600" dirty="0"/>
              <a:t>)</a:t>
            </a:r>
          </a:p>
          <a:p>
            <a:r>
              <a:rPr lang="ru-RU" sz="1600" b="1" dirty="0"/>
              <a:t>Суть дела: </a:t>
            </a:r>
            <a:r>
              <a:rPr lang="ru-RU" sz="1600" dirty="0"/>
              <a:t>Заявитель обжалует </a:t>
            </a:r>
            <a:r>
              <a:rPr lang="ru-RU" sz="1600" u="sng" dirty="0"/>
              <a:t>установление</a:t>
            </a:r>
            <a:r>
              <a:rPr lang="ru-RU" sz="1600" dirty="0"/>
              <a:t> запрета согласно ПП 616</a:t>
            </a:r>
          </a:p>
          <a:p>
            <a:r>
              <a:rPr lang="ru-RU" sz="1600" b="1" dirty="0"/>
              <a:t>Суть решения: </a:t>
            </a:r>
            <a:r>
              <a:rPr lang="ru-RU" sz="1600" dirty="0"/>
              <a:t>Согласно документации, исполнитель обязан осуществить монтаж светильников с последующей передачей права собственности заказчику, то есть фактически осуществить поставку товара в рамках выполнения </a:t>
            </a:r>
            <a:r>
              <a:rPr lang="ru-RU" sz="1600" dirty="0" err="1"/>
              <a:t>энергосервисных</a:t>
            </a:r>
            <a:r>
              <a:rPr lang="ru-RU" sz="1600" dirty="0"/>
              <a:t> мероприятий.</a:t>
            </a:r>
          </a:p>
          <a:p>
            <a:r>
              <a:rPr lang="ru-RU" sz="1600" dirty="0"/>
              <a:t>Согласно письма ФАС России от 16.09.2020 года N ИА/80326/20 при проведении закупок на право заключения </a:t>
            </a:r>
            <a:r>
              <a:rPr lang="ru-RU" sz="1600" dirty="0" err="1"/>
              <a:t>энергосервисных</a:t>
            </a:r>
            <a:r>
              <a:rPr lang="ru-RU" sz="1600" dirty="0"/>
              <a:t> контрактов на проведение </a:t>
            </a:r>
            <a:r>
              <a:rPr lang="ru-RU" sz="1600" dirty="0" err="1"/>
              <a:t>энергоэффективных</a:t>
            </a:r>
            <a:r>
              <a:rPr lang="ru-RU" sz="1600" dirty="0"/>
              <a:t> мероприятий, направленных на энергосбережение и повышение энергетической эффективности использования энергетических ресурсов при эксплуатации объектов освещения, фактически осуществляется поставка осветительного оборудования, передаваемого в собственность заказчика.</a:t>
            </a:r>
          </a:p>
          <a:p>
            <a:r>
              <a:rPr lang="ru-RU" sz="1600" dirty="0"/>
              <a:t>Запрет установлен правомерно.</a:t>
            </a:r>
          </a:p>
          <a:p>
            <a:r>
              <a:rPr lang="ru-RU" sz="1600" b="1" dirty="0"/>
              <a:t>Реквизиты:</a:t>
            </a:r>
            <a:r>
              <a:rPr lang="ru-RU" sz="1600" dirty="0"/>
              <a:t> Решение Самарского УФАС России по закупке №0842300004022000099</a:t>
            </a:r>
          </a:p>
          <a:p>
            <a:r>
              <a:rPr lang="ru-RU" sz="1600" dirty="0"/>
              <a:t>от 23.05.2022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6309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324454"/>
            <a:ext cx="7950571" cy="4770537"/>
          </a:xfrm>
          <a:prstGeom prst="rect">
            <a:avLst/>
          </a:prstGeom>
          <a:noFill/>
        </p:spPr>
        <p:txBody>
          <a:bodyPr wrap="square" rtlCol="0">
            <a:spAutoFit/>
          </a:bodyPr>
          <a:lstStyle/>
          <a:p>
            <a:r>
              <a:rPr lang="ru-RU" sz="1600" b="1" dirty="0"/>
              <a:t>Предмет закупки: </a:t>
            </a:r>
            <a:r>
              <a:rPr lang="ru-RU" sz="1600" dirty="0"/>
              <a:t>право заключения государственного контракта на выполнение работ по монтажу солнцезащитных систем </a:t>
            </a:r>
          </a:p>
          <a:p>
            <a:r>
              <a:rPr lang="ru-RU" sz="1600" dirty="0"/>
              <a:t>(</a:t>
            </a:r>
            <a:r>
              <a:rPr lang="ru-RU" sz="1600" u="sng" dirty="0"/>
              <a:t>поставляемые товары НЕ выделены</a:t>
            </a:r>
            <a:r>
              <a:rPr lang="ru-RU" sz="1600" dirty="0"/>
              <a:t>)</a:t>
            </a:r>
          </a:p>
          <a:p>
            <a:endParaRPr lang="ru-RU" sz="1600" dirty="0"/>
          </a:p>
          <a:p>
            <a:r>
              <a:rPr lang="ru-RU" sz="1600" b="1" dirty="0"/>
              <a:t>Суть дела: </a:t>
            </a:r>
            <a:r>
              <a:rPr lang="ru-RU" sz="1600" dirty="0"/>
              <a:t>Заявитель обжалует </a:t>
            </a:r>
            <a:r>
              <a:rPr lang="ru-RU" sz="1600" u="sng" dirty="0" err="1"/>
              <a:t>неустановление</a:t>
            </a:r>
            <a:r>
              <a:rPr lang="ru-RU" sz="1600" dirty="0"/>
              <a:t> запрета согласно ПП 616</a:t>
            </a:r>
          </a:p>
          <a:p>
            <a:endParaRPr lang="ru-RU" sz="1600" dirty="0"/>
          </a:p>
          <a:p>
            <a:r>
              <a:rPr lang="ru-RU" sz="1600" b="1" dirty="0"/>
              <a:t>Суть решения: </a:t>
            </a:r>
            <a:r>
              <a:rPr lang="ru-RU" sz="1600" dirty="0"/>
              <a:t>Комиссия Управления отмечает, что п. 4 Постановления N 616 однозначно указано, что запрет распространяется в том числе на поставляемые при оказании услуг, выполнении работ товары.</a:t>
            </a:r>
          </a:p>
          <a:p>
            <a:r>
              <a:rPr lang="ru-RU" sz="1600" dirty="0"/>
              <a:t>Вместе с этим, согласно извещению о проведении запроса котировок объектом закупочной процедуры является выполнение работ по монтажу солнцезащитных систем, при этом в положениях технического задания, а также проекта контракта отсутствуют указание на приемку и постановку на бухгалтерский учет поставляемого товара отдельным актом, что однозначно свидетельствует, что заключаемый в рамках данной процедуры контракт не является смешанным контрактом и поставка товара не предусмотрена.</a:t>
            </a:r>
          </a:p>
          <a:p>
            <a:endParaRPr lang="ru-RU" sz="1600" b="1" dirty="0"/>
          </a:p>
          <a:p>
            <a:r>
              <a:rPr lang="ru-RU" sz="1600" b="1" dirty="0"/>
              <a:t>Реквизиты:</a:t>
            </a:r>
            <a:r>
              <a:rPr lang="ru-RU" sz="1600" dirty="0"/>
              <a:t> Решение УФАС России по г Москве по закупке №0373200088621000001 от 14.01.2022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33066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№616</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324454"/>
            <a:ext cx="7950571" cy="4524315"/>
          </a:xfrm>
          <a:prstGeom prst="rect">
            <a:avLst/>
          </a:prstGeom>
          <a:noFill/>
        </p:spPr>
        <p:txBody>
          <a:bodyPr wrap="square" rtlCol="0">
            <a:spAutoFit/>
          </a:bodyPr>
          <a:lstStyle/>
          <a:p>
            <a:r>
              <a:rPr lang="ru-RU" sz="1600" b="1" dirty="0"/>
              <a:t>Предмет закупки: </a:t>
            </a:r>
            <a:r>
              <a:rPr lang="ru-RU" sz="1600" dirty="0"/>
              <a:t>Реконструкция здания банно-прачечного комбината ФКУ ИК-7 УФСИН России по Омской области, г. Омск</a:t>
            </a:r>
          </a:p>
          <a:p>
            <a:r>
              <a:rPr lang="ru-RU" sz="1600" dirty="0"/>
              <a:t>(</a:t>
            </a:r>
            <a:r>
              <a:rPr lang="ru-RU" sz="1600" u="sng" dirty="0"/>
              <a:t>поставляемые товары НЕ выделены</a:t>
            </a:r>
            <a:r>
              <a:rPr lang="ru-RU" sz="1600" dirty="0"/>
              <a:t>)</a:t>
            </a:r>
          </a:p>
          <a:p>
            <a:endParaRPr lang="ru-RU" sz="1600" dirty="0"/>
          </a:p>
          <a:p>
            <a:r>
              <a:rPr lang="ru-RU" sz="1600" b="1" dirty="0"/>
              <a:t>Суть дела: </a:t>
            </a:r>
            <a:r>
              <a:rPr lang="ru-RU" sz="1600" dirty="0"/>
              <a:t>не установлен запрет согласно ПП 616</a:t>
            </a:r>
          </a:p>
          <a:p>
            <a:endParaRPr lang="ru-RU" sz="1600" dirty="0"/>
          </a:p>
          <a:p>
            <a:r>
              <a:rPr lang="ru-RU" sz="1600" b="1" dirty="0"/>
              <a:t>Суть решения: </a:t>
            </a:r>
            <a:r>
              <a:rPr lang="ru-RU" sz="1600" dirty="0"/>
              <a:t>В соответствии с пунктом 4 постановления N 616 запрет распространяется в том числе на товары, поставляемые заказчику при выполнении закупаемых работ, оказании закупаемых услуг, а также являющиеся предметом аренды и (или) лизинга.</a:t>
            </a:r>
          </a:p>
          <a:p>
            <a:r>
              <a:rPr lang="ru-RU" sz="1600" dirty="0"/>
              <a:t>…</a:t>
            </a:r>
          </a:p>
          <a:p>
            <a:r>
              <a:rPr lang="ru-RU" sz="1600" dirty="0"/>
              <a:t>в извещении о проведении Аукциона и в документации об Аукционе не установлен запрет на допуск товаров, работ, услуг, происходящих из иностранных государств, предусмотренный Постановлением N 616.</a:t>
            </a:r>
          </a:p>
          <a:p>
            <a:r>
              <a:rPr lang="ru-RU" sz="1600" dirty="0"/>
              <a:t>В действиях заказчика выявлено нарушение.</a:t>
            </a:r>
          </a:p>
          <a:p>
            <a:endParaRPr lang="ru-RU" sz="1600" b="1" dirty="0"/>
          </a:p>
          <a:p>
            <a:r>
              <a:rPr lang="ru-RU" sz="1600" b="1" dirty="0"/>
              <a:t>Реквизиты:</a:t>
            </a:r>
            <a:r>
              <a:rPr lang="ru-RU" sz="1600" dirty="0"/>
              <a:t> Решение Центрального аппарата ФАС России по закупке №0352100004921000047 от 27.12.2021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728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№617</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2613392"/>
            <a:ext cx="7287752" cy="1938992"/>
          </a:xfrm>
          <a:prstGeom prst="rect">
            <a:avLst/>
          </a:prstGeom>
          <a:noFill/>
        </p:spPr>
        <p:txBody>
          <a:bodyPr wrap="square" rtlCol="0">
            <a:spAutoFit/>
          </a:bodyPr>
          <a:lstStyle/>
          <a:p>
            <a:r>
              <a:rPr lang="ru-RU" sz="2000" b="1" dirty="0"/>
              <a:t>Пункт 4. </a:t>
            </a:r>
          </a:p>
          <a:p>
            <a:r>
              <a:rPr lang="ru-RU" sz="2000" dirty="0"/>
              <a:t>Ограничения, установленные пунктами 1 и 2 настоящего постановления, распространяются </a:t>
            </a:r>
            <a:r>
              <a:rPr lang="ru-RU" sz="2000" u="sng" dirty="0"/>
              <a:t>в том числе на товары, поставляемые заказчику при выполнении закупаемых работ</a:t>
            </a:r>
            <a:r>
              <a:rPr lang="ru-RU" sz="2000" dirty="0"/>
              <a:t>, оказании закупаемых услуг, а также являющиеся предметом лизинга.</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651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Постановление Правительства №617</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198127"/>
            <a:ext cx="7950571" cy="5262979"/>
          </a:xfrm>
          <a:prstGeom prst="rect">
            <a:avLst/>
          </a:prstGeom>
          <a:noFill/>
        </p:spPr>
        <p:txBody>
          <a:bodyPr wrap="square" rtlCol="0">
            <a:spAutoFit/>
          </a:bodyPr>
          <a:lstStyle/>
          <a:p>
            <a:r>
              <a:rPr lang="ru-RU" sz="1600" b="1" dirty="0"/>
              <a:t>Предмет закупки: </a:t>
            </a:r>
            <a:r>
              <a:rPr lang="ru-RU" sz="1600" dirty="0"/>
              <a:t>выполнение работ по текущему ремонту в учреждениях образования Красносельского района Санкт-Петербурга в 2022 году (лот N 5 школы) </a:t>
            </a:r>
          </a:p>
          <a:p>
            <a:r>
              <a:rPr lang="ru-RU" sz="1600" dirty="0"/>
              <a:t>(</a:t>
            </a:r>
            <a:r>
              <a:rPr lang="ru-RU" sz="1600" u="sng" dirty="0"/>
              <a:t>поставляемые товары выделены</a:t>
            </a:r>
            <a:r>
              <a:rPr lang="ru-RU" sz="1600" dirty="0"/>
              <a:t>)</a:t>
            </a:r>
          </a:p>
          <a:p>
            <a:endParaRPr lang="ru-RU" sz="1600" dirty="0"/>
          </a:p>
          <a:p>
            <a:r>
              <a:rPr lang="ru-RU" sz="1600" b="1" dirty="0"/>
              <a:t>Суть дела: </a:t>
            </a:r>
            <a:r>
              <a:rPr lang="ru-RU" sz="1600" dirty="0"/>
              <a:t>не установлено ограничение согласно ПП 617</a:t>
            </a:r>
          </a:p>
          <a:p>
            <a:endParaRPr lang="ru-RU" sz="1600" dirty="0"/>
          </a:p>
          <a:p>
            <a:r>
              <a:rPr lang="ru-RU" sz="1600" b="1" dirty="0"/>
              <a:t>Суть решения: </a:t>
            </a:r>
            <a:r>
              <a:rPr lang="ru-RU" sz="1600" dirty="0"/>
              <a:t>Согласно пункта 4. Постановления, ограничения, установленные настоящим постановлением, распространяются на товары, включенные в Перечень, в том числе поставляемые заказчику при выполнении закупаемых работ, оказании закупаемых услуг. Перечень включает в себя код ОКПД2 25.12.10.000 (Двери, окна и их рамы и пороги для дверей из металлов).</a:t>
            </a:r>
          </a:p>
          <a:p>
            <a:r>
              <a:rPr lang="ru-RU" sz="1600" dirty="0"/>
              <a:t>Из содержания извещения следует, что Заказчиком в объект закупки включена, в том числе, поставка товара "Двери противопожарные металлические" разных типов, которые, в свою очередь, отнесены к вышеуказанной группе товаров, а, следовательно, Заказчик был обязан установить соответствующие ограничения, предусмотренные Постановлением Правительства РФ от 30.04.2020 N 617, при этом, Заказчиком указанные ограничения не были установлены.</a:t>
            </a:r>
          </a:p>
          <a:p>
            <a:endParaRPr lang="ru-RU" sz="1600" b="1" dirty="0"/>
          </a:p>
          <a:p>
            <a:r>
              <a:rPr lang="ru-RU" sz="1600" b="1" dirty="0"/>
              <a:t>Реквизиты:</a:t>
            </a:r>
            <a:r>
              <a:rPr lang="ru-RU" sz="1600" dirty="0"/>
              <a:t> Решение Санкт-Петербургского УФАС России по закупке №0172200005522000045 от 23.03.2022 г.</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0710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B9E8DA7-979A-E646-841A-908877254B64}"/>
              </a:ext>
            </a:extLst>
          </p:cNvPr>
          <p:cNvSpPr txBox="1"/>
          <p:nvPr/>
        </p:nvSpPr>
        <p:spPr>
          <a:xfrm>
            <a:off x="245162" y="278014"/>
            <a:ext cx="8768807" cy="523220"/>
          </a:xfrm>
          <a:prstGeom prst="rect">
            <a:avLst/>
          </a:prstGeom>
          <a:noFill/>
        </p:spPr>
        <p:txBody>
          <a:bodyPr wrap="square" rtlCol="0">
            <a:spAutoFit/>
          </a:bodyPr>
          <a:lstStyle/>
          <a:p>
            <a:pPr lvl="0"/>
            <a:r>
              <a:rPr lang="ru-RU" sz="2800" b="1" dirty="0"/>
              <a:t>Приказ 126н</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3" name="TextBox 2"/>
          <p:cNvSpPr txBox="1"/>
          <p:nvPr/>
        </p:nvSpPr>
        <p:spPr>
          <a:xfrm>
            <a:off x="245162" y="1305341"/>
            <a:ext cx="7618678" cy="4247317"/>
          </a:xfrm>
          <a:prstGeom prst="rect">
            <a:avLst/>
          </a:prstGeom>
          <a:noFill/>
        </p:spPr>
        <p:txBody>
          <a:bodyPr wrap="square" rtlCol="0">
            <a:spAutoFit/>
          </a:bodyPr>
          <a:lstStyle/>
          <a:p>
            <a:r>
              <a:rPr lang="ru-RU" b="1" dirty="0"/>
              <a:t>Письмо Минфина от 22.10.2021 №24-06-06/85685</a:t>
            </a:r>
          </a:p>
          <a:p>
            <a:endParaRPr lang="ru-RU" dirty="0"/>
          </a:p>
          <a:p>
            <a:r>
              <a:rPr lang="ru-RU" dirty="0"/>
              <a:t>Департамент полагает возможным отметить, что Приказ 126н принят в целях реализации полномочий Минфина России по установлению допуска для целей закупок исключительно товаров, происходящих из иностранных государств, что следует из его наименования, пункта 1 Приказа №126н, утвержденных Приложений, содержащих исключительно товары.</a:t>
            </a:r>
          </a:p>
          <a:p>
            <a:endParaRPr lang="ru-RU" dirty="0"/>
          </a:p>
          <a:p>
            <a:r>
              <a:rPr lang="ru-RU" dirty="0"/>
              <a:t>Таким образом, Приказ №126н применяется исключительно при осуществлении закупок товаров (в случае, если предметом контракта является поставка товара) и не применяется в случае, если предметом контракта является выполнение работ, оказание услуг, в том числе для выполнения, оказания которых используется товар.</a:t>
            </a:r>
          </a:p>
        </p:txBody>
      </p:sp>
      <p:sp>
        <p:nvSpPr>
          <p:cNvPr id="7" name="Прямоугольник 6">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2" name="Скругленный прямоугольник 1"/>
          <p:cNvSpPr/>
          <p:nvPr/>
        </p:nvSpPr>
        <p:spPr>
          <a:xfrm>
            <a:off x="1123406" y="6025378"/>
            <a:ext cx="6740434" cy="5573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См. Решение Пензенского УФАС России по закупке №0155300011221000035 от 21.01.2022 г.</a:t>
            </a:r>
          </a:p>
        </p:txBody>
      </p:sp>
    </p:spTree>
    <p:extLst>
      <p:ext uri="{BB962C8B-B14F-4D97-AF65-F5344CB8AC3E}">
        <p14:creationId xmlns:p14="http://schemas.microsoft.com/office/powerpoint/2010/main" val="23958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a:latin typeface="+mj-lt"/>
                <a:ea typeface="Roboto Lt" pitchFamily="2" charset="0"/>
                <a:cs typeface="Segoe UI" panose="020B0502040204020203" pitchFamily="34" charset="0"/>
              </a:rPr>
              <a:t>Блок 1</a:t>
            </a: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300038" y="2711499"/>
            <a:ext cx="6293295" cy="954107"/>
          </a:xfrm>
          <a:prstGeom prst="rect">
            <a:avLst/>
          </a:prstGeom>
          <a:noFill/>
        </p:spPr>
        <p:txBody>
          <a:bodyPr wrap="square" rtlCol="0">
            <a:spAutoFit/>
          </a:bodyPr>
          <a:lstStyle/>
          <a:p>
            <a:r>
              <a:rPr lang="ru-RU" sz="2800" b="1" dirty="0">
                <a:latin typeface="+mj-lt"/>
              </a:rPr>
              <a:t>Сложные вопросы </a:t>
            </a:r>
            <a:r>
              <a:rPr lang="ru-RU" sz="2800" b="1" dirty="0" err="1">
                <a:latin typeface="+mj-lt"/>
              </a:rPr>
              <a:t>типологизации</a:t>
            </a:r>
            <a:r>
              <a:rPr lang="ru-RU" sz="2800" b="1" dirty="0">
                <a:latin typeface="+mj-lt"/>
              </a:rPr>
              <a:t> видов работ</a:t>
            </a: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592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8011" y="1061004"/>
            <a:ext cx="6000205" cy="391885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2"/>
                </a:solidFill>
                <a:latin typeface="Calibri Light" panose="020F0302020204030204"/>
              </a:rPr>
              <a:t>Закупка работ по строительству, реконструкции, капитальному ремонту, сносу объекта капитального строительства </a:t>
            </a:r>
          </a:p>
          <a:p>
            <a:pPr algn="ctr"/>
            <a:r>
              <a:rPr lang="ru-RU" b="1" dirty="0">
                <a:solidFill>
                  <a:schemeClr val="bg2"/>
                </a:solidFill>
                <a:latin typeface="Calibri Light" panose="020F0302020204030204"/>
              </a:rPr>
              <a:t>(есть проектная документация/типовая проектная документация/смета)</a:t>
            </a: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dirty="0"/>
          </a:p>
        </p:txBody>
      </p:sp>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Проблемы</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8" name="Объект 2"/>
          <p:cNvSpPr txBox="1">
            <a:spLocks/>
          </p:cNvSpPr>
          <p:nvPr/>
        </p:nvSpPr>
        <p:spPr>
          <a:xfrm>
            <a:off x="1846161" y="2629990"/>
            <a:ext cx="6349572" cy="3892730"/>
          </a:xfrm>
          <a:prstGeom prst="rect">
            <a:avLst/>
          </a:prstGeom>
          <a:solidFill>
            <a:schemeClr val="accent5">
              <a:lumMod val="20000"/>
              <a:lumOff val="80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ru-RU" sz="3800" dirty="0">
              <a:solidFill>
                <a:prstClr val="black"/>
              </a:solidFill>
            </a:endParaRPr>
          </a:p>
          <a:p>
            <a:pPr>
              <a:buFont typeface="Wingdings" panose="05000000000000000000" pitchFamily="2" charset="2"/>
              <a:buChar char="ü"/>
            </a:pPr>
            <a:r>
              <a:rPr lang="ru-RU" sz="5200" dirty="0">
                <a:solidFill>
                  <a:prstClr val="black"/>
                </a:solidFill>
              </a:rPr>
              <a:t>Необходимо выделить поставляемые товары</a:t>
            </a:r>
          </a:p>
          <a:p>
            <a:pPr>
              <a:buFont typeface="Wingdings" panose="05000000000000000000" pitchFamily="2" charset="2"/>
              <a:buChar char="ü"/>
            </a:pPr>
            <a:r>
              <a:rPr lang="ru-RU" sz="5200" dirty="0">
                <a:solidFill>
                  <a:prstClr val="black"/>
                </a:solidFill>
              </a:rPr>
              <a:t>Необходимо задать характеристики поставляемых товаров  с использованием КТРУ (при наличии таких позиций в каталоге)</a:t>
            </a:r>
          </a:p>
          <a:p>
            <a:pPr>
              <a:buFont typeface="Wingdings" panose="05000000000000000000" pitchFamily="2" charset="2"/>
              <a:buChar char="ü"/>
            </a:pPr>
            <a:r>
              <a:rPr lang="ru-RU" sz="5200" dirty="0">
                <a:solidFill>
                  <a:prstClr val="black"/>
                </a:solidFill>
              </a:rPr>
              <a:t>Необходимо сформировать извещение определенным образом</a:t>
            </a:r>
          </a:p>
          <a:p>
            <a:pPr>
              <a:buFont typeface="Wingdings" panose="05000000000000000000" pitchFamily="2" charset="2"/>
              <a:buChar char="ü"/>
            </a:pPr>
            <a:r>
              <a:rPr lang="ru-RU" sz="5200" dirty="0">
                <a:solidFill>
                  <a:prstClr val="black"/>
                </a:solidFill>
              </a:rPr>
              <a:t>Необходимо запросить у участника страну происхождения</a:t>
            </a:r>
          </a:p>
          <a:p>
            <a:pPr>
              <a:buFont typeface="Wingdings" panose="05000000000000000000" pitchFamily="2" charset="2"/>
              <a:buChar char="ü"/>
            </a:pPr>
            <a:r>
              <a:rPr lang="ru-RU" sz="5200" dirty="0">
                <a:solidFill>
                  <a:prstClr val="black"/>
                </a:solidFill>
              </a:rPr>
              <a:t>Страна происхождения указывается в реестре контрактов</a:t>
            </a:r>
          </a:p>
          <a:p>
            <a:pPr>
              <a:buFont typeface="Wingdings" panose="05000000000000000000" pitchFamily="2" charset="2"/>
              <a:buChar char="ü"/>
            </a:pPr>
            <a:r>
              <a:rPr lang="ru-RU" sz="5200" dirty="0">
                <a:solidFill>
                  <a:prstClr val="black"/>
                </a:solidFill>
              </a:rPr>
              <a:t>При осуществлении электронной приемки поставляемые товары выделяются отдельными строками с начислением на них НДС (пока не закреплено нормативными актами, есть письмо Минстроя в отношении строительства и реконструкции – Письмо Минстроя от 30.12.2021 г. №58204-СМ/09)</a:t>
            </a:r>
          </a:p>
        </p:txBody>
      </p:sp>
    </p:spTree>
    <p:extLst>
      <p:ext uri="{BB962C8B-B14F-4D97-AF65-F5344CB8AC3E}">
        <p14:creationId xmlns:p14="http://schemas.microsoft.com/office/powerpoint/2010/main" val="409854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8011" y="1061004"/>
            <a:ext cx="6000205" cy="391885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2"/>
                </a:solidFill>
                <a:latin typeface="Calibri Light" panose="020F0302020204030204"/>
              </a:rPr>
              <a:t>Закупка иных работ, услуг</a:t>
            </a: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b="1" dirty="0">
              <a:solidFill>
                <a:schemeClr val="bg2"/>
              </a:solidFill>
              <a:latin typeface="Calibri Light" panose="020F0302020204030204"/>
            </a:endParaRPr>
          </a:p>
          <a:p>
            <a:pPr algn="ctr"/>
            <a:endParaRPr lang="ru-RU" dirty="0"/>
          </a:p>
        </p:txBody>
      </p:sp>
      <p:sp>
        <p:nvSpPr>
          <p:cNvPr id="6" name="TextBox 5">
            <a:extLst>
              <a:ext uri="{FF2B5EF4-FFF2-40B4-BE49-F238E27FC236}">
                <a16:creationId xmlns:a16="http://schemas.microsoft.com/office/drawing/2014/main" xmlns=""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a:t>Проблемы</a:t>
            </a:r>
            <a:endParaRPr lang="ru-RU" sz="2800" dirty="0"/>
          </a:p>
        </p:txBody>
      </p:sp>
      <p:sp>
        <p:nvSpPr>
          <p:cNvPr id="39" name="TextBox 38">
            <a:extLst>
              <a:ext uri="{FF2B5EF4-FFF2-40B4-BE49-F238E27FC236}">
                <a16:creationId xmlns:a16="http://schemas.microsoft.com/office/drawing/2014/main" xmlns=""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5511"/>
            <a:ext cx="3996267" cy="6858000"/>
          </a:xfrm>
          <a:prstGeom prst="rect">
            <a:avLst/>
          </a:prstGeom>
        </p:spPr>
      </p:pic>
      <p:sp>
        <p:nvSpPr>
          <p:cNvPr id="8" name="Объект 2"/>
          <p:cNvSpPr txBox="1">
            <a:spLocks/>
          </p:cNvSpPr>
          <p:nvPr/>
        </p:nvSpPr>
        <p:spPr>
          <a:xfrm>
            <a:off x="1846161" y="2629990"/>
            <a:ext cx="6349572" cy="3892730"/>
          </a:xfrm>
          <a:prstGeom prst="rect">
            <a:avLst/>
          </a:prstGeom>
          <a:solidFill>
            <a:schemeClr val="accent5">
              <a:lumMod val="20000"/>
              <a:lumOff val="80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ru-RU" sz="3800" dirty="0">
              <a:solidFill>
                <a:prstClr val="black"/>
              </a:solidFill>
            </a:endParaRPr>
          </a:p>
          <a:p>
            <a:pPr>
              <a:buFont typeface="Wingdings" panose="05000000000000000000" pitchFamily="2" charset="2"/>
              <a:buChar char="ü"/>
            </a:pPr>
            <a:endParaRPr lang="ru-RU" sz="5200" dirty="0">
              <a:solidFill>
                <a:prstClr val="black"/>
              </a:solidFill>
            </a:endParaRPr>
          </a:p>
          <a:p>
            <a:pPr>
              <a:buFont typeface="Wingdings" panose="05000000000000000000" pitchFamily="2" charset="2"/>
              <a:buChar char="ü"/>
            </a:pPr>
            <a:r>
              <a:rPr lang="ru-RU" sz="5200" dirty="0">
                <a:solidFill>
                  <a:prstClr val="black"/>
                </a:solidFill>
              </a:rPr>
              <a:t>Необходимо выделить поставляемые товары</a:t>
            </a:r>
          </a:p>
          <a:p>
            <a:pPr>
              <a:buFont typeface="Wingdings" panose="05000000000000000000" pitchFamily="2" charset="2"/>
              <a:buChar char="ü"/>
            </a:pPr>
            <a:r>
              <a:rPr lang="ru-RU" sz="5200" dirty="0">
                <a:solidFill>
                  <a:prstClr val="black"/>
                </a:solidFill>
              </a:rPr>
              <a:t>Необходимо задать характеристики поставляемых товаров  с использованием КТРУ (при наличии таких позиций в каталоге)</a:t>
            </a:r>
          </a:p>
          <a:p>
            <a:pPr>
              <a:buFont typeface="Wingdings" panose="05000000000000000000" pitchFamily="2" charset="2"/>
              <a:buChar char="ü"/>
            </a:pPr>
            <a:r>
              <a:rPr lang="ru-RU" sz="5200" dirty="0">
                <a:solidFill>
                  <a:prstClr val="black"/>
                </a:solidFill>
              </a:rPr>
              <a:t>Необходимо сформировать извещение определенным образом</a:t>
            </a:r>
          </a:p>
          <a:p>
            <a:pPr>
              <a:buFont typeface="Wingdings" panose="05000000000000000000" pitchFamily="2" charset="2"/>
              <a:buChar char="ü"/>
            </a:pPr>
            <a:r>
              <a:rPr lang="ru-RU" sz="5200" dirty="0">
                <a:solidFill>
                  <a:prstClr val="black"/>
                </a:solidFill>
              </a:rPr>
              <a:t>Необходимо запросить у участника </a:t>
            </a:r>
            <a:r>
              <a:rPr lang="ru-RU" sz="5200" u="sng" dirty="0">
                <a:solidFill>
                  <a:prstClr val="black"/>
                </a:solidFill>
              </a:rPr>
              <a:t>характеристики поставляемых товаров</a:t>
            </a:r>
            <a:r>
              <a:rPr lang="ru-RU" sz="5200" dirty="0">
                <a:solidFill>
                  <a:prstClr val="black"/>
                </a:solidFill>
              </a:rPr>
              <a:t> и страну происхождения</a:t>
            </a:r>
          </a:p>
          <a:p>
            <a:pPr>
              <a:buFont typeface="Wingdings" panose="05000000000000000000" pitchFamily="2" charset="2"/>
              <a:buChar char="ü"/>
            </a:pPr>
            <a:r>
              <a:rPr lang="ru-RU" sz="5200" dirty="0">
                <a:solidFill>
                  <a:prstClr val="black"/>
                </a:solidFill>
              </a:rPr>
              <a:t>Страна происхождения указывается в реестре контрактов</a:t>
            </a:r>
          </a:p>
          <a:p>
            <a:pPr>
              <a:buFont typeface="Wingdings" panose="05000000000000000000" pitchFamily="2" charset="2"/>
              <a:buChar char="ü"/>
            </a:pPr>
            <a:r>
              <a:rPr lang="ru-RU" sz="5200" dirty="0">
                <a:solidFill>
                  <a:prstClr val="black"/>
                </a:solidFill>
              </a:rPr>
              <a:t>При осуществлении электронной приемки особых правил нет</a:t>
            </a:r>
          </a:p>
        </p:txBody>
      </p:sp>
    </p:spTree>
    <p:extLst>
      <p:ext uri="{BB962C8B-B14F-4D97-AF65-F5344CB8AC3E}">
        <p14:creationId xmlns:p14="http://schemas.microsoft.com/office/powerpoint/2010/main" val="24300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a:latin typeface="+mj-lt"/>
                <a:ea typeface="Roboto Lt" pitchFamily="2" charset="0"/>
                <a:cs typeface="Segoe UI" panose="020B0502040204020203" pitchFamily="34" charset="0"/>
              </a:rPr>
              <a:t>Блок 3</a:t>
            </a: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300038" y="1720788"/>
            <a:ext cx="7363505" cy="1815882"/>
          </a:xfrm>
          <a:prstGeom prst="rect">
            <a:avLst/>
          </a:prstGeom>
          <a:noFill/>
        </p:spPr>
        <p:txBody>
          <a:bodyPr wrap="square" rtlCol="0">
            <a:spAutoFit/>
          </a:bodyPr>
          <a:lstStyle/>
          <a:p>
            <a:r>
              <a:rPr lang="ru-RU" sz="2800" b="1" dirty="0">
                <a:latin typeface="+mj-lt"/>
              </a:rPr>
              <a:t>Единые требования к участникам при закупке работ: членство в СРО, лицензирование – общие принципы и спорные вопросы</a:t>
            </a: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15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Единые требования</a:t>
            </a:r>
            <a:endParaRPr lang="ru-RU" sz="2800" dirty="0">
              <a:solidFill>
                <a:schemeClr val="tx1"/>
              </a:solidFill>
              <a:latin typeface="+mn-lt"/>
            </a:endParaRPr>
          </a:p>
        </p:txBody>
      </p:sp>
      <p:sp>
        <p:nvSpPr>
          <p:cNvPr id="5" name="Объект 4"/>
          <p:cNvSpPr>
            <a:spLocks noGrp="1"/>
          </p:cNvSpPr>
          <p:nvPr>
            <p:ph idx="4294967295"/>
          </p:nvPr>
        </p:nvSpPr>
        <p:spPr>
          <a:xfrm>
            <a:off x="169817" y="1086609"/>
            <a:ext cx="7685314" cy="1226934"/>
          </a:xfrm>
        </p:spPr>
        <p:txBody>
          <a:bodyPr/>
          <a:lstStyle/>
          <a:p>
            <a:pPr marL="0" indent="0">
              <a:buNone/>
            </a:pPr>
            <a:r>
              <a:rPr lang="ru-RU" dirty="0">
                <a:solidFill>
                  <a:schemeClr val="tx1"/>
                </a:solidFill>
              </a:rPr>
              <a:t>Пункт 1 части 1 статьи 31 44-ФЗ: 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a:t>
            </a: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3" name="Скругленный прямоугольник 2"/>
          <p:cNvSpPr/>
          <p:nvPr/>
        </p:nvSpPr>
        <p:spPr>
          <a:xfrm>
            <a:off x="383068" y="3391989"/>
            <a:ext cx="6810102" cy="305964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7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a:t>
            </a:r>
          </a:p>
          <a:p>
            <a:pPr algn="ctr"/>
            <a:r>
              <a:rPr lang="ru-RU" dirty="0"/>
              <a:t>(утв. Президиумом Верховного Суда РФ 28.06.2017):</a:t>
            </a:r>
          </a:p>
          <a:p>
            <a:pPr algn="ctr"/>
            <a:r>
              <a:rPr lang="ru-RU" dirty="0"/>
              <a:t>Если выполнение работ, оказание услуг, составляющих лицензируемый вид деятельности, является самостоятельным объектом закупки, заказчик устанавливает требования к участникам закупки о наличии у них лицензии на такой вид деятельности.</a:t>
            </a:r>
          </a:p>
        </p:txBody>
      </p:sp>
      <p:sp>
        <p:nvSpPr>
          <p:cNvPr id="4" name="TextBox 3"/>
          <p:cNvSpPr txBox="1"/>
          <p:nvPr/>
        </p:nvSpPr>
        <p:spPr>
          <a:xfrm>
            <a:off x="1297577" y="2412171"/>
            <a:ext cx="6217920" cy="646331"/>
          </a:xfrm>
          <a:prstGeom prst="rect">
            <a:avLst/>
          </a:prstGeom>
          <a:noFill/>
        </p:spPr>
        <p:txBody>
          <a:bodyPr wrap="square" rtlCol="0">
            <a:spAutoFit/>
          </a:bodyPr>
          <a:lstStyle/>
          <a:p>
            <a:pPr marL="285750" indent="-285750">
              <a:buFontTx/>
              <a:buChar char="-"/>
            </a:pPr>
            <a:r>
              <a:rPr lang="ru-RU" dirty="0"/>
              <a:t>Требование о членстве в СРО</a:t>
            </a:r>
          </a:p>
          <a:p>
            <a:pPr marL="285750" indent="-285750">
              <a:buFontTx/>
              <a:buChar char="-"/>
            </a:pPr>
            <a:r>
              <a:rPr lang="ru-RU" dirty="0"/>
              <a:t>Требование о наличии лицензии</a:t>
            </a:r>
          </a:p>
        </p:txBody>
      </p:sp>
      <p:sp>
        <p:nvSpPr>
          <p:cNvPr id="8" name="Прямоугольная выноска 7"/>
          <p:cNvSpPr/>
          <p:nvPr/>
        </p:nvSpPr>
        <p:spPr>
          <a:xfrm>
            <a:off x="7873406" y="1700076"/>
            <a:ext cx="4189900" cy="3350623"/>
          </a:xfrm>
          <a:prstGeom prst="wedgeRectCallout">
            <a:avLst>
              <a:gd name="adj1" fmla="val -120573"/>
              <a:gd name="adj2" fmla="val -226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ч. 2.1 </a:t>
            </a:r>
            <a:r>
              <a:rPr lang="ru-RU" sz="1400" dirty="0"/>
              <a:t>ст. 52 </a:t>
            </a:r>
            <a:r>
              <a:rPr lang="ru-RU" sz="1400" dirty="0" err="1"/>
              <a:t>ГрК</a:t>
            </a:r>
            <a:r>
              <a:rPr lang="ru-RU" sz="1400" dirty="0"/>
              <a:t> РФ: Индивидуальный предприниматель или юридическое лицо, не являющиеся членами саморегулируемых организаций в области строительства, реконструкции, капитального ремонта объектов капитального строительства, могут выполнять работы по договорам строительного подряда, заключенным с застройщиком, техническим заказчиком, лицом, ответственным за эксплуатацию здания, сооружения, региональным оператором, в случае, </a:t>
            </a:r>
            <a:r>
              <a:rPr lang="ru-RU" sz="1400" b="1" u="sng" dirty="0"/>
              <a:t>если размер обязательств по каждому из таких договоров не превышает десяти миллионов рублей</a:t>
            </a:r>
            <a:r>
              <a:rPr lang="ru-RU" sz="1400" dirty="0"/>
              <a:t>.</a:t>
            </a:r>
          </a:p>
        </p:txBody>
      </p:sp>
    </p:spTree>
    <p:extLst>
      <p:ext uri="{BB962C8B-B14F-4D97-AF65-F5344CB8AC3E}">
        <p14:creationId xmlns:p14="http://schemas.microsoft.com/office/powerpoint/2010/main" val="61554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Изменения с 01.09.2022</a:t>
            </a:r>
            <a:endParaRPr lang="ru-RU" sz="2800" dirty="0">
              <a:solidFill>
                <a:schemeClr val="tx1"/>
              </a:solidFill>
              <a:latin typeface="+mn-lt"/>
            </a:endParaRPr>
          </a:p>
        </p:txBody>
      </p:sp>
      <p:sp>
        <p:nvSpPr>
          <p:cNvPr id="5" name="Объект 4"/>
          <p:cNvSpPr>
            <a:spLocks noGrp="1"/>
          </p:cNvSpPr>
          <p:nvPr>
            <p:ph idx="4294967295"/>
          </p:nvPr>
        </p:nvSpPr>
        <p:spPr>
          <a:xfrm>
            <a:off x="169817" y="1617831"/>
            <a:ext cx="8025916" cy="2327152"/>
          </a:xfrm>
          <a:ln>
            <a:solidFill>
              <a:schemeClr val="accent5">
                <a:lumMod val="50000"/>
              </a:schemeClr>
            </a:solidFill>
          </a:ln>
        </p:spPr>
        <p:txBody>
          <a:bodyPr>
            <a:normAutofit fontScale="85000" lnSpcReduction="10000"/>
          </a:bodyPr>
          <a:lstStyle/>
          <a:p>
            <a:pPr marL="0" indent="0">
              <a:buNone/>
            </a:pPr>
            <a:r>
              <a:rPr lang="ru-RU" dirty="0">
                <a:solidFill>
                  <a:schemeClr val="tx1"/>
                </a:solidFill>
              </a:rPr>
              <a:t>В единый реестр сведений о членах саморегулируемых организаций и их обязательствах включается информация о членах саморегулируемой организации, о лицах, прекративших членство в саморегулируемой организации, а также сведения об их обязательствах соответственно по договорам подряда на выполнение инженерных изысканий, подготовку проектной документации, договорам строительного подряда, договорам подряда на осуществление сноса, заключенным такими лицами с использованием конкурентных способов заключения договоров.</a:t>
            </a:r>
          </a:p>
          <a:p>
            <a:pPr marL="0" indent="0">
              <a:buNone/>
            </a:pPr>
            <a:r>
              <a:rPr lang="ru-RU" dirty="0">
                <a:solidFill>
                  <a:schemeClr val="tx1"/>
                </a:solidFill>
              </a:rPr>
              <a:t>Формирование и ведение единого реестра сведений о членах саморегулируемых организаций и их обязательствах осуществляются соответствующим Национальным объединением саморегулируемых организаций.</a:t>
            </a:r>
          </a:p>
          <a:p>
            <a:pPr marL="0" indent="0">
              <a:buNone/>
            </a:pPr>
            <a:endParaRPr lang="ru-RU" dirty="0">
              <a:solidFill>
                <a:schemeClr val="tx1"/>
              </a:solidFill>
            </a:endParaRP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9" name="Прямоугольник 8"/>
          <p:cNvSpPr/>
          <p:nvPr/>
        </p:nvSpPr>
        <p:spPr>
          <a:xfrm>
            <a:off x="169817" y="1182404"/>
            <a:ext cx="3052354" cy="43542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статья 55.17 </a:t>
            </a:r>
            <a:r>
              <a:rPr lang="ru-RU" b="1" dirty="0" err="1">
                <a:solidFill>
                  <a:schemeClr val="bg1"/>
                </a:solidFill>
              </a:rPr>
              <a:t>ГрК</a:t>
            </a:r>
            <a:r>
              <a:rPr lang="ru-RU" b="1" dirty="0">
                <a:solidFill>
                  <a:schemeClr val="bg1"/>
                </a:solidFill>
              </a:rPr>
              <a:t> РФ</a:t>
            </a:r>
            <a:endParaRPr lang="ru-RU" dirty="0">
              <a:solidFill>
                <a:schemeClr val="bg1"/>
              </a:solidFill>
            </a:endParaRPr>
          </a:p>
        </p:txBody>
      </p:sp>
      <p:sp>
        <p:nvSpPr>
          <p:cNvPr id="10" name="Прямоугольник 9"/>
          <p:cNvSpPr/>
          <p:nvPr/>
        </p:nvSpPr>
        <p:spPr>
          <a:xfrm>
            <a:off x="169817" y="4406753"/>
            <a:ext cx="3052354" cy="43542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статья 55.20 </a:t>
            </a:r>
            <a:r>
              <a:rPr lang="ru-RU" b="1" dirty="0" err="1">
                <a:solidFill>
                  <a:schemeClr val="bg1"/>
                </a:solidFill>
              </a:rPr>
              <a:t>ГрК</a:t>
            </a:r>
            <a:r>
              <a:rPr lang="ru-RU" b="1" dirty="0">
                <a:solidFill>
                  <a:schemeClr val="bg1"/>
                </a:solidFill>
              </a:rPr>
              <a:t> РФ</a:t>
            </a:r>
            <a:endParaRPr lang="ru-RU" dirty="0">
              <a:solidFill>
                <a:schemeClr val="bg1"/>
              </a:solidFill>
            </a:endParaRPr>
          </a:p>
        </p:txBody>
      </p:sp>
      <p:sp>
        <p:nvSpPr>
          <p:cNvPr id="12" name="Объект 4"/>
          <p:cNvSpPr txBox="1">
            <a:spLocks/>
          </p:cNvSpPr>
          <p:nvPr/>
        </p:nvSpPr>
        <p:spPr>
          <a:xfrm>
            <a:off x="169817" y="4842181"/>
            <a:ext cx="8025916" cy="1875756"/>
          </a:xfrm>
          <a:prstGeom prst="rect">
            <a:avLst/>
          </a:prstGeom>
          <a:ln>
            <a:solidFill>
              <a:schemeClr val="accent5">
                <a:lumMod val="50000"/>
              </a:schemeClr>
            </a:solidFill>
          </a:ln>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dirty="0">
                <a:solidFill>
                  <a:schemeClr val="tx1"/>
                </a:solidFill>
              </a:rPr>
              <a:t>Создаются национальные объединения саморегулируемых организаций следующих видов:</a:t>
            </a:r>
          </a:p>
          <a:p>
            <a:pPr marL="0" indent="0">
              <a:buNone/>
            </a:pPr>
            <a:r>
              <a:rPr lang="ru-RU" dirty="0">
                <a:solidFill>
                  <a:schemeClr val="tx1"/>
                </a:solidFill>
              </a:rPr>
              <a:t>1) Национальное объединение саморегулируемых организаций, основанных на членстве лиц, выполняющих инженерные изыскания, и саморегулируемых организаций, основанных на членстве лиц, осуществляющих подготовку проектной документации;</a:t>
            </a:r>
          </a:p>
          <a:p>
            <a:pPr marL="0" indent="0">
              <a:buNone/>
            </a:pPr>
            <a:r>
              <a:rPr lang="ru-RU" dirty="0">
                <a:solidFill>
                  <a:schemeClr val="tx1"/>
                </a:solidFill>
              </a:rPr>
              <a:t>2) Национальное объединение саморегулируемых организаций, основанных на членстве лиц, осуществляющих строительство.</a:t>
            </a:r>
          </a:p>
        </p:txBody>
      </p:sp>
      <p:sp>
        <p:nvSpPr>
          <p:cNvPr id="13" name="Плюс 12"/>
          <p:cNvSpPr/>
          <p:nvPr/>
        </p:nvSpPr>
        <p:spPr>
          <a:xfrm>
            <a:off x="4488058" y="3712539"/>
            <a:ext cx="470263" cy="461260"/>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958321" y="3699328"/>
            <a:ext cx="3237412" cy="43542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ПП РФ от 25.05.2022 </a:t>
            </a:r>
            <a:r>
              <a:rPr lang="en-US" b="1" dirty="0">
                <a:solidFill>
                  <a:schemeClr val="bg1"/>
                </a:solidFill>
              </a:rPr>
              <a:t>N 945</a:t>
            </a:r>
          </a:p>
        </p:txBody>
      </p:sp>
      <p:sp>
        <p:nvSpPr>
          <p:cNvPr id="15" name="Стрелка вправо 14"/>
          <p:cNvSpPr/>
          <p:nvPr/>
        </p:nvSpPr>
        <p:spPr>
          <a:xfrm>
            <a:off x="7873516" y="5440424"/>
            <a:ext cx="644434" cy="33963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7873516" y="6208484"/>
            <a:ext cx="644434" cy="33963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567058" y="5103223"/>
            <a:ext cx="3311433" cy="82731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НОПРИЗ</a:t>
            </a:r>
          </a:p>
          <a:p>
            <a:pPr algn="ctr"/>
            <a:r>
              <a:rPr lang="en-US" dirty="0"/>
              <a:t>https://www.nopriz.ru/nreesters/elektronnyy-reestr/</a:t>
            </a:r>
            <a:endParaRPr lang="ru-RU" dirty="0"/>
          </a:p>
        </p:txBody>
      </p:sp>
      <p:sp>
        <p:nvSpPr>
          <p:cNvPr id="18" name="Прямоугольник 17"/>
          <p:cNvSpPr/>
          <p:nvPr/>
        </p:nvSpPr>
        <p:spPr>
          <a:xfrm>
            <a:off x="8567058" y="6054324"/>
            <a:ext cx="3311433" cy="80367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НОСТРОЙ</a:t>
            </a:r>
          </a:p>
          <a:p>
            <a:pPr algn="ctr"/>
            <a:r>
              <a:rPr lang="en-US" dirty="0"/>
              <a:t>https://reestr.nostroy.ru/sro/all/member/list</a:t>
            </a:r>
            <a:endParaRPr lang="ru-RU" dirty="0"/>
          </a:p>
        </p:txBody>
      </p:sp>
    </p:spTree>
    <p:extLst>
      <p:ext uri="{BB962C8B-B14F-4D97-AF65-F5344CB8AC3E}">
        <p14:creationId xmlns:p14="http://schemas.microsoft.com/office/powerpoint/2010/main" val="12807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Изменения с 01.09.2022</a:t>
            </a:r>
            <a:endParaRPr lang="ru-RU" sz="2800" dirty="0">
              <a:solidFill>
                <a:schemeClr val="tx1"/>
              </a:solidFill>
              <a:latin typeface="+mn-lt"/>
            </a:endParaRP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3" name="Скругленный прямоугольник 2"/>
          <p:cNvSpPr/>
          <p:nvPr/>
        </p:nvSpPr>
        <p:spPr>
          <a:xfrm>
            <a:off x="261257" y="1314995"/>
            <a:ext cx="3248297" cy="375339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Подпункт «н» пункта 1 части 1 статьи 43 44-ФЗ: в состав заявки входят документы, подтверждающие соответствие участника закупки требованиям, установленным пунктом 1 части 1 статьи 31 настоящего Федерального закона </a:t>
            </a:r>
          </a:p>
        </p:txBody>
      </p:sp>
      <p:sp>
        <p:nvSpPr>
          <p:cNvPr id="4" name="Двойная стрелка влево/вправо 3"/>
          <p:cNvSpPr/>
          <p:nvPr/>
        </p:nvSpPr>
        <p:spPr>
          <a:xfrm>
            <a:off x="3602809" y="3098073"/>
            <a:ext cx="1159933" cy="661852"/>
          </a:xfrm>
          <a:prstGeom prst="leftRight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932560" y="1286692"/>
            <a:ext cx="3263174" cy="378169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5 статьи 55.17 </a:t>
            </a:r>
            <a:r>
              <a:rPr lang="ru-RU" dirty="0" err="1"/>
              <a:t>ГрК</a:t>
            </a:r>
            <a:r>
              <a:rPr lang="ru-RU" dirty="0"/>
              <a:t> РФ: Сведения, содержащиеся в едином реестре сведений о членах саморегулируемых организаций и их обязательствах, подлежат размещению в сети "Интернет" и должны быть доступны для ознакомления без взимания платы.</a:t>
            </a:r>
          </a:p>
        </p:txBody>
      </p:sp>
      <p:sp>
        <p:nvSpPr>
          <p:cNvPr id="8" name="Прямоугольник 7"/>
          <p:cNvSpPr/>
          <p:nvPr/>
        </p:nvSpPr>
        <p:spPr>
          <a:xfrm>
            <a:off x="2420983" y="5547360"/>
            <a:ext cx="3457303" cy="1088571"/>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Что требовать в составе заявки и требовать ли в принципе?</a:t>
            </a:r>
          </a:p>
        </p:txBody>
      </p:sp>
    </p:spTree>
    <p:extLst>
      <p:ext uri="{BB962C8B-B14F-4D97-AF65-F5344CB8AC3E}">
        <p14:creationId xmlns:p14="http://schemas.microsoft.com/office/powerpoint/2010/main" val="22097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4982" y="404971"/>
            <a:ext cx="10515600" cy="1325562"/>
          </a:xfrm>
        </p:spPr>
        <p:txBody>
          <a:bodyPr>
            <a:normAutofit fontScale="90000"/>
          </a:bodyPr>
          <a:lstStyle/>
          <a:p>
            <a:pPr lvl="0"/>
            <a:r>
              <a:rPr lang="ru-RU" sz="2800" b="1" dirty="0">
                <a:solidFill>
                  <a:schemeClr val="tx1"/>
                </a:solidFill>
                <a:latin typeface="+mn-lt"/>
              </a:rPr>
              <a:t>Письмо Минстроя России от 16.05.2019 N 17553-ТБ/02</a:t>
            </a:r>
            <a:br>
              <a:rPr lang="ru-RU" sz="2800" b="1" dirty="0">
                <a:solidFill>
                  <a:schemeClr val="tx1"/>
                </a:solidFill>
                <a:latin typeface="+mn-lt"/>
              </a:rPr>
            </a:br>
            <a:r>
              <a:rPr lang="ru-RU" sz="2800" b="1" dirty="0">
                <a:solidFill>
                  <a:schemeClr val="tx1"/>
                </a:solidFill>
                <a:latin typeface="+mn-lt"/>
              </a:rPr>
              <a:t>Об участии члена саморегулируемой организации в заключении договоров подряда</a:t>
            </a: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9" name="TextBox 8"/>
          <p:cNvSpPr txBox="1"/>
          <p:nvPr/>
        </p:nvSpPr>
        <p:spPr>
          <a:xfrm>
            <a:off x="209004" y="1730533"/>
            <a:ext cx="10911842" cy="2123658"/>
          </a:xfrm>
          <a:prstGeom prst="rect">
            <a:avLst/>
          </a:prstGeom>
          <a:noFill/>
        </p:spPr>
        <p:txBody>
          <a:bodyPr wrap="square" rtlCol="0">
            <a:spAutoFit/>
          </a:bodyPr>
          <a:lstStyle/>
          <a:p>
            <a:r>
              <a:rPr lang="ru-RU" sz="1200" dirty="0"/>
              <a:t>Член саморегулируемой организации имеет право выполнять инженерные изыскания, осуществлять подготовку проектной документации, строительство, реконструкцию, капитальный ремонт, снос объектов капитального строительства по соответствующим договорам, заключаемым с застройщиком, техническим заказчиком, лицом, ответственным за эксплуатацию здания, сооружения, региональным оператором (далее - договор подряда) с использованием конкурентных способов заключения договоров, при соблюдении одновременно следующих условий:</a:t>
            </a:r>
          </a:p>
          <a:p>
            <a:endParaRPr lang="ru-RU" sz="1200" dirty="0"/>
          </a:p>
          <a:p>
            <a:r>
              <a:rPr lang="ru-RU" sz="1200" dirty="0"/>
              <a:t>- наличие у саморегулируемой организации, членом которой является такое лицо, сформированного компенсационного фонда обеспечения договорных обязательств;</a:t>
            </a:r>
          </a:p>
          <a:p>
            <a:r>
              <a:rPr lang="ru-RU" sz="1200" dirty="0"/>
              <a:t>- совокупный размер обязательств по таким договорам не превышает предельный размер обязательств, исходя из которого им внесен взнос в компенсационный фонд обеспечения договорных обязательств;</a:t>
            </a:r>
          </a:p>
          <a:p>
            <a:r>
              <a:rPr lang="ru-RU" sz="1200" dirty="0"/>
              <a:t>- начальная максимальная цена договора не превышает уровень ответственности, исходя из которого членом саморегулируемой организации внесен взнос в компенсационный фонд возмещения вреда.</a:t>
            </a:r>
          </a:p>
        </p:txBody>
      </p:sp>
      <p:sp>
        <p:nvSpPr>
          <p:cNvPr id="10" name="Прямоугольник 9"/>
          <p:cNvSpPr/>
          <p:nvPr/>
        </p:nvSpPr>
        <p:spPr>
          <a:xfrm>
            <a:off x="287383" y="3944983"/>
            <a:ext cx="10824754" cy="940526"/>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Член саморегулируемой организации, не уплативший дополнительный взнос, не имеет права принимать участие в заключении новых договоров подряда с использованием конкурентных способов заключения договоров.</a:t>
            </a:r>
          </a:p>
        </p:txBody>
      </p:sp>
      <p:sp>
        <p:nvSpPr>
          <p:cNvPr id="11" name="TextBox 10"/>
          <p:cNvSpPr txBox="1"/>
          <p:nvPr/>
        </p:nvSpPr>
        <p:spPr>
          <a:xfrm>
            <a:off x="230777" y="5159993"/>
            <a:ext cx="10937965" cy="1384995"/>
          </a:xfrm>
          <a:prstGeom prst="rect">
            <a:avLst/>
          </a:prstGeom>
          <a:noFill/>
        </p:spPr>
        <p:txBody>
          <a:bodyPr wrap="square" rtlCol="0">
            <a:spAutoFit/>
          </a:bodyPr>
          <a:lstStyle/>
          <a:p>
            <a:r>
              <a:rPr lang="ru-RU" sz="1200" dirty="0"/>
              <a:t>Документальным подтверждением </a:t>
            </a:r>
            <a:r>
              <a:rPr lang="ru-RU" sz="1200" u="sng" dirty="0"/>
              <a:t>членства</a:t>
            </a:r>
            <a:r>
              <a:rPr lang="ru-RU" sz="1200" dirty="0"/>
              <a:t> индивидуального предпринимателя, юридического лица в саморегулируемой организации соответствующего вида является выписка из реестра членов саморегулируемой организации, форма которой утверждена приказом </a:t>
            </a:r>
            <a:r>
              <a:rPr lang="ru-RU" sz="1200" dirty="0" err="1"/>
              <a:t>Ростехнадзора</a:t>
            </a:r>
            <a:r>
              <a:rPr lang="ru-RU" sz="1200" dirty="0"/>
              <a:t> от 4 марта 2019 г. N 86, предусматривающая информацию о наличии, отсутствии или приостановлении права члена саморегулируемой организации выполнять инженерные изыскания, осуществлять подготовку проектной документации, строительство, реконструкцию, капитальный ремонт, снос объектов капитального строительства по договорам подряда, заключаемым с использованием конкурентных способов заключения договоров, а также об уровнях ответственности члена саморегулируемой организации по компенсационному фонду возмещения вреда и по компенсационному фонду обеспечения договорных обязательств.</a:t>
            </a:r>
          </a:p>
        </p:txBody>
      </p:sp>
    </p:spTree>
    <p:extLst>
      <p:ext uri="{BB962C8B-B14F-4D97-AF65-F5344CB8AC3E}">
        <p14:creationId xmlns:p14="http://schemas.microsoft.com/office/powerpoint/2010/main" val="367870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9" name="TextBox 8"/>
          <p:cNvSpPr txBox="1"/>
          <p:nvPr/>
        </p:nvSpPr>
        <p:spPr>
          <a:xfrm>
            <a:off x="104502" y="1180914"/>
            <a:ext cx="12087498" cy="5509200"/>
          </a:xfrm>
          <a:prstGeom prst="rect">
            <a:avLst/>
          </a:prstGeom>
          <a:noFill/>
        </p:spPr>
        <p:txBody>
          <a:bodyPr wrap="square" rtlCol="0">
            <a:spAutoFit/>
          </a:bodyPr>
          <a:lstStyle/>
          <a:p>
            <a:r>
              <a:rPr lang="ru-RU" sz="1600" b="1" dirty="0"/>
              <a:t>Суть дела: </a:t>
            </a:r>
            <a:r>
              <a:rPr lang="ru-RU" sz="1600" dirty="0"/>
              <a:t>заявитель обжалует действия заказчика по неправомерному определению победителя, так как на момент подведения итогов закупки последним не был сделан взнос в компенсационный фонд в необходимом размере</a:t>
            </a:r>
          </a:p>
          <a:p>
            <a:endParaRPr lang="ru-RU" sz="1600" dirty="0"/>
          </a:p>
          <a:p>
            <a:r>
              <a:rPr lang="ru-RU" sz="1600" b="1" dirty="0"/>
              <a:t>Суть решения: </a:t>
            </a:r>
            <a:r>
              <a:rPr lang="ru-RU" sz="1600" dirty="0"/>
              <a:t>По результатам рассмотрения жалобы общества антимонопольный орган пришел к выводу об отсутствии в действиях заказчика нарушений Федерального закона от 05.04.2013 № 44-ФЗ, поскольку победителем в составе заявки представлена выписка из реестра членов СРО, а также к моменту заключения государственного контракта названное общество обладало требуемым компенсационном фондом. Суд соглашается с выводом антимонопольного органа и указывает, что ООО в момент подачи заявок и подведения итогов действительно не обладало компенсационным фондом, между тем, данная организация являлась членом саморегулируемой организации. Также судами обоснованно отмечено и то, что ООО могло принять участие в конкурентной борьбе и в составе второй части заявки приложило выписку из реестра членов СРО, подтверждающую, что указанное лицо соответствует требованиям аукционной документации.</a:t>
            </a:r>
          </a:p>
          <a:p>
            <a:r>
              <a:rPr lang="ru-RU" sz="1600" dirty="0"/>
              <a:t>При этом в самой аукционной документации напрямую указано, что участник  должен подтвердить соответствие требованиям статьи 31 Закона о контрактной системе выпиской из реестра членов СРО по форме, утвержденной Приказом № 58*.</a:t>
            </a:r>
          </a:p>
          <a:p>
            <a:endParaRPr lang="ru-RU" sz="1600" dirty="0"/>
          </a:p>
          <a:p>
            <a:r>
              <a:rPr lang="ru-RU" sz="1600" b="1" dirty="0"/>
              <a:t>Реквизиты:</a:t>
            </a:r>
            <a:r>
              <a:rPr lang="ru-RU" sz="1600" dirty="0"/>
              <a:t> Определение Верховного Суда РФ от 21.03.2019 N 305-КГ18-26008 по делу N А40-27939/2018</a:t>
            </a:r>
          </a:p>
          <a:p>
            <a:endParaRPr lang="ru-RU" sz="1600" b="1" dirty="0"/>
          </a:p>
          <a:p>
            <a:r>
              <a:rPr lang="ru-RU" sz="1600" b="1" dirty="0"/>
              <a:t>Аналогичное решение: </a:t>
            </a:r>
            <a:r>
              <a:rPr lang="ru-RU" sz="1600" dirty="0"/>
              <a:t>Постановление Пятого арбитражного апелляционного суда от 16.02.2021 N 05АП-7849/2020 по делу N А59-8/2020, оставленное в силе Определением Верховного Суда РФ от 03.09.2021 N 303-ЭС21-14839 отказано в передаче дела N А59-8/202</a:t>
            </a:r>
          </a:p>
          <a:p>
            <a:endParaRPr lang="ru-RU" sz="1600" dirty="0"/>
          </a:p>
          <a:p>
            <a:r>
              <a:rPr lang="ru-RU" sz="1600" dirty="0"/>
              <a:t>*Форма приказа устаревшая</a:t>
            </a:r>
          </a:p>
        </p:txBody>
      </p:sp>
    </p:spTree>
    <p:extLst>
      <p:ext uri="{BB962C8B-B14F-4D97-AF65-F5344CB8AC3E}">
        <p14:creationId xmlns:p14="http://schemas.microsoft.com/office/powerpoint/2010/main" val="9589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9" name="TextBox 8"/>
          <p:cNvSpPr txBox="1"/>
          <p:nvPr/>
        </p:nvSpPr>
        <p:spPr>
          <a:xfrm>
            <a:off x="209004" y="1712137"/>
            <a:ext cx="7750629" cy="3785652"/>
          </a:xfrm>
          <a:prstGeom prst="rect">
            <a:avLst/>
          </a:prstGeom>
          <a:noFill/>
        </p:spPr>
        <p:txBody>
          <a:bodyPr wrap="square" rtlCol="0">
            <a:spAutoFit/>
          </a:bodyPr>
          <a:lstStyle/>
          <a:p>
            <a:r>
              <a:rPr lang="ru-RU" sz="1600" b="1" dirty="0"/>
              <a:t>Суть дела: </a:t>
            </a:r>
            <a:r>
              <a:rPr lang="ru-RU" sz="1600" dirty="0"/>
              <a:t>заявка участника, который не сделал взнос в компенсационный фонд, был признана соответствующей требованиям документации. Однако, ФАС признал действия комиссии незаконными</a:t>
            </a:r>
          </a:p>
          <a:p>
            <a:endParaRPr lang="ru-RU" sz="1600" dirty="0"/>
          </a:p>
          <a:p>
            <a:r>
              <a:rPr lang="ru-RU" sz="1600" b="1" dirty="0"/>
              <a:t>Суть решения: </a:t>
            </a:r>
            <a:r>
              <a:rPr lang="ru-RU" sz="1600" dirty="0"/>
              <a:t>суды исходили из доказанности несоответствия ООО обязательным требованиям, предъявляемым к участникам открытого конкурса в электронной форме, поскольку приложенные к его заявке документы свидетельствовали, что обществом не уплачен взнос в компенсационный фонд обеспечения договорных обязательств саморегулируемой организации, членом которой оно является. Конкурсная комиссия, признав заявку общества соответствующей требованиям конкурсной документации, приняла такое решение в нарушение требований законодательства.</a:t>
            </a:r>
          </a:p>
          <a:p>
            <a:endParaRPr lang="ru-RU" sz="1600" dirty="0"/>
          </a:p>
          <a:p>
            <a:r>
              <a:rPr lang="ru-RU" sz="1600" b="1" dirty="0"/>
              <a:t>Реквизиты:</a:t>
            </a:r>
            <a:r>
              <a:rPr lang="ru-RU" sz="1600" dirty="0"/>
              <a:t> Определение Верховного Суда РФ от 02.02.2022 N 309-ЭС21-27338 по делу N А60-66742/2020</a:t>
            </a:r>
          </a:p>
        </p:txBody>
      </p:sp>
    </p:spTree>
    <p:extLst>
      <p:ext uri="{BB962C8B-B14F-4D97-AF65-F5344CB8AC3E}">
        <p14:creationId xmlns:p14="http://schemas.microsoft.com/office/powerpoint/2010/main" val="23688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9" name="TextBox 8"/>
          <p:cNvSpPr txBox="1"/>
          <p:nvPr/>
        </p:nvSpPr>
        <p:spPr>
          <a:xfrm>
            <a:off x="104502" y="1180914"/>
            <a:ext cx="7936839" cy="4770537"/>
          </a:xfrm>
          <a:prstGeom prst="rect">
            <a:avLst/>
          </a:prstGeom>
          <a:noFill/>
        </p:spPr>
        <p:txBody>
          <a:bodyPr wrap="square" rtlCol="0">
            <a:spAutoFit/>
          </a:bodyPr>
          <a:lstStyle/>
          <a:p>
            <a:r>
              <a:rPr lang="ru-RU" sz="1600" b="1" dirty="0"/>
              <a:t>Суть дела: </a:t>
            </a:r>
            <a:r>
              <a:rPr lang="ru-RU" sz="1600" dirty="0"/>
              <a:t>заявитель обжалует действия заказчика по неправомерному определению победителя, так как на момент подведения итогов закупки последним не был сделан взнос в компенсационный фонд в необходимом размере</a:t>
            </a:r>
          </a:p>
          <a:p>
            <a:endParaRPr lang="ru-RU" sz="1600" dirty="0"/>
          </a:p>
          <a:p>
            <a:r>
              <a:rPr lang="ru-RU" sz="1600" b="1" dirty="0"/>
              <a:t>Суть решения: </a:t>
            </a:r>
            <a:r>
              <a:rPr lang="ru-RU" sz="1600" dirty="0"/>
              <a:t>заказчиком было установлено требование о предоставлении копии выписки из реестра членов СРО в области инженерных изысканий и архитектурно-строительного проектирования. На момент рассмотрения заявок ООО предоставило выписку из реестра членов СРО, в соответствии с которой у участника закупки отсутствует уровень ответственности по обязательствам по договору подряда на выполнение инженерных изысканий, заключенному с использованием конкурентных способов заключения договора, а также размер взноса в компенсационный фонд обеспечения договорных обязательств составляет 0 руб. УФАС сделал вывод о том, что заявка не соответствовала требованиям документации, суды позицию УФАС поддержали.</a:t>
            </a:r>
          </a:p>
          <a:p>
            <a:endParaRPr lang="ru-RU" sz="1600" dirty="0"/>
          </a:p>
          <a:p>
            <a:r>
              <a:rPr lang="ru-RU" sz="1600" b="1" dirty="0"/>
              <a:t>Реквизиты:</a:t>
            </a:r>
            <a:r>
              <a:rPr lang="ru-RU" sz="1600" dirty="0"/>
              <a:t> Определение Верховного Суда РФ от 02.02.2022 N 309-ЭС21-27338 по делу N А60-66742/2020</a:t>
            </a:r>
          </a:p>
          <a:p>
            <a:endParaRPr lang="ru-RU" sz="1600" dirty="0"/>
          </a:p>
        </p:txBody>
      </p:sp>
    </p:spTree>
    <p:extLst>
      <p:ext uri="{BB962C8B-B14F-4D97-AF65-F5344CB8AC3E}">
        <p14:creationId xmlns:p14="http://schemas.microsoft.com/office/powerpoint/2010/main" val="22633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6003235" cy="584775"/>
          </a:xfrm>
          <a:prstGeom prst="rect">
            <a:avLst/>
          </a:prstGeom>
          <a:noFill/>
        </p:spPr>
        <p:txBody>
          <a:bodyPr wrap="square" rtlCol="0">
            <a:spAutoFit/>
          </a:bodyPr>
          <a:lstStyle/>
          <a:p>
            <a:r>
              <a:rPr lang="ru-RU" sz="3200" b="1" dirty="0"/>
              <a:t>Термины и определения</a:t>
            </a:r>
          </a:p>
        </p:txBody>
      </p:sp>
      <p:sp>
        <p:nvSpPr>
          <p:cNvPr id="4" name="Скругленный прямоугольник 3"/>
          <p:cNvSpPr/>
          <p:nvPr/>
        </p:nvSpPr>
        <p:spPr>
          <a:xfrm>
            <a:off x="4089876" y="1066019"/>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текущему ремонту</a:t>
            </a:r>
          </a:p>
        </p:txBody>
      </p:sp>
      <p:sp>
        <p:nvSpPr>
          <p:cNvPr id="9" name="Скругленный прямоугольник 8"/>
          <p:cNvSpPr/>
          <p:nvPr/>
        </p:nvSpPr>
        <p:spPr>
          <a:xfrm>
            <a:off x="4089876" y="2059568"/>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благоустройству</a:t>
            </a:r>
          </a:p>
        </p:txBody>
      </p:sp>
      <p:sp>
        <p:nvSpPr>
          <p:cNvPr id="12" name="Скругленный прямоугольник 11"/>
          <p:cNvSpPr/>
          <p:nvPr/>
        </p:nvSpPr>
        <p:spPr>
          <a:xfrm>
            <a:off x="4089876" y="4084596"/>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проектированию </a:t>
            </a:r>
            <a:r>
              <a:rPr lang="ru-RU" dirty="0" smtClean="0"/>
              <a:t>и (</a:t>
            </a:r>
            <a:r>
              <a:rPr lang="ru-RU" dirty="0"/>
              <a:t>или) инженерным изысканиям</a:t>
            </a:r>
          </a:p>
        </p:txBody>
      </p:sp>
      <p:sp>
        <p:nvSpPr>
          <p:cNvPr id="13" name="Скругленный прямоугольник 12"/>
          <p:cNvSpPr/>
          <p:nvPr/>
        </p:nvSpPr>
        <p:spPr>
          <a:xfrm>
            <a:off x="4089876" y="3053117"/>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монтажу ОПС</a:t>
            </a:r>
          </a:p>
        </p:txBody>
      </p:sp>
      <p:sp>
        <p:nvSpPr>
          <p:cNvPr id="14" name="Скругленный прямоугольник 13"/>
          <p:cNvSpPr/>
          <p:nvPr/>
        </p:nvSpPr>
        <p:spPr>
          <a:xfrm>
            <a:off x="473993" y="1066019"/>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a:t>
            </a:r>
            <a:r>
              <a:rPr lang="ru-RU" dirty="0" smtClean="0"/>
              <a:t>по строительству</a:t>
            </a:r>
            <a:endParaRPr lang="ru-RU" dirty="0"/>
          </a:p>
        </p:txBody>
      </p:sp>
      <p:sp>
        <p:nvSpPr>
          <p:cNvPr id="15" name="Скругленный прямоугольник 14"/>
          <p:cNvSpPr/>
          <p:nvPr/>
        </p:nvSpPr>
        <p:spPr>
          <a:xfrm>
            <a:off x="473993" y="5135564"/>
            <a:ext cx="6834212"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a:t>
            </a:r>
            <a:r>
              <a:rPr lang="ru-RU" dirty="0" smtClean="0"/>
              <a:t>сохранению объектов культурного наследия</a:t>
            </a:r>
            <a:endParaRPr lang="ru-RU" dirty="0"/>
          </a:p>
        </p:txBody>
      </p:sp>
      <p:sp>
        <p:nvSpPr>
          <p:cNvPr id="16" name="Скругленный прямоугольник 15"/>
          <p:cNvSpPr/>
          <p:nvPr/>
        </p:nvSpPr>
        <p:spPr>
          <a:xfrm>
            <a:off x="473993" y="4084596"/>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a:t>
            </a:r>
            <a:r>
              <a:rPr lang="ru-RU" dirty="0" smtClean="0"/>
              <a:t>сносу</a:t>
            </a:r>
            <a:endParaRPr lang="ru-RU" dirty="0"/>
          </a:p>
        </p:txBody>
      </p:sp>
      <p:sp>
        <p:nvSpPr>
          <p:cNvPr id="17" name="Скругленный прямоугольник 16"/>
          <p:cNvSpPr/>
          <p:nvPr/>
        </p:nvSpPr>
        <p:spPr>
          <a:xfrm>
            <a:off x="473993" y="3072082"/>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a:t>
            </a:r>
            <a:r>
              <a:rPr lang="ru-RU" dirty="0" smtClean="0"/>
              <a:t>капитальному </a:t>
            </a:r>
            <a:r>
              <a:rPr lang="ru-RU" dirty="0"/>
              <a:t>ремонту</a:t>
            </a:r>
          </a:p>
        </p:txBody>
      </p:sp>
      <p:sp>
        <p:nvSpPr>
          <p:cNvPr id="18" name="Скругленный прямоугольник 17"/>
          <p:cNvSpPr/>
          <p:nvPr/>
        </p:nvSpPr>
        <p:spPr>
          <a:xfrm>
            <a:off x="473993" y="2059568"/>
            <a:ext cx="3218329" cy="83371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Работы по </a:t>
            </a:r>
            <a:r>
              <a:rPr lang="ru-RU" dirty="0" smtClean="0"/>
              <a:t>реконструкции</a:t>
            </a:r>
            <a:endParaRPr lang="ru-RU" dirty="0"/>
          </a:p>
        </p:txBody>
      </p:sp>
    </p:spTree>
    <p:extLst>
      <p:ext uri="{BB962C8B-B14F-4D97-AF65-F5344CB8AC3E}">
        <p14:creationId xmlns:p14="http://schemas.microsoft.com/office/powerpoint/2010/main" val="151873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a:latin typeface="+mj-lt"/>
                <a:ea typeface="Roboto Lt" pitchFamily="2" charset="0"/>
                <a:cs typeface="Segoe UI" panose="020B0502040204020203" pitchFamily="34" charset="0"/>
              </a:rPr>
              <a:t>Блок 4</a:t>
            </a: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300038" y="1720788"/>
            <a:ext cx="7363505" cy="1815882"/>
          </a:xfrm>
          <a:prstGeom prst="rect">
            <a:avLst/>
          </a:prstGeom>
          <a:noFill/>
        </p:spPr>
        <p:txBody>
          <a:bodyPr wrap="square" rtlCol="0">
            <a:spAutoFit/>
          </a:bodyPr>
          <a:lstStyle/>
          <a:p>
            <a:r>
              <a:rPr lang="ru-RU" sz="2800" b="1" dirty="0">
                <a:latin typeface="+mj-lt"/>
              </a:rPr>
              <a:t>Дополнительные требования к участникам при закупке разных категорий работ, спорные вопросы и порядок подтверждения соответствия</a:t>
            </a: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06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6003235" cy="584775"/>
          </a:xfrm>
          <a:prstGeom prst="rect">
            <a:avLst/>
          </a:prstGeom>
          <a:noFill/>
        </p:spPr>
        <p:txBody>
          <a:bodyPr wrap="square" rtlCol="0">
            <a:spAutoFit/>
          </a:bodyPr>
          <a:lstStyle/>
          <a:p>
            <a:r>
              <a:rPr lang="ru-RU" sz="3200" b="1"/>
              <a:t>Дополнительные требования</a:t>
            </a:r>
            <a:endParaRPr lang="ru-RU" sz="3200" b="1" dirty="0"/>
          </a:p>
        </p:txBody>
      </p:sp>
      <p:graphicFrame>
        <p:nvGraphicFramePr>
          <p:cNvPr id="3" name="Схема 2"/>
          <p:cNvGraphicFramePr/>
          <p:nvPr/>
        </p:nvGraphicFramePr>
        <p:xfrm>
          <a:off x="705678" y="825636"/>
          <a:ext cx="9552360" cy="3020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707295" y="1869749"/>
            <a:ext cx="1461054" cy="923330"/>
          </a:xfrm>
          <a:prstGeom prst="rect">
            <a:avLst/>
          </a:prstGeom>
          <a:noFill/>
        </p:spPr>
        <p:txBody>
          <a:bodyPr wrap="square" rtlCol="0">
            <a:spAutoFit/>
          </a:bodyPr>
          <a:lstStyle/>
          <a:p>
            <a:r>
              <a:rPr lang="ru-RU" dirty="0"/>
              <a:t>Часть 2 статьи 31 44-ФЗ</a:t>
            </a:r>
          </a:p>
        </p:txBody>
      </p:sp>
      <p:sp>
        <p:nvSpPr>
          <p:cNvPr id="5" name="TextBox 4"/>
          <p:cNvSpPr txBox="1"/>
          <p:nvPr/>
        </p:nvSpPr>
        <p:spPr>
          <a:xfrm>
            <a:off x="5802426" y="1869749"/>
            <a:ext cx="1341784" cy="923330"/>
          </a:xfrm>
          <a:prstGeom prst="rect">
            <a:avLst/>
          </a:prstGeom>
          <a:noFill/>
        </p:spPr>
        <p:txBody>
          <a:bodyPr wrap="square" rtlCol="0">
            <a:spAutoFit/>
          </a:bodyPr>
          <a:lstStyle/>
          <a:p>
            <a:pPr algn="r"/>
            <a:r>
              <a:rPr lang="ru-RU" dirty="0"/>
              <a:t>Часть 2.1 статьи 31 44-ФЗ</a:t>
            </a:r>
          </a:p>
        </p:txBody>
      </p:sp>
      <p:sp>
        <p:nvSpPr>
          <p:cNvPr id="6" name="Горизонтальный свиток 5"/>
          <p:cNvSpPr/>
          <p:nvPr/>
        </p:nvSpPr>
        <p:spPr>
          <a:xfrm>
            <a:off x="2017643" y="3429000"/>
            <a:ext cx="6778915" cy="3260035"/>
          </a:xfrm>
          <a:prstGeom prst="horizontalScroll">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Постановление Правительства РФ </a:t>
            </a:r>
          </a:p>
          <a:p>
            <a:pPr algn="ctr"/>
            <a:r>
              <a:rPr lang="ru-RU" b="1" dirty="0">
                <a:solidFill>
                  <a:schemeClr val="tx1"/>
                </a:solidFill>
              </a:rPr>
              <a:t>от 29.12.2021 N 2571</a:t>
            </a:r>
          </a:p>
          <a:p>
            <a:pPr algn="ctr"/>
            <a:r>
              <a:rPr lang="ru-RU" sz="1400" dirty="0">
                <a:solidFill>
                  <a:schemeClr val="tx1"/>
                </a:solidFill>
              </a:rPr>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 </a:t>
            </a:r>
          </a:p>
        </p:txBody>
      </p:sp>
      <p:sp>
        <p:nvSpPr>
          <p:cNvPr id="11" name="Скругленная прямоугольная выноска 10"/>
          <p:cNvSpPr/>
          <p:nvPr/>
        </p:nvSpPr>
        <p:spPr>
          <a:xfrm>
            <a:off x="223629" y="4815507"/>
            <a:ext cx="1625049" cy="1485901"/>
          </a:xfrm>
          <a:prstGeom prst="wedgeRoundRectCallout">
            <a:avLst>
              <a:gd name="adj1" fmla="val 425"/>
              <a:gd name="adj2" fmla="val -169637"/>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Зависят от объекта закупки и цены</a:t>
            </a:r>
          </a:p>
          <a:p>
            <a:pPr algn="ctr"/>
            <a:r>
              <a:rPr lang="ru-RU" sz="1100" dirty="0"/>
              <a:t>Есть зависимость между объектом закупки и предоставляемым опытом</a:t>
            </a:r>
          </a:p>
        </p:txBody>
      </p:sp>
      <p:sp>
        <p:nvSpPr>
          <p:cNvPr id="12" name="Скругленная прямоугольная выноска 11"/>
          <p:cNvSpPr/>
          <p:nvPr/>
        </p:nvSpPr>
        <p:spPr>
          <a:xfrm>
            <a:off x="9160379" y="4815508"/>
            <a:ext cx="1544064" cy="1408416"/>
          </a:xfrm>
          <a:prstGeom prst="wedgeRoundRectCallout">
            <a:avLst>
              <a:gd name="adj1" fmla="val -3223"/>
              <a:gd name="adj2" fmla="val -17496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Зависят от цены, не зависят от объекта закупки</a:t>
            </a:r>
          </a:p>
          <a:p>
            <a:pPr algn="ctr"/>
            <a:r>
              <a:rPr lang="ru-RU" sz="1100" dirty="0"/>
              <a:t>Нет зависимости между объектом закупки и предоставляемым опытом</a:t>
            </a:r>
          </a:p>
        </p:txBody>
      </p:sp>
    </p:spTree>
    <p:extLst>
      <p:ext uri="{BB962C8B-B14F-4D97-AF65-F5344CB8AC3E}">
        <p14:creationId xmlns:p14="http://schemas.microsoft.com/office/powerpoint/2010/main" val="9240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599" y="847400"/>
            <a:ext cx="11519452" cy="164357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предмет ранее исполненного договора</a:t>
            </a:r>
          </a:p>
          <a:p>
            <a:pPr algn="just"/>
            <a:endParaRPr lang="ru-RU" b="1" dirty="0"/>
          </a:p>
          <a:p>
            <a:pPr algn="just"/>
            <a:r>
              <a:rPr lang="ru-RU" sz="1600" dirty="0"/>
              <a:t>Опытом исполнения договора считается опыт исполнения участником закупки договора, предметом которого являются поставка одного или нескольких товаров, выполнение одной или нескольких работ, оказание одной или нескольких услуг, указанных в приложении в соответствующей позиции в графе «Дополнительные требования к участникам закупки»</a:t>
            </a:r>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2"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28599" y="262625"/>
            <a:ext cx="7967133" cy="584775"/>
          </a:xfrm>
          <a:prstGeom prst="rect">
            <a:avLst/>
          </a:prstGeom>
          <a:noFill/>
        </p:spPr>
        <p:txBody>
          <a:bodyPr wrap="square" rtlCol="0">
            <a:spAutoFit/>
          </a:bodyPr>
          <a:lstStyle/>
          <a:p>
            <a:r>
              <a:rPr lang="ru-RU" sz="3200" b="1" dirty="0"/>
              <a:t>Общие принципы применения ПП 2571</a:t>
            </a:r>
          </a:p>
        </p:txBody>
      </p:sp>
      <p:sp>
        <p:nvSpPr>
          <p:cNvPr id="9" name="Прямоугольник 8"/>
          <p:cNvSpPr/>
          <p:nvPr/>
        </p:nvSpPr>
        <p:spPr>
          <a:xfrm>
            <a:off x="228598" y="4403034"/>
            <a:ext cx="11519453" cy="23158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срок ранее исполненного договора</a:t>
            </a:r>
          </a:p>
          <a:p>
            <a:pPr algn="just"/>
            <a:endParaRPr lang="ru-RU" b="1" dirty="0"/>
          </a:p>
          <a:p>
            <a:pPr algn="just"/>
            <a:r>
              <a:rPr lang="ru-RU" sz="1600" dirty="0"/>
              <a:t>Опытом исполнения договора считается такой опыт участника закупки </a:t>
            </a:r>
            <a:r>
              <a:rPr lang="ru-RU" sz="1600" b="1" dirty="0"/>
              <a:t>за 5 лет до дня окончания срока подачи заявок</a:t>
            </a:r>
            <a:r>
              <a:rPr lang="ru-RU" sz="1600" dirty="0"/>
              <a:t> на участие в закупке с учетом правопреемства (в случае наличия подтверждающего документа). Предусмотренные приложением … акт выполненных работ, подтверждающий цену выполненных работ и являющийся последним актом, составленным при исполнении такого договора, акт приемки объекта капитального строительства, акт приемки выполненных работ по сохранению объекта культурного наследия и разрешение на ввод объекта капитального строительства в эксплуатацию должны быть подписаны </a:t>
            </a:r>
            <a:r>
              <a:rPr lang="ru-RU" sz="1600" b="1" dirty="0"/>
              <a:t>не ранее чем за 5 лет до дня окончания срока </a:t>
            </a:r>
            <a:r>
              <a:rPr lang="ru-RU" sz="1600" dirty="0"/>
              <a:t>подачи заявок на участие в закупке</a:t>
            </a:r>
          </a:p>
        </p:txBody>
      </p:sp>
      <p:sp>
        <p:nvSpPr>
          <p:cNvPr id="11" name="Прямоугольник 10"/>
          <p:cNvSpPr/>
          <p:nvPr/>
        </p:nvSpPr>
        <p:spPr>
          <a:xfrm>
            <a:off x="228598" y="2590430"/>
            <a:ext cx="11519453" cy="16771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цену ранее исполненного договора</a:t>
            </a:r>
          </a:p>
          <a:p>
            <a:pPr algn="just"/>
            <a:endParaRPr lang="ru-RU" sz="1600" dirty="0"/>
          </a:p>
          <a:p>
            <a:pPr algn="just"/>
            <a:r>
              <a:rPr lang="ru-RU" sz="1600" dirty="0"/>
              <a:t>Ценой поставленных товаров, выполненных работ, оказанных услуг по договору считается общая цена (сумма цен) товаров, работ, услуг, указанная в акте (актах) приемки поставленных товаров, выполненных работ, оказанных услуг. Если при исполнении такого договора составлено несколько актов, участниками закупки направляются все такие акты</a:t>
            </a:r>
          </a:p>
          <a:p>
            <a:pPr algn="ctr"/>
            <a:endParaRPr lang="ru-RU" sz="1000" dirty="0"/>
          </a:p>
        </p:txBody>
      </p:sp>
    </p:spTree>
    <p:extLst>
      <p:ext uri="{BB962C8B-B14F-4D97-AF65-F5344CB8AC3E}">
        <p14:creationId xmlns:p14="http://schemas.microsoft.com/office/powerpoint/2010/main" val="21297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598" y="993620"/>
            <a:ext cx="11718236" cy="8972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44-ФЗ и 223-ФЗ</a:t>
            </a:r>
          </a:p>
          <a:p>
            <a:pPr algn="just"/>
            <a:endParaRPr lang="ru-RU" b="1" dirty="0"/>
          </a:p>
          <a:p>
            <a:pPr algn="just"/>
            <a:r>
              <a:rPr lang="ru-RU" sz="1600" dirty="0"/>
              <a:t>Некоторые категории опыта могут быть подтверждены только исполненными договорами по 44-ФЗ или 223-ФЗ</a:t>
            </a:r>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2"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28599" y="262625"/>
            <a:ext cx="7967133" cy="584775"/>
          </a:xfrm>
          <a:prstGeom prst="rect">
            <a:avLst/>
          </a:prstGeom>
          <a:noFill/>
        </p:spPr>
        <p:txBody>
          <a:bodyPr wrap="square" rtlCol="0">
            <a:spAutoFit/>
          </a:bodyPr>
          <a:lstStyle/>
          <a:p>
            <a:r>
              <a:rPr lang="ru-RU" sz="3200" b="1" dirty="0"/>
              <a:t>Общие принципы применения ПП 2571</a:t>
            </a:r>
          </a:p>
        </p:txBody>
      </p:sp>
      <p:sp>
        <p:nvSpPr>
          <p:cNvPr id="11" name="Прямоугольник 10"/>
          <p:cNvSpPr/>
          <p:nvPr/>
        </p:nvSpPr>
        <p:spPr>
          <a:xfrm>
            <a:off x="228597" y="1890890"/>
            <a:ext cx="11718237" cy="95158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исполнение требований по уплате неустоек</a:t>
            </a:r>
          </a:p>
          <a:p>
            <a:pPr algn="just"/>
            <a:endParaRPr lang="ru-RU" sz="1600" dirty="0"/>
          </a:p>
          <a:p>
            <a:pPr algn="just"/>
            <a:r>
              <a:rPr lang="ru-RU" sz="1600" dirty="0"/>
              <a:t>Некоторые категории опыта могут быть подтверждены только договорами, по которым неустойки оплачены</a:t>
            </a:r>
          </a:p>
          <a:p>
            <a:pPr algn="ctr"/>
            <a:endParaRPr lang="ru-RU" sz="1000" dirty="0"/>
          </a:p>
        </p:txBody>
      </p:sp>
      <p:sp>
        <p:nvSpPr>
          <p:cNvPr id="12" name="Прямоугольник 11"/>
          <p:cNvSpPr/>
          <p:nvPr/>
        </p:nvSpPr>
        <p:spPr>
          <a:xfrm>
            <a:off x="228597" y="4064744"/>
            <a:ext cx="11718237" cy="145865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комплектность документов</a:t>
            </a:r>
          </a:p>
          <a:p>
            <a:pPr algn="just"/>
            <a:endParaRPr lang="ru-RU" sz="1600" dirty="0"/>
          </a:p>
          <a:p>
            <a:pPr algn="just"/>
            <a:r>
              <a:rPr lang="ru-RU" sz="1600" dirty="0"/>
              <a:t>Документы, подтверждающие наличие опыта, предоставляются в полном объеме и со всеми приложениями, за исключением проектной документации и актов приемки объекта капитального строительства без приложения к ним проектной документации (если проектная документация является приложением к таким договорам, актам)</a:t>
            </a:r>
          </a:p>
          <a:p>
            <a:pPr algn="ctr"/>
            <a:endParaRPr lang="ru-RU" sz="1000" dirty="0"/>
          </a:p>
        </p:txBody>
      </p:sp>
      <p:sp>
        <p:nvSpPr>
          <p:cNvPr id="13" name="Прямоугольник 12"/>
          <p:cNvSpPr/>
          <p:nvPr/>
        </p:nvSpPr>
        <p:spPr>
          <a:xfrm>
            <a:off x="228597" y="2842473"/>
            <a:ext cx="11718237" cy="12222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количество договоров</a:t>
            </a:r>
          </a:p>
          <a:p>
            <a:pPr algn="just"/>
            <a:endParaRPr lang="ru-RU" b="1" dirty="0"/>
          </a:p>
          <a:p>
            <a:pPr algn="just"/>
            <a:r>
              <a:rPr lang="ru-RU" sz="1600" dirty="0"/>
              <a:t>Для подтверждения опыта участники предоставляют один исполненный договор, за исключением договоров, заключенных по результатам проведения совместных торгов. Они засчитываются как один договор.</a:t>
            </a:r>
          </a:p>
        </p:txBody>
      </p:sp>
      <p:sp>
        <p:nvSpPr>
          <p:cNvPr id="14" name="Прямоугольник 13"/>
          <p:cNvSpPr/>
          <p:nvPr/>
        </p:nvSpPr>
        <p:spPr>
          <a:xfrm>
            <a:off x="228598" y="5523397"/>
            <a:ext cx="11718236" cy="12222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t>Про публичные реестры</a:t>
            </a:r>
          </a:p>
          <a:p>
            <a:pPr algn="just"/>
            <a:endParaRPr lang="ru-RU" b="1" dirty="0"/>
          </a:p>
          <a:p>
            <a:pPr algn="just"/>
            <a:r>
              <a:rPr lang="ru-RU" sz="1600" dirty="0"/>
              <a:t>Если информация об исполненном договоре находится в открытых и общедоступных государственных реестрах, то вместо документов можно предоставить номер реестровой записи </a:t>
            </a:r>
          </a:p>
        </p:txBody>
      </p:sp>
    </p:spTree>
    <p:extLst>
      <p:ext uri="{BB962C8B-B14F-4D97-AF65-F5344CB8AC3E}">
        <p14:creationId xmlns:p14="http://schemas.microsoft.com/office/powerpoint/2010/main" val="12658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7" name="TextBox 6"/>
          <p:cNvSpPr txBox="1"/>
          <p:nvPr/>
        </p:nvSpPr>
        <p:spPr>
          <a:xfrm>
            <a:off x="79513" y="1087245"/>
            <a:ext cx="844826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Должен ли заказчик переписать все ПП 2571 в извещение или он обязан указать только непосредственно дополнительные требования?</a:t>
            </a:r>
          </a:p>
        </p:txBody>
      </p:sp>
      <p:sp>
        <p:nvSpPr>
          <p:cNvPr id="3" name="Прямоугольник 2"/>
          <p:cNvSpPr/>
          <p:nvPr/>
        </p:nvSpPr>
        <p:spPr>
          <a:xfrm>
            <a:off x="1056443" y="1733577"/>
            <a:ext cx="10890391" cy="6930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Заказчик не изложил требования к документам полностью (не указал, что принимаются только контракты по 44-ФЗ или 223-ФЗ) – контролеры не усмотрели нарушения </a:t>
            </a:r>
          </a:p>
          <a:p>
            <a:pPr algn="ctr"/>
            <a:r>
              <a:rPr lang="ru-RU" sz="1600" dirty="0"/>
              <a:t>*См. Решение Коми УФАС по закупке 0307200030622000225 от 25.03.2022</a:t>
            </a:r>
          </a:p>
        </p:txBody>
      </p:sp>
      <p:sp>
        <p:nvSpPr>
          <p:cNvPr id="4" name="TextBox 3"/>
          <p:cNvSpPr txBox="1"/>
          <p:nvPr/>
        </p:nvSpPr>
        <p:spPr>
          <a:xfrm>
            <a:off x="0" y="2559213"/>
            <a:ext cx="8448261" cy="830997"/>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по закупкам изучать не только документы, переданные от оператора и полученные последним при аккредитации, но и дополнительные документы, которые участник положил непосредственно в заявку?</a:t>
            </a:r>
          </a:p>
        </p:txBody>
      </p:sp>
      <p:sp>
        <p:nvSpPr>
          <p:cNvPr id="5" name="Прямоугольник 4"/>
          <p:cNvSpPr/>
          <p:nvPr/>
        </p:nvSpPr>
        <p:spPr>
          <a:xfrm>
            <a:off x="1056443" y="3405597"/>
            <a:ext cx="10890391" cy="34524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Участник при аккредитации приложил исполненный контракта на 3 млн. руб. (дополнительное требование не менее 4 млн. руб.), при этом в составе заявки предоставил и иные контракты/договоры. Комиссия заявку отклонила со ссылкой на пункт 3 части 6 статьи 43, согласно которому данные документы передаются оператором торговой площадки. Действия комиссии признаны правомерными. </a:t>
            </a:r>
          </a:p>
          <a:p>
            <a:pPr algn="ctr"/>
            <a:r>
              <a:rPr lang="ru-RU" sz="1600" dirty="0"/>
              <a:t>*См. Решение Якутского УФАС по закупке 0316100007222000005 от 18.02.2022 (аналогичные дела: Архангельское УФАС  по закупке 0124200000622003557 от 05.07.2022, Курганское УФАС по закупке  0843500000222000649 от 30.03.2022, Тульское УФАС по закупке 0166300024722000170 от 02.06.2022)</a:t>
            </a:r>
          </a:p>
          <a:p>
            <a:pPr algn="ctr"/>
            <a:endParaRPr lang="ru-RU" sz="1600" dirty="0"/>
          </a:p>
          <a:p>
            <a:pPr algn="ctr"/>
            <a:r>
              <a:rPr lang="ru-RU" sz="1600" dirty="0"/>
              <a:t>Судебная практика: При проведении закупки оператором ЭП направлен в качестве подтверждения опыта контракт, предмет которого не соответствует требованиями ПП 2571. Однако в составе заявки участником предоставлен иной контракт, отвечающий установленным требованиям. Действия комиссии по отклонению заявки признаны незаконными.</a:t>
            </a:r>
          </a:p>
          <a:p>
            <a:pPr algn="ctr"/>
            <a:r>
              <a:rPr lang="ru-RU" sz="1600" dirty="0"/>
              <a:t>*См. Решение 1 арбитражного апелляционного суда </a:t>
            </a:r>
          </a:p>
          <a:p>
            <a:pPr algn="ctr"/>
            <a:r>
              <a:rPr lang="ru-RU" sz="1600" dirty="0"/>
              <a:t>от 29.08.2022 по делу N А38-1239/2022</a:t>
            </a:r>
          </a:p>
        </p:txBody>
      </p:sp>
    </p:spTree>
    <p:extLst>
      <p:ext uri="{BB962C8B-B14F-4D97-AF65-F5344CB8AC3E}">
        <p14:creationId xmlns:p14="http://schemas.microsoft.com/office/powerpoint/2010/main" val="51356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7" name="TextBox 6"/>
          <p:cNvSpPr txBox="1"/>
          <p:nvPr/>
        </p:nvSpPr>
        <p:spPr>
          <a:xfrm>
            <a:off x="316529" y="1087245"/>
            <a:ext cx="8299173" cy="1200329"/>
          </a:xfrm>
          <a:prstGeom prst="rect">
            <a:avLst/>
          </a:prstGeom>
          <a:noFill/>
        </p:spPr>
        <p:txBody>
          <a:bodyPr wrap="square" rtlCol="0">
            <a:spAutoFit/>
          </a:bodyPr>
          <a:lstStyle/>
          <a:p>
            <a:r>
              <a:rPr lang="ru-RU" dirty="0"/>
              <a:t>Должен ли участник предоставить все приложения к контракту и закрывающим документам, подтверждающим наличие опыта? </a:t>
            </a:r>
          </a:p>
          <a:p>
            <a:r>
              <a:rPr lang="ru-RU" dirty="0"/>
              <a:t>*Кроме проектной документации, являющейся приложением к договору и/или акту приемки</a:t>
            </a:r>
          </a:p>
        </p:txBody>
      </p:sp>
      <p:sp>
        <p:nvSpPr>
          <p:cNvPr id="3" name="Прямоугольник 2"/>
          <p:cNvSpPr/>
          <p:nvPr/>
        </p:nvSpPr>
        <p:spPr>
          <a:xfrm>
            <a:off x="1587610" y="2287574"/>
            <a:ext cx="10237305" cy="154802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Участник не предоставил приложения к контракту (Расчет цены, График выполнения работ и график оплаты), заявка была отклонена. Отклонение признали правомерным. Важно, что указанный контракт был размещен в ЕИС и также без указанных приложений</a:t>
            </a:r>
          </a:p>
          <a:p>
            <a:pPr algn="ctr"/>
            <a:r>
              <a:rPr lang="ru-RU" dirty="0"/>
              <a:t>*См. Решение Ставропольского УФАС по закупке 0121200004722000132 от 11.04.2022</a:t>
            </a:r>
          </a:p>
        </p:txBody>
      </p:sp>
      <p:sp>
        <p:nvSpPr>
          <p:cNvPr id="6" name="TextBox 5"/>
          <p:cNvSpPr txBox="1"/>
          <p:nvPr/>
        </p:nvSpPr>
        <p:spPr>
          <a:xfrm>
            <a:off x="316529" y="3849483"/>
            <a:ext cx="9019059" cy="3139321"/>
          </a:xfrm>
          <a:prstGeom prst="rect">
            <a:avLst/>
          </a:prstGeom>
          <a:noFill/>
        </p:spPr>
        <p:txBody>
          <a:bodyPr wrap="square" rtlCol="0">
            <a:spAutoFit/>
          </a:bodyPr>
          <a:lstStyle/>
          <a:p>
            <a:r>
              <a:rPr lang="ru-RU" dirty="0"/>
              <a:t>Открытый вопрос:</a:t>
            </a:r>
          </a:p>
          <a:p>
            <a:r>
              <a:rPr lang="ru-RU" dirty="0"/>
              <a:t>Согласно ПП 2571 требуются акты приемки объекта капитального строительства (N КС-11, N КС-14, акт приемки объекта капитального строительства по формам, предусмотренным СП) и разрешение на ввод объекта капитального строительства в эксплуатацию (Приказ Минстроя России от 19.02.2015 N 117/</a:t>
            </a:r>
            <a:r>
              <a:rPr lang="ru-RU" dirty="0" err="1"/>
              <a:t>пр</a:t>
            </a:r>
            <a:r>
              <a:rPr lang="ru-RU" dirty="0"/>
              <a:t>)</a:t>
            </a:r>
          </a:p>
          <a:p>
            <a:r>
              <a:rPr lang="ru-RU" dirty="0"/>
              <a:t>Приложением к разрешению является не проектная документация, а Технический план.</a:t>
            </a:r>
          </a:p>
          <a:p>
            <a:r>
              <a:rPr lang="ru-RU" dirty="0"/>
              <a:t>Вопрос: необходимо ли отказать в допуске, если технический план не предоставлен? Применимо ли Письмо ФАС России от 22.05.2020 N ИА/43260/20?</a:t>
            </a:r>
          </a:p>
          <a:p>
            <a:endParaRPr lang="ru-RU" dirty="0"/>
          </a:p>
          <a:p>
            <a:endParaRPr lang="ru-RU" dirty="0"/>
          </a:p>
        </p:txBody>
      </p:sp>
    </p:spTree>
    <p:extLst>
      <p:ext uri="{BB962C8B-B14F-4D97-AF65-F5344CB8AC3E}">
        <p14:creationId xmlns:p14="http://schemas.microsoft.com/office/powerpoint/2010/main" val="183980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4" name="TextBox 3"/>
          <p:cNvSpPr txBox="1"/>
          <p:nvPr/>
        </p:nvSpPr>
        <p:spPr>
          <a:xfrm>
            <a:off x="70804" y="1062843"/>
            <a:ext cx="764908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отклонить заявку, если данные из ЕИС не совпадают с предоставленными участником?</a:t>
            </a:r>
          </a:p>
        </p:txBody>
      </p:sp>
      <p:sp>
        <p:nvSpPr>
          <p:cNvPr id="5" name="Прямоугольник 4"/>
          <p:cNvSpPr/>
          <p:nvPr/>
        </p:nvSpPr>
        <p:spPr>
          <a:xfrm>
            <a:off x="1221850" y="1647619"/>
            <a:ext cx="10237305" cy="1740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В контракте, содержащимся в ЕИС, было прямо предусмотрено, что требуется прохождение </a:t>
            </a:r>
            <a:r>
              <a:rPr lang="ru-RU" sz="1600" dirty="0" err="1"/>
              <a:t>госэкспертизы</a:t>
            </a:r>
            <a:r>
              <a:rPr lang="ru-RU" sz="1600" dirty="0"/>
              <a:t> (контракт на ПСД). Дополнительно на площадке размещен документ – письмо от заказчик о том, что </a:t>
            </a:r>
            <a:r>
              <a:rPr lang="ru-RU" sz="1600" dirty="0" err="1"/>
              <a:t>госэкспертиза</a:t>
            </a:r>
            <a:r>
              <a:rPr lang="ru-RU" sz="1600" dirty="0"/>
              <a:t> не требуется. ФАС заключает: при рассмотрении заявок комиссия заказчика в первую очередь должна ориентироваться на информацию об исполнении контракта (договора), содержащуюся в ЕИС.</a:t>
            </a:r>
          </a:p>
          <a:p>
            <a:pPr algn="ctr"/>
            <a:r>
              <a:rPr lang="ru-RU" sz="1600" dirty="0"/>
              <a:t>*См. Решение Приморского УФАС по закупке 0316100007222000005 от 09.03.2022</a:t>
            </a:r>
          </a:p>
        </p:txBody>
      </p:sp>
      <p:sp>
        <p:nvSpPr>
          <p:cNvPr id="9" name="Прямоугольник 8"/>
          <p:cNvSpPr/>
          <p:nvPr/>
        </p:nvSpPr>
        <p:spPr>
          <a:xfrm>
            <a:off x="1221849" y="3579223"/>
            <a:ext cx="10237305" cy="31699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Участником предоставлен контракт и документы, подтверждающие его исполнение. Вместе с тем, в реестре контрактов контракт находится на стадии «Исполнение», никаких закрывающих документов не размещено. Комиссия отклонила заявку. ФАС признал действия комиссии законными</a:t>
            </a:r>
          </a:p>
          <a:p>
            <a:pPr algn="ctr"/>
            <a:r>
              <a:rPr lang="ru-RU" sz="1600" dirty="0"/>
              <a:t>*См. Решение Удмуртского УФАС по закупке 0813500000122004689 от 29.04.2022</a:t>
            </a:r>
          </a:p>
          <a:p>
            <a:pPr algn="ctr"/>
            <a:endParaRPr lang="ru-RU" sz="1600" dirty="0"/>
          </a:p>
          <a:p>
            <a:pPr algn="ctr"/>
            <a:r>
              <a:rPr lang="ru-RU" sz="1600" dirty="0"/>
              <a:t>Административная практика (противоположная): Ситуация аналогичная, но вывод противоположный - ФАС указывает, что размещение документов в ЕИС не является обязанностью подрядчика, а целиком зависит от заказчика.</a:t>
            </a:r>
          </a:p>
          <a:p>
            <a:pPr algn="ctr"/>
            <a:r>
              <a:rPr lang="ru-RU" sz="1600" dirty="0"/>
              <a:t>*См. Решение Марийского УФСА России по закупке 0108300000822000001 от 09.03.2022</a:t>
            </a:r>
          </a:p>
          <a:p>
            <a:pPr algn="ctr"/>
            <a:r>
              <a:rPr lang="ru-RU" sz="1600" dirty="0"/>
              <a:t>Также подтверждено решением Арбитражного суда Республики Марий Эл от 06.06.2022 по делу N А38-1239/2022</a:t>
            </a:r>
          </a:p>
        </p:txBody>
      </p:sp>
    </p:spTree>
    <p:extLst>
      <p:ext uri="{BB962C8B-B14F-4D97-AF65-F5344CB8AC3E}">
        <p14:creationId xmlns:p14="http://schemas.microsoft.com/office/powerpoint/2010/main" val="34646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E8148C41-02B2-4599-8956-8EAE8009E229}"/>
              </a:ext>
            </a:extLst>
          </p:cNvPr>
          <p:cNvSpPr txBox="1"/>
          <p:nvPr/>
        </p:nvSpPr>
        <p:spPr>
          <a:xfrm>
            <a:off x="115409" y="90250"/>
            <a:ext cx="11372295" cy="584775"/>
          </a:xfrm>
          <a:prstGeom prst="rect">
            <a:avLst/>
          </a:prstGeom>
          <a:noFill/>
        </p:spPr>
        <p:txBody>
          <a:bodyPr wrap="square" rtlCol="0">
            <a:spAutoFit/>
          </a:bodyPr>
          <a:lstStyle/>
          <a:p>
            <a:r>
              <a:rPr lang="ru-RU" sz="3200" b="1" dirty="0"/>
              <a:t>Основные спорные вопросы</a:t>
            </a:r>
          </a:p>
        </p:txBody>
      </p:sp>
      <p:sp>
        <p:nvSpPr>
          <p:cNvPr id="4" name="Прямоугольник 3">
            <a:extLst>
              <a:ext uri="{FF2B5EF4-FFF2-40B4-BE49-F238E27FC236}">
                <a16:creationId xmlns:a16="http://schemas.microsoft.com/office/drawing/2014/main" xmlns="" id="{7E19796C-F39F-0163-4A78-FDCAAD8FED88}"/>
              </a:ext>
            </a:extLst>
          </p:cNvPr>
          <p:cNvSpPr/>
          <p:nvPr/>
        </p:nvSpPr>
        <p:spPr>
          <a:xfrm>
            <a:off x="275209" y="982439"/>
            <a:ext cx="3913614" cy="476457"/>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ПП 2571: допустим ли субподряд?</a:t>
            </a:r>
            <a:r>
              <a:rPr lang="en-US" dirty="0">
                <a:solidFill>
                  <a:schemeClr val="tx1"/>
                </a:solidFill>
              </a:rPr>
              <a:t> </a:t>
            </a:r>
            <a:endParaRPr lang="ru-RU" dirty="0">
              <a:solidFill>
                <a:schemeClr val="tx1"/>
              </a:solidFill>
            </a:endParaRPr>
          </a:p>
        </p:txBody>
      </p:sp>
      <p:sp>
        <p:nvSpPr>
          <p:cNvPr id="9" name="Прямоугольник 8">
            <a:extLst>
              <a:ext uri="{FF2B5EF4-FFF2-40B4-BE49-F238E27FC236}">
                <a16:creationId xmlns:a16="http://schemas.microsoft.com/office/drawing/2014/main" xmlns="" id="{ECD63F68-D706-6547-9B04-37B6B0119799}"/>
              </a:ext>
            </a:extLst>
          </p:cNvPr>
          <p:cNvSpPr/>
          <p:nvPr/>
        </p:nvSpPr>
        <p:spPr>
          <a:xfrm>
            <a:off x="1083076" y="1628943"/>
            <a:ext cx="10804124" cy="2127874"/>
          </a:xfrm>
          <a:prstGeom prst="rect">
            <a:avLst/>
          </a:prstGeom>
          <a:solidFill>
            <a:srgbClr val="468394"/>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В соответствии с пунктом 1 статьи 702 ГК РФ по договору подряда одна сторона (подрядчик) обязуется выполнить по заданию другой стороны (заказчика) определенную работу и сдать ее результат заказчику, а заказчик обязуется принять результат работы и оплатить его. Пунктом 1 статьи 706 ГК РФ предусмотрено, что если из закона или договора подряда не вытекает обязанность подрядчика выполнить предусмотренную в договоре работу лично, подрядчик вправе привлечь к исполнению своих обязательств других лиц (субподрядчиков). В этом случае подрядчик выступает в роли генерального подрядчика. </a:t>
            </a:r>
          </a:p>
          <a:p>
            <a:pPr algn="just"/>
            <a:r>
              <a:rPr lang="ru-RU" sz="1600" dirty="0"/>
              <a:t>Таким образом, в соответствии с положениями ГК РФ договор на выполнение строительных работ - это договор, заключенный генеральным подрядчиком непосредственно с заказчиком;</a:t>
            </a:r>
          </a:p>
        </p:txBody>
      </p:sp>
      <p:sp>
        <p:nvSpPr>
          <p:cNvPr id="11" name="Прямоугольник 10">
            <a:extLst>
              <a:ext uri="{FF2B5EF4-FFF2-40B4-BE49-F238E27FC236}">
                <a16:creationId xmlns:a16="http://schemas.microsoft.com/office/drawing/2014/main" xmlns="" id="{A27CDF6E-A241-5223-FACC-A4F3D97F03CC}"/>
              </a:ext>
            </a:extLst>
          </p:cNvPr>
          <p:cNvSpPr/>
          <p:nvPr/>
        </p:nvSpPr>
        <p:spPr>
          <a:xfrm>
            <a:off x="1083076" y="3854251"/>
            <a:ext cx="10804124" cy="1708295"/>
          </a:xfrm>
          <a:prstGeom prst="rect">
            <a:avLst/>
          </a:prstGeom>
          <a:solidFill>
            <a:srgbClr val="468394"/>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Отвечает перед заказчиком за выполнение всего комплекса работ, установленных договором (контрактом) именно генеральный подрядчик. И именно генеральный подрядчик должен создать и передать заказчику весь объект в целом, а не выполнить отдельные работы (в отличие от субподрядчика).</a:t>
            </a:r>
          </a:p>
          <a:p>
            <a:pPr algn="just"/>
            <a:r>
              <a:rPr lang="ru-RU" sz="1600" dirty="0"/>
              <a:t>Из изложенного можно сделать вывод о том, что договоры субподряда не могут являться подтверждением наличия опыта в полном объеме, поскольку лицо, которое выполняло отдельные этапы или виды работ в качестве субподрядчика, не обладает опытом выполнения работ по объекту в целом;</a:t>
            </a:r>
          </a:p>
        </p:txBody>
      </p:sp>
      <p:sp>
        <p:nvSpPr>
          <p:cNvPr id="12" name="Прямоугольник 11">
            <a:extLst>
              <a:ext uri="{FF2B5EF4-FFF2-40B4-BE49-F238E27FC236}">
                <a16:creationId xmlns:a16="http://schemas.microsoft.com/office/drawing/2014/main" xmlns="" id="{6A2CD43D-710B-A24B-1FFA-24FE0F747C05}"/>
              </a:ext>
            </a:extLst>
          </p:cNvPr>
          <p:cNvSpPr/>
          <p:nvPr/>
        </p:nvSpPr>
        <p:spPr>
          <a:xfrm>
            <a:off x="1083076" y="5671953"/>
            <a:ext cx="10804124" cy="1069759"/>
          </a:xfrm>
          <a:prstGeom prst="rect">
            <a:avLst/>
          </a:prstGeom>
          <a:solidFill>
            <a:srgbClr val="468394"/>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Позиция подтверждается письмами ФАС России от 11.09.2019 № МЕ/79668/19, от 19.06.2019 № МЕ/51304/19, от 25.08.2021 N ПИ/71560/21 (разъяснения в отношении Постановления Правительства РФ от 04.02.2015 N 99) и судебной практикой (определения ВС РФ от 22.10.2020 № 309-ЭС20-15792 и  от 19.07.2021 № 304-ЭС21-10656)</a:t>
            </a:r>
          </a:p>
        </p:txBody>
      </p:sp>
      <p:sp>
        <p:nvSpPr>
          <p:cNvPr id="16" name="Знак умножения 15">
            <a:extLst>
              <a:ext uri="{FF2B5EF4-FFF2-40B4-BE49-F238E27FC236}">
                <a16:creationId xmlns:a16="http://schemas.microsoft.com/office/drawing/2014/main" xmlns="" id="{6D793C5D-011A-3375-DE9F-AA8C30FD97FF}"/>
              </a:ext>
            </a:extLst>
          </p:cNvPr>
          <p:cNvSpPr/>
          <p:nvPr/>
        </p:nvSpPr>
        <p:spPr>
          <a:xfrm>
            <a:off x="115409" y="1561022"/>
            <a:ext cx="878889" cy="944130"/>
          </a:xfrm>
          <a:prstGeom prst="mathMultiply">
            <a:avLst/>
          </a:prstGeom>
          <a:solidFill>
            <a:srgbClr val="2C535E"/>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нак умножения 16">
            <a:extLst>
              <a:ext uri="{FF2B5EF4-FFF2-40B4-BE49-F238E27FC236}">
                <a16:creationId xmlns:a16="http://schemas.microsoft.com/office/drawing/2014/main" xmlns="" id="{A16E91A4-9702-9D85-2F18-916DA3F46937}"/>
              </a:ext>
            </a:extLst>
          </p:cNvPr>
          <p:cNvSpPr/>
          <p:nvPr/>
        </p:nvSpPr>
        <p:spPr>
          <a:xfrm>
            <a:off x="115409" y="3764268"/>
            <a:ext cx="878889" cy="944130"/>
          </a:xfrm>
          <a:prstGeom prst="mathMultiply">
            <a:avLst/>
          </a:prstGeom>
          <a:solidFill>
            <a:srgbClr val="2C535E"/>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нак умножения 17">
            <a:extLst>
              <a:ext uri="{FF2B5EF4-FFF2-40B4-BE49-F238E27FC236}">
                <a16:creationId xmlns:a16="http://schemas.microsoft.com/office/drawing/2014/main" xmlns="" id="{C13CB489-A661-A61F-E5BA-E2B7638B4F91}"/>
              </a:ext>
            </a:extLst>
          </p:cNvPr>
          <p:cNvSpPr/>
          <p:nvPr/>
        </p:nvSpPr>
        <p:spPr>
          <a:xfrm>
            <a:off x="115409" y="5584701"/>
            <a:ext cx="878889" cy="944130"/>
          </a:xfrm>
          <a:prstGeom prst="mathMultiply">
            <a:avLst/>
          </a:prstGeom>
          <a:solidFill>
            <a:srgbClr val="2C535E"/>
          </a:solidFill>
          <a:ln>
            <a:solidFill>
              <a:srgbClr val="3D7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485138" y="1184356"/>
            <a:ext cx="4702629" cy="54908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Стандартные доводы ФАС из решений:</a:t>
            </a:r>
          </a:p>
        </p:txBody>
      </p:sp>
    </p:spTree>
    <p:extLst>
      <p:ext uri="{BB962C8B-B14F-4D97-AF65-F5344CB8AC3E}">
        <p14:creationId xmlns:p14="http://schemas.microsoft.com/office/powerpoint/2010/main" val="26978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E8148C41-02B2-4599-8956-8EAE8009E229}"/>
              </a:ext>
            </a:extLst>
          </p:cNvPr>
          <p:cNvSpPr txBox="1"/>
          <p:nvPr/>
        </p:nvSpPr>
        <p:spPr>
          <a:xfrm>
            <a:off x="115410" y="79899"/>
            <a:ext cx="11372295" cy="584775"/>
          </a:xfrm>
          <a:prstGeom prst="rect">
            <a:avLst/>
          </a:prstGeom>
          <a:noFill/>
        </p:spPr>
        <p:txBody>
          <a:bodyPr wrap="square" rtlCol="0">
            <a:spAutoFit/>
          </a:bodyPr>
          <a:lstStyle/>
          <a:p>
            <a:r>
              <a:rPr lang="ru-RU" sz="3200" dirty="0"/>
              <a:t>ПП 2571: допустим ли субподряд?</a:t>
            </a:r>
            <a:r>
              <a:rPr lang="en-US" sz="3200" dirty="0"/>
              <a:t> </a:t>
            </a:r>
            <a:endParaRPr lang="ru-RU" sz="3200" dirty="0"/>
          </a:p>
        </p:txBody>
      </p:sp>
      <p:sp>
        <p:nvSpPr>
          <p:cNvPr id="4" name="Прямоугольник 3">
            <a:extLst>
              <a:ext uri="{FF2B5EF4-FFF2-40B4-BE49-F238E27FC236}">
                <a16:creationId xmlns:a16="http://schemas.microsoft.com/office/drawing/2014/main" xmlns="" id="{7E19796C-F39F-0163-4A78-FDCAAD8FED88}"/>
              </a:ext>
            </a:extLst>
          </p:cNvPr>
          <p:cNvSpPr/>
          <p:nvPr/>
        </p:nvSpPr>
        <p:spPr>
          <a:xfrm>
            <a:off x="239699" y="918318"/>
            <a:ext cx="4705164" cy="584775"/>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Административная практика:</a:t>
            </a:r>
          </a:p>
        </p:txBody>
      </p:sp>
      <p:sp>
        <p:nvSpPr>
          <p:cNvPr id="5" name="TextBox 4">
            <a:extLst>
              <a:ext uri="{FF2B5EF4-FFF2-40B4-BE49-F238E27FC236}">
                <a16:creationId xmlns:a16="http://schemas.microsoft.com/office/drawing/2014/main" xmlns="" id="{90C5AEF7-7B71-67ED-A9AD-AA5AA6C64654}"/>
              </a:ext>
            </a:extLst>
          </p:cNvPr>
          <p:cNvSpPr txBox="1"/>
          <p:nvPr/>
        </p:nvSpPr>
        <p:spPr>
          <a:xfrm>
            <a:off x="822295" y="1615085"/>
            <a:ext cx="8245135" cy="516301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УФАС по ХМАО: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№0187300010122000062</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Астраханское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№0325200006722000024</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 Омское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№0152200004722001086</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Дагестанское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№0103200008422002275</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Тюменское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№0867300000922000078</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Саратовское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№0160300003622000195</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Сахалинское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№0361200015022000410</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Архангельское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№0124200000622003267</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Пермское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№0156200009922000141</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Ставропольское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№0121600019022000044</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Алтайское республиканское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№0377300028722000062</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Ивановское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№0133200001722001513, 0133200001722001520</a:t>
            </a:r>
          </a:p>
          <a:p>
            <a:pPr marL="285750" indent="-285750">
              <a:lnSpc>
                <a:spcPct val="107000"/>
              </a:lnSpc>
              <a:spcAft>
                <a:spcPts val="800"/>
              </a:spcAft>
              <a:buFont typeface="Arial" panose="020B0604020202020204" pitchFamily="34" charset="0"/>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Красноярское УФАС: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800" dirty="0">
                <a:effectLst/>
                <a:latin typeface="Calibri" panose="020F0502020204030204" pitchFamily="34" charset="0"/>
                <a:ea typeface="Calibri" panose="020F0502020204030204" pitchFamily="34" charset="0"/>
                <a:cs typeface="Times New Roman" panose="02020603050405020304" pitchFamily="18" charset="0"/>
              </a:rPr>
              <a:t>. №0119200000122001651</a:t>
            </a:r>
          </a:p>
        </p:txBody>
      </p:sp>
    </p:spTree>
    <p:extLst>
      <p:ext uri="{BB962C8B-B14F-4D97-AF65-F5344CB8AC3E}">
        <p14:creationId xmlns:p14="http://schemas.microsoft.com/office/powerpoint/2010/main" val="36835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4" name="TextBox 3"/>
          <p:cNvSpPr txBox="1"/>
          <p:nvPr/>
        </p:nvSpPr>
        <p:spPr>
          <a:xfrm>
            <a:off x="198529" y="1117283"/>
            <a:ext cx="7596610" cy="400110"/>
          </a:xfrm>
          <a:prstGeom prst="rect">
            <a:avLst/>
          </a:prstGeom>
          <a:noFill/>
        </p:spPr>
        <p:txBody>
          <a:bodyPr wrap="square" rtlCol="0">
            <a:spAutoFit/>
          </a:bodyPr>
          <a:lstStyle/>
          <a:p>
            <a:pPr marL="285750" indent="-285750">
              <a:buFont typeface="Arial" panose="020B0604020202020204" pitchFamily="34" charset="0"/>
              <a:buChar char="•"/>
            </a:pPr>
            <a:r>
              <a:rPr lang="ru-RU" sz="2000" dirty="0"/>
              <a:t>Допустим ли субподряд?</a:t>
            </a:r>
          </a:p>
        </p:txBody>
      </p:sp>
      <p:sp>
        <p:nvSpPr>
          <p:cNvPr id="9" name="Прямоугольник 8"/>
          <p:cNvSpPr/>
          <p:nvPr/>
        </p:nvSpPr>
        <p:spPr>
          <a:xfrm>
            <a:off x="223465" y="1784638"/>
            <a:ext cx="7805838" cy="507336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t>Судебная практика: главным критерием установления соответствия предоставленных участником закупки документов требованиям о наличии опыта выполнения работ являются непосредственно</a:t>
            </a:r>
          </a:p>
          <a:p>
            <a:pPr algn="ctr"/>
            <a:r>
              <a:rPr lang="ru-RU" sz="1700" dirty="0"/>
              <a:t>сами документы, а именно: существенные условия контракта/договора (предмет, цена). Статус участника закупки - </a:t>
            </a:r>
            <a:r>
              <a:rPr lang="ru-RU" sz="1700" u="sng" dirty="0"/>
              <a:t>субподрядчик или генеральный подрядчик</a:t>
            </a:r>
            <a:r>
              <a:rPr lang="ru-RU" sz="1700" dirty="0"/>
              <a:t> не имеет значения для определения наличия или отсутствия требуемого опыта выполнения работ. Действующее законодательство о контрактной системе в сфере закупок не предусматривает необходимость представления документов, подтверждающих опыт выполнения соответствующих работ исключительно в качестве генерального подрядчика, в связи с чем, для определение наличия у участника аукциона опыта по выполнению соответствующих работ не имеет значения - в каком качестве он являлся их исполнителем, в качестве генподрядчика или субподрядчика. Иное следовало бы квалифицировать как ограничение конкуренции (Определение Верховного Суда Российской Федерации от 23.07.2019 N 301-ЭС19-11536).</a:t>
            </a:r>
          </a:p>
          <a:p>
            <a:pPr algn="ctr"/>
            <a:r>
              <a:rPr lang="ru-RU" sz="1700" dirty="0"/>
              <a:t>*См. Постановление 4 ААС по делу № А10-3524/2021 от 04.03.2022 </a:t>
            </a:r>
          </a:p>
        </p:txBody>
      </p:sp>
    </p:spTree>
    <p:extLst>
      <p:ext uri="{BB962C8B-B14F-4D97-AF65-F5344CB8AC3E}">
        <p14:creationId xmlns:p14="http://schemas.microsoft.com/office/powerpoint/2010/main" val="8491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6003235" cy="584775"/>
          </a:xfrm>
          <a:prstGeom prst="rect">
            <a:avLst/>
          </a:prstGeom>
          <a:noFill/>
        </p:spPr>
        <p:txBody>
          <a:bodyPr wrap="square" rtlCol="0">
            <a:spAutoFit/>
          </a:bodyPr>
          <a:lstStyle/>
          <a:p>
            <a:r>
              <a:rPr lang="ru-RU" sz="3200" b="1" dirty="0"/>
              <a:t>Термины и определения</a:t>
            </a:r>
          </a:p>
        </p:txBody>
      </p:sp>
      <p:sp>
        <p:nvSpPr>
          <p:cNvPr id="5" name="TextBox 4"/>
          <p:cNvSpPr txBox="1"/>
          <p:nvPr/>
        </p:nvSpPr>
        <p:spPr>
          <a:xfrm>
            <a:off x="173602" y="1219200"/>
            <a:ext cx="11626511" cy="5262979"/>
          </a:xfrm>
          <a:prstGeom prst="rect">
            <a:avLst/>
          </a:prstGeom>
          <a:noFill/>
        </p:spPr>
        <p:txBody>
          <a:bodyPr wrap="square" rtlCol="0">
            <a:spAutoFit/>
          </a:bodyPr>
          <a:lstStyle/>
          <a:p>
            <a:pPr marL="285750" indent="-285750">
              <a:buFont typeface="Wingdings" panose="05000000000000000000" pitchFamily="2" charset="2"/>
              <a:buChar char="ü"/>
            </a:pPr>
            <a:r>
              <a:rPr lang="ru-RU" sz="1600" b="1" dirty="0"/>
              <a:t>строительство</a:t>
            </a:r>
            <a:r>
              <a:rPr lang="ru-RU" sz="1600" dirty="0"/>
              <a:t> - создание зданий, строений, сооружений (в том числе на месте сносимых объектов капитального строительства)</a:t>
            </a:r>
          </a:p>
          <a:p>
            <a:pPr marL="285750" indent="-285750">
              <a:buFont typeface="Wingdings" panose="05000000000000000000" pitchFamily="2" charset="2"/>
              <a:buChar char="ü"/>
            </a:pPr>
            <a:r>
              <a:rPr lang="ru-RU" sz="1600" b="1" dirty="0"/>
              <a:t>реконструкция объектов капитального строительства </a:t>
            </a:r>
            <a:r>
              <a:rPr lang="ru-RU" sz="1600" dirty="0"/>
              <a:t>(за исключением линейных объектов) - изменение параметров объекта капитального строительства, его частей (высоты, количества этажей, площади, объема), в том числе надстройка, перестройка, расширение объекта капитального строительства, а также замена и (или) восстановление несущих строительных конструкций объекта капитального строительства, за исключением замены отдельных элементов таких конструкций на аналогичные или иные улучшающие показатели таких конструкций элементы и (или) восстановления указанных элементов</a:t>
            </a:r>
          </a:p>
          <a:p>
            <a:pPr marL="285750" indent="-285750">
              <a:buFont typeface="Wingdings" panose="05000000000000000000" pitchFamily="2" charset="2"/>
              <a:buChar char="ü"/>
            </a:pPr>
            <a:r>
              <a:rPr lang="ru-RU" sz="1600" b="1" dirty="0"/>
              <a:t>капитальный ремонт объектов капитального строительства </a:t>
            </a:r>
            <a:r>
              <a:rPr lang="ru-RU" sz="1600" dirty="0"/>
              <a:t>(за исключением линейных объектов) - замена и (или) восстановление строительных конструкций объектов капитального строительства или элементов таких конструкций, за исключением несущих строительных конструкций, замена и (или) восстановление систем инженерно-технического обеспечения и сетей инженерно-технического обеспечения объектов капитального строительства или их элементов, а также замена отдельных элементов несущих строительных конструкций на аналогичные или иные улучшающие показатели таких конструкций элементы и (или) восстановление указанных элементов</a:t>
            </a:r>
          </a:p>
          <a:p>
            <a:pPr marL="285750" indent="-285750">
              <a:buFont typeface="Wingdings" panose="05000000000000000000" pitchFamily="2" charset="2"/>
              <a:buChar char="ü"/>
            </a:pPr>
            <a:r>
              <a:rPr lang="ru-RU" sz="1600" b="1" dirty="0"/>
              <a:t>благоустройство территории </a:t>
            </a:r>
            <a:r>
              <a:rPr lang="ru-RU" sz="1600" dirty="0"/>
              <a:t>- деятельность по реализации комплекса мероприятий, установленного правилами благоустройства территории муниципального образования, направленная на обеспечение и повышение комфортности условий проживания граждан, по поддержанию и улучшению санитарного и эстетического состояния территории муниципального образования, по содержанию территорий населенных пунктов и расположенных на таких территориях объектов, в том числе территорий общего пользования, земельных участков, зданий, строений, сооружений, прилегающих территорий</a:t>
            </a:r>
          </a:p>
        </p:txBody>
      </p:sp>
    </p:spTree>
    <p:extLst>
      <p:ext uri="{BB962C8B-B14F-4D97-AF65-F5344CB8AC3E}">
        <p14:creationId xmlns:p14="http://schemas.microsoft.com/office/powerpoint/2010/main" val="38154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4" name="TextBox 3"/>
          <p:cNvSpPr txBox="1"/>
          <p:nvPr/>
        </p:nvSpPr>
        <p:spPr>
          <a:xfrm>
            <a:off x="198529" y="1117283"/>
            <a:ext cx="7596610" cy="923330"/>
          </a:xfrm>
          <a:prstGeom prst="rect">
            <a:avLst/>
          </a:prstGeom>
          <a:noFill/>
        </p:spPr>
        <p:txBody>
          <a:bodyPr wrap="square" rtlCol="0">
            <a:spAutoFit/>
          </a:bodyPr>
          <a:lstStyle/>
          <a:p>
            <a:pPr marL="285750" indent="-285750">
              <a:buFont typeface="Arial" panose="020B0604020202020204" pitchFamily="34" charset="0"/>
              <a:buChar char="•"/>
            </a:pPr>
            <a:r>
              <a:rPr lang="ru-RU" dirty="0"/>
              <a:t>Что является актом приемки выполненных работ по сохранению объекта культурного наследия при закупке работ по сохранению ОКН в части выполнения проектных работ ?</a:t>
            </a:r>
          </a:p>
        </p:txBody>
      </p:sp>
      <p:sp>
        <p:nvSpPr>
          <p:cNvPr id="9" name="Прямоугольник 8"/>
          <p:cNvSpPr/>
          <p:nvPr/>
        </p:nvSpPr>
        <p:spPr>
          <a:xfrm>
            <a:off x="6667995" y="2961930"/>
            <a:ext cx="5181315" cy="36565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Письмо </a:t>
            </a:r>
            <a:r>
              <a:rPr lang="ru-RU" dirty="0" err="1"/>
              <a:t>Минкульта</a:t>
            </a:r>
            <a:r>
              <a:rPr lang="ru-RU" dirty="0"/>
              <a:t> от 06.04.2022 №4723-12-02: Приказом Минкультуры России от 25.06.2015 № 1840 утвержден порядок приемки работ по сохранению ОКН и подготовки акта приемки</a:t>
            </a:r>
          </a:p>
          <a:p>
            <a:pPr algn="ctr"/>
            <a:r>
              <a:rPr lang="ru-RU" dirty="0"/>
              <a:t>выполненных работ по сохранению ОКН. Такой акт подготавливается при выполнения </a:t>
            </a:r>
            <a:r>
              <a:rPr lang="ru-RU" u="sng" dirty="0"/>
              <a:t>производственных</a:t>
            </a:r>
            <a:r>
              <a:rPr lang="ru-RU" dirty="0"/>
              <a:t> работ на ОКН. Факт разработки</a:t>
            </a:r>
          </a:p>
          <a:p>
            <a:pPr algn="ctr"/>
            <a:r>
              <a:rPr lang="ru-RU" dirty="0"/>
              <a:t>проектной документации на проведение работ по сохранению ОКН</a:t>
            </a:r>
          </a:p>
          <a:p>
            <a:pPr algn="ctr"/>
            <a:r>
              <a:rPr lang="ru-RU" dirty="0"/>
              <a:t>подтверждается письмом о согласовании проектной документации, выданным</a:t>
            </a:r>
          </a:p>
          <a:p>
            <a:pPr algn="ctr"/>
            <a:r>
              <a:rPr lang="ru-RU" dirty="0"/>
              <a:t>уполномоченным органом охраны ОКН</a:t>
            </a:r>
          </a:p>
        </p:txBody>
      </p:sp>
      <p:sp>
        <p:nvSpPr>
          <p:cNvPr id="3" name="TextBox 2"/>
          <p:cNvSpPr txBox="1"/>
          <p:nvPr/>
        </p:nvSpPr>
        <p:spPr>
          <a:xfrm>
            <a:off x="5512526" y="1746953"/>
            <a:ext cx="6336784" cy="954107"/>
          </a:xfrm>
          <a:prstGeom prst="rect">
            <a:avLst/>
          </a:prstGeom>
          <a:solidFill>
            <a:schemeClr val="accent5">
              <a:lumMod val="60000"/>
              <a:lumOff val="40000"/>
            </a:schemeClr>
          </a:solidFill>
        </p:spPr>
        <p:txBody>
          <a:bodyPr wrap="square" rtlCol="0">
            <a:spAutoFit/>
          </a:bodyPr>
          <a:lstStyle/>
          <a:p>
            <a:pPr algn="r"/>
            <a:r>
              <a:rPr lang="ru-RU" sz="1400" dirty="0"/>
              <a:t>Пункты 1 и 2 Приложения к ПП 2571 при закупке работ по сохранению ОКН требуют акт выполненных работ, подтверждающий цену выполненных работ, и акт приемки выполненных работ по сохранению объекта культурного наследия. Это два разных документа.</a:t>
            </a:r>
          </a:p>
        </p:txBody>
      </p:sp>
      <p:sp>
        <p:nvSpPr>
          <p:cNvPr id="11" name="Прямоугольник 10"/>
          <p:cNvSpPr/>
          <p:nvPr/>
        </p:nvSpPr>
        <p:spPr>
          <a:xfrm>
            <a:off x="339634" y="2961930"/>
            <a:ext cx="5857814" cy="36512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Оператор отказал в аккредитации участнику, так как последним не был предоставлен акт приемки выполненных работ по сохранению ОКН. ФАС признал действия оператора законными и указал, что при выполнении работ по разработке проектно-сметной документации обязательным условием приемки выполненных работ является получение акта приемки выполненных работ по сохранению культурного наследия</a:t>
            </a:r>
          </a:p>
          <a:p>
            <a:pPr algn="ctr"/>
            <a:r>
              <a:rPr lang="ru-RU" dirty="0"/>
              <a:t>*См. Решение ЦА ФАС России по закупке 0843500000222000043 от 28.02.2022</a:t>
            </a:r>
          </a:p>
        </p:txBody>
      </p:sp>
    </p:spTree>
    <p:extLst>
      <p:ext uri="{BB962C8B-B14F-4D97-AF65-F5344CB8AC3E}">
        <p14:creationId xmlns:p14="http://schemas.microsoft.com/office/powerpoint/2010/main" val="7492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Основные спорные вопросы</a:t>
            </a:r>
          </a:p>
        </p:txBody>
      </p:sp>
      <p:sp>
        <p:nvSpPr>
          <p:cNvPr id="4" name="TextBox 3"/>
          <p:cNvSpPr txBox="1"/>
          <p:nvPr/>
        </p:nvSpPr>
        <p:spPr>
          <a:xfrm>
            <a:off x="198529" y="1117283"/>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Мост – это часть автомобильной дороги или самостоятельный объект капитального строительства?</a:t>
            </a:r>
          </a:p>
        </p:txBody>
      </p:sp>
      <p:sp>
        <p:nvSpPr>
          <p:cNvPr id="9" name="Прямоугольник 8"/>
          <p:cNvSpPr/>
          <p:nvPr/>
        </p:nvSpPr>
        <p:spPr>
          <a:xfrm>
            <a:off x="5133567" y="3009827"/>
            <a:ext cx="4541656" cy="36565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a:t>
            </a:r>
          </a:p>
          <a:p>
            <a:pPr algn="ctr"/>
            <a:r>
              <a:rPr lang="ru-RU" dirty="0"/>
              <a:t>Мост – это отдельный объект капстроительства, требования устанавливаются согласно Разделу </a:t>
            </a:r>
            <a:r>
              <a:rPr lang="en-US" dirty="0"/>
              <a:t>II</a:t>
            </a:r>
            <a:r>
              <a:rPr lang="ru-RU" dirty="0"/>
              <a:t> Приложения к ПП 2571</a:t>
            </a:r>
          </a:p>
          <a:p>
            <a:pPr algn="ctr"/>
            <a:r>
              <a:rPr lang="ru-RU" dirty="0"/>
              <a:t>См. Решение Новгородского УФАС России по закупке 0350300011822000092 от 20.04.2022 </a:t>
            </a:r>
          </a:p>
          <a:p>
            <a:pPr algn="ctr"/>
            <a:r>
              <a:rPr lang="ru-RU" dirty="0"/>
              <a:t>Решение Белгородского УФАС России по закупке 0826600004222000001 от 31.01.2022</a:t>
            </a:r>
          </a:p>
        </p:txBody>
      </p:sp>
      <p:sp>
        <p:nvSpPr>
          <p:cNvPr id="11" name="Прямоугольник 10"/>
          <p:cNvSpPr/>
          <p:nvPr/>
        </p:nvSpPr>
        <p:spPr>
          <a:xfrm>
            <a:off x="247727" y="1899483"/>
            <a:ext cx="4507153" cy="36512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a:t>
            </a:r>
          </a:p>
          <a:p>
            <a:pPr algn="ctr"/>
            <a:r>
              <a:rPr lang="ru-RU" dirty="0"/>
              <a:t>Мост – это часть дороги. Требования устанавливаются Согласно</a:t>
            </a:r>
            <a:r>
              <a:rPr lang="en-US" dirty="0"/>
              <a:t> </a:t>
            </a:r>
            <a:r>
              <a:rPr lang="ru-RU" dirty="0"/>
              <a:t>Разделу </a:t>
            </a:r>
            <a:r>
              <a:rPr lang="en-US" dirty="0"/>
              <a:t>III</a:t>
            </a:r>
            <a:r>
              <a:rPr lang="ru-RU" dirty="0"/>
              <a:t> Приложения к ПП 2571</a:t>
            </a:r>
          </a:p>
          <a:p>
            <a:pPr algn="ctr"/>
            <a:r>
              <a:rPr lang="ru-RU" dirty="0"/>
              <a:t>*См. Решение Ростовского УФАС России по закупке 0158300050022000001 от 08.02.2022</a:t>
            </a:r>
          </a:p>
          <a:p>
            <a:pPr algn="ctr"/>
            <a:r>
              <a:rPr lang="ru-RU" dirty="0"/>
              <a:t>Решение ЦА ФАС по закупке 0364100001822000011 от 01.03.2022</a:t>
            </a:r>
          </a:p>
        </p:txBody>
      </p:sp>
    </p:spTree>
    <p:extLst>
      <p:ext uri="{BB962C8B-B14F-4D97-AF65-F5344CB8AC3E}">
        <p14:creationId xmlns:p14="http://schemas.microsoft.com/office/powerpoint/2010/main" val="14686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73383" y="216459"/>
            <a:ext cx="7428764" cy="584775"/>
          </a:xfrm>
          <a:prstGeom prst="rect">
            <a:avLst/>
          </a:prstGeom>
          <a:noFill/>
        </p:spPr>
        <p:txBody>
          <a:bodyPr wrap="square" rtlCol="0">
            <a:spAutoFit/>
          </a:bodyPr>
          <a:lstStyle/>
          <a:p>
            <a:r>
              <a:rPr lang="ru-RU" sz="3200" b="1" dirty="0"/>
              <a:t>Универсальные требования</a:t>
            </a:r>
          </a:p>
        </p:txBody>
      </p:sp>
      <p:graphicFrame>
        <p:nvGraphicFramePr>
          <p:cNvPr id="4" name="Схема 3"/>
          <p:cNvGraphicFramePr/>
          <p:nvPr/>
        </p:nvGraphicFramePr>
        <p:xfrm>
          <a:off x="173383" y="108741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120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73383" y="216459"/>
            <a:ext cx="7428764" cy="584775"/>
          </a:xfrm>
          <a:prstGeom prst="rect">
            <a:avLst/>
          </a:prstGeom>
          <a:noFill/>
        </p:spPr>
        <p:txBody>
          <a:bodyPr wrap="square" rtlCol="0">
            <a:spAutoFit/>
          </a:bodyPr>
          <a:lstStyle/>
          <a:p>
            <a:r>
              <a:rPr lang="ru-RU" sz="3200" b="1" dirty="0"/>
              <a:t>Универсальные требования</a:t>
            </a:r>
          </a:p>
        </p:txBody>
      </p:sp>
      <p:sp>
        <p:nvSpPr>
          <p:cNvPr id="7" name="Скругленный прямоугольник 6"/>
          <p:cNvSpPr/>
          <p:nvPr/>
        </p:nvSpPr>
        <p:spPr>
          <a:xfrm>
            <a:off x="173383" y="954157"/>
            <a:ext cx="9387572" cy="176916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Требование об исполнении участником закупки (с учетом правопреемства) в течение </a:t>
            </a:r>
            <a:r>
              <a:rPr lang="ru-RU" b="1" dirty="0">
                <a:solidFill>
                  <a:schemeClr val="tx1"/>
                </a:solidFill>
              </a:rPr>
              <a:t>трех лет </a:t>
            </a:r>
            <a:r>
              <a:rPr lang="ru-RU" dirty="0">
                <a:solidFill>
                  <a:schemeClr val="tx1"/>
                </a:solidFill>
              </a:rPr>
              <a:t>до даты подачи заявки на участие в закупке контракта (</a:t>
            </a:r>
            <a:r>
              <a:rPr lang="ru-RU" b="1" dirty="0">
                <a:solidFill>
                  <a:schemeClr val="tx1"/>
                </a:solidFill>
              </a:rPr>
              <a:t>по 44-ФЗ</a:t>
            </a:r>
            <a:r>
              <a:rPr lang="ru-RU" dirty="0">
                <a:solidFill>
                  <a:schemeClr val="tx1"/>
                </a:solidFill>
              </a:rPr>
              <a:t>) или договора (</a:t>
            </a:r>
            <a:r>
              <a:rPr lang="ru-RU" b="1" dirty="0">
                <a:solidFill>
                  <a:schemeClr val="tx1"/>
                </a:solidFill>
              </a:rPr>
              <a:t>по 223-ФЗ</a:t>
            </a:r>
            <a:r>
              <a:rPr lang="ru-RU" dirty="0">
                <a:solidFill>
                  <a:schemeClr val="tx1"/>
                </a:solidFill>
              </a:rPr>
              <a:t>) при условии исполнения таким участником закупки </a:t>
            </a:r>
            <a:r>
              <a:rPr lang="ru-RU" b="1" dirty="0">
                <a:solidFill>
                  <a:schemeClr val="tx1"/>
                </a:solidFill>
              </a:rPr>
              <a:t>требований об уплате неустоек </a:t>
            </a:r>
            <a:r>
              <a:rPr lang="ru-RU" dirty="0">
                <a:solidFill>
                  <a:schemeClr val="tx1"/>
                </a:solidFill>
              </a:rPr>
              <a:t>(штрафов, пеней), предъявленных при исполнении таких контракта, договора. Стоимость исполненных обязательств по таким контракту, договору должна составлять </a:t>
            </a:r>
            <a:r>
              <a:rPr lang="ru-RU" b="1" dirty="0">
                <a:solidFill>
                  <a:schemeClr val="tx1"/>
                </a:solidFill>
              </a:rPr>
              <a:t>не менее 20% НМЦК</a:t>
            </a:r>
            <a:r>
              <a:rPr lang="ru-RU" dirty="0">
                <a:solidFill>
                  <a:schemeClr val="tx1"/>
                </a:solidFill>
              </a:rPr>
              <a:t>.</a:t>
            </a:r>
          </a:p>
        </p:txBody>
      </p:sp>
      <p:sp>
        <p:nvSpPr>
          <p:cNvPr id="11" name="Скругленный прямоугольник 10"/>
          <p:cNvSpPr/>
          <p:nvPr/>
        </p:nvSpPr>
        <p:spPr>
          <a:xfrm>
            <a:off x="1530626" y="3130826"/>
            <a:ext cx="10661374" cy="372717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Установить, что информацией и документами, подтверждающими соответствие участника закупки дополнительному требованию, установленному в соответствии с частью 2.1 статьи 31 Закона о контрактной системе, являются:</a:t>
            </a:r>
          </a:p>
          <a:p>
            <a:pPr algn="just"/>
            <a:r>
              <a:rPr lang="ru-RU" sz="1600" dirty="0"/>
              <a:t>а) номер реестровой записи в предусмотренном Законом о контрактной системе реестре контрактов, заключенных заказчиками (в случае исполнения участником закупки контракта,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информационно-телекоммуникационной сети "Интернет");</a:t>
            </a:r>
          </a:p>
          <a:p>
            <a:pPr algn="just"/>
            <a:r>
              <a:rPr lang="ru-RU" sz="1600" dirty="0"/>
              <a:t>б) выписка из предусмотренного Законом о контрактной системе реестра контрактов, содержащего сведения, составляющие государственную тайну (в случае исполнения участником закупки контракта, информация о котором включена в установленном порядке в такой реестр);</a:t>
            </a:r>
          </a:p>
          <a:p>
            <a:pPr algn="just"/>
            <a:r>
              <a:rPr lang="ru-RU" sz="1600" dirty="0"/>
              <a:t>в) исполненный контракт, заключенный в соответствии с Законом о контрактной системе, или договор, заключенный в соответствии с Федеральным законом "О закупках товаров, работ, услуг отдельными видами юридических лиц", а также акт приемки поставленных товаров, выполненных работ, оказанных услуг, подтверждающий цену поставленных товаров, выполненных работ, оказанных услуг.</a:t>
            </a:r>
          </a:p>
        </p:txBody>
      </p:sp>
    </p:spTree>
    <p:extLst>
      <p:ext uri="{BB962C8B-B14F-4D97-AF65-F5344CB8AC3E}">
        <p14:creationId xmlns:p14="http://schemas.microsoft.com/office/powerpoint/2010/main" val="30020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E8148C41-02B2-4599-8956-8EAE8009E229}"/>
              </a:ext>
            </a:extLst>
          </p:cNvPr>
          <p:cNvSpPr txBox="1"/>
          <p:nvPr/>
        </p:nvSpPr>
        <p:spPr>
          <a:xfrm>
            <a:off x="115410" y="79899"/>
            <a:ext cx="11372295" cy="584775"/>
          </a:xfrm>
          <a:prstGeom prst="rect">
            <a:avLst/>
          </a:prstGeom>
          <a:noFill/>
        </p:spPr>
        <p:txBody>
          <a:bodyPr wrap="square" rtlCol="0">
            <a:spAutoFit/>
          </a:bodyPr>
          <a:lstStyle/>
          <a:p>
            <a:r>
              <a:rPr lang="ru-RU" sz="3200" dirty="0"/>
              <a:t>Административная практика: состав документов</a:t>
            </a:r>
          </a:p>
        </p:txBody>
      </p:sp>
      <p:graphicFrame>
        <p:nvGraphicFramePr>
          <p:cNvPr id="4" name="Схема 3">
            <a:extLst>
              <a:ext uri="{FF2B5EF4-FFF2-40B4-BE49-F238E27FC236}">
                <a16:creationId xmlns:a16="http://schemas.microsoft.com/office/drawing/2014/main" xmlns="" id="{A2E5808C-47E2-C7D6-EDEF-476D68F8EA87}"/>
              </a:ext>
            </a:extLst>
          </p:cNvPr>
          <p:cNvGraphicFramePr/>
          <p:nvPr>
            <p:extLst>
              <p:ext uri="{D42A27DB-BD31-4B8C-83A1-F6EECF244321}">
                <p14:modId xmlns:p14="http://schemas.microsoft.com/office/powerpoint/2010/main" val="1608640813"/>
              </p:ext>
            </p:extLst>
          </p:nvPr>
        </p:nvGraphicFramePr>
        <p:xfrm>
          <a:off x="165716" y="117053"/>
          <a:ext cx="11860567" cy="7253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Прямоугольник 11">
            <a:extLst>
              <a:ext uri="{FF2B5EF4-FFF2-40B4-BE49-F238E27FC236}">
                <a16:creationId xmlns:a16="http://schemas.microsoft.com/office/drawing/2014/main" xmlns="" id="{D401D345-A58B-D1F3-A90E-DCA1967DA141}"/>
              </a:ext>
            </a:extLst>
          </p:cNvPr>
          <p:cNvSpPr/>
          <p:nvPr/>
        </p:nvSpPr>
        <p:spPr>
          <a:xfrm>
            <a:off x="239697" y="1968070"/>
            <a:ext cx="3604333" cy="584775"/>
          </a:xfrm>
          <a:prstGeom prst="rect">
            <a:avLst/>
          </a:prstGeom>
          <a:solidFill>
            <a:srgbClr val="468394"/>
          </a:solidFill>
          <a:ln>
            <a:solidFill>
              <a:srgbClr val="468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Санкт-Петербургское УФАС </a:t>
            </a:r>
          </a:p>
          <a:p>
            <a:r>
              <a:rPr lang="ru-RU" sz="1600" b="1" dirty="0"/>
              <a:t>(</a:t>
            </a:r>
            <a:r>
              <a:rPr lang="ru-RU" sz="1600" b="1" dirty="0" err="1"/>
              <a:t>изв</a:t>
            </a:r>
            <a:r>
              <a:rPr lang="ru-RU" sz="1600" b="1" dirty="0"/>
              <a:t>. № 0172200002522000155) </a:t>
            </a:r>
          </a:p>
        </p:txBody>
      </p:sp>
      <p:sp>
        <p:nvSpPr>
          <p:cNvPr id="13" name="Прямоугольник 12">
            <a:extLst>
              <a:ext uri="{FF2B5EF4-FFF2-40B4-BE49-F238E27FC236}">
                <a16:creationId xmlns:a16="http://schemas.microsoft.com/office/drawing/2014/main" xmlns="" id="{FE347F79-1C3E-263B-3175-525EF72E5697}"/>
              </a:ext>
            </a:extLst>
          </p:cNvPr>
          <p:cNvSpPr/>
          <p:nvPr/>
        </p:nvSpPr>
        <p:spPr>
          <a:xfrm>
            <a:off x="8393215" y="2018517"/>
            <a:ext cx="3531138" cy="534328"/>
          </a:xfrm>
          <a:prstGeom prst="rect">
            <a:avLst/>
          </a:prstGeom>
          <a:solidFill>
            <a:schemeClr val="bg1"/>
          </a:solidFill>
          <a:ln>
            <a:solidFill>
              <a:srgbClr val="468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600" b="1" dirty="0">
                <a:solidFill>
                  <a:srgbClr val="2C535E"/>
                </a:solidFill>
              </a:rPr>
              <a:t>Ивановское УФАС </a:t>
            </a:r>
          </a:p>
          <a:p>
            <a:pPr algn="r"/>
            <a:r>
              <a:rPr lang="ru-RU" sz="1600" b="1" dirty="0">
                <a:solidFill>
                  <a:srgbClr val="2C535E"/>
                </a:solidFill>
              </a:rPr>
              <a:t>(</a:t>
            </a:r>
            <a:r>
              <a:rPr lang="ru-RU" sz="1600" b="1" dirty="0" err="1">
                <a:solidFill>
                  <a:srgbClr val="2C535E"/>
                </a:solidFill>
              </a:rPr>
              <a:t>изв</a:t>
            </a:r>
            <a:r>
              <a:rPr lang="ru-RU" sz="1600" b="1" dirty="0">
                <a:solidFill>
                  <a:srgbClr val="2C535E"/>
                </a:solidFill>
              </a:rPr>
              <a:t>. № 0333200005922000001)</a:t>
            </a:r>
          </a:p>
        </p:txBody>
      </p:sp>
    </p:spTree>
    <p:extLst>
      <p:ext uri="{BB962C8B-B14F-4D97-AF65-F5344CB8AC3E}">
        <p14:creationId xmlns:p14="http://schemas.microsoft.com/office/powerpoint/2010/main" val="7685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E8148C41-02B2-4599-8956-8EAE8009E229}"/>
              </a:ext>
            </a:extLst>
          </p:cNvPr>
          <p:cNvSpPr txBox="1"/>
          <p:nvPr/>
        </p:nvSpPr>
        <p:spPr>
          <a:xfrm>
            <a:off x="115410" y="79899"/>
            <a:ext cx="11372295" cy="584775"/>
          </a:xfrm>
          <a:prstGeom prst="rect">
            <a:avLst/>
          </a:prstGeom>
          <a:noFill/>
        </p:spPr>
        <p:txBody>
          <a:bodyPr wrap="square" rtlCol="0">
            <a:spAutoFit/>
          </a:bodyPr>
          <a:lstStyle/>
          <a:p>
            <a:r>
              <a:rPr lang="ru-RU" sz="3200" dirty="0"/>
              <a:t>Административная практика: срок исполнения контракта</a:t>
            </a:r>
          </a:p>
        </p:txBody>
      </p:sp>
      <p:graphicFrame>
        <p:nvGraphicFramePr>
          <p:cNvPr id="4" name="Схема 3">
            <a:extLst>
              <a:ext uri="{FF2B5EF4-FFF2-40B4-BE49-F238E27FC236}">
                <a16:creationId xmlns:a16="http://schemas.microsoft.com/office/drawing/2014/main" xmlns="" id="{77346876-B969-5D86-291C-835E265AB18D}"/>
              </a:ext>
            </a:extLst>
          </p:cNvPr>
          <p:cNvGraphicFramePr/>
          <p:nvPr>
            <p:extLst>
              <p:ext uri="{D42A27DB-BD31-4B8C-83A1-F6EECF244321}">
                <p14:modId xmlns:p14="http://schemas.microsoft.com/office/powerpoint/2010/main" val="1288606633"/>
              </p:ext>
            </p:extLst>
          </p:nvPr>
        </p:nvGraphicFramePr>
        <p:xfrm>
          <a:off x="115410" y="113843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3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E8148C41-02B2-4599-8956-8EAE8009E229}"/>
              </a:ext>
            </a:extLst>
          </p:cNvPr>
          <p:cNvSpPr txBox="1"/>
          <p:nvPr/>
        </p:nvSpPr>
        <p:spPr>
          <a:xfrm>
            <a:off x="115410" y="79899"/>
            <a:ext cx="11372295" cy="584775"/>
          </a:xfrm>
          <a:prstGeom prst="rect">
            <a:avLst/>
          </a:prstGeom>
          <a:noFill/>
        </p:spPr>
        <p:txBody>
          <a:bodyPr wrap="square" rtlCol="0">
            <a:spAutoFit/>
          </a:bodyPr>
          <a:lstStyle/>
          <a:p>
            <a:r>
              <a:rPr lang="ru-RU" sz="3200" dirty="0"/>
              <a:t>Административная практика: статус контракта в РК</a:t>
            </a:r>
          </a:p>
        </p:txBody>
      </p:sp>
      <p:graphicFrame>
        <p:nvGraphicFramePr>
          <p:cNvPr id="6" name="Схема 5">
            <a:extLst>
              <a:ext uri="{FF2B5EF4-FFF2-40B4-BE49-F238E27FC236}">
                <a16:creationId xmlns:a16="http://schemas.microsoft.com/office/drawing/2014/main" xmlns="" id="{2C381803-93F3-84B8-C1B1-31762BBE470C}"/>
              </a:ext>
            </a:extLst>
          </p:cNvPr>
          <p:cNvGraphicFramePr/>
          <p:nvPr>
            <p:extLst>
              <p:ext uri="{D42A27DB-BD31-4B8C-83A1-F6EECF244321}">
                <p14:modId xmlns:p14="http://schemas.microsoft.com/office/powerpoint/2010/main" val="1733389359"/>
              </p:ext>
            </p:extLst>
          </p:nvPr>
        </p:nvGraphicFramePr>
        <p:xfrm>
          <a:off x="115410" y="1151890"/>
          <a:ext cx="8175150" cy="5218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915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a:latin typeface="+mj-lt"/>
                <a:ea typeface="Roboto Lt" pitchFamily="2" charset="0"/>
                <a:cs typeface="Segoe UI" panose="020B0502040204020203" pitchFamily="34" charset="0"/>
              </a:rPr>
              <a:t>Блок 5</a:t>
            </a: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300038" y="2711499"/>
            <a:ext cx="6293295" cy="954107"/>
          </a:xfrm>
          <a:prstGeom prst="rect">
            <a:avLst/>
          </a:prstGeom>
          <a:noFill/>
        </p:spPr>
        <p:txBody>
          <a:bodyPr wrap="square" rtlCol="0">
            <a:spAutoFit/>
          </a:bodyPr>
          <a:lstStyle/>
          <a:p>
            <a:r>
              <a:rPr lang="ru-RU" sz="2800" b="1" dirty="0">
                <a:latin typeface="+mj-lt"/>
              </a:rPr>
              <a:t>Контракт: особенности заключения и изменения</a:t>
            </a: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18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58309"/>
            <a:ext cx="11193463" cy="1085850"/>
          </a:xfrm>
        </p:spPr>
        <p:txBody>
          <a:bodyPr>
            <a:normAutofit/>
          </a:bodyPr>
          <a:lstStyle/>
          <a:p>
            <a:pPr lvl="0"/>
            <a:r>
              <a:rPr lang="ru-RU" sz="2800" b="1" dirty="0">
                <a:solidFill>
                  <a:schemeClr val="tx1"/>
                </a:solidFill>
                <a:latin typeface="+mn-lt"/>
              </a:rPr>
              <a:t>Применение типовых условий контракта</a:t>
            </a:r>
            <a:endParaRPr lang="ru-RU" sz="2800" dirty="0">
              <a:solidFill>
                <a:schemeClr val="tx1"/>
              </a:solidFill>
              <a:latin typeface="+mn-lt"/>
            </a:endParaRPr>
          </a:p>
        </p:txBody>
      </p:sp>
      <p:sp>
        <p:nvSpPr>
          <p:cNvPr id="5" name="Объект 4"/>
          <p:cNvSpPr>
            <a:spLocks noGrp="1"/>
          </p:cNvSpPr>
          <p:nvPr>
            <p:ph idx="4294967295"/>
          </p:nvPr>
        </p:nvSpPr>
        <p:spPr>
          <a:xfrm>
            <a:off x="208302" y="1459761"/>
            <a:ext cx="7159149" cy="1927873"/>
          </a:xfrm>
        </p:spPr>
        <p:txBody>
          <a:bodyPr>
            <a:normAutofit/>
          </a:bodyPr>
          <a:lstStyle/>
          <a:p>
            <a:pPr>
              <a:buClrTx/>
              <a:buFont typeface="Wingdings" panose="05000000000000000000" pitchFamily="2" charset="2"/>
              <a:buChar char="ü"/>
            </a:pPr>
            <a:r>
              <a:rPr lang="ru-RU" dirty="0">
                <a:solidFill>
                  <a:schemeClr val="tx1"/>
                </a:solidFill>
              </a:rPr>
              <a:t>При закупке работ по проектным и(или) изыскательским работам применяются типовые условия контракта, утверждённые приказом Минстроя №10/</a:t>
            </a:r>
            <a:r>
              <a:rPr lang="ru-RU" dirty="0" err="1">
                <a:solidFill>
                  <a:schemeClr val="tx1"/>
                </a:solidFill>
              </a:rPr>
              <a:t>пр</a:t>
            </a:r>
            <a:endParaRPr lang="ru-RU" dirty="0">
              <a:solidFill>
                <a:schemeClr val="tx1"/>
              </a:solidFill>
            </a:endParaRPr>
          </a:p>
          <a:p>
            <a:pPr>
              <a:buClrTx/>
              <a:buFont typeface="Wingdings" panose="05000000000000000000" pitchFamily="2" charset="2"/>
              <a:buChar char="ü"/>
            </a:pPr>
            <a:r>
              <a:rPr lang="ru-RU" dirty="0">
                <a:solidFill>
                  <a:schemeClr val="tx1"/>
                </a:solidFill>
              </a:rPr>
              <a:t>При закупке работ по строительству, реконструкции применяются типовые условия контракта, утверждённые приказом Минстроя №9/</a:t>
            </a:r>
            <a:r>
              <a:rPr lang="ru-RU" dirty="0" err="1">
                <a:solidFill>
                  <a:schemeClr val="tx1"/>
                </a:solidFill>
              </a:rPr>
              <a:t>пр</a:t>
            </a:r>
            <a:endParaRPr lang="ru-RU" dirty="0">
              <a:solidFill>
                <a:schemeClr val="tx1"/>
              </a:solidFill>
            </a:endParaRPr>
          </a:p>
        </p:txBody>
      </p:sp>
      <p:sp>
        <p:nvSpPr>
          <p:cNvPr id="6" name="Прямоугольник 5">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xmlns=""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7" name="Скругленный прямоугольник 6"/>
          <p:cNvSpPr/>
          <p:nvPr/>
        </p:nvSpPr>
        <p:spPr>
          <a:xfrm>
            <a:off x="1045030" y="3648891"/>
            <a:ext cx="6487830" cy="305670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Часть 12 статьи 8 360-ФЗ:</a:t>
            </a:r>
          </a:p>
          <a:p>
            <a:pPr algn="ctr"/>
            <a:r>
              <a:rPr lang="ru-RU" sz="1400" dirty="0"/>
              <a:t>Условия типовых контрактов и типовые условия контрактов, утвержденные до дня вступления в силу настоящего Федерального закона, применяются в части, не противоречащей Федеральному закону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до утверждения Правительством Российской Федерации в соответствии с частью 11 статьи 34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типовых условий контрактов.</a:t>
            </a:r>
          </a:p>
        </p:txBody>
      </p:sp>
    </p:spTree>
    <p:extLst>
      <p:ext uri="{BB962C8B-B14F-4D97-AF65-F5344CB8AC3E}">
        <p14:creationId xmlns:p14="http://schemas.microsoft.com/office/powerpoint/2010/main" val="14700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a:t>Особенности </a:t>
            </a:r>
          </a:p>
        </p:txBody>
      </p:sp>
      <p:sp>
        <p:nvSpPr>
          <p:cNvPr id="7" name="TextBox 6"/>
          <p:cNvSpPr txBox="1"/>
          <p:nvPr/>
        </p:nvSpPr>
        <p:spPr>
          <a:xfrm>
            <a:off x="79513" y="945209"/>
            <a:ext cx="8448261" cy="338554"/>
          </a:xfrm>
          <a:prstGeom prst="rect">
            <a:avLst/>
          </a:prstGeom>
          <a:noFill/>
        </p:spPr>
        <p:txBody>
          <a:bodyPr wrap="square" rtlCol="0">
            <a:spAutoFit/>
          </a:bodyPr>
          <a:lstStyle/>
          <a:p>
            <a:pPr marL="285750" indent="-285750">
              <a:buFont typeface="Arial" panose="020B0604020202020204" pitchFamily="34" charset="0"/>
              <a:buChar char="•"/>
            </a:pPr>
            <a:r>
              <a:rPr lang="ru-RU" sz="1600" dirty="0"/>
              <a:t>Особенности формирования сметы контракта и осуществления приемки работ</a:t>
            </a:r>
          </a:p>
        </p:txBody>
      </p:sp>
      <p:sp>
        <p:nvSpPr>
          <p:cNvPr id="4" name="Скругленный прямоугольник 3"/>
          <p:cNvSpPr/>
          <p:nvPr/>
        </p:nvSpPr>
        <p:spPr>
          <a:xfrm>
            <a:off x="553136" y="1795247"/>
            <a:ext cx="7733848" cy="481584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Сметная стоимость строительства, финансируемого с привлечением средств бюджетов бюджетной системы Российской Федерации… определяется с обязательным применением сметных нормативов, сведения о которых включены в федеральный реестр сметных нормативов, и сметных цен строительных ресурсов. В иных случаях сметная стоимость строительства определяется с применением сметных нормативов, сведения о которых включены в федеральный реестр сметных нормативов, и сметных цен строительных ресурсов, если это предусмотрено федеральным законом или договором. </a:t>
            </a:r>
            <a:r>
              <a:rPr lang="ru-RU" sz="1200" b="1" u="sng" dirty="0"/>
              <a:t>Сметная стоимость строительства используется при формировании начальной (максимальной) цены контрактов</a:t>
            </a:r>
            <a:r>
              <a:rPr lang="ru-RU" sz="1200" b="1" dirty="0"/>
              <a:t>, цены контрактов, заключаемых с единственным поставщиком (подрядчиком, исполнителем), предметом которых является выполнение работ по строительству, реконструкции, капитальному ремонту, сносу объектов капитального строительства, сохранению объектов культурного наследия </a:t>
            </a:r>
            <a:r>
              <a:rPr lang="ru-RU" sz="1200" dirty="0"/>
              <a:t>в соответствии с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законодательством Российской Федерации о закупках товаров, работ, услуг отдельными видами юридических лиц, формировании цены иных договоров, заключаемых указанными в части 2 настоящей статьи лицами и предусматривающих выполнение работ по строительству, реконструкции, капитальному ремонту, сносу объектов капитального строительства, по сохранению объектов культурного наследия, при условии, что определение сметной стоимости строительства в порядке, установленном настоящей частью, в соответствии с настоящим Кодексом является обязательным. </a:t>
            </a:r>
            <a:r>
              <a:rPr lang="ru-RU" sz="1200" b="1" u="sng" dirty="0"/>
              <a:t>При этом сметные нормативы и сметные цены строительных ресурсов, использованные при определении сметной стоимости строительства, не подлежат применению при исполнении указанных контрактов или договоров</a:t>
            </a:r>
            <a:r>
              <a:rPr lang="ru-RU" sz="1200" b="1" dirty="0"/>
              <a:t>.</a:t>
            </a:r>
          </a:p>
        </p:txBody>
      </p:sp>
      <p:sp>
        <p:nvSpPr>
          <p:cNvPr id="3" name="Скругленный прямоугольник 2"/>
          <p:cNvSpPr/>
          <p:nvPr/>
        </p:nvSpPr>
        <p:spPr>
          <a:xfrm>
            <a:off x="1053737" y="1386009"/>
            <a:ext cx="6888480" cy="74263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Часть 1 статьи 8.3 Градостроительного Кодекса (ред. от 01.05.2022)</a:t>
            </a:r>
          </a:p>
        </p:txBody>
      </p:sp>
    </p:spTree>
    <p:extLst>
      <p:ext uri="{BB962C8B-B14F-4D97-AF65-F5344CB8AC3E}">
        <p14:creationId xmlns:p14="http://schemas.microsoft.com/office/powerpoint/2010/main" val="18869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7443" y="216459"/>
            <a:ext cx="6003235" cy="584775"/>
          </a:xfrm>
          <a:prstGeom prst="rect">
            <a:avLst/>
          </a:prstGeom>
          <a:noFill/>
        </p:spPr>
        <p:txBody>
          <a:bodyPr wrap="square" rtlCol="0">
            <a:spAutoFit/>
          </a:bodyPr>
          <a:lstStyle/>
          <a:p>
            <a:r>
              <a:rPr lang="ru-RU" sz="3200" b="1" dirty="0"/>
              <a:t>Термины и определения</a:t>
            </a:r>
          </a:p>
        </p:txBody>
      </p:sp>
      <p:sp>
        <p:nvSpPr>
          <p:cNvPr id="5" name="TextBox 4"/>
          <p:cNvSpPr txBox="1"/>
          <p:nvPr/>
        </p:nvSpPr>
        <p:spPr>
          <a:xfrm>
            <a:off x="182312" y="1010194"/>
            <a:ext cx="7778290" cy="923330"/>
          </a:xfrm>
          <a:prstGeom prst="rect">
            <a:avLst/>
          </a:prstGeom>
          <a:noFill/>
        </p:spPr>
        <p:txBody>
          <a:bodyPr wrap="square" rtlCol="0">
            <a:spAutoFit/>
          </a:bodyPr>
          <a:lstStyle/>
          <a:p>
            <a:r>
              <a:rPr lang="ru-RU" dirty="0"/>
              <a:t>Постановление Правительства РФ от 30.11.2021 N 2120</a:t>
            </a:r>
          </a:p>
          <a:p>
            <a:r>
              <a:rPr lang="ru-RU" sz="1200" dirty="0"/>
              <a:t>"Об осуществлении замены и (или) восстановления отдельных элементов строительных конструкций зданий, сооружений, элементов систем инженерно-технического обеспечения и сетей инженерно-технического обеспечения при проведении текущего ремонта зданий, сооружений"</a:t>
            </a:r>
          </a:p>
        </p:txBody>
      </p:sp>
      <p:sp>
        <p:nvSpPr>
          <p:cNvPr id="3" name="Скругленный прямоугольник 2"/>
          <p:cNvSpPr/>
          <p:nvPr/>
        </p:nvSpPr>
        <p:spPr>
          <a:xfrm>
            <a:off x="1341120" y="2347181"/>
            <a:ext cx="6854613" cy="326549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Установить, что при проведении текущего ремонта зданий, сооружений может осуществляться замена и (или) восстановление отдельных элементов строительных конструкций таких зданий, сооружений (за исключением элементов несущих строительных конструкций), элементов систем инженерно-технического обеспечения и сетей инженерно-технического обеспечения таких зданий, сооружений в случае ухудшения или утраты технических характеристик, эстетических и (или) эксплуатационных свойств таких элементов строительных конструкций зданий, сооружений, элементов систем инженерно-технического обеспечения и сетей инженерно-технического обеспечения согласно приложению.</a:t>
            </a:r>
          </a:p>
        </p:txBody>
      </p:sp>
      <p:sp>
        <p:nvSpPr>
          <p:cNvPr id="4" name="TextBox 3"/>
          <p:cNvSpPr txBox="1"/>
          <p:nvPr/>
        </p:nvSpPr>
        <p:spPr>
          <a:xfrm>
            <a:off x="505097" y="6026331"/>
            <a:ext cx="3082834" cy="369332"/>
          </a:xfrm>
          <a:prstGeom prst="rect">
            <a:avLst/>
          </a:prstGeom>
          <a:noFill/>
        </p:spPr>
        <p:txBody>
          <a:bodyPr wrap="square" rtlCol="0">
            <a:spAutoFit/>
          </a:bodyPr>
          <a:lstStyle/>
          <a:p>
            <a:r>
              <a:rPr lang="ru-RU" dirty="0"/>
              <a:t>* Всего 40 пунктов</a:t>
            </a:r>
          </a:p>
        </p:txBody>
      </p:sp>
    </p:spTree>
    <p:extLst>
      <p:ext uri="{BB962C8B-B14F-4D97-AF65-F5344CB8AC3E}">
        <p14:creationId xmlns:p14="http://schemas.microsoft.com/office/powerpoint/2010/main" val="4900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330" y="240861"/>
            <a:ext cx="7428764" cy="584775"/>
          </a:xfrm>
          <a:prstGeom prst="rect">
            <a:avLst/>
          </a:prstGeom>
          <a:noFill/>
        </p:spPr>
        <p:txBody>
          <a:bodyPr wrap="square" rtlCol="0">
            <a:spAutoFit/>
          </a:bodyPr>
          <a:lstStyle/>
          <a:p>
            <a:r>
              <a:rPr lang="ru-RU" sz="3200" b="1" dirty="0" smtClean="0"/>
              <a:t>Особенности </a:t>
            </a:r>
            <a:endParaRPr lang="ru-RU" sz="3200" b="1" dirty="0"/>
          </a:p>
        </p:txBody>
      </p:sp>
      <p:sp>
        <p:nvSpPr>
          <p:cNvPr id="9" name="Прямоугольник 8"/>
          <p:cNvSpPr/>
          <p:nvPr/>
        </p:nvSpPr>
        <p:spPr>
          <a:xfrm>
            <a:off x="1223049" y="1625598"/>
            <a:ext cx="4156363" cy="42394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dirty="0" smtClean="0"/>
              <a:t>предметом </a:t>
            </a:r>
            <a:r>
              <a:rPr lang="ru-RU" dirty="0"/>
              <a:t>которых является выполнение работ по </a:t>
            </a:r>
            <a:endParaRPr lang="ru-RU" dirty="0" smtClean="0"/>
          </a:p>
          <a:p>
            <a:pPr marL="285750" indent="-285750">
              <a:buFontTx/>
              <a:buChar char="-"/>
            </a:pPr>
            <a:r>
              <a:rPr lang="ru-RU" dirty="0" smtClean="0"/>
              <a:t>строительству </a:t>
            </a:r>
            <a:r>
              <a:rPr lang="ru-RU" dirty="0"/>
              <a:t>объектов капитального строительства</a:t>
            </a:r>
            <a:r>
              <a:rPr lang="ru-RU" dirty="0" smtClean="0"/>
              <a:t>, </a:t>
            </a:r>
          </a:p>
          <a:p>
            <a:pPr marL="285750" indent="-285750">
              <a:buFontTx/>
              <a:buChar char="-"/>
            </a:pPr>
            <a:r>
              <a:rPr lang="ru-RU" dirty="0" smtClean="0"/>
              <a:t>реконструкции</a:t>
            </a:r>
            <a:r>
              <a:rPr lang="ru-RU" dirty="0"/>
              <a:t> объектов капитального строительства</a:t>
            </a:r>
            <a:r>
              <a:rPr lang="ru-RU" dirty="0" smtClean="0"/>
              <a:t>, </a:t>
            </a:r>
          </a:p>
          <a:p>
            <a:pPr marL="285750" indent="-285750">
              <a:buFontTx/>
              <a:buChar char="-"/>
            </a:pPr>
            <a:r>
              <a:rPr lang="ru-RU" dirty="0" smtClean="0"/>
              <a:t>капитальному ремонту </a:t>
            </a:r>
            <a:r>
              <a:rPr lang="ru-RU" dirty="0"/>
              <a:t>объектов капитального строительства</a:t>
            </a:r>
            <a:r>
              <a:rPr lang="ru-RU" dirty="0" smtClean="0"/>
              <a:t>, </a:t>
            </a:r>
          </a:p>
          <a:p>
            <a:pPr marL="285750" indent="-285750">
              <a:buFontTx/>
              <a:buChar char="-"/>
            </a:pPr>
            <a:r>
              <a:rPr lang="ru-RU" dirty="0" smtClean="0"/>
              <a:t>сносу </a:t>
            </a:r>
            <a:r>
              <a:rPr lang="ru-RU" dirty="0"/>
              <a:t>объектов капитального строительства, </a:t>
            </a:r>
            <a:endParaRPr lang="ru-RU" dirty="0" smtClean="0"/>
          </a:p>
          <a:p>
            <a:pPr marL="285750" indent="-285750">
              <a:buFontTx/>
              <a:buChar char="-"/>
            </a:pPr>
            <a:r>
              <a:rPr lang="ru-RU" dirty="0" smtClean="0"/>
              <a:t>сохранению </a:t>
            </a:r>
            <a:r>
              <a:rPr lang="ru-RU" dirty="0"/>
              <a:t>объектов культурного наследия </a:t>
            </a:r>
          </a:p>
        </p:txBody>
      </p:sp>
      <p:sp>
        <p:nvSpPr>
          <p:cNvPr id="11" name="Скругленный прямоугольник 10"/>
          <p:cNvSpPr/>
          <p:nvPr/>
        </p:nvSpPr>
        <p:spPr>
          <a:xfrm>
            <a:off x="1463193" y="952193"/>
            <a:ext cx="3676073" cy="1157298"/>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Нельзя использовать сметные нормативы и сметные цены строительных ресурсов при исполнении контрактов</a:t>
            </a:r>
            <a:endParaRPr lang="ru-RU" dirty="0">
              <a:solidFill>
                <a:schemeClr val="tx1"/>
              </a:solidFill>
            </a:endParaRPr>
          </a:p>
        </p:txBody>
      </p:sp>
      <p:sp>
        <p:nvSpPr>
          <p:cNvPr id="13" name="Стрелка вниз 12"/>
          <p:cNvSpPr/>
          <p:nvPr/>
        </p:nvSpPr>
        <p:spPr>
          <a:xfrm>
            <a:off x="2913302" y="5551052"/>
            <a:ext cx="775854" cy="628073"/>
          </a:xfrm>
          <a:prstGeom prst="down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1399129" y="6213911"/>
            <a:ext cx="3676073" cy="537870"/>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Что и как использовать?</a:t>
            </a:r>
            <a:endParaRPr lang="ru-RU" dirty="0">
              <a:solidFill>
                <a:schemeClr val="tx1"/>
              </a:solidFill>
            </a:endParaRPr>
          </a:p>
        </p:txBody>
      </p:sp>
      <p:sp>
        <p:nvSpPr>
          <p:cNvPr id="16" name="Прямоугольник 15"/>
          <p:cNvSpPr/>
          <p:nvPr/>
        </p:nvSpPr>
        <p:spPr>
          <a:xfrm>
            <a:off x="6479309" y="1625599"/>
            <a:ext cx="4156363" cy="42394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dirty="0" smtClean="0"/>
              <a:t>предметом </a:t>
            </a:r>
            <a:r>
              <a:rPr lang="ru-RU" dirty="0"/>
              <a:t>которых является выполнение </a:t>
            </a:r>
            <a:r>
              <a:rPr lang="ru-RU" dirty="0" smtClean="0"/>
              <a:t>любых работ, не перечисленных в Блоке 1</a:t>
            </a:r>
            <a:endParaRPr lang="ru-RU" dirty="0"/>
          </a:p>
        </p:txBody>
      </p:sp>
      <p:sp>
        <p:nvSpPr>
          <p:cNvPr id="15" name="Скругленный прямоугольник 14"/>
          <p:cNvSpPr/>
          <p:nvPr/>
        </p:nvSpPr>
        <p:spPr>
          <a:xfrm>
            <a:off x="6719453" y="970242"/>
            <a:ext cx="3676073" cy="1157298"/>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Не запрещено использовать сметные нормативы и сметные цены строительных ресурсов при исполнении контрактов</a:t>
            </a:r>
            <a:endParaRPr lang="ru-RU" dirty="0">
              <a:solidFill>
                <a:schemeClr val="tx1"/>
              </a:solidFill>
            </a:endParaRPr>
          </a:p>
        </p:txBody>
      </p:sp>
      <p:sp>
        <p:nvSpPr>
          <p:cNvPr id="17" name="Прямоугольник с одним скругленным углом 16"/>
          <p:cNvSpPr/>
          <p:nvPr/>
        </p:nvSpPr>
        <p:spPr>
          <a:xfrm rot="16200000">
            <a:off x="-8419" y="3224598"/>
            <a:ext cx="1762894" cy="700042"/>
          </a:xfrm>
          <a:prstGeom prst="round1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Блок 1</a:t>
            </a:r>
            <a:endParaRPr lang="ru-RU" dirty="0">
              <a:solidFill>
                <a:schemeClr val="tx1"/>
              </a:solidFill>
            </a:endParaRPr>
          </a:p>
        </p:txBody>
      </p:sp>
      <p:sp>
        <p:nvSpPr>
          <p:cNvPr id="18" name="Прямоугольник с одним скругленным углом 17"/>
          <p:cNvSpPr/>
          <p:nvPr/>
        </p:nvSpPr>
        <p:spPr>
          <a:xfrm rot="16200000">
            <a:off x="5247841" y="3224598"/>
            <a:ext cx="1762894" cy="700042"/>
          </a:xfrm>
          <a:prstGeom prst="round1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Блок 2</a:t>
            </a:r>
            <a:endParaRPr lang="ru-RU" dirty="0">
              <a:solidFill>
                <a:schemeClr val="tx1"/>
              </a:solidFill>
            </a:endParaRPr>
          </a:p>
        </p:txBody>
      </p:sp>
      <p:sp>
        <p:nvSpPr>
          <p:cNvPr id="19" name="Стрелка вниз 18"/>
          <p:cNvSpPr/>
          <p:nvPr/>
        </p:nvSpPr>
        <p:spPr>
          <a:xfrm>
            <a:off x="8192565" y="5551052"/>
            <a:ext cx="775854" cy="628073"/>
          </a:xfrm>
          <a:prstGeom prst="down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6742455" y="6193490"/>
            <a:ext cx="3676073" cy="558291"/>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Можно ли закрывать одной строкой и прикладывать КС-2?</a:t>
            </a:r>
            <a:endParaRPr lang="ru-RU" dirty="0">
              <a:solidFill>
                <a:schemeClr val="tx1"/>
              </a:solidFill>
            </a:endParaRPr>
          </a:p>
        </p:txBody>
      </p:sp>
    </p:spTree>
    <p:extLst>
      <p:ext uri="{BB962C8B-B14F-4D97-AF65-F5344CB8AC3E}">
        <p14:creationId xmlns:p14="http://schemas.microsoft.com/office/powerpoint/2010/main" val="145805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3566" y="278014"/>
            <a:ext cx="10642443" cy="523220"/>
          </a:xfrm>
          <a:prstGeom prst="rect">
            <a:avLst/>
          </a:prstGeom>
          <a:noFill/>
        </p:spPr>
        <p:txBody>
          <a:bodyPr wrap="square" rtlCol="0">
            <a:spAutoFit/>
          </a:bodyPr>
          <a:lstStyle/>
          <a:p>
            <a:r>
              <a:rPr lang="ru-RU" sz="2800" b="1" dirty="0" smtClean="0"/>
              <a:t>Про «Блок 1»</a:t>
            </a:r>
            <a:endParaRPr lang="ru-RU" sz="2800" b="1" dirty="0"/>
          </a:p>
        </p:txBody>
      </p:sp>
      <p:sp>
        <p:nvSpPr>
          <p:cNvPr id="5" name="TextBox 4"/>
          <p:cNvSpPr txBox="1"/>
          <p:nvPr/>
        </p:nvSpPr>
        <p:spPr>
          <a:xfrm>
            <a:off x="397164" y="1801091"/>
            <a:ext cx="7093527" cy="3416320"/>
          </a:xfrm>
          <a:prstGeom prst="rect">
            <a:avLst/>
          </a:prstGeom>
          <a:noFill/>
        </p:spPr>
        <p:txBody>
          <a:bodyPr wrap="square" rtlCol="0">
            <a:spAutoFit/>
          </a:bodyPr>
          <a:lstStyle/>
          <a:p>
            <a:r>
              <a:rPr lang="ru-RU" dirty="0" smtClean="0"/>
              <a:t>Исключить использование сметных нормативов и сметных цен строительных ресурсов можно только если:</a:t>
            </a:r>
          </a:p>
          <a:p>
            <a:pPr marL="285750" indent="-285750">
              <a:buFont typeface="Wingdings" panose="05000000000000000000" pitchFamily="2" charset="2"/>
              <a:buChar char="ü"/>
            </a:pPr>
            <a:endParaRPr lang="ru-RU" dirty="0" smtClean="0"/>
          </a:p>
          <a:p>
            <a:pPr marL="285750" indent="-285750">
              <a:buFont typeface="Wingdings" panose="05000000000000000000" pitchFamily="2" charset="2"/>
              <a:buChar char="ü"/>
            </a:pPr>
            <a:r>
              <a:rPr lang="ru-RU" dirty="0" smtClean="0"/>
              <a:t>Подготовить проект сметы контракта</a:t>
            </a:r>
          </a:p>
          <a:p>
            <a:pPr marL="285750" indent="-285750">
              <a:buFont typeface="Wingdings" panose="05000000000000000000" pitchFamily="2" charset="2"/>
              <a:buChar char="ü"/>
            </a:pPr>
            <a:r>
              <a:rPr lang="ru-RU" dirty="0" smtClean="0"/>
              <a:t>Подготовить «авторскую» версию отчетных документов, раскрывающих перечень видов работ, составляющих конструктивный элемент</a:t>
            </a:r>
          </a:p>
          <a:p>
            <a:pPr marL="285750" indent="-285750">
              <a:buFont typeface="Wingdings" panose="05000000000000000000" pitchFamily="2" charset="2"/>
              <a:buChar char="ü"/>
            </a:pPr>
            <a:r>
              <a:rPr lang="ru-RU" dirty="0" smtClean="0"/>
              <a:t>Разместить формы документов в проекте контракта</a:t>
            </a:r>
          </a:p>
          <a:p>
            <a:pPr marL="285750" indent="-285750">
              <a:buFont typeface="Wingdings" panose="05000000000000000000" pitchFamily="2" charset="2"/>
              <a:buChar char="ü"/>
            </a:pPr>
            <a:r>
              <a:rPr lang="ru-RU" dirty="0" smtClean="0"/>
              <a:t>Предусмотреть, что указанные документы могут быть заполнены как в виде приложения к документу о приемке в электронной форме, так и путем заполнения экранной формы документа о приемке (ЕИС версии 12.2) </a:t>
            </a:r>
            <a:endParaRPr lang="ru-RU" dirty="0"/>
          </a:p>
        </p:txBody>
      </p:sp>
    </p:spTree>
    <p:extLst>
      <p:ext uri="{BB962C8B-B14F-4D97-AF65-F5344CB8AC3E}">
        <p14:creationId xmlns:p14="http://schemas.microsoft.com/office/powerpoint/2010/main" val="34905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3505" y="332535"/>
            <a:ext cx="10642443" cy="461665"/>
          </a:xfrm>
          <a:prstGeom prst="rect">
            <a:avLst/>
          </a:prstGeom>
          <a:noFill/>
        </p:spPr>
        <p:txBody>
          <a:bodyPr wrap="square" rtlCol="0">
            <a:spAutoFit/>
          </a:bodyPr>
          <a:lstStyle/>
          <a:p>
            <a:r>
              <a:rPr lang="ru-RU" sz="2400" b="1" dirty="0" smtClean="0"/>
              <a:t>Про «Блок 1». Составление сметы контракта</a:t>
            </a:r>
            <a:endParaRPr lang="ru-RU" sz="2400" b="1" dirty="0"/>
          </a:p>
        </p:txBody>
      </p:sp>
      <p:graphicFrame>
        <p:nvGraphicFramePr>
          <p:cNvPr id="3" name="Схема 2"/>
          <p:cNvGraphicFramePr/>
          <p:nvPr>
            <p:extLst/>
          </p:nvPr>
        </p:nvGraphicFramePr>
        <p:xfrm>
          <a:off x="298995" y="1033174"/>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784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3505" y="332535"/>
            <a:ext cx="10642443" cy="461665"/>
          </a:xfrm>
          <a:prstGeom prst="rect">
            <a:avLst/>
          </a:prstGeom>
          <a:noFill/>
        </p:spPr>
        <p:txBody>
          <a:bodyPr wrap="square" rtlCol="0">
            <a:spAutoFit/>
          </a:bodyPr>
          <a:lstStyle/>
          <a:p>
            <a:r>
              <a:rPr lang="ru-RU" sz="2400" b="1" dirty="0"/>
              <a:t>Про «Блок 1». Составление </a:t>
            </a:r>
            <a:r>
              <a:rPr lang="ru-RU" sz="2400" b="1" dirty="0" smtClean="0"/>
              <a:t>проекта сметы контракта</a:t>
            </a:r>
            <a:endParaRPr lang="ru-RU" sz="2400" b="1" dirty="0"/>
          </a:p>
        </p:txBody>
      </p:sp>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496" y="1290909"/>
            <a:ext cx="6210300" cy="5286375"/>
          </a:xfrm>
          <a:prstGeom prst="rect">
            <a:avLst/>
          </a:prstGeom>
        </p:spPr>
      </p:pic>
    </p:spTree>
    <p:extLst>
      <p:ext uri="{BB962C8B-B14F-4D97-AF65-F5344CB8AC3E}">
        <p14:creationId xmlns:p14="http://schemas.microsoft.com/office/powerpoint/2010/main" val="298313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3505" y="332535"/>
            <a:ext cx="10642443" cy="461665"/>
          </a:xfrm>
          <a:prstGeom prst="rect">
            <a:avLst/>
          </a:prstGeom>
          <a:noFill/>
        </p:spPr>
        <p:txBody>
          <a:bodyPr wrap="square" rtlCol="0">
            <a:spAutoFit/>
          </a:bodyPr>
          <a:lstStyle/>
          <a:p>
            <a:r>
              <a:rPr lang="ru-RU" sz="2400" b="1" dirty="0"/>
              <a:t>Про «Блок 1». Составление </a:t>
            </a:r>
            <a:r>
              <a:rPr lang="ru-RU" sz="2400" b="1" dirty="0" smtClean="0"/>
              <a:t>проекта сметы контракта</a:t>
            </a:r>
            <a:endParaRPr lang="ru-RU" sz="2400" b="1" dirty="0"/>
          </a:p>
        </p:txBody>
      </p:sp>
      <p:pic>
        <p:nvPicPr>
          <p:cNvPr id="3" name="Рисунок 2"/>
          <p:cNvPicPr>
            <a:picLocks noChangeAspect="1"/>
          </p:cNvPicPr>
          <p:nvPr/>
        </p:nvPicPr>
        <p:blipFill>
          <a:blip r:embed="rId9"/>
          <a:stretch>
            <a:fillRect/>
          </a:stretch>
        </p:blipFill>
        <p:spPr>
          <a:xfrm>
            <a:off x="549335" y="1284320"/>
            <a:ext cx="5953125" cy="4943475"/>
          </a:xfrm>
          <a:prstGeom prst="rect">
            <a:avLst/>
          </a:prstGeom>
        </p:spPr>
      </p:pic>
      <p:sp>
        <p:nvSpPr>
          <p:cNvPr id="5" name="Прямоугольник 4"/>
          <p:cNvSpPr/>
          <p:nvPr/>
        </p:nvSpPr>
        <p:spPr>
          <a:xfrm>
            <a:off x="6502460" y="1284320"/>
            <a:ext cx="3386545" cy="475672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Письмо Минстроя России от 07.02.2022 N 4170-СМ/09</a:t>
            </a:r>
          </a:p>
          <a:p>
            <a:pPr algn="ctr"/>
            <a:r>
              <a:rPr lang="ru-RU" dirty="0"/>
              <a:t>… с учетом положений Приказа N 841/</a:t>
            </a:r>
            <a:r>
              <a:rPr lang="ru-RU" dirty="0" err="1"/>
              <a:t>пр</a:t>
            </a:r>
            <a:r>
              <a:rPr lang="ru-RU" dirty="0"/>
              <a:t> и необходимости отражения общепринятых единиц измерения, в отношении выделенных отдельной строкой "комплексов" при составлении проекта сметы контракта и сметы контракта используется единица измерения "штука".</a:t>
            </a:r>
          </a:p>
        </p:txBody>
      </p:sp>
    </p:spTree>
    <p:extLst>
      <p:ext uri="{BB962C8B-B14F-4D97-AF65-F5344CB8AC3E}">
        <p14:creationId xmlns:p14="http://schemas.microsoft.com/office/powerpoint/2010/main" val="54829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7814" y="324180"/>
            <a:ext cx="9056631" cy="954107"/>
          </a:xfrm>
          <a:prstGeom prst="rect">
            <a:avLst/>
          </a:prstGeom>
          <a:noFill/>
        </p:spPr>
        <p:txBody>
          <a:bodyPr wrap="square" rtlCol="0">
            <a:spAutoFit/>
          </a:bodyPr>
          <a:lstStyle/>
          <a:p>
            <a:r>
              <a:rPr lang="ru-RU" sz="2800" b="1" dirty="0"/>
              <a:t>Про «Блок 1</a:t>
            </a:r>
            <a:r>
              <a:rPr lang="ru-RU" sz="2800" b="1" dirty="0" smtClean="0"/>
              <a:t>»</a:t>
            </a:r>
          </a:p>
          <a:p>
            <a:r>
              <a:rPr lang="ru-RU" sz="2800" b="1" dirty="0" smtClean="0"/>
              <a:t>Письмо </a:t>
            </a:r>
            <a:r>
              <a:rPr lang="ru-RU" sz="2800" b="1" dirty="0"/>
              <a:t>Минстроя от 30.12.21 N58202-СМ/09 </a:t>
            </a:r>
          </a:p>
        </p:txBody>
      </p:sp>
      <p:pic>
        <p:nvPicPr>
          <p:cNvPr id="5" name="Рисунок 4"/>
          <p:cNvPicPr>
            <a:picLocks noChangeAspect="1"/>
          </p:cNvPicPr>
          <p:nvPr/>
        </p:nvPicPr>
        <p:blipFill>
          <a:blip r:embed="rId4"/>
          <a:stretch>
            <a:fillRect/>
          </a:stretch>
        </p:blipFill>
        <p:spPr>
          <a:xfrm>
            <a:off x="220461" y="1318079"/>
            <a:ext cx="6943725" cy="5686425"/>
          </a:xfrm>
          <a:prstGeom prst="rect">
            <a:avLst/>
          </a:prstGeom>
        </p:spPr>
      </p:pic>
    </p:spTree>
    <p:extLst>
      <p:ext uri="{BB962C8B-B14F-4D97-AF65-F5344CB8AC3E}">
        <p14:creationId xmlns:p14="http://schemas.microsoft.com/office/powerpoint/2010/main" val="5285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3757" y="225684"/>
            <a:ext cx="9056631" cy="461665"/>
          </a:xfrm>
          <a:prstGeom prst="rect">
            <a:avLst/>
          </a:prstGeom>
          <a:noFill/>
        </p:spPr>
        <p:txBody>
          <a:bodyPr wrap="square" rtlCol="0">
            <a:spAutoFit/>
          </a:bodyPr>
          <a:lstStyle/>
          <a:p>
            <a:r>
              <a:rPr lang="ru-RU" sz="2400" b="1" dirty="0" smtClean="0"/>
              <a:t>Про «Блок 1». Письмо Минстроя </a:t>
            </a:r>
            <a:r>
              <a:rPr lang="ru-RU" sz="2400" b="1" dirty="0"/>
              <a:t>от 30.12.21 N58202-СМ/09 </a:t>
            </a:r>
          </a:p>
        </p:txBody>
      </p:sp>
      <p:pic>
        <p:nvPicPr>
          <p:cNvPr id="3" name="Рисунок 2"/>
          <p:cNvPicPr>
            <a:picLocks noChangeAspect="1"/>
          </p:cNvPicPr>
          <p:nvPr/>
        </p:nvPicPr>
        <p:blipFill>
          <a:blip r:embed="rId4"/>
          <a:stretch>
            <a:fillRect/>
          </a:stretch>
        </p:blipFill>
        <p:spPr>
          <a:xfrm>
            <a:off x="162101" y="914693"/>
            <a:ext cx="4812743" cy="2647447"/>
          </a:xfrm>
          <a:prstGeom prst="rect">
            <a:avLst/>
          </a:prstGeom>
          <a:ln>
            <a:solidFill>
              <a:schemeClr val="accent5">
                <a:lumMod val="50000"/>
              </a:schemeClr>
            </a:solidFill>
          </a:ln>
        </p:spPr>
      </p:pic>
      <p:pic>
        <p:nvPicPr>
          <p:cNvPr id="4" name="Рисунок 3"/>
          <p:cNvPicPr>
            <a:picLocks noChangeAspect="1"/>
          </p:cNvPicPr>
          <p:nvPr/>
        </p:nvPicPr>
        <p:blipFill>
          <a:blip r:embed="rId5"/>
          <a:stretch>
            <a:fillRect/>
          </a:stretch>
        </p:blipFill>
        <p:spPr>
          <a:xfrm>
            <a:off x="5034758" y="801234"/>
            <a:ext cx="6422481" cy="5543358"/>
          </a:xfrm>
          <a:prstGeom prst="rect">
            <a:avLst/>
          </a:prstGeom>
        </p:spPr>
      </p:pic>
      <p:pic>
        <p:nvPicPr>
          <p:cNvPr id="6" name="Рисунок 5"/>
          <p:cNvPicPr>
            <a:picLocks noChangeAspect="1"/>
          </p:cNvPicPr>
          <p:nvPr/>
        </p:nvPicPr>
        <p:blipFill>
          <a:blip r:embed="rId6"/>
          <a:stretch>
            <a:fillRect/>
          </a:stretch>
        </p:blipFill>
        <p:spPr>
          <a:xfrm>
            <a:off x="372759" y="3767475"/>
            <a:ext cx="4391426" cy="3090570"/>
          </a:xfrm>
          <a:prstGeom prst="rect">
            <a:avLst/>
          </a:prstGeom>
          <a:ln>
            <a:solidFill>
              <a:schemeClr val="accent5">
                <a:lumMod val="50000"/>
              </a:schemeClr>
            </a:solidFill>
          </a:ln>
        </p:spPr>
      </p:pic>
      <p:sp>
        <p:nvSpPr>
          <p:cNvPr id="5" name="Прямоугольник 4"/>
          <p:cNvSpPr/>
          <p:nvPr/>
        </p:nvSpPr>
        <p:spPr>
          <a:xfrm>
            <a:off x="490701" y="3851564"/>
            <a:ext cx="4201372" cy="3509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емиугольник 8"/>
          <p:cNvSpPr/>
          <p:nvPr/>
        </p:nvSpPr>
        <p:spPr>
          <a:xfrm>
            <a:off x="272938" y="1089891"/>
            <a:ext cx="432739" cy="387927"/>
          </a:xfrm>
          <a:prstGeom prst="heptag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
        <p:nvSpPr>
          <p:cNvPr id="11" name="Семиугольник 10"/>
          <p:cNvSpPr/>
          <p:nvPr/>
        </p:nvSpPr>
        <p:spPr>
          <a:xfrm>
            <a:off x="4984975" y="1477818"/>
            <a:ext cx="432739" cy="387927"/>
          </a:xfrm>
          <a:prstGeom prst="heptag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ru-RU" dirty="0"/>
          </a:p>
        </p:txBody>
      </p:sp>
      <p:sp>
        <p:nvSpPr>
          <p:cNvPr id="12" name="Семиугольник 11"/>
          <p:cNvSpPr/>
          <p:nvPr/>
        </p:nvSpPr>
        <p:spPr>
          <a:xfrm>
            <a:off x="56568" y="4289526"/>
            <a:ext cx="432739" cy="387927"/>
          </a:xfrm>
          <a:prstGeom prst="heptag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val="6213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7" y="240861"/>
            <a:ext cx="9056631" cy="1077218"/>
          </a:xfrm>
          <a:prstGeom prst="rect">
            <a:avLst/>
          </a:prstGeom>
          <a:noFill/>
        </p:spPr>
        <p:txBody>
          <a:bodyPr wrap="square" rtlCol="0">
            <a:spAutoFit/>
          </a:bodyPr>
          <a:lstStyle/>
          <a:p>
            <a:r>
              <a:rPr lang="ru-RU" sz="3200" b="1" dirty="0" smtClean="0"/>
              <a:t>Про «Блок 1». Стандартное формирование </a:t>
            </a:r>
          </a:p>
          <a:p>
            <a:r>
              <a:rPr lang="ru-RU" sz="3200" b="1" dirty="0" smtClean="0"/>
              <a:t>документа о приемке</a:t>
            </a:r>
            <a:endParaRPr lang="ru-RU" sz="3200" b="1" dirty="0"/>
          </a:p>
        </p:txBody>
      </p:sp>
      <p:sp>
        <p:nvSpPr>
          <p:cNvPr id="5" name="Стрелка вниз 4"/>
          <p:cNvSpPr/>
          <p:nvPr/>
        </p:nvSpPr>
        <p:spPr>
          <a:xfrm>
            <a:off x="1088571" y="2879129"/>
            <a:ext cx="644435" cy="940525"/>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614554" y="2879129"/>
            <a:ext cx="644435" cy="940525"/>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5097" y="1577927"/>
            <a:ext cx="6531318" cy="11323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t>Заполнение экранной формы</a:t>
            </a:r>
          </a:p>
          <a:p>
            <a:pPr marL="285750" indent="-285750">
              <a:buFont typeface="Wingdings" panose="05000000000000000000" pitchFamily="2" charset="2"/>
              <a:buChar char="ü"/>
            </a:pPr>
            <a:r>
              <a:rPr lang="ru-RU" dirty="0"/>
              <a:t>Прикрепление актов, содержащих детализацию выполненных </a:t>
            </a:r>
            <a:r>
              <a:rPr lang="ru-RU" dirty="0" smtClean="0"/>
              <a:t>работ</a:t>
            </a:r>
            <a:endParaRPr lang="ru-RU" dirty="0"/>
          </a:p>
        </p:txBody>
      </p:sp>
      <p:sp>
        <p:nvSpPr>
          <p:cNvPr id="7" name="Прямоугольник 6"/>
          <p:cNvSpPr/>
          <p:nvPr/>
        </p:nvSpPr>
        <p:spPr>
          <a:xfrm>
            <a:off x="217715" y="3988520"/>
            <a:ext cx="3344091" cy="24645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Заполнение экранной формы зависит от того, как заказчик внес сведения в реестр контрактов при его формировании (1 условная единица или часть условной единицы)</a:t>
            </a:r>
            <a:endParaRPr lang="ru-RU" dirty="0"/>
          </a:p>
        </p:txBody>
      </p:sp>
      <p:sp>
        <p:nvSpPr>
          <p:cNvPr id="11" name="Прямоугольник 10"/>
          <p:cNvSpPr/>
          <p:nvPr/>
        </p:nvSpPr>
        <p:spPr>
          <a:xfrm>
            <a:off x="3846659" y="3988520"/>
            <a:ext cx="3468541" cy="24645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Заполнение прикрепленных документов зависит от того, как требования к ним прописаны в контракте</a:t>
            </a:r>
            <a:endParaRPr lang="ru-RU" dirty="0"/>
          </a:p>
        </p:txBody>
      </p:sp>
      <p:sp>
        <p:nvSpPr>
          <p:cNvPr id="12" name="Скругленная прямоугольная выноска 11"/>
          <p:cNvSpPr/>
          <p:nvPr/>
        </p:nvSpPr>
        <p:spPr>
          <a:xfrm>
            <a:off x="7410566" y="1668643"/>
            <a:ext cx="3431177" cy="2238103"/>
          </a:xfrm>
          <a:prstGeom prst="wedgeRoundRectCallout">
            <a:avLst>
              <a:gd name="adj1" fmla="val -36823"/>
              <a:gd name="adj2" fmla="val 82733"/>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Техническая возможность закрывать контракт частями, даже когда заказчиком выделен объем 1 условная единица, присутствует</a:t>
            </a:r>
            <a:endParaRPr lang="ru-RU" dirty="0">
              <a:solidFill>
                <a:schemeClr val="tx1"/>
              </a:solidFill>
            </a:endParaRPr>
          </a:p>
        </p:txBody>
      </p:sp>
    </p:spTree>
    <p:extLst>
      <p:ext uri="{BB962C8B-B14F-4D97-AF65-F5344CB8AC3E}">
        <p14:creationId xmlns:p14="http://schemas.microsoft.com/office/powerpoint/2010/main" val="20303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7" y="240861"/>
            <a:ext cx="10563214" cy="584775"/>
          </a:xfrm>
          <a:prstGeom prst="rect">
            <a:avLst/>
          </a:prstGeom>
          <a:noFill/>
        </p:spPr>
        <p:txBody>
          <a:bodyPr wrap="square" rtlCol="0">
            <a:spAutoFit/>
          </a:bodyPr>
          <a:lstStyle/>
          <a:p>
            <a:r>
              <a:rPr lang="ru-RU" sz="3200" b="1" dirty="0" smtClean="0"/>
              <a:t>Пример закрытия акта по стандартному варианту</a:t>
            </a:r>
            <a:endParaRPr lang="ru-RU" sz="3200" b="1" dirty="0"/>
          </a:p>
        </p:txBody>
      </p:sp>
      <p:pic>
        <p:nvPicPr>
          <p:cNvPr id="3" name="Рисунок 2"/>
          <p:cNvPicPr>
            <a:picLocks noChangeAspect="1"/>
          </p:cNvPicPr>
          <p:nvPr/>
        </p:nvPicPr>
        <p:blipFill>
          <a:blip r:embed="rId4"/>
          <a:stretch>
            <a:fillRect/>
          </a:stretch>
        </p:blipFill>
        <p:spPr>
          <a:xfrm>
            <a:off x="134166" y="1200195"/>
            <a:ext cx="11906250" cy="4457700"/>
          </a:xfrm>
          <a:prstGeom prst="rect">
            <a:avLst/>
          </a:prstGeom>
          <a:ln>
            <a:solidFill>
              <a:schemeClr val="accent5">
                <a:lumMod val="50000"/>
              </a:schemeClr>
            </a:solidFill>
          </a:ln>
        </p:spPr>
      </p:pic>
      <p:sp>
        <p:nvSpPr>
          <p:cNvPr id="4" name="Прямоугольник 3"/>
          <p:cNvSpPr/>
          <p:nvPr/>
        </p:nvSpPr>
        <p:spPr>
          <a:xfrm>
            <a:off x="4328160" y="4920343"/>
            <a:ext cx="975360" cy="4180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799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7" y="240861"/>
            <a:ext cx="9056631" cy="1077218"/>
          </a:xfrm>
          <a:prstGeom prst="rect">
            <a:avLst/>
          </a:prstGeom>
          <a:noFill/>
        </p:spPr>
        <p:txBody>
          <a:bodyPr wrap="square" rtlCol="0">
            <a:spAutoFit/>
          </a:bodyPr>
          <a:lstStyle/>
          <a:p>
            <a:r>
              <a:rPr lang="ru-RU" sz="3200" b="1" dirty="0"/>
              <a:t>Про «Блок 1». Идеальное </a:t>
            </a:r>
            <a:r>
              <a:rPr lang="ru-RU" sz="3200" b="1" dirty="0" smtClean="0"/>
              <a:t>формирование </a:t>
            </a:r>
          </a:p>
          <a:p>
            <a:r>
              <a:rPr lang="ru-RU" sz="3200" b="1" dirty="0" smtClean="0"/>
              <a:t>документа о приемке</a:t>
            </a:r>
            <a:endParaRPr lang="ru-RU" sz="3200" b="1" dirty="0"/>
          </a:p>
        </p:txBody>
      </p:sp>
      <p:sp>
        <p:nvSpPr>
          <p:cNvPr id="5" name="Стрелка вниз 4"/>
          <p:cNvSpPr/>
          <p:nvPr/>
        </p:nvSpPr>
        <p:spPr>
          <a:xfrm>
            <a:off x="1088571" y="2879129"/>
            <a:ext cx="644435" cy="940525"/>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614554" y="2879129"/>
            <a:ext cx="644435" cy="940525"/>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5097" y="1577927"/>
            <a:ext cx="6531318" cy="11323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t>Заполнение экранной формы</a:t>
            </a:r>
          </a:p>
          <a:p>
            <a:pPr marL="285750" indent="-285750">
              <a:buFont typeface="Wingdings" panose="05000000000000000000" pitchFamily="2" charset="2"/>
              <a:buChar char="ü"/>
            </a:pPr>
            <a:r>
              <a:rPr lang="ru-RU" dirty="0"/>
              <a:t>Прикрепление актов, содержащих детализацию выполненных </a:t>
            </a:r>
            <a:r>
              <a:rPr lang="ru-RU" dirty="0" smtClean="0"/>
              <a:t>работ</a:t>
            </a:r>
            <a:endParaRPr lang="ru-RU" dirty="0"/>
          </a:p>
        </p:txBody>
      </p:sp>
      <p:sp>
        <p:nvSpPr>
          <p:cNvPr id="7" name="Прямоугольник 6"/>
          <p:cNvSpPr/>
          <p:nvPr/>
        </p:nvSpPr>
        <p:spPr>
          <a:xfrm>
            <a:off x="217715" y="3988520"/>
            <a:ext cx="3344091" cy="24645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Заполнение экранной формы с выделением конструктивных элементов («комплексов») </a:t>
            </a:r>
          </a:p>
          <a:p>
            <a:pPr algn="ctr"/>
            <a:r>
              <a:rPr lang="ru-RU" dirty="0" smtClean="0"/>
              <a:t>(1 комплекс = 1 этап или несколько комплексов =  1 этап)</a:t>
            </a:r>
            <a:endParaRPr lang="ru-RU" dirty="0"/>
          </a:p>
        </p:txBody>
      </p:sp>
      <p:sp>
        <p:nvSpPr>
          <p:cNvPr id="11" name="Прямоугольник 10"/>
          <p:cNvSpPr/>
          <p:nvPr/>
        </p:nvSpPr>
        <p:spPr>
          <a:xfrm>
            <a:off x="3846659" y="3988520"/>
            <a:ext cx="3468541" cy="24645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Заполнение прикрепленных документов без применения сметных расценок и сметных нормативов, по форме, предусмотренной контрактом</a:t>
            </a:r>
            <a:endParaRPr lang="ru-RU" dirty="0"/>
          </a:p>
        </p:txBody>
      </p:sp>
      <p:sp>
        <p:nvSpPr>
          <p:cNvPr id="12" name="Скругленная прямоугольная выноска 11"/>
          <p:cNvSpPr/>
          <p:nvPr/>
        </p:nvSpPr>
        <p:spPr>
          <a:xfrm>
            <a:off x="7612944" y="801234"/>
            <a:ext cx="3431177" cy="3843882"/>
          </a:xfrm>
          <a:prstGeom prst="wedgeRoundRectCallout">
            <a:avLst>
              <a:gd name="adj1" fmla="val -36823"/>
              <a:gd name="adj2" fmla="val 82733"/>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Письмо Минстроя России от 07.02.2022 N </a:t>
            </a:r>
            <a:r>
              <a:rPr lang="ru-RU" sz="1600" dirty="0" smtClean="0">
                <a:solidFill>
                  <a:schemeClr val="tx1"/>
                </a:solidFill>
              </a:rPr>
              <a:t>4170-СМ/09:</a:t>
            </a:r>
            <a:endParaRPr lang="ru-RU" sz="1600" dirty="0">
              <a:solidFill>
                <a:schemeClr val="tx1"/>
              </a:solidFill>
            </a:endParaRPr>
          </a:p>
          <a:p>
            <a:pPr algn="ctr"/>
            <a:r>
              <a:rPr lang="ru-RU" sz="1600" dirty="0" smtClean="0">
                <a:solidFill>
                  <a:schemeClr val="tx1"/>
                </a:solidFill>
              </a:rPr>
              <a:t>Следует </a:t>
            </a:r>
            <a:r>
              <a:rPr lang="ru-RU" sz="1600" dirty="0">
                <a:solidFill>
                  <a:schemeClr val="tx1"/>
                </a:solidFill>
              </a:rPr>
              <a:t>отметить, что работы, стоимость которых сгруппирована в «комплекс», не подлежат поэтапной приемке. Приемка и оплата указанных работ и затрат осуществляется после завершения выполнения всех работ, входящих в указанный комплекс.</a:t>
            </a:r>
          </a:p>
        </p:txBody>
      </p:sp>
    </p:spTree>
    <p:extLst>
      <p:ext uri="{BB962C8B-B14F-4D97-AF65-F5344CB8AC3E}">
        <p14:creationId xmlns:p14="http://schemas.microsoft.com/office/powerpoint/2010/main" val="1904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3" name="Прямоугольник 2">
            <a:extLst>
              <a:ext uri="{FF2B5EF4-FFF2-40B4-BE49-F238E27FC236}">
                <a16:creationId xmlns:a16="http://schemas.microsoft.com/office/drawing/2014/main" xmlns="" id="{114278B1-88BC-4FBD-1ABD-6B48AA9B5B33}"/>
              </a:ext>
            </a:extLst>
          </p:cNvPr>
          <p:cNvSpPr/>
          <p:nvPr/>
        </p:nvSpPr>
        <p:spPr>
          <a:xfrm>
            <a:off x="2038904" y="168679"/>
            <a:ext cx="8114190" cy="532660"/>
          </a:xfrm>
          <a:prstGeom prst="rect">
            <a:avLst/>
          </a:prstGeom>
          <a:solidFill>
            <a:schemeClr val="accent5">
              <a:lumMod val="50000"/>
            </a:schemeClr>
          </a:solid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Монтаж охранно-пожарной сигнализации</a:t>
            </a:r>
          </a:p>
        </p:txBody>
      </p:sp>
      <p:sp>
        <p:nvSpPr>
          <p:cNvPr id="7" name="Стрелка: вправо 6">
            <a:extLst>
              <a:ext uri="{FF2B5EF4-FFF2-40B4-BE49-F238E27FC236}">
                <a16:creationId xmlns:a16="http://schemas.microsoft.com/office/drawing/2014/main" xmlns="" id="{A917229D-1704-9F33-5E16-33E075F7CFF7}"/>
              </a:ext>
            </a:extLst>
          </p:cNvPr>
          <p:cNvSpPr/>
          <p:nvPr/>
        </p:nvSpPr>
        <p:spPr>
          <a:xfrm rot="5400000">
            <a:off x="5794898" y="824886"/>
            <a:ext cx="602201" cy="532660"/>
          </a:xfrm>
          <a:prstGeom prst="rightArrow">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xmlns="" id="{0A3C1725-FA42-249B-7064-F18F96B33157}"/>
              </a:ext>
            </a:extLst>
          </p:cNvPr>
          <p:cNvSpPr/>
          <p:nvPr/>
        </p:nvSpPr>
        <p:spPr>
          <a:xfrm rot="5400000">
            <a:off x="1870142" y="780498"/>
            <a:ext cx="602201" cy="532660"/>
          </a:xfrm>
          <a:prstGeom prst="rightArrow">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a:extLst>
              <a:ext uri="{FF2B5EF4-FFF2-40B4-BE49-F238E27FC236}">
                <a16:creationId xmlns:a16="http://schemas.microsoft.com/office/drawing/2014/main" xmlns="" id="{CCEB8E1B-479B-2F61-4F99-6F88231272FA}"/>
              </a:ext>
            </a:extLst>
          </p:cNvPr>
          <p:cNvSpPr/>
          <p:nvPr/>
        </p:nvSpPr>
        <p:spPr>
          <a:xfrm rot="5400000">
            <a:off x="9719656" y="805653"/>
            <a:ext cx="602201" cy="532660"/>
          </a:xfrm>
          <a:prstGeom prst="rightArrow">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усеченные верхние углы 11">
            <a:extLst>
              <a:ext uri="{FF2B5EF4-FFF2-40B4-BE49-F238E27FC236}">
                <a16:creationId xmlns:a16="http://schemas.microsoft.com/office/drawing/2014/main" xmlns="" id="{7FA6157D-FDC2-9DAF-5BAC-384A01BF0EA1}"/>
              </a:ext>
            </a:extLst>
          </p:cNvPr>
          <p:cNvSpPr/>
          <p:nvPr/>
        </p:nvSpPr>
        <p:spPr>
          <a:xfrm>
            <a:off x="310221" y="1392317"/>
            <a:ext cx="3568823" cy="602202"/>
          </a:xfrm>
          <a:prstGeom prst="snip2SameRect">
            <a:avLst/>
          </a:prstGeom>
          <a:solidFill>
            <a:srgbClr val="5DA1B3"/>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Капитальный ремонт</a:t>
            </a:r>
          </a:p>
        </p:txBody>
      </p:sp>
      <p:sp>
        <p:nvSpPr>
          <p:cNvPr id="13" name="Прямоугольник: усеченные верхние углы 12">
            <a:extLst>
              <a:ext uri="{FF2B5EF4-FFF2-40B4-BE49-F238E27FC236}">
                <a16:creationId xmlns:a16="http://schemas.microsoft.com/office/drawing/2014/main" xmlns="" id="{2B0754B0-5BC2-4115-9F47-507DBCD12FCB}"/>
              </a:ext>
            </a:extLst>
          </p:cNvPr>
          <p:cNvSpPr/>
          <p:nvPr/>
        </p:nvSpPr>
        <p:spPr>
          <a:xfrm>
            <a:off x="4306488" y="1392317"/>
            <a:ext cx="3568823" cy="602202"/>
          </a:xfrm>
          <a:prstGeom prst="snip2SameRect">
            <a:avLst/>
          </a:prstGeom>
          <a:solidFill>
            <a:srgbClr val="5DA1B3"/>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Текущий ремонт</a:t>
            </a:r>
          </a:p>
        </p:txBody>
      </p:sp>
      <p:sp>
        <p:nvSpPr>
          <p:cNvPr id="14" name="Прямоугольник: усеченные верхние углы 13">
            <a:extLst>
              <a:ext uri="{FF2B5EF4-FFF2-40B4-BE49-F238E27FC236}">
                <a16:creationId xmlns:a16="http://schemas.microsoft.com/office/drawing/2014/main" xmlns="" id="{F2291189-0F36-E218-615A-F1A4070501F2}"/>
              </a:ext>
            </a:extLst>
          </p:cNvPr>
          <p:cNvSpPr/>
          <p:nvPr/>
        </p:nvSpPr>
        <p:spPr>
          <a:xfrm>
            <a:off x="8312956" y="1392317"/>
            <a:ext cx="3568823" cy="602202"/>
          </a:xfrm>
          <a:prstGeom prst="snip2SameRect">
            <a:avLst/>
          </a:prstGeom>
          <a:solidFill>
            <a:srgbClr val="5DA1B3"/>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Отдельный вид работ</a:t>
            </a:r>
          </a:p>
        </p:txBody>
      </p:sp>
      <p:sp>
        <p:nvSpPr>
          <p:cNvPr id="2" name="Прямоугольник 1">
            <a:extLst>
              <a:ext uri="{FF2B5EF4-FFF2-40B4-BE49-F238E27FC236}">
                <a16:creationId xmlns:a16="http://schemas.microsoft.com/office/drawing/2014/main" xmlns="" id="{0B8DACFB-A6E7-2450-E090-93ED62C88305}"/>
              </a:ext>
            </a:extLst>
          </p:cNvPr>
          <p:cNvSpPr/>
          <p:nvPr/>
        </p:nvSpPr>
        <p:spPr>
          <a:xfrm>
            <a:off x="310220" y="2013753"/>
            <a:ext cx="3568823" cy="602202"/>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Дополнительные требования: </a:t>
            </a:r>
            <a:r>
              <a:rPr lang="ru-RU" b="1" dirty="0">
                <a:solidFill>
                  <a:schemeClr val="tx1"/>
                </a:solidFill>
              </a:rPr>
              <a:t>п.10 ПП 2571</a:t>
            </a:r>
          </a:p>
        </p:txBody>
      </p:sp>
      <p:sp>
        <p:nvSpPr>
          <p:cNvPr id="6" name="Прямоугольник 5">
            <a:extLst>
              <a:ext uri="{FF2B5EF4-FFF2-40B4-BE49-F238E27FC236}">
                <a16:creationId xmlns:a16="http://schemas.microsoft.com/office/drawing/2014/main" xmlns="" id="{6D34B9A3-0574-974E-E38E-13A42C6B5C4F}"/>
              </a:ext>
            </a:extLst>
          </p:cNvPr>
          <p:cNvSpPr/>
          <p:nvPr/>
        </p:nvSpPr>
        <p:spPr>
          <a:xfrm>
            <a:off x="310220" y="2596719"/>
            <a:ext cx="3568823" cy="710215"/>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Членство в СРО: требуется</a:t>
            </a:r>
          </a:p>
          <a:p>
            <a:pPr algn="ctr"/>
            <a:r>
              <a:rPr lang="ru-RU" b="1" dirty="0">
                <a:solidFill>
                  <a:schemeClr val="tx1"/>
                </a:solidFill>
              </a:rPr>
              <a:t>Лицензия: требуется</a:t>
            </a:r>
          </a:p>
        </p:txBody>
      </p:sp>
      <p:sp>
        <p:nvSpPr>
          <p:cNvPr id="8" name="Прямоугольник 7">
            <a:extLst>
              <a:ext uri="{FF2B5EF4-FFF2-40B4-BE49-F238E27FC236}">
                <a16:creationId xmlns:a16="http://schemas.microsoft.com/office/drawing/2014/main" xmlns="" id="{59803A3D-55AE-4092-A6E6-C41958BC470D}"/>
              </a:ext>
            </a:extLst>
          </p:cNvPr>
          <p:cNvSpPr/>
          <p:nvPr/>
        </p:nvSpPr>
        <p:spPr>
          <a:xfrm>
            <a:off x="300018" y="3306933"/>
            <a:ext cx="3579025" cy="2281563"/>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Административная практика:</a:t>
            </a:r>
          </a:p>
          <a:p>
            <a:pPr algn="ctr"/>
            <a:r>
              <a:rPr lang="ru-RU" dirty="0">
                <a:solidFill>
                  <a:schemeClr val="tx1"/>
                </a:solidFill>
              </a:rPr>
              <a:t>Магаданское УФАС (</a:t>
            </a:r>
            <a:r>
              <a:rPr lang="ru-RU" dirty="0" err="1">
                <a:solidFill>
                  <a:schemeClr val="tx1"/>
                </a:solidFill>
              </a:rPr>
              <a:t>изв</a:t>
            </a:r>
            <a:r>
              <a:rPr lang="ru-RU" dirty="0">
                <a:solidFill>
                  <a:schemeClr val="tx1"/>
                </a:solidFill>
              </a:rPr>
              <a:t>.№ 0347200010622000004, 0347200010622000002)</a:t>
            </a:r>
          </a:p>
          <a:p>
            <a:pPr algn="ctr"/>
            <a:r>
              <a:rPr lang="ru-RU" dirty="0">
                <a:solidFill>
                  <a:schemeClr val="tx1"/>
                </a:solidFill>
              </a:rPr>
              <a:t>Московское УФАС (</a:t>
            </a:r>
            <a:r>
              <a:rPr lang="ru-RU" dirty="0" err="1">
                <a:solidFill>
                  <a:schemeClr val="tx1"/>
                </a:solidFill>
              </a:rPr>
              <a:t>изв</a:t>
            </a:r>
            <a:r>
              <a:rPr lang="ru-RU" dirty="0">
                <a:solidFill>
                  <a:schemeClr val="tx1"/>
                </a:solidFill>
              </a:rPr>
              <a:t>. № 0873500000822002144)</a:t>
            </a:r>
          </a:p>
          <a:p>
            <a:pPr algn="ctr"/>
            <a:r>
              <a:rPr lang="ru-RU" dirty="0">
                <a:solidFill>
                  <a:schemeClr val="tx1"/>
                </a:solidFill>
              </a:rPr>
              <a:t>Архангельское УФАС(</a:t>
            </a:r>
            <a:r>
              <a:rPr lang="ru-RU" dirty="0" err="1">
                <a:solidFill>
                  <a:schemeClr val="tx1"/>
                </a:solidFill>
              </a:rPr>
              <a:t>изв</a:t>
            </a:r>
            <a:r>
              <a:rPr lang="ru-RU" dirty="0">
                <a:solidFill>
                  <a:schemeClr val="tx1"/>
                </a:solidFill>
              </a:rPr>
              <a:t>. № 0124200000622002596)</a:t>
            </a:r>
          </a:p>
        </p:txBody>
      </p:sp>
      <p:sp>
        <p:nvSpPr>
          <p:cNvPr id="15" name="Прямоугольник 14">
            <a:extLst>
              <a:ext uri="{FF2B5EF4-FFF2-40B4-BE49-F238E27FC236}">
                <a16:creationId xmlns:a16="http://schemas.microsoft.com/office/drawing/2014/main" xmlns="" id="{07D27C54-60DD-CEBA-9791-5EDAEA2AA0CE}"/>
              </a:ext>
            </a:extLst>
          </p:cNvPr>
          <p:cNvSpPr/>
          <p:nvPr/>
        </p:nvSpPr>
        <p:spPr>
          <a:xfrm>
            <a:off x="4316688" y="2013753"/>
            <a:ext cx="3568823" cy="602202"/>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Дополнительные требования: </a:t>
            </a:r>
            <a:r>
              <a:rPr lang="ru-RU" b="1" dirty="0">
                <a:solidFill>
                  <a:schemeClr val="tx1"/>
                </a:solidFill>
              </a:rPr>
              <a:t>п.15 ПП 2571</a:t>
            </a:r>
          </a:p>
        </p:txBody>
      </p:sp>
      <p:sp>
        <p:nvSpPr>
          <p:cNvPr id="19" name="Прямоугольник 18">
            <a:extLst>
              <a:ext uri="{FF2B5EF4-FFF2-40B4-BE49-F238E27FC236}">
                <a16:creationId xmlns:a16="http://schemas.microsoft.com/office/drawing/2014/main" xmlns="" id="{D0A2D8EB-BDDA-9931-6EF5-0944429ED5C9}"/>
              </a:ext>
            </a:extLst>
          </p:cNvPr>
          <p:cNvSpPr/>
          <p:nvPr/>
        </p:nvSpPr>
        <p:spPr>
          <a:xfrm>
            <a:off x="4306488" y="2596720"/>
            <a:ext cx="3568823" cy="710214"/>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Членство в СРО: не требуется</a:t>
            </a:r>
          </a:p>
          <a:p>
            <a:pPr algn="ctr"/>
            <a:r>
              <a:rPr lang="ru-RU" b="1" dirty="0">
                <a:solidFill>
                  <a:schemeClr val="tx1"/>
                </a:solidFill>
              </a:rPr>
              <a:t>Лицензия: требуется</a:t>
            </a:r>
          </a:p>
        </p:txBody>
      </p:sp>
      <p:sp>
        <p:nvSpPr>
          <p:cNvPr id="20" name="Прямоугольник 19">
            <a:extLst>
              <a:ext uri="{FF2B5EF4-FFF2-40B4-BE49-F238E27FC236}">
                <a16:creationId xmlns:a16="http://schemas.microsoft.com/office/drawing/2014/main" xmlns="" id="{40675D0C-A1A0-8AB0-ECFF-8996F5396C77}"/>
              </a:ext>
            </a:extLst>
          </p:cNvPr>
          <p:cNvSpPr/>
          <p:nvPr/>
        </p:nvSpPr>
        <p:spPr>
          <a:xfrm>
            <a:off x="8302755" y="2013753"/>
            <a:ext cx="3568823" cy="602202"/>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Дополнительные требования: </a:t>
            </a:r>
            <a:r>
              <a:rPr lang="ru-RU" b="1" dirty="0">
                <a:solidFill>
                  <a:schemeClr val="tx1"/>
                </a:solidFill>
              </a:rPr>
              <a:t>ч.2.1 ст.31</a:t>
            </a:r>
          </a:p>
        </p:txBody>
      </p:sp>
      <p:sp>
        <p:nvSpPr>
          <p:cNvPr id="4" name="Прямоугольник 3">
            <a:extLst>
              <a:ext uri="{FF2B5EF4-FFF2-40B4-BE49-F238E27FC236}">
                <a16:creationId xmlns:a16="http://schemas.microsoft.com/office/drawing/2014/main" xmlns="" id="{7DBEB7AC-93C2-1342-36DA-F8F05B2B6A18}"/>
              </a:ext>
            </a:extLst>
          </p:cNvPr>
          <p:cNvSpPr/>
          <p:nvPr/>
        </p:nvSpPr>
        <p:spPr>
          <a:xfrm>
            <a:off x="4306487" y="3306933"/>
            <a:ext cx="3579024" cy="2281563"/>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Административная практика:</a:t>
            </a:r>
          </a:p>
          <a:p>
            <a:pPr algn="ctr"/>
            <a:r>
              <a:rPr lang="ru-RU" dirty="0">
                <a:solidFill>
                  <a:schemeClr val="tx1"/>
                </a:solidFill>
              </a:rPr>
              <a:t>Ярославское УФАС (</a:t>
            </a:r>
            <a:r>
              <a:rPr lang="ru-RU" dirty="0" err="1">
                <a:solidFill>
                  <a:schemeClr val="tx1"/>
                </a:solidFill>
              </a:rPr>
              <a:t>изв</a:t>
            </a:r>
            <a:r>
              <a:rPr lang="ru-RU" dirty="0">
                <a:solidFill>
                  <a:schemeClr val="tx1"/>
                </a:solidFill>
              </a:rPr>
              <a:t>.№ 0171200001922000828)</a:t>
            </a:r>
          </a:p>
          <a:p>
            <a:pPr algn="ctr"/>
            <a:r>
              <a:rPr lang="ru-RU" dirty="0">
                <a:solidFill>
                  <a:schemeClr val="tx1"/>
                </a:solidFill>
              </a:rPr>
              <a:t>УФАС по ХМАО(</a:t>
            </a:r>
            <a:r>
              <a:rPr lang="ru-RU" dirty="0" err="1">
                <a:solidFill>
                  <a:schemeClr val="tx1"/>
                </a:solidFill>
              </a:rPr>
              <a:t>изв</a:t>
            </a:r>
            <a:r>
              <a:rPr lang="ru-RU" dirty="0">
                <a:solidFill>
                  <a:schemeClr val="tx1"/>
                </a:solidFill>
              </a:rPr>
              <a:t>.№ 0387200002322000005)</a:t>
            </a:r>
          </a:p>
          <a:p>
            <a:pPr algn="ctr"/>
            <a:endParaRPr lang="ru-RU" b="1" dirty="0">
              <a:solidFill>
                <a:schemeClr val="tx1"/>
              </a:solidFill>
            </a:endParaRPr>
          </a:p>
        </p:txBody>
      </p:sp>
      <p:sp>
        <p:nvSpPr>
          <p:cNvPr id="22" name="Прямоугольник 21">
            <a:extLst>
              <a:ext uri="{FF2B5EF4-FFF2-40B4-BE49-F238E27FC236}">
                <a16:creationId xmlns:a16="http://schemas.microsoft.com/office/drawing/2014/main" xmlns="" id="{BA90F10A-43D0-B03D-F7D5-794E176AF685}"/>
              </a:ext>
            </a:extLst>
          </p:cNvPr>
          <p:cNvSpPr/>
          <p:nvPr/>
        </p:nvSpPr>
        <p:spPr>
          <a:xfrm>
            <a:off x="8302754" y="2608560"/>
            <a:ext cx="3568823" cy="698373"/>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Членство в СРО: не требуется</a:t>
            </a:r>
          </a:p>
          <a:p>
            <a:pPr algn="ctr"/>
            <a:r>
              <a:rPr lang="ru-RU" b="1" dirty="0">
                <a:solidFill>
                  <a:schemeClr val="tx1"/>
                </a:solidFill>
              </a:rPr>
              <a:t>Лицензия: требуется</a:t>
            </a:r>
          </a:p>
        </p:txBody>
      </p:sp>
      <p:sp>
        <p:nvSpPr>
          <p:cNvPr id="5" name="Прямоугольник 4">
            <a:extLst>
              <a:ext uri="{FF2B5EF4-FFF2-40B4-BE49-F238E27FC236}">
                <a16:creationId xmlns:a16="http://schemas.microsoft.com/office/drawing/2014/main" xmlns="" id="{41BC66C3-CF13-356C-1526-42896DEB796B}"/>
              </a:ext>
            </a:extLst>
          </p:cNvPr>
          <p:cNvSpPr/>
          <p:nvPr/>
        </p:nvSpPr>
        <p:spPr>
          <a:xfrm>
            <a:off x="8302754" y="3311377"/>
            <a:ext cx="3579025" cy="2277119"/>
          </a:xfrm>
          <a:prstGeom prst="rect">
            <a:avLst/>
          </a:prstGeom>
          <a:solidFill>
            <a:schemeClr val="bg1"/>
          </a:solidFill>
          <a:ln>
            <a:solidFill>
              <a:srgbClr val="5DA1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Административная практика:</a:t>
            </a:r>
          </a:p>
          <a:p>
            <a:pPr algn="ctr"/>
            <a:r>
              <a:rPr lang="ru-RU" dirty="0">
                <a:solidFill>
                  <a:schemeClr val="tx1"/>
                </a:solidFill>
              </a:rPr>
              <a:t>Московское областное УФАС (</a:t>
            </a:r>
            <a:r>
              <a:rPr lang="ru-RU" dirty="0" err="1">
                <a:solidFill>
                  <a:schemeClr val="tx1"/>
                </a:solidFill>
              </a:rPr>
              <a:t>изв</a:t>
            </a:r>
            <a:r>
              <a:rPr lang="ru-RU" dirty="0">
                <a:solidFill>
                  <a:schemeClr val="tx1"/>
                </a:solidFill>
              </a:rPr>
              <a:t>.№ 0171200001922000828)</a:t>
            </a:r>
          </a:p>
          <a:p>
            <a:pPr algn="ctr"/>
            <a:r>
              <a:rPr lang="ru-RU" dirty="0">
                <a:solidFill>
                  <a:schemeClr val="tx1"/>
                </a:solidFill>
              </a:rPr>
              <a:t>Ленинградское УФАС (</a:t>
            </a:r>
            <a:r>
              <a:rPr lang="ru-RU" dirty="0" err="1">
                <a:solidFill>
                  <a:schemeClr val="tx1"/>
                </a:solidFill>
              </a:rPr>
              <a:t>изв</a:t>
            </a:r>
            <a:r>
              <a:rPr lang="ru-RU" dirty="0">
                <a:solidFill>
                  <a:schemeClr val="tx1"/>
                </a:solidFill>
              </a:rPr>
              <a:t>.№ 0145300000122000138)</a:t>
            </a:r>
          </a:p>
          <a:p>
            <a:pPr algn="ctr"/>
            <a:r>
              <a:rPr lang="ru-RU" dirty="0">
                <a:solidFill>
                  <a:schemeClr val="tx1"/>
                </a:solidFill>
              </a:rPr>
              <a:t>Санкт-Петербургское УФАС (</a:t>
            </a:r>
            <a:r>
              <a:rPr lang="ru-RU" dirty="0" err="1">
                <a:solidFill>
                  <a:schemeClr val="tx1"/>
                </a:solidFill>
              </a:rPr>
              <a:t>изв</a:t>
            </a:r>
            <a:r>
              <a:rPr lang="ru-RU" dirty="0">
                <a:solidFill>
                  <a:schemeClr val="tx1"/>
                </a:solidFill>
              </a:rPr>
              <a:t>. №0372200080822000060, 0372200080822000035)</a:t>
            </a:r>
          </a:p>
        </p:txBody>
      </p:sp>
      <p:sp>
        <p:nvSpPr>
          <p:cNvPr id="24" name="Прямоугольник 23">
            <a:extLst>
              <a:ext uri="{FF2B5EF4-FFF2-40B4-BE49-F238E27FC236}">
                <a16:creationId xmlns:a16="http://schemas.microsoft.com/office/drawing/2014/main" xmlns="" id="{D5664182-DB73-5745-2E51-DE812E891D77}"/>
              </a:ext>
            </a:extLst>
          </p:cNvPr>
          <p:cNvSpPr/>
          <p:nvPr/>
        </p:nvSpPr>
        <p:spPr>
          <a:xfrm>
            <a:off x="2033804" y="5768258"/>
            <a:ext cx="8114190" cy="275206"/>
          </a:xfrm>
          <a:prstGeom prst="rect">
            <a:avLst/>
          </a:prstGeom>
          <a:solidFill>
            <a:schemeClr val="accent5">
              <a:lumMod val="50000"/>
            </a:schemeClr>
          </a:solid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На что обратить внимание:</a:t>
            </a:r>
          </a:p>
        </p:txBody>
      </p:sp>
      <p:sp>
        <p:nvSpPr>
          <p:cNvPr id="25" name="Прямоугольник 24">
            <a:extLst>
              <a:ext uri="{FF2B5EF4-FFF2-40B4-BE49-F238E27FC236}">
                <a16:creationId xmlns:a16="http://schemas.microsoft.com/office/drawing/2014/main" xmlns="" id="{019D2144-B490-299D-7122-D773974457D3}"/>
              </a:ext>
            </a:extLst>
          </p:cNvPr>
          <p:cNvSpPr/>
          <p:nvPr/>
        </p:nvSpPr>
        <p:spPr>
          <a:xfrm>
            <a:off x="2033804" y="6050872"/>
            <a:ext cx="8114190" cy="344751"/>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 тип строительства, указанный в заключении экспертизы (при наличии)</a:t>
            </a:r>
          </a:p>
        </p:txBody>
      </p:sp>
      <p:sp>
        <p:nvSpPr>
          <p:cNvPr id="27" name="Прямоугольник 26">
            <a:extLst>
              <a:ext uri="{FF2B5EF4-FFF2-40B4-BE49-F238E27FC236}">
                <a16:creationId xmlns:a16="http://schemas.microsoft.com/office/drawing/2014/main" xmlns="" id="{EC352385-FDA3-613E-D980-79AEAA3F7AB7}"/>
              </a:ext>
            </a:extLst>
          </p:cNvPr>
          <p:cNvSpPr/>
          <p:nvPr/>
        </p:nvSpPr>
        <p:spPr>
          <a:xfrm>
            <a:off x="2033804" y="6385262"/>
            <a:ext cx="8114190" cy="344751"/>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 статья расходов, по которой происходит финансирование работ </a:t>
            </a:r>
          </a:p>
        </p:txBody>
      </p:sp>
    </p:spTree>
    <p:extLst>
      <p:ext uri="{BB962C8B-B14F-4D97-AF65-F5344CB8AC3E}">
        <p14:creationId xmlns:p14="http://schemas.microsoft.com/office/powerpoint/2010/main" val="135286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87992" y="45"/>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71901" y="262625"/>
            <a:ext cx="9056631" cy="523220"/>
          </a:xfrm>
          <a:prstGeom prst="rect">
            <a:avLst/>
          </a:prstGeom>
          <a:noFill/>
        </p:spPr>
        <p:txBody>
          <a:bodyPr wrap="square" rtlCol="0">
            <a:spAutoFit/>
          </a:bodyPr>
          <a:lstStyle/>
          <a:p>
            <a:r>
              <a:rPr lang="ru-RU" sz="2800" b="1" dirty="0" smtClean="0"/>
              <a:t>Пример закрытия акта по «комплексам»</a:t>
            </a:r>
            <a:endParaRPr lang="ru-RU" sz="2800" b="1" dirty="0"/>
          </a:p>
        </p:txBody>
      </p:sp>
      <p:sp>
        <p:nvSpPr>
          <p:cNvPr id="7" name="Прямоугольник 6"/>
          <p:cNvSpPr/>
          <p:nvPr/>
        </p:nvSpPr>
        <p:spPr>
          <a:xfrm>
            <a:off x="209006" y="1147827"/>
            <a:ext cx="2969623" cy="12627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 контракта - наименование и цена отдельных «Комплексов»:</a:t>
            </a:r>
            <a:endParaRPr lang="ru-RU" dirty="0"/>
          </a:p>
        </p:txBody>
      </p:sp>
      <p:pic>
        <p:nvPicPr>
          <p:cNvPr id="3" name="Рисунок 2"/>
          <p:cNvPicPr>
            <a:picLocks noChangeAspect="1"/>
          </p:cNvPicPr>
          <p:nvPr/>
        </p:nvPicPr>
        <p:blipFill>
          <a:blip r:embed="rId4"/>
          <a:stretch>
            <a:fillRect/>
          </a:stretch>
        </p:blipFill>
        <p:spPr>
          <a:xfrm>
            <a:off x="4121633" y="1048425"/>
            <a:ext cx="7715250" cy="504825"/>
          </a:xfrm>
          <a:prstGeom prst="rect">
            <a:avLst/>
          </a:prstGeom>
          <a:ln w="28575">
            <a:solidFill>
              <a:schemeClr val="accent5">
                <a:lumMod val="50000"/>
              </a:schemeClr>
            </a:solidFill>
          </a:ln>
        </p:spPr>
      </p:pic>
      <p:pic>
        <p:nvPicPr>
          <p:cNvPr id="4" name="Рисунок 3"/>
          <p:cNvPicPr>
            <a:picLocks noChangeAspect="1"/>
          </p:cNvPicPr>
          <p:nvPr/>
        </p:nvPicPr>
        <p:blipFill>
          <a:blip r:embed="rId5"/>
          <a:stretch>
            <a:fillRect/>
          </a:stretch>
        </p:blipFill>
        <p:spPr>
          <a:xfrm>
            <a:off x="4121633" y="1600782"/>
            <a:ext cx="7715250" cy="857250"/>
          </a:xfrm>
          <a:prstGeom prst="rect">
            <a:avLst/>
          </a:prstGeom>
          <a:ln w="28575">
            <a:solidFill>
              <a:schemeClr val="accent5">
                <a:lumMod val="50000"/>
              </a:schemeClr>
            </a:solidFill>
          </a:ln>
        </p:spPr>
      </p:pic>
      <p:pic>
        <p:nvPicPr>
          <p:cNvPr id="13" name="Рисунок 12"/>
          <p:cNvPicPr>
            <a:picLocks noChangeAspect="1"/>
          </p:cNvPicPr>
          <p:nvPr/>
        </p:nvPicPr>
        <p:blipFill>
          <a:blip r:embed="rId6"/>
          <a:stretch>
            <a:fillRect/>
          </a:stretch>
        </p:blipFill>
        <p:spPr>
          <a:xfrm>
            <a:off x="209006" y="2708365"/>
            <a:ext cx="10523806" cy="3908602"/>
          </a:xfrm>
          <a:prstGeom prst="rect">
            <a:avLst/>
          </a:prstGeom>
        </p:spPr>
      </p:pic>
      <p:sp>
        <p:nvSpPr>
          <p:cNvPr id="15" name="Прямоугольник 14"/>
          <p:cNvSpPr/>
          <p:nvPr/>
        </p:nvSpPr>
        <p:spPr>
          <a:xfrm>
            <a:off x="678255" y="5878286"/>
            <a:ext cx="4015665" cy="6444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3371346" y="1444829"/>
            <a:ext cx="609600" cy="584578"/>
          </a:xfrm>
          <a:prstGeom prst="rightArrow">
            <a:avLst>
              <a:gd name="adj1" fmla="val 41260"/>
              <a:gd name="adj2"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506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3566" y="278014"/>
            <a:ext cx="10642443" cy="523220"/>
          </a:xfrm>
          <a:prstGeom prst="rect">
            <a:avLst/>
          </a:prstGeom>
          <a:noFill/>
        </p:spPr>
        <p:txBody>
          <a:bodyPr wrap="square" rtlCol="0">
            <a:spAutoFit/>
          </a:bodyPr>
          <a:lstStyle/>
          <a:p>
            <a:r>
              <a:rPr lang="ru-RU" sz="2800" b="1" dirty="0" smtClean="0"/>
              <a:t>Про «Блок 2» </a:t>
            </a:r>
            <a:endParaRPr lang="ru-RU" sz="2800" b="1" dirty="0"/>
          </a:p>
        </p:txBody>
      </p:sp>
      <p:sp>
        <p:nvSpPr>
          <p:cNvPr id="5" name="TextBox 4"/>
          <p:cNvSpPr txBox="1"/>
          <p:nvPr/>
        </p:nvSpPr>
        <p:spPr>
          <a:xfrm>
            <a:off x="601100" y="3316383"/>
            <a:ext cx="7093527" cy="1200329"/>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t>Сметные нормативы и сметные цены строительных ресурсов использовать допускается, а значит допустимой формой отчетности является КС-2</a:t>
            </a:r>
          </a:p>
          <a:p>
            <a:pPr marL="285750" indent="-285750">
              <a:buFont typeface="Wingdings" panose="05000000000000000000" pitchFamily="2" charset="2"/>
              <a:buChar char="ü"/>
            </a:pPr>
            <a:r>
              <a:rPr lang="ru-RU" dirty="0" smtClean="0"/>
              <a:t>Остальной алгоритм аналогичен «Блоку 1»</a:t>
            </a:r>
            <a:endParaRPr lang="ru-RU" dirty="0"/>
          </a:p>
        </p:txBody>
      </p:sp>
      <p:sp>
        <p:nvSpPr>
          <p:cNvPr id="3" name="Прямоугольник 2"/>
          <p:cNvSpPr/>
          <p:nvPr/>
        </p:nvSpPr>
        <p:spPr>
          <a:xfrm>
            <a:off x="353566" y="947399"/>
            <a:ext cx="7588596" cy="1477328"/>
          </a:xfrm>
          <a:prstGeom prst="rect">
            <a:avLst/>
          </a:prstGeom>
        </p:spPr>
        <p:txBody>
          <a:bodyPr wrap="square">
            <a:spAutoFit/>
          </a:bodyPr>
          <a:lstStyle/>
          <a:p>
            <a:r>
              <a:rPr lang="ru-RU" b="1" dirty="0" smtClean="0"/>
              <a:t>Контракты</a:t>
            </a:r>
            <a:r>
              <a:rPr lang="ru-RU" b="1" dirty="0"/>
              <a:t>, </a:t>
            </a:r>
            <a:r>
              <a:rPr lang="ru-RU" b="1" dirty="0" smtClean="0"/>
              <a:t>не относящиеся к контрактам на строительство, реконструкцию, капитальный ремонт, снос </a:t>
            </a:r>
            <a:r>
              <a:rPr lang="ru-RU" b="1" dirty="0"/>
              <a:t>объектов капитального строительства, </a:t>
            </a:r>
            <a:r>
              <a:rPr lang="ru-RU" b="1" dirty="0" smtClean="0"/>
              <a:t>сохранение </a:t>
            </a:r>
            <a:r>
              <a:rPr lang="ru-RU" b="1" dirty="0"/>
              <a:t>объектов культурного наследия </a:t>
            </a:r>
          </a:p>
          <a:p>
            <a:r>
              <a:rPr lang="ru-RU" b="1" dirty="0" smtClean="0"/>
              <a:t> </a:t>
            </a:r>
            <a:endParaRPr lang="ru-RU" dirty="0"/>
          </a:p>
        </p:txBody>
      </p:sp>
    </p:spTree>
    <p:extLst>
      <p:ext uri="{BB962C8B-B14F-4D97-AF65-F5344CB8AC3E}">
        <p14:creationId xmlns:p14="http://schemas.microsoft.com/office/powerpoint/2010/main" val="250518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14169D9-C57A-914A-B361-9B22FA124132}"/>
              </a:ext>
            </a:extLst>
          </p:cNvPr>
          <p:cNvSpPr txBox="1"/>
          <p:nvPr/>
        </p:nvSpPr>
        <p:spPr>
          <a:xfrm>
            <a:off x="300038" y="2820455"/>
            <a:ext cx="6293295" cy="954107"/>
          </a:xfrm>
          <a:prstGeom prst="rect">
            <a:avLst/>
          </a:prstGeom>
          <a:noFill/>
        </p:spPr>
        <p:txBody>
          <a:bodyPr wrap="square" rtlCol="0">
            <a:spAutoFit/>
          </a:bodyPr>
          <a:lstStyle/>
          <a:p>
            <a:r>
              <a:rPr lang="ru-RU" sz="2800" b="1" dirty="0">
                <a:latin typeface="+mj-lt"/>
              </a:rPr>
              <a:t>Изменение существенных условий контракта</a:t>
            </a:r>
            <a:endParaRPr lang="ru-RU" sz="2800" dirty="0">
              <a:latin typeface="+mj-lt"/>
            </a:endParaRPr>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915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80336"/>
            <a:ext cx="7155717" cy="584775"/>
          </a:xfrm>
          <a:prstGeom prst="rect">
            <a:avLst/>
          </a:prstGeom>
          <a:noFill/>
        </p:spPr>
        <p:txBody>
          <a:bodyPr wrap="square" rtlCol="0">
            <a:spAutoFit/>
          </a:bodyPr>
          <a:lstStyle/>
          <a:p>
            <a:r>
              <a:rPr lang="ru-RU" sz="3200" b="1" dirty="0"/>
              <a:t>Изменение условий контракта</a:t>
            </a:r>
          </a:p>
        </p:txBody>
      </p:sp>
      <p:sp>
        <p:nvSpPr>
          <p:cNvPr id="4" name="Прямоугольник 3"/>
          <p:cNvSpPr/>
          <p:nvPr/>
        </p:nvSpPr>
        <p:spPr>
          <a:xfrm>
            <a:off x="258816" y="1400779"/>
            <a:ext cx="6017114" cy="2396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endParaRPr lang="ru-RU" dirty="0"/>
          </a:p>
          <a:p>
            <a:pPr algn="ctr"/>
            <a:endParaRPr lang="ru-RU" dirty="0"/>
          </a:p>
          <a:p>
            <a:pPr algn="ctr"/>
            <a:endParaRPr lang="ru-RU" dirty="0"/>
          </a:p>
          <a:p>
            <a:pPr algn="ctr"/>
            <a:r>
              <a:rPr lang="ru-RU" dirty="0"/>
              <a:t>При заключении и исполнении контракта изменение его существенных условий не допускается, за исключением случаев, предусмотренных настоящим Федеральным законом. </a:t>
            </a:r>
          </a:p>
          <a:p>
            <a:pPr algn="ctr"/>
            <a:endParaRPr lang="ru-RU" dirty="0"/>
          </a:p>
        </p:txBody>
      </p:sp>
      <p:sp>
        <p:nvSpPr>
          <p:cNvPr id="5" name="Скругленный прямоугольник 4"/>
          <p:cNvSpPr/>
          <p:nvPr/>
        </p:nvSpPr>
        <p:spPr>
          <a:xfrm>
            <a:off x="480630" y="1712501"/>
            <a:ext cx="5573485" cy="48508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Часть 2 статьи 31 Федерального закона №44-ФЗ</a:t>
            </a:r>
          </a:p>
        </p:txBody>
      </p:sp>
      <p:sp>
        <p:nvSpPr>
          <p:cNvPr id="9" name="Прямоугольник 8"/>
          <p:cNvSpPr/>
          <p:nvPr/>
        </p:nvSpPr>
        <p:spPr>
          <a:xfrm>
            <a:off x="1107901" y="4108659"/>
            <a:ext cx="6017114" cy="2396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endParaRPr lang="ru-RU" dirty="0"/>
          </a:p>
          <a:p>
            <a:pPr algn="ctr"/>
            <a:endParaRPr lang="ru-RU" dirty="0"/>
          </a:p>
          <a:p>
            <a:pPr algn="ctr"/>
            <a:endParaRPr lang="ru-RU" dirty="0"/>
          </a:p>
          <a:p>
            <a:pPr algn="ctr"/>
            <a:r>
              <a:rPr lang="ru-RU"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algn="ctr"/>
            <a:r>
              <a:rPr lang="ru-RU" dirty="0"/>
              <a:t>* Случаи, предусмотренные пунктами 1-13 части 1 статьи 95</a:t>
            </a:r>
          </a:p>
          <a:p>
            <a:pPr algn="ctr"/>
            <a:endParaRPr lang="ru-RU" dirty="0"/>
          </a:p>
        </p:txBody>
      </p:sp>
      <p:sp>
        <p:nvSpPr>
          <p:cNvPr id="11" name="Скругленный прямоугольник 10"/>
          <p:cNvSpPr/>
          <p:nvPr/>
        </p:nvSpPr>
        <p:spPr>
          <a:xfrm>
            <a:off x="1329715" y="4294381"/>
            <a:ext cx="5573485" cy="48508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Часть 1 статьи 95 Федерального закона №44-ФЗ</a:t>
            </a:r>
          </a:p>
        </p:txBody>
      </p:sp>
    </p:spTree>
    <p:extLst>
      <p:ext uri="{BB962C8B-B14F-4D97-AF65-F5344CB8AC3E}">
        <p14:creationId xmlns:p14="http://schemas.microsoft.com/office/powerpoint/2010/main" val="164382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80336"/>
            <a:ext cx="6003235" cy="1077218"/>
          </a:xfrm>
          <a:prstGeom prst="rect">
            <a:avLst/>
          </a:prstGeom>
          <a:noFill/>
        </p:spPr>
        <p:txBody>
          <a:bodyPr wrap="square" rtlCol="0">
            <a:spAutoFit/>
          </a:bodyPr>
          <a:lstStyle/>
          <a:p>
            <a:r>
              <a:rPr lang="ru-RU" sz="3200" b="1" dirty="0"/>
              <a:t>Существенные условия контракта</a:t>
            </a:r>
          </a:p>
        </p:txBody>
      </p:sp>
      <p:sp>
        <p:nvSpPr>
          <p:cNvPr id="3" name="Прямоугольник 2"/>
          <p:cNvSpPr/>
          <p:nvPr/>
        </p:nvSpPr>
        <p:spPr>
          <a:xfrm>
            <a:off x="513061" y="1678155"/>
            <a:ext cx="6052457" cy="272578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Часть 1 статьи 431.2 Гражданского Кодекса</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4" name="Прямоугольник 3"/>
          <p:cNvSpPr/>
          <p:nvPr/>
        </p:nvSpPr>
        <p:spPr>
          <a:xfrm>
            <a:off x="1115206" y="2462728"/>
            <a:ext cx="6017114" cy="27693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Существенными являются условия о предмете договора, условия, которые названы в законе или иных правовых актах как существенные или необходимые для договоров данного вида, а также все те условия, относительно которых по заявлению одной из сторон должно быть достигнуто соглашение.</a:t>
            </a:r>
          </a:p>
        </p:txBody>
      </p:sp>
    </p:spTree>
    <p:extLst>
      <p:ext uri="{BB962C8B-B14F-4D97-AF65-F5344CB8AC3E}">
        <p14:creationId xmlns:p14="http://schemas.microsoft.com/office/powerpoint/2010/main" val="19629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974080" y="697661"/>
            <a:ext cx="6050833" cy="58434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Антикризисные поправки</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11253"/>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80336"/>
            <a:ext cx="6003235" cy="1077218"/>
          </a:xfrm>
          <a:prstGeom prst="rect">
            <a:avLst/>
          </a:prstGeom>
          <a:noFill/>
        </p:spPr>
        <p:txBody>
          <a:bodyPr wrap="square" rtlCol="0">
            <a:spAutoFit/>
          </a:bodyPr>
          <a:lstStyle/>
          <a:p>
            <a:r>
              <a:rPr lang="ru-RU" sz="3200" b="1" dirty="0"/>
              <a:t>Изменение условий контракта</a:t>
            </a:r>
          </a:p>
        </p:txBody>
      </p:sp>
      <p:sp>
        <p:nvSpPr>
          <p:cNvPr id="3" name="Прямоугольник 2"/>
          <p:cNvSpPr/>
          <p:nvPr/>
        </p:nvSpPr>
        <p:spPr>
          <a:xfrm>
            <a:off x="277931" y="1878452"/>
            <a:ext cx="4294070" cy="272578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Базовый принцип (часть 1 статьи 95)</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4" name="Прямоугольник 3"/>
          <p:cNvSpPr/>
          <p:nvPr/>
        </p:nvSpPr>
        <p:spPr>
          <a:xfrm>
            <a:off x="662360" y="2705679"/>
            <a:ext cx="4693411" cy="27693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Изменение </a:t>
            </a:r>
            <a:r>
              <a:rPr lang="ru-RU" b="1" dirty="0"/>
              <a:t>существенных условий </a:t>
            </a:r>
            <a:r>
              <a:rPr lang="ru-RU" dirty="0"/>
              <a:t>контракта при его исполнении не допускается, за исключением их изменения по соглашению сторон в случаях, предусмотренных законом</a:t>
            </a:r>
          </a:p>
        </p:txBody>
      </p:sp>
      <p:sp>
        <p:nvSpPr>
          <p:cNvPr id="5" name="Блок-схема: альтернативный процесс 4"/>
          <p:cNvSpPr/>
          <p:nvPr/>
        </p:nvSpPr>
        <p:spPr>
          <a:xfrm>
            <a:off x="6156960" y="1268670"/>
            <a:ext cx="5660570" cy="1520480"/>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Часть 62 статьи 112 для случаев одновременной закупки проектной документации и (или) инженерных изысканий, работ по строительству, реконструкции и (или) капитальному ремонту объекта капитального строительства</a:t>
            </a:r>
          </a:p>
        </p:txBody>
      </p:sp>
      <p:sp>
        <p:nvSpPr>
          <p:cNvPr id="6" name="Блок-схема: альтернативный процесс 5"/>
          <p:cNvSpPr/>
          <p:nvPr/>
        </p:nvSpPr>
        <p:spPr>
          <a:xfrm>
            <a:off x="6156960" y="2940809"/>
            <a:ext cx="5660570" cy="1149533"/>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Часть 65.1 статьи 112 для случаев изменения условий контракта, заключенного до 01.01.2023, в связи с возникновением независящих от сторон контракта обстоятельств  </a:t>
            </a:r>
          </a:p>
        </p:txBody>
      </p:sp>
      <p:sp>
        <p:nvSpPr>
          <p:cNvPr id="7" name="Блок-схема: альтернативный процесс 6"/>
          <p:cNvSpPr/>
          <p:nvPr/>
        </p:nvSpPr>
        <p:spPr>
          <a:xfrm>
            <a:off x="6156960" y="4319451"/>
            <a:ext cx="5660570" cy="2133600"/>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Пункт 11 части 1 статьи 18 Федерального закона 46-ФЗ, Постановление Правительства №680 от 16.04.2022 об изменении условий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Tree>
    <p:extLst>
      <p:ext uri="{BB962C8B-B14F-4D97-AF65-F5344CB8AC3E}">
        <p14:creationId xmlns:p14="http://schemas.microsoft.com/office/powerpoint/2010/main" val="30310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7389807" cy="584775"/>
          </a:xfrm>
          <a:prstGeom prst="rect">
            <a:avLst/>
          </a:prstGeom>
          <a:noFill/>
        </p:spPr>
        <p:txBody>
          <a:bodyPr wrap="square" rtlCol="0">
            <a:spAutoFit/>
          </a:bodyPr>
          <a:lstStyle/>
          <a:p>
            <a:r>
              <a:rPr lang="ru-RU" sz="3200" b="1" dirty="0"/>
              <a:t>Часть 65.1 статьи 112</a:t>
            </a:r>
          </a:p>
        </p:txBody>
      </p:sp>
      <p:sp>
        <p:nvSpPr>
          <p:cNvPr id="3" name="TextBox 2"/>
          <p:cNvSpPr txBox="1"/>
          <p:nvPr/>
        </p:nvSpPr>
        <p:spPr>
          <a:xfrm>
            <a:off x="293166" y="998150"/>
            <a:ext cx="7902567" cy="3046988"/>
          </a:xfrm>
          <a:prstGeom prst="rect">
            <a:avLst/>
          </a:prstGeom>
          <a:noFill/>
        </p:spPr>
        <p:txBody>
          <a:bodyPr wrap="square" rtlCol="0">
            <a:spAutoFit/>
          </a:bodyPr>
          <a:lstStyle/>
          <a:p>
            <a:pPr marL="342900" indent="-342900" algn="just">
              <a:buFont typeface="Wingdings" panose="05000000000000000000" pitchFamily="2" charset="2"/>
              <a:buChar char="ü"/>
            </a:pPr>
            <a:r>
              <a:rPr lang="ru-RU" sz="1600" dirty="0"/>
              <a:t>Изменение существенных условий контракта, заключенного до 1 января 2023 года</a:t>
            </a:r>
          </a:p>
          <a:p>
            <a:pPr marL="342900" indent="-342900" algn="just">
              <a:buFont typeface="Wingdings" panose="05000000000000000000" pitchFamily="2" charset="2"/>
              <a:buChar char="ü"/>
            </a:pPr>
            <a:r>
              <a:rPr lang="ru-RU" sz="1600" dirty="0"/>
              <a:t>По соглашению сторон </a:t>
            </a:r>
          </a:p>
          <a:p>
            <a:pPr algn="just"/>
            <a:endParaRPr lang="ru-RU" sz="1600" dirty="0"/>
          </a:p>
          <a:p>
            <a:pPr algn="just"/>
            <a:endParaRPr lang="ru-RU" sz="1600" dirty="0"/>
          </a:p>
          <a:p>
            <a:pPr marL="285750" indent="-285750" algn="just">
              <a:buFont typeface="Wingdings" panose="05000000000000000000" pitchFamily="2" charset="2"/>
              <a:buChar char="ü"/>
            </a:pPr>
            <a:r>
              <a:rPr lang="ru-RU" sz="1600" dirty="0"/>
              <a:t>При исполнении такого контракта возникли независящие от сторон контракта обстоятельства, влекущие невозможность его исполнения</a:t>
            </a:r>
          </a:p>
          <a:p>
            <a:pPr marL="285750" indent="-285750" algn="just">
              <a:buFont typeface="Wingdings" panose="05000000000000000000" pitchFamily="2" charset="2"/>
              <a:buChar char="ü"/>
            </a:pPr>
            <a:r>
              <a:rPr lang="ru-RU" sz="1600" dirty="0"/>
              <a:t>Соблюдены положения частей 1.3 - 1.6 статьи 95 44-ФЗ</a:t>
            </a:r>
          </a:p>
          <a:p>
            <a:pPr marL="285750" indent="-285750" algn="just">
              <a:buFont typeface="Wingdings" panose="05000000000000000000" pitchFamily="2" charset="2"/>
              <a:buChar char="ü"/>
            </a:pPr>
            <a:r>
              <a:rPr lang="ru-RU" sz="1600" u="sng" dirty="0"/>
              <a:t>Решение о внесении изменений принято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a:t>
            </a:r>
          </a:p>
        </p:txBody>
      </p:sp>
      <p:sp>
        <p:nvSpPr>
          <p:cNvPr id="4" name="TextBox 3"/>
          <p:cNvSpPr txBox="1"/>
          <p:nvPr/>
        </p:nvSpPr>
        <p:spPr>
          <a:xfrm>
            <a:off x="1210133" y="4524176"/>
            <a:ext cx="6888480" cy="1323439"/>
          </a:xfrm>
          <a:prstGeom prst="rect">
            <a:avLst/>
          </a:prstGeom>
          <a:noFill/>
        </p:spPr>
        <p:txBody>
          <a:bodyPr wrap="square" rtlCol="0">
            <a:spAutoFit/>
          </a:bodyPr>
          <a:lstStyle/>
          <a:p>
            <a:pPr marL="285750" indent="-285750">
              <a:buFont typeface="Wingdings" panose="05000000000000000000" pitchFamily="2" charset="2"/>
              <a:buChar char="ü"/>
            </a:pPr>
            <a:r>
              <a:rPr lang="ru-RU" sz="1600" b="1" dirty="0"/>
              <a:t>Постановление Правительства РФ от 29.03.2022 N 505 «О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(муниципальных) контрактов в 2022 году</a:t>
            </a:r>
            <a:r>
              <a:rPr lang="ru-RU" sz="1600" b="1" dirty="0" smtClean="0"/>
              <a:t>»</a:t>
            </a:r>
            <a:endParaRPr lang="ru-RU" sz="1600" b="1" dirty="0"/>
          </a:p>
        </p:txBody>
      </p:sp>
      <p:sp>
        <p:nvSpPr>
          <p:cNvPr id="5" name="Скругленный прямоугольник 4"/>
          <p:cNvSpPr/>
          <p:nvPr/>
        </p:nvSpPr>
        <p:spPr>
          <a:xfrm>
            <a:off x="367790" y="1845550"/>
            <a:ext cx="1478372" cy="32221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ЕСЛИ</a:t>
            </a:r>
          </a:p>
        </p:txBody>
      </p:sp>
    </p:spTree>
    <p:extLst>
      <p:ext uri="{BB962C8B-B14F-4D97-AF65-F5344CB8AC3E}">
        <p14:creationId xmlns:p14="http://schemas.microsoft.com/office/powerpoint/2010/main" val="5632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Республики Хакассия, дело </a:t>
            </a:r>
            <a:r>
              <a:rPr lang="ru-RU" dirty="0">
                <a:solidFill>
                  <a:schemeClr val="tx1"/>
                </a:solidFill>
              </a:rPr>
              <a:t>№А74-4873/2022, </a:t>
            </a:r>
            <a:r>
              <a:rPr lang="ru-RU" dirty="0" smtClean="0">
                <a:solidFill>
                  <a:schemeClr val="tx1"/>
                </a:solidFill>
              </a:rPr>
              <a:t>решение от 26 августа 2022 года</a:t>
            </a:r>
            <a:endParaRPr lang="ru-RU" dirty="0">
              <a:solidFill>
                <a:schemeClr val="tx1"/>
              </a:solidFill>
            </a:endParaRPr>
          </a:p>
        </p:txBody>
      </p:sp>
      <p:sp>
        <p:nvSpPr>
          <p:cNvPr id="5" name="TextBox 4"/>
          <p:cNvSpPr txBox="1"/>
          <p:nvPr/>
        </p:nvSpPr>
        <p:spPr>
          <a:xfrm>
            <a:off x="322217" y="1921979"/>
            <a:ext cx="7873516" cy="4616648"/>
          </a:xfrm>
          <a:prstGeom prst="rect">
            <a:avLst/>
          </a:prstGeom>
          <a:noFill/>
        </p:spPr>
        <p:txBody>
          <a:bodyPr wrap="square" rtlCol="0">
            <a:spAutoFit/>
          </a:bodyPr>
          <a:lstStyle/>
          <a:p>
            <a:r>
              <a:rPr lang="ru-RU" sz="1400" b="1" dirty="0"/>
              <a:t>Суть дела</a:t>
            </a:r>
            <a:r>
              <a:rPr lang="ru-RU" sz="1400" b="1" dirty="0" smtClean="0"/>
              <a:t>: </a:t>
            </a:r>
            <a:r>
              <a:rPr lang="ru-RU" sz="1400" dirty="0" smtClean="0"/>
              <a:t>между обществом и заказчиком заключен контракт, согласно которому срок поставки составляет 30 дней, но установлено, что данный срок может быть увеличен при заключении дополнительного соглашения в случаях, оговоренных в контракте. Дополнительное соглашение заключено</a:t>
            </a:r>
            <a:r>
              <a:rPr lang="ru-RU" sz="1400" dirty="0"/>
              <a:t>. </a:t>
            </a:r>
            <a:r>
              <a:rPr lang="ru-RU" sz="1400" dirty="0" smtClean="0"/>
              <a:t>Полагая</a:t>
            </a:r>
            <a:r>
              <a:rPr lang="ru-RU" sz="1400" dirty="0"/>
              <a:t>, что пункт </a:t>
            </a:r>
            <a:r>
              <a:rPr lang="ru-RU" sz="1400" dirty="0" smtClean="0"/>
              <a:t>договора о возможности корректировки сроков поставки, </a:t>
            </a:r>
            <a:r>
              <a:rPr lang="ru-RU" sz="1400" dirty="0"/>
              <a:t>а </a:t>
            </a:r>
            <a:r>
              <a:rPr lang="ru-RU" sz="1400" dirty="0" smtClean="0"/>
              <a:t>также дополнительное </a:t>
            </a:r>
            <a:r>
              <a:rPr lang="ru-RU" sz="1400" dirty="0"/>
              <a:t>соглашение </a:t>
            </a:r>
            <a:r>
              <a:rPr lang="ru-RU" sz="1400" dirty="0" smtClean="0"/>
              <a:t>противоречат </a:t>
            </a:r>
            <a:r>
              <a:rPr lang="ru-RU" sz="1400" dirty="0"/>
              <a:t>действующему законодательству</a:t>
            </a:r>
            <a:r>
              <a:rPr lang="ru-RU" sz="1400" dirty="0" smtClean="0"/>
              <a:t>, прокурор </a:t>
            </a:r>
            <a:r>
              <a:rPr lang="ru-RU" sz="1400" dirty="0"/>
              <a:t>обратился в арбитражный суд с </a:t>
            </a:r>
            <a:r>
              <a:rPr lang="ru-RU" sz="1400" dirty="0" smtClean="0"/>
              <a:t>иском</a:t>
            </a:r>
            <a:r>
              <a:rPr lang="ru-RU" sz="1400" dirty="0"/>
              <a:t>.</a:t>
            </a:r>
          </a:p>
          <a:p>
            <a:r>
              <a:rPr lang="ru-RU" sz="1400" b="1" dirty="0" smtClean="0"/>
              <a:t>Суть решения</a:t>
            </a:r>
            <a:r>
              <a:rPr lang="ru-RU" sz="1400" b="1" dirty="0"/>
              <a:t>: </a:t>
            </a:r>
            <a:r>
              <a:rPr lang="ru-RU" sz="1400" dirty="0"/>
              <a:t>Заказчик пояснил, что изменение срока отгрузки товаров принято в связи с неуспеваемостью отгрузить в срок изделия, а также со стороны Заказчика не было возможным предоставить место для хранения изделий. Орган местного самоуправления соответствующее решение об изменении срока исполнения контракта не </a:t>
            </a:r>
            <a:r>
              <a:rPr lang="ru-RU" sz="1400" dirty="0" smtClean="0"/>
              <a:t>принимал. Таким </a:t>
            </a:r>
            <a:r>
              <a:rPr lang="ru-RU" sz="1400" dirty="0"/>
              <a:t>образом, в рассматриваемом деле основания для увеличения срока отгрузки</a:t>
            </a:r>
          </a:p>
          <a:p>
            <a:r>
              <a:rPr lang="ru-RU" sz="1400" dirty="0"/>
              <a:t>изделия к установленным статьями 34, 95 Закона № 44-ФЗ перечню оснований,</a:t>
            </a:r>
          </a:p>
          <a:p>
            <a:r>
              <a:rPr lang="ru-RU" sz="1400" dirty="0"/>
              <a:t>допускающих изменение существенного условия договора о сроке поставки, не относятся,</a:t>
            </a:r>
          </a:p>
          <a:p>
            <a:r>
              <a:rPr lang="ru-RU" sz="1400" dirty="0"/>
              <a:t>независящими от сторон контракта обстоятельствами, влекущими невозможность его</a:t>
            </a:r>
          </a:p>
          <a:p>
            <a:r>
              <a:rPr lang="ru-RU" sz="1400" dirty="0"/>
              <a:t>исполнения, не являются, каких-либо сведений, подтверждающих возникновение</a:t>
            </a:r>
          </a:p>
          <a:p>
            <a:r>
              <a:rPr lang="ru-RU" sz="1400" dirty="0"/>
              <a:t>независящих от сторон контракта обстоятельств, влекущих невозможность его</a:t>
            </a:r>
          </a:p>
          <a:p>
            <a:r>
              <a:rPr lang="ru-RU" sz="1400" dirty="0"/>
              <a:t>исполнения, не представлено</a:t>
            </a:r>
            <a:r>
              <a:rPr lang="ru-RU" sz="1400" dirty="0" smtClean="0"/>
              <a:t>. Дополнительное </a:t>
            </a:r>
            <a:r>
              <a:rPr lang="ru-RU" sz="1400" dirty="0"/>
              <a:t>соглашение </a:t>
            </a:r>
            <a:r>
              <a:rPr lang="ru-RU" sz="1400" dirty="0" smtClean="0"/>
              <a:t>заключено </a:t>
            </a:r>
            <a:r>
              <a:rPr lang="ru-RU" sz="1400" dirty="0"/>
              <a:t>сторонами в </a:t>
            </a:r>
            <a:r>
              <a:rPr lang="ru-RU" sz="1400" dirty="0" smtClean="0"/>
              <a:t>отсутствие установленных </a:t>
            </a:r>
            <a:r>
              <a:rPr lang="ru-RU" sz="1400" dirty="0"/>
              <a:t>законом оснований для изменения существенного условия договора </a:t>
            </a:r>
            <a:r>
              <a:rPr lang="ru-RU" sz="1400" dirty="0" smtClean="0"/>
              <a:t>по соглашению </a:t>
            </a:r>
            <a:r>
              <a:rPr lang="ru-RU" sz="1400" dirty="0"/>
              <a:t>сторон, независящих от сторон контракта обстоятельств, </a:t>
            </a:r>
            <a:r>
              <a:rPr lang="ru-RU" sz="1400" dirty="0" smtClean="0"/>
              <a:t>влекущих невозможность </a:t>
            </a:r>
            <a:r>
              <a:rPr lang="ru-RU" sz="1400" dirty="0"/>
              <a:t>его исполнения, решения органа местного самоуправления о </a:t>
            </a:r>
            <a:r>
              <a:rPr lang="ru-RU" sz="1400" dirty="0" smtClean="0"/>
              <a:t>продлении срока </a:t>
            </a:r>
            <a:r>
              <a:rPr lang="ru-RU" sz="1400" dirty="0"/>
              <a:t>исполнения договора</a:t>
            </a:r>
            <a:r>
              <a:rPr lang="ru-RU" sz="1400" dirty="0" smtClean="0"/>
              <a:t>. Иск Прокуратуры удовлетворен.</a:t>
            </a:r>
            <a:endParaRPr lang="ru-RU" sz="1400" dirty="0"/>
          </a:p>
        </p:txBody>
      </p:sp>
    </p:spTree>
    <p:extLst>
      <p:ext uri="{BB962C8B-B14F-4D97-AF65-F5344CB8AC3E}">
        <p14:creationId xmlns:p14="http://schemas.microsoft.com/office/powerpoint/2010/main" val="411632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Республики Калмыкия, дело </a:t>
            </a:r>
            <a:r>
              <a:rPr lang="ru-RU" dirty="0">
                <a:solidFill>
                  <a:schemeClr val="tx1"/>
                </a:solidFill>
              </a:rPr>
              <a:t>№А22-633/2022, </a:t>
            </a:r>
            <a:r>
              <a:rPr lang="ru-RU" dirty="0" smtClean="0">
                <a:solidFill>
                  <a:schemeClr val="tx1"/>
                </a:solidFill>
              </a:rPr>
              <a:t>решение от 06 июля 2022 года</a:t>
            </a:r>
            <a:endParaRPr lang="ru-RU" dirty="0">
              <a:solidFill>
                <a:schemeClr val="tx1"/>
              </a:solidFill>
            </a:endParaRPr>
          </a:p>
        </p:txBody>
      </p:sp>
      <p:sp>
        <p:nvSpPr>
          <p:cNvPr id="5" name="TextBox 4"/>
          <p:cNvSpPr txBox="1"/>
          <p:nvPr/>
        </p:nvSpPr>
        <p:spPr>
          <a:xfrm>
            <a:off x="322216" y="1857646"/>
            <a:ext cx="7994469" cy="5016758"/>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Прокурор обратился в суд с иском о признании ничтожным одного из пунктов доп. соглашения о включении в контракт на строительство условия об авансировании.</a:t>
            </a:r>
            <a:endParaRPr lang="ru-RU" sz="1600" dirty="0"/>
          </a:p>
          <a:p>
            <a:r>
              <a:rPr lang="ru-RU" sz="1600" b="1" dirty="0" smtClean="0"/>
              <a:t>Суть решения</a:t>
            </a:r>
            <a:r>
              <a:rPr lang="ru-RU" sz="1600" b="1" dirty="0"/>
              <a:t>: </a:t>
            </a:r>
            <a:r>
              <a:rPr lang="ru-RU" sz="1600" dirty="0"/>
              <a:t>Исходя из системного анализа положений статей 708, 740, 743, 763, пункта 1 </a:t>
            </a:r>
            <a:r>
              <a:rPr lang="ru-RU" sz="1600" dirty="0" smtClean="0"/>
              <a:t>статьи 766 </a:t>
            </a:r>
            <a:r>
              <a:rPr lang="ru-RU" sz="1600" dirty="0"/>
              <a:t>ГК РФ существенными условиями государственного или муниципального </a:t>
            </a:r>
            <a:r>
              <a:rPr lang="ru-RU" sz="1600" dirty="0" smtClean="0"/>
              <a:t>контракта на </a:t>
            </a:r>
            <a:r>
              <a:rPr lang="ru-RU" sz="1600" dirty="0"/>
              <a:t>выполнение подрядных работ для государственных или муниципальных нужд</a:t>
            </a:r>
          </a:p>
          <a:p>
            <a:r>
              <a:rPr lang="ru-RU" sz="1600" dirty="0"/>
              <a:t>являются предмет договора, определяющий, в том числе виды, содержание и объемы</a:t>
            </a:r>
          </a:p>
          <a:p>
            <a:r>
              <a:rPr lang="ru-RU" sz="1600" dirty="0"/>
              <a:t>работ, а также порядок их оплаты</a:t>
            </a:r>
            <a:r>
              <a:rPr lang="ru-RU" sz="1600" dirty="0" smtClean="0"/>
              <a:t>. Муниципальным контрактом перечисление </a:t>
            </a:r>
            <a:r>
              <a:rPr lang="ru-RU" sz="1600" dirty="0"/>
              <a:t>авансового платежа не предусмотрено, аукционная документация также </a:t>
            </a:r>
            <a:r>
              <a:rPr lang="ru-RU" sz="1600" dirty="0" smtClean="0"/>
              <a:t>не предусматривала </a:t>
            </a:r>
            <a:r>
              <a:rPr lang="ru-RU" sz="1600" dirty="0"/>
              <a:t>такой возможности. Таким образом, в нарушение установленного частью 1 статьи 95 Закона № </a:t>
            </a:r>
            <a:r>
              <a:rPr lang="ru-RU" sz="1600" dirty="0" smtClean="0"/>
              <a:t>44-ФЗ запрета </a:t>
            </a:r>
            <a:r>
              <a:rPr lang="ru-RU" sz="1600" dirty="0"/>
              <a:t>ответчики изменили существенное условие контракта о порядке оплаты работ</a:t>
            </a:r>
            <a:r>
              <a:rPr lang="ru-RU" sz="1600" dirty="0" smtClean="0"/>
              <a:t>, следовательно</a:t>
            </a:r>
            <a:r>
              <a:rPr lang="ru-RU" sz="1600" dirty="0"/>
              <a:t>, суд приходит к выводу, что дополнительное соглашение в части</a:t>
            </a:r>
          </a:p>
          <a:p>
            <a:r>
              <a:rPr lang="ru-RU" sz="1600" dirty="0"/>
              <a:t>установления авансирования работ по контракту принято с нарушением норм</a:t>
            </a:r>
          </a:p>
          <a:p>
            <a:r>
              <a:rPr lang="ru-RU" sz="1600" dirty="0"/>
              <a:t>действующего законодательства</a:t>
            </a:r>
            <a:r>
              <a:rPr lang="ru-RU" sz="1600" dirty="0" smtClean="0"/>
              <a:t>. Судом не дана оценка возможности заключения дополнительного соглашения в рамках ч. 65.1 ст. 112 44-ФЗ, однако сделан вывод о недоказанности наличия обстоятельств, определяющих возможность внесения указанных изменений в контракт.</a:t>
            </a:r>
            <a:endParaRPr lang="ru-RU" sz="1600" dirty="0"/>
          </a:p>
        </p:txBody>
      </p:sp>
    </p:spTree>
    <p:extLst>
      <p:ext uri="{BB962C8B-B14F-4D97-AF65-F5344CB8AC3E}">
        <p14:creationId xmlns:p14="http://schemas.microsoft.com/office/powerpoint/2010/main" val="6191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1" y="-23949"/>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272936" y="1136923"/>
            <a:ext cx="5547360" cy="4616648"/>
          </a:xfrm>
          <a:prstGeom prst="rect">
            <a:avLst/>
          </a:prstGeom>
          <a:noFill/>
        </p:spPr>
        <p:txBody>
          <a:bodyPr wrap="square" rtlCol="0">
            <a:spAutoFit/>
          </a:bodyPr>
          <a:lstStyle/>
          <a:p>
            <a:r>
              <a:rPr lang="ru-RU" dirty="0"/>
              <a:t>Правительство Российской Федерации в 2022 году вправе принимать решения, предусматривающие:</a:t>
            </a:r>
          </a:p>
          <a:p>
            <a:endParaRPr lang="ru-RU" dirty="0"/>
          </a:p>
          <a:p>
            <a:pPr marL="342900" indent="-342900">
              <a:buFont typeface="Wingdings" panose="05000000000000000000" pitchFamily="2" charset="2"/>
              <a:buChar char="ü"/>
            </a:pPr>
            <a:r>
              <a:rPr lang="ru-RU" dirty="0"/>
              <a:t>установление порядка и случаев изменения существенных условий </a:t>
            </a:r>
            <a:r>
              <a:rPr lang="ru-RU" b="1" dirty="0"/>
              <a:t>государственных</a:t>
            </a:r>
            <a:r>
              <a:rPr lang="ru-RU" dirty="0"/>
              <a:t> и </a:t>
            </a:r>
            <a:r>
              <a:rPr lang="ru-RU" b="1" dirty="0"/>
              <a:t>муниципальных контрактов</a:t>
            </a:r>
            <a:r>
              <a:rPr lang="ru-RU" dirty="0"/>
              <a:t>,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endParaRPr lang="ru-RU" dirty="0"/>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Пункт </a:t>
            </a:r>
            <a:r>
              <a:rPr lang="ru-RU" sz="2600" b="1" dirty="0"/>
              <a:t>11 части 1 </a:t>
            </a:r>
            <a:r>
              <a:rPr lang="ru-RU" sz="2600" b="1" dirty="0" smtClean="0"/>
              <a:t>статьи 18 46-ФЗ</a:t>
            </a:r>
            <a:endParaRPr lang="ru-RU" sz="2600" b="1" dirty="0"/>
          </a:p>
        </p:txBody>
      </p:sp>
      <p:sp>
        <p:nvSpPr>
          <p:cNvPr id="2" name="Стрелка вправо 1"/>
          <p:cNvSpPr/>
          <p:nvPr/>
        </p:nvSpPr>
        <p:spPr>
          <a:xfrm>
            <a:off x="187517" y="1896497"/>
            <a:ext cx="1963555" cy="217178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Новые основания для изменений условий контракта</a:t>
            </a:r>
          </a:p>
        </p:txBody>
      </p:sp>
      <p:sp>
        <p:nvSpPr>
          <p:cNvPr id="4" name="Скругленный прямоугольник 3"/>
          <p:cNvSpPr/>
          <p:nvPr/>
        </p:nvSpPr>
        <p:spPr>
          <a:xfrm>
            <a:off x="875892" y="4632960"/>
            <a:ext cx="6778942" cy="20639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Постановление Правительства РФ от 16.04.2022 N 680</a:t>
            </a:r>
          </a:p>
          <a:p>
            <a:pPr algn="ctr"/>
            <a:r>
              <a:rPr lang="ru-RU" sz="1600" dirty="0"/>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
        <p:nvSpPr>
          <p:cNvPr id="5" name="Скругленный прямоугольник 4"/>
          <p:cNvSpPr/>
          <p:nvPr/>
        </p:nvSpPr>
        <p:spPr>
          <a:xfrm>
            <a:off x="8256207" y="1251857"/>
            <a:ext cx="3875314" cy="4413068"/>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Определение (п.8 ч.1 ст.3 44-ФЗ):</a:t>
            </a:r>
          </a:p>
          <a:p>
            <a:pPr algn="ctr"/>
            <a:r>
              <a:rPr lang="ru-RU" sz="1400" dirty="0">
                <a:solidFill>
                  <a:schemeClr val="tx1"/>
                </a:solidFill>
              </a:rPr>
              <a:t>государственный контракт, муниципальный контракт - гражданско-правовой договор, предметом которого являются поставка товара, выполнение работы, оказание услуги (в том числе приобретение недвижимого имущества или аренда имущества) и который заключен от имени Российской Федерации, субъекта Российской Федерации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endParaRPr lang="ru-RU" dirty="0"/>
          </a:p>
        </p:txBody>
      </p:sp>
    </p:spTree>
    <p:extLst>
      <p:ext uri="{BB962C8B-B14F-4D97-AF65-F5344CB8AC3E}">
        <p14:creationId xmlns:p14="http://schemas.microsoft.com/office/powerpoint/2010/main" val="31488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a:latin typeface="+mj-lt"/>
                <a:ea typeface="Roboto Lt" pitchFamily="2" charset="0"/>
                <a:cs typeface="Segoe UI" panose="020B0502040204020203" pitchFamily="34" charset="0"/>
              </a:rPr>
              <a:t>Блок 2</a:t>
            </a:r>
          </a:p>
        </p:txBody>
      </p:sp>
      <p:sp>
        <p:nvSpPr>
          <p:cNvPr id="14" name="TextBox 13">
            <a:extLst>
              <a:ext uri="{FF2B5EF4-FFF2-40B4-BE49-F238E27FC236}">
                <a16:creationId xmlns:a16="http://schemas.microsoft.com/office/drawing/2014/main" xmlns="" id="{114169D9-C57A-914A-B361-9B22FA124132}"/>
              </a:ext>
            </a:extLst>
          </p:cNvPr>
          <p:cNvSpPr txBox="1"/>
          <p:nvPr/>
        </p:nvSpPr>
        <p:spPr>
          <a:xfrm>
            <a:off x="300038" y="2905780"/>
            <a:ext cx="6293295" cy="523220"/>
          </a:xfrm>
          <a:prstGeom prst="rect">
            <a:avLst/>
          </a:prstGeom>
          <a:noFill/>
        </p:spPr>
        <p:txBody>
          <a:bodyPr wrap="square" rtlCol="0">
            <a:spAutoFit/>
          </a:bodyPr>
          <a:lstStyle/>
          <a:p>
            <a:pPr lvl="0"/>
            <a:r>
              <a:rPr lang="ru-RU" sz="2800" b="1" dirty="0"/>
              <a:t>Описание объекта </a:t>
            </a:r>
            <a:r>
              <a:rPr lang="ru-RU" sz="2800" b="1" dirty="0" smtClean="0"/>
              <a:t>закупки</a:t>
            </a:r>
            <a:endParaRPr lang="ru-RU" sz="2800" b="1" dirty="0"/>
          </a:p>
        </p:txBody>
      </p:sp>
      <p:pic>
        <p:nvPicPr>
          <p:cNvPr id="15" name="Рисунок 14">
            <a:extLst>
              <a:ext uri="{FF2B5EF4-FFF2-40B4-BE49-F238E27FC236}">
                <a16:creationId xmlns:a16="http://schemas.microsoft.com/office/drawing/2014/main" xmlns=""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xmlns=""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xmlns=""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51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a:t>ПП №680 от 16.04.2022 </a:t>
            </a:r>
          </a:p>
        </p:txBody>
      </p:sp>
      <p:sp>
        <p:nvSpPr>
          <p:cNvPr id="7" name="Блок-схема: процесс 6"/>
          <p:cNvSpPr/>
          <p:nvPr/>
        </p:nvSpPr>
        <p:spPr>
          <a:xfrm>
            <a:off x="487679" y="1416897"/>
            <a:ext cx="8943703" cy="1047629"/>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Предмет контракта -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
        <p:nvSpPr>
          <p:cNvPr id="9" name="Блок-схема: процесс 8"/>
          <p:cNvSpPr/>
          <p:nvPr/>
        </p:nvSpPr>
        <p:spPr>
          <a:xfrm>
            <a:off x="870857" y="2340006"/>
            <a:ext cx="9109166" cy="103892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Причина – возникновение независящих от сторон контракта обстоятельств, влекущих невозможность исполнения контракта</a:t>
            </a:r>
          </a:p>
        </p:txBody>
      </p:sp>
      <p:sp>
        <p:nvSpPr>
          <p:cNvPr id="11" name="Блок-схема: процесс 10"/>
          <p:cNvSpPr/>
          <p:nvPr/>
        </p:nvSpPr>
        <p:spPr>
          <a:xfrm>
            <a:off x="1524000" y="3263115"/>
            <a:ext cx="9074331" cy="960542"/>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 изменение допускается в 2022 году (вне зависимости от даты заключения контракта)</a:t>
            </a:r>
          </a:p>
        </p:txBody>
      </p:sp>
      <p:sp>
        <p:nvSpPr>
          <p:cNvPr id="12" name="TextBox 11"/>
          <p:cNvSpPr txBox="1"/>
          <p:nvPr/>
        </p:nvSpPr>
        <p:spPr>
          <a:xfrm>
            <a:off x="374469" y="4476206"/>
            <a:ext cx="7821264" cy="1954381"/>
          </a:xfrm>
          <a:prstGeom prst="rect">
            <a:avLst/>
          </a:prstGeom>
          <a:noFill/>
        </p:spPr>
        <p:txBody>
          <a:bodyPr wrap="square" rtlCol="0">
            <a:spAutoFit/>
          </a:bodyPr>
          <a:lstStyle/>
          <a:p>
            <a:r>
              <a:rPr lang="ru-RU" sz="1100" dirty="0"/>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44-ФЗ ранее изменялся;</a:t>
            </a:r>
          </a:p>
          <a:p>
            <a:r>
              <a:rPr lang="ru-RU" sz="1100" dirty="0"/>
              <a:t>б) изменение объема и (или) видов выполняемых работ по контракту, спецификации и типов оборудования, предусмотренных проектной документацией;</a:t>
            </a:r>
          </a:p>
          <a:p>
            <a:r>
              <a:rPr lang="ru-RU" sz="1100" dirty="0"/>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r>
              <a:rPr lang="ru-RU" sz="1100" dirty="0"/>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r>
              <a:rPr lang="ru-RU" sz="1100" dirty="0"/>
              <a:t>д) установление условия о выплате аванса или об изменении установленного размера аванса;</a:t>
            </a:r>
          </a:p>
          <a:p>
            <a:r>
              <a:rPr lang="ru-RU" sz="1100" dirty="0"/>
              <a:t>е) изменение порядка приемки и оплаты отдельного этапа исполнения контракта, результатов выполненных работ.</a:t>
            </a:r>
          </a:p>
        </p:txBody>
      </p:sp>
    </p:spTree>
    <p:extLst>
      <p:ext uri="{BB962C8B-B14F-4D97-AF65-F5344CB8AC3E}">
        <p14:creationId xmlns:p14="http://schemas.microsoft.com/office/powerpoint/2010/main" val="302732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a:t>ПП №680 от 16.04.2022 </a:t>
            </a:r>
          </a:p>
        </p:txBody>
      </p:sp>
      <p:graphicFrame>
        <p:nvGraphicFramePr>
          <p:cNvPr id="3" name="Схема 2"/>
          <p:cNvGraphicFramePr/>
          <p:nvPr/>
        </p:nvGraphicFramePr>
        <p:xfrm>
          <a:off x="1047932" y="13886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Блок-схема: альтернативный процесс 3"/>
          <p:cNvSpPr/>
          <p:nvPr/>
        </p:nvSpPr>
        <p:spPr>
          <a:xfrm>
            <a:off x="862149" y="1584960"/>
            <a:ext cx="3378925" cy="77506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Алгоритм внесения изменений</a:t>
            </a:r>
          </a:p>
        </p:txBody>
      </p:sp>
    </p:spTree>
    <p:extLst>
      <p:ext uri="{BB962C8B-B14F-4D97-AF65-F5344CB8AC3E}">
        <p14:creationId xmlns:p14="http://schemas.microsoft.com/office/powerpoint/2010/main" val="41479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Астраханской области, дело №А06-12432/2021, решение от 23 мая 2022 года</a:t>
            </a:r>
            <a:endParaRPr lang="ru-RU" dirty="0">
              <a:solidFill>
                <a:schemeClr val="tx1"/>
              </a:solidFill>
            </a:endParaRPr>
          </a:p>
        </p:txBody>
      </p:sp>
      <p:sp>
        <p:nvSpPr>
          <p:cNvPr id="5" name="TextBox 4"/>
          <p:cNvSpPr txBox="1"/>
          <p:nvPr/>
        </p:nvSpPr>
        <p:spPr>
          <a:xfrm>
            <a:off x="322217" y="1921979"/>
            <a:ext cx="7812556" cy="5016758"/>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в </a:t>
            </a:r>
            <a:r>
              <a:rPr lang="ru-RU" sz="1600" dirty="0"/>
              <a:t>проектную документацию к Контракту были внесены </a:t>
            </a:r>
            <a:r>
              <a:rPr lang="ru-RU" sz="1600" dirty="0" smtClean="0"/>
              <a:t>существенные </a:t>
            </a:r>
            <a:r>
              <a:rPr lang="ru-RU" sz="1600" dirty="0"/>
              <a:t>изменения</a:t>
            </a:r>
            <a:r>
              <a:rPr lang="ru-RU" sz="1600" dirty="0" smtClean="0"/>
              <a:t>. Измененная </a:t>
            </a:r>
            <a:r>
              <a:rPr lang="ru-RU" sz="1600" dirty="0"/>
              <a:t>проектная документация была передана Подрядчику 30.03.2021 года, </a:t>
            </a:r>
            <a:r>
              <a:rPr lang="ru-RU" sz="1600" dirty="0" smtClean="0"/>
              <a:t>по </a:t>
            </a:r>
            <a:r>
              <a:rPr lang="ru-RU" sz="1600" dirty="0"/>
              <a:t>истечении четырех </a:t>
            </a:r>
            <a:r>
              <a:rPr lang="ru-RU" sz="1600" dirty="0" smtClean="0"/>
              <a:t>месяцев с даты заключения контракта. Подрядчик предложил Заказчику изменить условия контракта, а именно продлить срок выполнения работ, на что Заказчик ответил отказом, что и послужило основанием для обращения в суд.</a:t>
            </a:r>
          </a:p>
          <a:p>
            <a:endParaRPr lang="ru-RU" sz="1600" dirty="0"/>
          </a:p>
          <a:p>
            <a:r>
              <a:rPr lang="ru-RU" sz="1600" b="1" dirty="0" smtClean="0"/>
              <a:t>Суть решения</a:t>
            </a:r>
            <a:r>
              <a:rPr lang="ru-RU" sz="1600" b="1" dirty="0"/>
              <a:t>: </a:t>
            </a:r>
            <a:r>
              <a:rPr lang="ru-RU" sz="1600" dirty="0"/>
              <a:t>Пунктом 1 </a:t>
            </a:r>
            <a:r>
              <a:rPr lang="ru-RU" sz="1600" dirty="0" smtClean="0"/>
              <a:t>ПП </a:t>
            </a:r>
            <a:r>
              <a:rPr lang="ru-RU" sz="1600" dirty="0"/>
              <a:t>РФ </a:t>
            </a:r>
            <a:r>
              <a:rPr lang="ru-RU" sz="1600" dirty="0" smtClean="0"/>
              <a:t>N 680 установлено</a:t>
            </a:r>
            <a:r>
              <a:rPr lang="ru-RU" sz="1600" dirty="0"/>
              <a:t>, что </a:t>
            </a:r>
            <a:r>
              <a:rPr lang="ru-RU" sz="1600" dirty="0" smtClean="0"/>
              <a:t>при возникновении </a:t>
            </a:r>
            <a:r>
              <a:rPr lang="ru-RU" sz="1600" dirty="0"/>
              <a:t>в ходе исполнения государственных и муниципальных контрактов (далее - </a:t>
            </a:r>
            <a:r>
              <a:rPr lang="ru-RU" sz="1600" dirty="0" smtClean="0"/>
              <a:t>контракт</a:t>
            </a:r>
            <a:r>
              <a:rPr lang="ru-RU" sz="1600" dirty="0"/>
              <a:t>), предметом которых является выполнение работ по строительству, реконструкции, </a:t>
            </a:r>
            <a:r>
              <a:rPr lang="ru-RU" sz="1600" dirty="0" smtClean="0"/>
              <a:t>капитальному </a:t>
            </a:r>
            <a:r>
              <a:rPr lang="ru-RU" sz="1600" dirty="0"/>
              <a:t>ремонту, сносу объекта капитального строительства, проведение работ по </a:t>
            </a:r>
            <a:r>
              <a:rPr lang="ru-RU" sz="1600" dirty="0" smtClean="0"/>
              <a:t>сохранению </a:t>
            </a:r>
            <a:r>
              <a:rPr lang="ru-RU" sz="1600" dirty="0"/>
              <a:t>объектов культурного наследия, независящих от сторон контракта обстоятельств, </a:t>
            </a:r>
            <a:r>
              <a:rPr lang="ru-RU" sz="1600" dirty="0" smtClean="0"/>
              <a:t>влекущих </a:t>
            </a:r>
            <a:r>
              <a:rPr lang="ru-RU" sz="1600" dirty="0"/>
              <a:t>невозможность его исполнения, в 2022 году допускаются следующие изменения </a:t>
            </a:r>
            <a:r>
              <a:rPr lang="ru-RU" sz="1600" dirty="0" smtClean="0"/>
              <a:t>существенных </a:t>
            </a:r>
            <a:r>
              <a:rPr lang="ru-RU" sz="1600" dirty="0"/>
              <a:t>условий контракта. Поскольку измененная проектная документация была передана Подрядчику </a:t>
            </a:r>
            <a:r>
              <a:rPr lang="ru-RU" sz="1600" dirty="0" smtClean="0"/>
              <a:t>только по </a:t>
            </a:r>
            <a:r>
              <a:rPr lang="ru-RU" sz="1600" dirty="0"/>
              <a:t>истечении четырех </a:t>
            </a:r>
            <a:r>
              <a:rPr lang="ru-RU" sz="1600" dirty="0" smtClean="0"/>
              <a:t>месяцев с даты начала исполнения контракта, </a:t>
            </a:r>
            <a:r>
              <a:rPr lang="ru-RU" sz="1600" dirty="0"/>
              <a:t>суд приходит к убеждению, что </a:t>
            </a:r>
            <a:r>
              <a:rPr lang="ru-RU" sz="1600" dirty="0" smtClean="0"/>
              <a:t>вследствие </a:t>
            </a:r>
            <a:r>
              <a:rPr lang="ru-RU" sz="1600" dirty="0"/>
              <a:t>указанных обстоятельств, подрядчик не имел возможности в предусмотренный </a:t>
            </a:r>
            <a:r>
              <a:rPr lang="ru-RU" sz="1600" dirty="0" smtClean="0"/>
              <a:t>контрактом </a:t>
            </a:r>
            <a:r>
              <a:rPr lang="ru-RU" sz="1600" dirty="0"/>
              <a:t>срок завершить строительные работы на объекте по независящим от него </a:t>
            </a:r>
            <a:r>
              <a:rPr lang="ru-RU" sz="1600" dirty="0" smtClean="0"/>
              <a:t>причинам. Требование удовлетворено.</a:t>
            </a:r>
            <a:endParaRPr lang="ru-RU" sz="1600" dirty="0"/>
          </a:p>
        </p:txBody>
      </p:sp>
    </p:spTree>
    <p:extLst>
      <p:ext uri="{BB962C8B-B14F-4D97-AF65-F5344CB8AC3E}">
        <p14:creationId xmlns:p14="http://schemas.microsoft.com/office/powerpoint/2010/main" val="19275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Московской области, </a:t>
            </a:r>
            <a:r>
              <a:rPr lang="ru-RU" dirty="0">
                <a:solidFill>
                  <a:schemeClr val="tx1"/>
                </a:solidFill>
              </a:rPr>
              <a:t>дело №А41-48802/2022, </a:t>
            </a:r>
            <a:r>
              <a:rPr lang="ru-RU" dirty="0" smtClean="0">
                <a:solidFill>
                  <a:schemeClr val="tx1"/>
                </a:solidFill>
              </a:rPr>
              <a:t>решение от 12 августа 2022 года</a:t>
            </a:r>
            <a:endParaRPr lang="ru-RU" dirty="0">
              <a:solidFill>
                <a:schemeClr val="tx1"/>
              </a:solidFill>
            </a:endParaRPr>
          </a:p>
        </p:txBody>
      </p:sp>
      <p:sp>
        <p:nvSpPr>
          <p:cNvPr id="5" name="TextBox 4"/>
          <p:cNvSpPr txBox="1"/>
          <p:nvPr/>
        </p:nvSpPr>
        <p:spPr>
          <a:xfrm>
            <a:off x="322217" y="1921979"/>
            <a:ext cx="7812556" cy="4770537"/>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в </a:t>
            </a:r>
            <a:r>
              <a:rPr lang="ru-RU" sz="1600" dirty="0"/>
              <a:t>проектную документацию к Контракту </a:t>
            </a:r>
            <a:r>
              <a:rPr lang="ru-RU" sz="1600" dirty="0" smtClean="0"/>
              <a:t>многократно вносились изменения, в том числе и повлекшие за собой изменение ПОС в части сроков выполнения работ (срок значительно увеличился). Заказчик единожды изменял срок строительства на основании п.9 ч.1 ст. 95, от повторного подписания дополнительного соглашения о продлении сроков отказался, что и послужило основанием для обращения в суд.</a:t>
            </a:r>
          </a:p>
          <a:p>
            <a:endParaRPr lang="ru-RU" sz="1600" dirty="0"/>
          </a:p>
          <a:p>
            <a:r>
              <a:rPr lang="ru-RU" sz="1600" b="1" dirty="0" smtClean="0"/>
              <a:t>Суть решения</a:t>
            </a:r>
            <a:r>
              <a:rPr lang="ru-RU" sz="1600" b="1" dirty="0"/>
              <a:t>: </a:t>
            </a:r>
            <a:r>
              <a:rPr lang="ru-RU" sz="1600" dirty="0" smtClean="0"/>
              <a:t>Суд отметил, </a:t>
            </a:r>
            <a:r>
              <a:rPr lang="ru-RU" sz="1600" dirty="0"/>
              <a:t>что согласно ПП №680 в 2022 году допускаются</a:t>
            </a:r>
          </a:p>
          <a:p>
            <a:r>
              <a:rPr lang="ru-RU" sz="1600" dirty="0"/>
              <a:t>изменение (продление) срока исполнения контракта, в том числе в связи с </a:t>
            </a:r>
            <a:r>
              <a:rPr lang="ru-RU" sz="1600" dirty="0" smtClean="0"/>
              <a:t>необходимостью внесения </a:t>
            </a:r>
            <a:r>
              <a:rPr lang="ru-RU" sz="1600" dirty="0"/>
              <a:t>изменений в проектную документацию, включая контракт, срок </a:t>
            </a:r>
            <a:r>
              <a:rPr lang="ru-RU" sz="1600" dirty="0" smtClean="0"/>
              <a:t>исполнения которого </a:t>
            </a:r>
            <a:r>
              <a:rPr lang="ru-RU" sz="1600" dirty="0"/>
              <a:t>в соответствии с положениями </a:t>
            </a:r>
            <a:r>
              <a:rPr lang="ru-RU" sz="1600" dirty="0" smtClean="0"/>
              <a:t>44-ФЗ ранее уже изменялся. Также суд отметил, </a:t>
            </a:r>
            <a:r>
              <a:rPr lang="ru-RU" sz="1600" dirty="0"/>
              <a:t>что нормы </a:t>
            </a:r>
            <a:r>
              <a:rPr lang="ru-RU" sz="1600" dirty="0" smtClean="0"/>
              <a:t>44-ФЗ не </a:t>
            </a:r>
            <a:r>
              <a:rPr lang="ru-RU" sz="1600" dirty="0"/>
              <a:t>содержат запрета на изменение в судебном порядке существенных условий контракта в связи с существенным изменением условий его исполнения, в том числе и при</a:t>
            </a:r>
          </a:p>
          <a:p>
            <a:r>
              <a:rPr lang="ru-RU" sz="1600" dirty="0"/>
              <a:t>наличии обстоятельств, предусмотренных пунктом 4 статьи 451 и пунктом 1 статьи </a:t>
            </a:r>
            <a:r>
              <a:rPr lang="ru-RU" sz="1600" dirty="0" smtClean="0"/>
              <a:t>718 ГК РФ. При </a:t>
            </a:r>
            <a:r>
              <a:rPr lang="ru-RU" sz="1600" dirty="0"/>
              <a:t>рассмотрении дела, судом установлено, что в рассматриваемом споре </a:t>
            </a:r>
            <a:r>
              <a:rPr lang="ru-RU" sz="1600" dirty="0" smtClean="0"/>
              <a:t>имеются все </a:t>
            </a:r>
            <a:r>
              <a:rPr lang="ru-RU" sz="1600" dirty="0"/>
              <a:t>указанные условия для внесения изменений в условия контракта, </a:t>
            </a:r>
            <a:r>
              <a:rPr lang="ru-RU" sz="1600" dirty="0" smtClean="0"/>
              <a:t>документально подтвержденные. Требование удовлетворено.</a:t>
            </a:r>
            <a:endParaRPr lang="ru-RU" sz="1600" dirty="0"/>
          </a:p>
        </p:txBody>
      </p:sp>
    </p:spTree>
    <p:extLst>
      <p:ext uri="{BB962C8B-B14F-4D97-AF65-F5344CB8AC3E}">
        <p14:creationId xmlns:p14="http://schemas.microsoft.com/office/powerpoint/2010/main" val="335147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Новгородской области, </a:t>
            </a:r>
            <a:r>
              <a:rPr lang="ru-RU" dirty="0">
                <a:solidFill>
                  <a:schemeClr val="tx1"/>
                </a:solidFill>
              </a:rPr>
              <a:t>дело №А44-7513/2021, </a:t>
            </a:r>
            <a:r>
              <a:rPr lang="ru-RU" dirty="0" smtClean="0">
                <a:solidFill>
                  <a:schemeClr val="tx1"/>
                </a:solidFill>
              </a:rPr>
              <a:t>решение от 27 июля 2022 года</a:t>
            </a:r>
            <a:endParaRPr lang="ru-RU" dirty="0">
              <a:solidFill>
                <a:schemeClr val="tx1"/>
              </a:solidFill>
            </a:endParaRPr>
          </a:p>
        </p:txBody>
      </p:sp>
      <p:sp>
        <p:nvSpPr>
          <p:cNvPr id="5" name="TextBox 4"/>
          <p:cNvSpPr txBox="1"/>
          <p:nvPr/>
        </p:nvSpPr>
        <p:spPr>
          <a:xfrm>
            <a:off x="322217" y="1921979"/>
            <a:ext cx="7812556" cy="4278094"/>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первоначальный срок выполнения работ – 30.06.2021, доп. соглашением №2 (в соответствии с п.9 ч.1 ст.95) сторонами согласован срок выполнения работ 15.07.2021 г. Подрядчик указывает, что в установленный срок выполнение работ невозможно в связи с необходимостью корректировки ПСД, утверждает, что заключенное доп. соглашение №2 следует признать незаключенным, так как выполнение работ за 15 дней изначально было невозможно, просит суд продлить срок исполнения контракта. На момент вынесения судебного решения Заказчик отказался от исполнения контракта в одностороннем порядке.  </a:t>
            </a:r>
          </a:p>
          <a:p>
            <a:endParaRPr lang="ru-RU" sz="1600" dirty="0"/>
          </a:p>
          <a:p>
            <a:r>
              <a:rPr lang="ru-RU" sz="1600" b="1" dirty="0" smtClean="0"/>
              <a:t>Суть решения</a:t>
            </a:r>
            <a:r>
              <a:rPr lang="ru-RU" sz="1600" b="1" dirty="0"/>
              <a:t>: </a:t>
            </a:r>
            <a:r>
              <a:rPr lang="ru-RU" sz="1600" dirty="0" smtClean="0"/>
              <a:t>Суд отметил, </a:t>
            </a:r>
            <a:r>
              <a:rPr lang="ru-RU" sz="1600" dirty="0"/>
              <a:t>что согласно ПП №680 в 2022 году допускаются</a:t>
            </a:r>
          </a:p>
          <a:p>
            <a:r>
              <a:rPr lang="ru-RU" sz="1600" dirty="0"/>
              <a:t>изменение (продление) срока исполнения контракта, </a:t>
            </a:r>
            <a:r>
              <a:rPr lang="ru-RU" sz="1600" dirty="0" smtClean="0"/>
              <a:t>однако на </a:t>
            </a:r>
            <a:r>
              <a:rPr lang="ru-RU" sz="1600" dirty="0"/>
              <a:t>момент рассмотрения дела сторонами не </a:t>
            </a:r>
            <a:r>
              <a:rPr lang="ru-RU" sz="1600" dirty="0" smtClean="0"/>
              <a:t>представлено доказательств </a:t>
            </a:r>
            <a:r>
              <a:rPr lang="ru-RU" sz="1600" dirty="0"/>
              <a:t>того, что ими приняты достаточные меры для устранения обстоятельств</a:t>
            </a:r>
            <a:r>
              <a:rPr lang="ru-RU" sz="1600" dirty="0" smtClean="0"/>
              <a:t>, препятствующих </a:t>
            </a:r>
            <a:r>
              <a:rPr lang="ru-RU" sz="1600" dirty="0"/>
              <a:t>выполнению работ. Напротив, Учреждением принято решение </a:t>
            </a:r>
            <a:r>
              <a:rPr lang="ru-RU" sz="1600" dirty="0" smtClean="0"/>
              <a:t>об одностороннем </a:t>
            </a:r>
            <a:r>
              <a:rPr lang="ru-RU" sz="1600" dirty="0"/>
              <a:t>отказе от контракта, мотивированное тем, что работы по контракту </a:t>
            </a:r>
            <a:r>
              <a:rPr lang="ru-RU" sz="1600" dirty="0" smtClean="0"/>
              <a:t>до настоящего </a:t>
            </a:r>
            <a:r>
              <a:rPr lang="ru-RU" sz="1600" dirty="0"/>
              <a:t>времени не выполнены</a:t>
            </a:r>
            <a:r>
              <a:rPr lang="ru-RU" sz="1600" dirty="0" smtClean="0"/>
              <a:t>. В требовании отказать.</a:t>
            </a:r>
            <a:endParaRPr lang="ru-RU" sz="1600" dirty="0"/>
          </a:p>
        </p:txBody>
      </p:sp>
    </p:spTree>
    <p:extLst>
      <p:ext uri="{BB962C8B-B14F-4D97-AF65-F5344CB8AC3E}">
        <p14:creationId xmlns:p14="http://schemas.microsoft.com/office/powerpoint/2010/main" val="35985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768853" y="4241073"/>
            <a:ext cx="7153180" cy="249065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dirty="0">
                <a:solidFill>
                  <a:schemeClr val="tx1"/>
                </a:solidFill>
              </a:rPr>
              <a:t>Влечет наложение административного штрафа на должностных лиц, юридических лиц в размере двукратного размера дополнительно израсходованных средств соответствующих бюджетов бюджетной системы Российской Федерации или цен товаров, работ, услуг, количество, объем которых уменьшены и которые явились предметом административного правонарушения</a:t>
            </a:r>
          </a:p>
        </p:txBody>
      </p:sp>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80336"/>
            <a:ext cx="7347305" cy="1077218"/>
          </a:xfrm>
          <a:prstGeom prst="rect">
            <a:avLst/>
          </a:prstGeom>
          <a:noFill/>
        </p:spPr>
        <p:txBody>
          <a:bodyPr wrap="square" rtlCol="0">
            <a:spAutoFit/>
          </a:bodyPr>
          <a:lstStyle/>
          <a:p>
            <a:r>
              <a:rPr lang="ru-RU" sz="3200" b="1" dirty="0"/>
              <a:t>Санкции за неправомерное изменение условий контракта</a:t>
            </a:r>
          </a:p>
        </p:txBody>
      </p:sp>
      <p:sp>
        <p:nvSpPr>
          <p:cNvPr id="5" name="Прямоугольник 4"/>
          <p:cNvSpPr/>
          <p:nvPr/>
        </p:nvSpPr>
        <p:spPr>
          <a:xfrm>
            <a:off x="350491" y="4241073"/>
            <a:ext cx="4214948" cy="249065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dirty="0">
                <a:solidFill>
                  <a:schemeClr val="tx1"/>
                </a:solidFill>
              </a:rPr>
              <a:t>Влечет наложение административного штрафа на должностных лиц в размере 20 тысяч рублей; на юридических лиц - 200 тысяч рублей</a:t>
            </a:r>
          </a:p>
        </p:txBody>
      </p:sp>
      <p:sp>
        <p:nvSpPr>
          <p:cNvPr id="6" name="Выноска со стрелкой вниз 5"/>
          <p:cNvSpPr/>
          <p:nvPr/>
        </p:nvSpPr>
        <p:spPr>
          <a:xfrm>
            <a:off x="396183" y="1332411"/>
            <a:ext cx="4123563" cy="3316178"/>
          </a:xfrm>
          <a:prstGeom prst="down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БАЗОВАЯ НОРМА (ч. 4 ст. </a:t>
            </a:r>
            <a:r>
              <a:rPr lang="ru-RU" sz="1600"/>
              <a:t>7.32 </a:t>
            </a:r>
            <a:r>
              <a:rPr lang="ru-RU" sz="1600" dirty="0"/>
              <a:t>КоАП):</a:t>
            </a:r>
          </a:p>
          <a:p>
            <a:pPr algn="ctr"/>
            <a:r>
              <a:rPr lang="ru-RU" sz="1600" dirty="0"/>
              <a:t>Изменение условий контракта, в том числе увеличение цен товаров, работ, услуг, если возможность изменения условий контракта не предусмотрена законодательством Российской Федерации о контрактной системе в сфере закупок</a:t>
            </a:r>
          </a:p>
          <a:p>
            <a:pPr algn="ctr"/>
            <a:endParaRPr lang="ru-RU" dirty="0"/>
          </a:p>
        </p:txBody>
      </p:sp>
      <p:sp>
        <p:nvSpPr>
          <p:cNvPr id="11" name="Выноска со стрелкой вниз 10"/>
          <p:cNvSpPr/>
          <p:nvPr/>
        </p:nvSpPr>
        <p:spPr>
          <a:xfrm>
            <a:off x="4723160" y="1332411"/>
            <a:ext cx="7198873" cy="3316178"/>
          </a:xfrm>
          <a:prstGeom prst="down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СПЕЦИАЛЬНАЯ НОРМА (ч. 5 ст. 7.32 КоАП):</a:t>
            </a:r>
          </a:p>
          <a:p>
            <a:pPr algn="ctr"/>
            <a:r>
              <a:rPr lang="ru-RU" sz="1600" dirty="0"/>
              <a:t>Действия, предусмотренные частью 4 статьи 7.32, если такие действия повлекли дополнительное расходование средств соответствующих бюджетов бюджетной системы Российской Федерации или уменьшение количества поставляемых товаров, объема выполняемых работ, оказываемых услуг для обеспечения государственных и муниципальных нужд</a:t>
            </a:r>
          </a:p>
          <a:p>
            <a:pPr algn="ctr"/>
            <a:endParaRPr lang="ru-RU" dirty="0"/>
          </a:p>
        </p:txBody>
      </p:sp>
    </p:spTree>
    <p:extLst>
      <p:ext uri="{BB962C8B-B14F-4D97-AF65-F5344CB8AC3E}">
        <p14:creationId xmlns:p14="http://schemas.microsoft.com/office/powerpoint/2010/main" val="24084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80336"/>
            <a:ext cx="7608563" cy="584775"/>
          </a:xfrm>
          <a:prstGeom prst="rect">
            <a:avLst/>
          </a:prstGeom>
          <a:noFill/>
        </p:spPr>
        <p:txBody>
          <a:bodyPr wrap="square" rtlCol="0">
            <a:spAutoFit/>
          </a:bodyPr>
          <a:lstStyle/>
          <a:p>
            <a:r>
              <a:rPr lang="ru-RU" sz="3200" b="1" dirty="0"/>
              <a:t>Судебная практика по ч. 4 ст. 7.32</a:t>
            </a:r>
          </a:p>
        </p:txBody>
      </p:sp>
      <p:sp>
        <p:nvSpPr>
          <p:cNvPr id="12" name="Прямоугольник 11"/>
          <p:cNvSpPr/>
          <p:nvPr/>
        </p:nvSpPr>
        <p:spPr>
          <a:xfrm>
            <a:off x="357051" y="1332412"/>
            <a:ext cx="7838682" cy="1968137"/>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44137" y="1706320"/>
            <a:ext cx="7751596" cy="1600438"/>
          </a:xfrm>
          <a:prstGeom prst="rect">
            <a:avLst/>
          </a:prstGeom>
        </p:spPr>
        <p:txBody>
          <a:bodyPr wrap="square">
            <a:spAutoFit/>
          </a:bodyPr>
          <a:lstStyle/>
          <a:p>
            <a:r>
              <a:rPr lang="ru-RU" sz="1400" b="1" dirty="0"/>
              <a:t>Суть дела: </a:t>
            </a:r>
            <a:r>
              <a:rPr lang="ru-RU" sz="1400" dirty="0"/>
              <a:t>Муниципальное учреждение обратилось в суд, оспаривая наложение административного штрафа в размере 200 тыс. руб. в соответствии с частью 4 статьи 7.32 КоАП. Штраф был наложен по причине заключения дополнительного соглашения, изменяющего порядок выплаты аванса (контрактом предусмотрена поэтапная выплата аванса и закрытие каждого этапа; доп. соглашением предусмотрена выплата аванса на весь контракт и закрытие до 70% от стоимости этапа за счет авансового платежа)</a:t>
            </a:r>
          </a:p>
          <a:p>
            <a:r>
              <a:rPr lang="ru-RU" sz="1400" b="1" dirty="0"/>
              <a:t>Суть решения: </a:t>
            </a:r>
            <a:r>
              <a:rPr lang="ru-RU" sz="1400" dirty="0"/>
              <a:t>в требованиях отказать </a:t>
            </a:r>
          </a:p>
        </p:txBody>
      </p:sp>
      <p:grpSp>
        <p:nvGrpSpPr>
          <p:cNvPr id="14" name="Группа 13"/>
          <p:cNvGrpSpPr/>
          <p:nvPr/>
        </p:nvGrpSpPr>
        <p:grpSpPr>
          <a:xfrm>
            <a:off x="586645" y="969551"/>
            <a:ext cx="5810983" cy="774581"/>
            <a:chOff x="379789" y="2484445"/>
            <a:chExt cx="5810983" cy="774581"/>
          </a:xfrm>
        </p:grpSpPr>
        <p:sp>
          <p:nvSpPr>
            <p:cNvPr id="15" name="Скругленный прямоугольник 14"/>
            <p:cNvSpPr/>
            <p:nvPr/>
          </p:nvSpPr>
          <p:spPr>
            <a:xfrm>
              <a:off x="379789" y="2484445"/>
              <a:ext cx="5810983" cy="774581"/>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Скругленный прямоугольник 4"/>
            <p:cNvSpPr txBox="1"/>
            <p:nvPr/>
          </p:nvSpPr>
          <p:spPr>
            <a:xfrm>
              <a:off x="417601" y="2522257"/>
              <a:ext cx="5735359" cy="698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339" tIns="0" rIns="206339" bIns="0" numCol="1" spcCol="1270" anchor="ctr" anchorCtr="0">
              <a:noAutofit/>
            </a:bodyPr>
            <a:lstStyle/>
            <a:p>
              <a:pPr lvl="0" defTabSz="622300">
                <a:lnSpc>
                  <a:spcPct val="90000"/>
                </a:lnSpc>
                <a:spcBef>
                  <a:spcPct val="0"/>
                </a:spcBef>
                <a:spcAft>
                  <a:spcPct val="35000"/>
                </a:spcAft>
              </a:pPr>
              <a:r>
                <a:rPr lang="ru-RU" sz="1400" dirty="0"/>
                <a:t>Определение Верховного Суда РФ от 15.04.2022 N 303-ЭС22-3709 по делу N А04-4646/2021</a:t>
              </a:r>
            </a:p>
          </p:txBody>
        </p:sp>
      </p:grpSp>
      <p:sp>
        <p:nvSpPr>
          <p:cNvPr id="17" name="Прямоугольник 16"/>
          <p:cNvSpPr/>
          <p:nvPr/>
        </p:nvSpPr>
        <p:spPr>
          <a:xfrm>
            <a:off x="357051" y="4023366"/>
            <a:ext cx="7838682" cy="2516771"/>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548833" y="3625598"/>
            <a:ext cx="5810983" cy="774581"/>
            <a:chOff x="379789" y="2484445"/>
            <a:chExt cx="5810983" cy="774581"/>
          </a:xfrm>
        </p:grpSpPr>
        <p:sp>
          <p:nvSpPr>
            <p:cNvPr id="19" name="Скругленный прямоугольник 18"/>
            <p:cNvSpPr/>
            <p:nvPr/>
          </p:nvSpPr>
          <p:spPr>
            <a:xfrm>
              <a:off x="379789" y="2484445"/>
              <a:ext cx="5810983" cy="774581"/>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Скругленный прямоугольник 4"/>
            <p:cNvSpPr txBox="1"/>
            <p:nvPr/>
          </p:nvSpPr>
          <p:spPr>
            <a:xfrm>
              <a:off x="417601" y="2522257"/>
              <a:ext cx="5735359" cy="698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339" tIns="0" rIns="206339" bIns="0" numCol="1" spcCol="1270" anchor="ctr" anchorCtr="0">
              <a:noAutofit/>
            </a:bodyPr>
            <a:lstStyle/>
            <a:p>
              <a:pPr lvl="0" defTabSz="622300">
                <a:lnSpc>
                  <a:spcPct val="90000"/>
                </a:lnSpc>
                <a:spcBef>
                  <a:spcPct val="0"/>
                </a:spcBef>
                <a:spcAft>
                  <a:spcPct val="35000"/>
                </a:spcAft>
              </a:pPr>
              <a:r>
                <a:rPr lang="ru-RU" sz="1400" dirty="0"/>
                <a:t>Определение Верховного Суда РФ от 18.01.2022 N 309-ЭС21-26110 по делу N А71-14711/2020</a:t>
              </a:r>
            </a:p>
          </p:txBody>
        </p:sp>
      </p:grpSp>
      <p:sp>
        <p:nvSpPr>
          <p:cNvPr id="21" name="TextBox 20"/>
          <p:cNvSpPr txBox="1"/>
          <p:nvPr/>
        </p:nvSpPr>
        <p:spPr>
          <a:xfrm>
            <a:off x="452846" y="4632961"/>
            <a:ext cx="7567748" cy="1815882"/>
          </a:xfrm>
          <a:prstGeom prst="rect">
            <a:avLst/>
          </a:prstGeom>
          <a:noFill/>
        </p:spPr>
        <p:txBody>
          <a:bodyPr wrap="square" rtlCol="0">
            <a:spAutoFit/>
          </a:bodyPr>
          <a:lstStyle/>
          <a:p>
            <a:r>
              <a:rPr lang="ru-RU" sz="1400" b="1" dirty="0"/>
              <a:t>Суть дела: </a:t>
            </a:r>
            <a:r>
              <a:rPr lang="ru-RU" sz="1400" dirty="0"/>
              <a:t>Подрядчик вел с Заказчиком переписку о замене марки устанавливаемых на объекте радиаторов. Заказчик выразил согласие на замену. Однако, дополнительного соглашения заключено не было, более того, в актах были отражены радиаторы той марки, которая предусмотрена проектом. По факту проверки Заказчика попытались оштрафовать на сумму 200 тыс. руб. в соответствии с частью 4 статьи 7.32 КоАП, что и послужило основанием для обращения Заказчика в суд.</a:t>
            </a:r>
          </a:p>
          <a:p>
            <a:r>
              <a:rPr lang="ru-RU" sz="1400" b="1" dirty="0"/>
              <a:t>Суть решения: </a:t>
            </a:r>
            <a:r>
              <a:rPr lang="ru-RU" sz="1400" dirty="0"/>
              <a:t>требование удовлетворено, так как сам факт недобросовестного исполнения подрядчиком контракта еще не свидетельствует об изменении его условий </a:t>
            </a:r>
          </a:p>
        </p:txBody>
      </p:sp>
      <p:sp>
        <p:nvSpPr>
          <p:cNvPr id="22" name="Скругленная прямоугольная выноска 21"/>
          <p:cNvSpPr/>
          <p:nvPr/>
        </p:nvSpPr>
        <p:spPr>
          <a:xfrm>
            <a:off x="9083040" y="802922"/>
            <a:ext cx="2821576" cy="2497627"/>
          </a:xfrm>
          <a:prstGeom prst="wedgeRoundRectCallout">
            <a:avLst>
              <a:gd name="adj1" fmla="val -78349"/>
              <a:gd name="adj2" fmla="val -26663"/>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Аналогичный случай: Подрядчика оштрафовали на 200 тр. за заключение дополнительного соглашения о выделении аванса. Определение Верховного Суда РФ от 03.08.2021 N 302-ЭС21-12194 по делу N А33-37134/2020 </a:t>
            </a:r>
          </a:p>
        </p:txBody>
      </p:sp>
      <p:sp>
        <p:nvSpPr>
          <p:cNvPr id="23" name="Скругленная прямоугольная выноска 22"/>
          <p:cNvSpPr/>
          <p:nvPr/>
        </p:nvSpPr>
        <p:spPr>
          <a:xfrm>
            <a:off x="9109165" y="3663410"/>
            <a:ext cx="2795451" cy="2946396"/>
          </a:xfrm>
          <a:prstGeom prst="wedgeRoundRectCallout">
            <a:avLst>
              <a:gd name="adj1" fmla="val -82472"/>
              <a:gd name="adj2" fmla="val -21675"/>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Аналогичный случай: Поставщика попытались оштрафовать на 200 тр. за просрочку исполнения контракта, посчитав это односторонним изменением условий контракта, с чем суд не согласился. Постановление АС Волго-Вятского округа от 12.02.2021 N Ф01-16104/2020 по делу N А79-5893/2020</a:t>
            </a:r>
          </a:p>
        </p:txBody>
      </p:sp>
    </p:spTree>
    <p:extLst>
      <p:ext uri="{BB962C8B-B14F-4D97-AF65-F5344CB8AC3E}">
        <p14:creationId xmlns:p14="http://schemas.microsoft.com/office/powerpoint/2010/main" val="195685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90706" y="167536"/>
            <a:ext cx="7347305" cy="584775"/>
          </a:xfrm>
          <a:prstGeom prst="rect">
            <a:avLst/>
          </a:prstGeom>
          <a:noFill/>
        </p:spPr>
        <p:txBody>
          <a:bodyPr wrap="square" rtlCol="0">
            <a:spAutoFit/>
          </a:bodyPr>
          <a:lstStyle/>
          <a:p>
            <a:r>
              <a:rPr lang="ru-RU" sz="3200" b="1" dirty="0"/>
              <a:t>Судебная практика по ч. 5 ст. 7.32</a:t>
            </a:r>
          </a:p>
        </p:txBody>
      </p:sp>
      <p:sp>
        <p:nvSpPr>
          <p:cNvPr id="3" name="TextBox 2"/>
          <p:cNvSpPr txBox="1"/>
          <p:nvPr/>
        </p:nvSpPr>
        <p:spPr>
          <a:xfrm>
            <a:off x="417444" y="1202635"/>
            <a:ext cx="4058762" cy="5878532"/>
          </a:xfrm>
          <a:prstGeom prst="rect">
            <a:avLst/>
          </a:prstGeom>
          <a:noFill/>
        </p:spPr>
        <p:txBody>
          <a:bodyPr wrap="square" rtlCol="0">
            <a:spAutoFit/>
          </a:bodyPr>
          <a:lstStyle/>
          <a:p>
            <a:r>
              <a:rPr lang="ru-RU" sz="1400" b="1" dirty="0"/>
              <a:t>Суть дела: </a:t>
            </a:r>
            <a:r>
              <a:rPr lang="ru-RU" sz="1400" dirty="0"/>
              <a:t>Заказчиком и Подрядчиком по результатам аукциона был заключен контракт на выполнение работ по текущему ремонту. По итогам торгов цена была снижена на 22,57%. При исполнении указанного контракта Сторонами было заключено дополнительное соглашение об увеличении объема работ в пределах 10% от цены контракта. На дополнительные работы был подготовлен сметный расчет, который содержал расценки, аналогичные указанным в аукционной документации, без учета процента снижения. Работы были оплачены на сумму </a:t>
            </a:r>
            <a:r>
              <a:rPr lang="en-US" sz="1400" dirty="0"/>
              <a:t>244 937,62</a:t>
            </a:r>
            <a:r>
              <a:rPr lang="ru-RU" sz="1400" dirty="0"/>
              <a:t> руб. В ходе проведения проверки было выявлено, что Заказчиком излишне уплачены </a:t>
            </a:r>
            <a:r>
              <a:rPr lang="en-US" sz="1400" dirty="0"/>
              <a:t>55 282</a:t>
            </a:r>
            <a:r>
              <a:rPr lang="ru-RU" sz="1400" dirty="0"/>
              <a:t>,42</a:t>
            </a:r>
            <a:r>
              <a:rPr lang="en-US" sz="1400" dirty="0"/>
              <a:t> </a:t>
            </a:r>
            <a:r>
              <a:rPr lang="ru-RU" sz="1400" dirty="0"/>
              <a:t>руб. (</a:t>
            </a:r>
            <a:r>
              <a:rPr lang="en-US" sz="1400" dirty="0"/>
              <a:t>244 937,62 x 22,57 / 100 = 55 282</a:t>
            </a:r>
            <a:r>
              <a:rPr lang="ru-RU" sz="1400" dirty="0"/>
              <a:t>,42</a:t>
            </a:r>
            <a:r>
              <a:rPr lang="en-US" sz="1400" dirty="0"/>
              <a:t> </a:t>
            </a:r>
            <a:r>
              <a:rPr lang="ru-RU" sz="1400" dirty="0"/>
              <a:t>руб.). Подрядчик указанную сумму в бюджет вернул, однако на него был наложен административный штраф в размере 110 564,84 руб., что и послужило основанием для обращения в суд.</a:t>
            </a:r>
          </a:p>
          <a:p>
            <a:endParaRPr lang="ru-RU" sz="1400" dirty="0"/>
          </a:p>
          <a:p>
            <a:r>
              <a:rPr lang="ru-RU" sz="1400" b="1" dirty="0"/>
              <a:t>Суть решения: </a:t>
            </a:r>
            <a:r>
              <a:rPr lang="ru-RU" sz="1400" dirty="0"/>
              <a:t>в требовании отказать. </a:t>
            </a:r>
          </a:p>
          <a:p>
            <a:endParaRPr lang="ru-RU" dirty="0"/>
          </a:p>
          <a:p>
            <a:endParaRPr lang="en-US" dirty="0"/>
          </a:p>
          <a:p>
            <a:endParaRPr lang="ru-RU" dirty="0"/>
          </a:p>
        </p:txBody>
      </p:sp>
      <p:sp>
        <p:nvSpPr>
          <p:cNvPr id="6" name="Вертикальный свиток 5"/>
          <p:cNvSpPr/>
          <p:nvPr/>
        </p:nvSpPr>
        <p:spPr>
          <a:xfrm>
            <a:off x="4476206" y="1288869"/>
            <a:ext cx="5477691" cy="4254564"/>
          </a:xfrm>
          <a:prstGeom prst="verticalScroll">
            <a:avLst/>
          </a:prstGeom>
          <a:solidFill>
            <a:schemeClr val="accent5">
              <a:lumMod val="5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a:p>
            <a:r>
              <a:rPr lang="ru-RU" sz="1600" dirty="0"/>
              <a:t>Важные выводы:</a:t>
            </a:r>
          </a:p>
          <a:p>
            <a:endParaRPr lang="ru-RU" sz="1600" dirty="0"/>
          </a:p>
          <a:p>
            <a:pPr marL="285750" indent="-285750">
              <a:buFont typeface="Wingdings" panose="05000000000000000000" pitchFamily="2" charset="2"/>
              <a:buChar char="ü"/>
            </a:pPr>
            <a:r>
              <a:rPr lang="ru-RU" sz="1600" dirty="0"/>
              <a:t>Штраф накладывается и на Подрядчика</a:t>
            </a:r>
          </a:p>
          <a:p>
            <a:pPr marL="285750" indent="-285750">
              <a:buFont typeface="Wingdings" panose="05000000000000000000" pitchFamily="2" charset="2"/>
              <a:buChar char="ü"/>
            </a:pPr>
            <a:r>
              <a:rPr lang="ru-RU" sz="1600" dirty="0"/>
              <a:t>Датой совершения административного правонарушения является не дата заключения дополнительного соглашения, а дата фактического перечисления денежных средств</a:t>
            </a:r>
          </a:p>
          <a:p>
            <a:pPr marL="285750" indent="-285750">
              <a:buFont typeface="Wingdings" panose="05000000000000000000" pitchFamily="2" charset="2"/>
              <a:buChar char="ü"/>
            </a:pPr>
            <a:r>
              <a:rPr lang="ru-RU" sz="1600" dirty="0"/>
              <a:t>Факт возврата денег в бюджет не является смягчающим обстоятельством, освобождающим от административной ответственности</a:t>
            </a:r>
          </a:p>
          <a:p>
            <a:pPr marL="285750" indent="-285750">
              <a:buFont typeface="Wingdings" panose="05000000000000000000" pitchFamily="2" charset="2"/>
              <a:buChar char="ü"/>
            </a:pPr>
            <a:endParaRPr lang="ru-RU" dirty="0"/>
          </a:p>
        </p:txBody>
      </p:sp>
      <p:sp>
        <p:nvSpPr>
          <p:cNvPr id="7" name="Скругленный прямоугольник 6"/>
          <p:cNvSpPr/>
          <p:nvPr/>
        </p:nvSpPr>
        <p:spPr>
          <a:xfrm>
            <a:off x="4868333" y="5698068"/>
            <a:ext cx="7222067" cy="992396"/>
          </a:xfrm>
          <a:prstGeom prst="roundRect">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Постановление 9 ААС от 17.07.2019 N 09АП-23810/2019 по делу N А40-304195/2018 (в передаче кассационной жалобы для рассмотрения в судебном заседании Судебной коллегии отказано определением </a:t>
            </a:r>
            <a:r>
              <a:rPr lang="ru-RU" sz="1600" b="0" i="0" dirty="0">
                <a:solidFill>
                  <a:schemeClr val="tx1"/>
                </a:solidFill>
                <a:effectLst/>
                <a:latin typeface="arial" panose="020B0604020202020204" pitchFamily="34" charset="0"/>
              </a:rPr>
              <a:t>№ 305-ЭС20-1924 от 17.04.2020)</a:t>
            </a:r>
            <a:endParaRPr lang="ru-RU" sz="1600" dirty="0">
              <a:solidFill>
                <a:schemeClr val="tx1"/>
              </a:solidFill>
            </a:endParaRPr>
          </a:p>
        </p:txBody>
      </p:sp>
      <p:sp>
        <p:nvSpPr>
          <p:cNvPr id="11" name="Скругленная прямоугольная выноска 10"/>
          <p:cNvSpPr/>
          <p:nvPr/>
        </p:nvSpPr>
        <p:spPr>
          <a:xfrm>
            <a:off x="9858105" y="1716867"/>
            <a:ext cx="2050868" cy="2637845"/>
          </a:xfrm>
          <a:prstGeom prst="wedgeRoundRectCallout">
            <a:avLst>
              <a:gd name="adj1" fmla="val -88662"/>
              <a:gd name="adj2" fmla="val 3111"/>
              <a:gd name="adj3" fmla="val 1666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Аналогичный вывод содержится в пункте 27 Обзора судебной практики Верховного Суда Российской Федерации N 4 (2020)"</a:t>
            </a:r>
          </a:p>
          <a:p>
            <a:pPr algn="ctr"/>
            <a:r>
              <a:rPr lang="ru-RU" sz="1400" dirty="0">
                <a:solidFill>
                  <a:schemeClr val="tx1"/>
                </a:solidFill>
              </a:rPr>
              <a:t>(утв. Президиумом Верховного Суда РФ 23.12.2020)</a:t>
            </a:r>
          </a:p>
        </p:txBody>
      </p:sp>
    </p:spTree>
    <p:extLst>
      <p:ext uri="{BB962C8B-B14F-4D97-AF65-F5344CB8AC3E}">
        <p14:creationId xmlns:p14="http://schemas.microsoft.com/office/powerpoint/2010/main" val="116441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1.1, 1.2 ч. 1 ст. 95)</a:t>
            </a:r>
          </a:p>
        </p:txBody>
      </p:sp>
      <p:sp>
        <p:nvSpPr>
          <p:cNvPr id="3" name="TextBox 2"/>
          <p:cNvSpPr txBox="1"/>
          <p:nvPr/>
        </p:nvSpPr>
        <p:spPr>
          <a:xfrm>
            <a:off x="37670" y="1268222"/>
            <a:ext cx="11574176" cy="892552"/>
          </a:xfrm>
          <a:prstGeom prst="rect">
            <a:avLst/>
          </a:prstGeom>
          <a:noFill/>
        </p:spPr>
        <p:txBody>
          <a:bodyPr wrap="square" rtlCol="0">
            <a:spAutoFit/>
          </a:bodyPr>
          <a:lstStyle/>
          <a:p>
            <a:r>
              <a:rPr lang="ru-RU" sz="1600" dirty="0"/>
              <a:t>- при снижении цены контракта без изменения предусмотренных контрактом количества товара, объема работы или услуги, качества поставляемого товара, выполняемой работы, оказываемой услуги и иных условий контракта</a:t>
            </a:r>
          </a:p>
          <a:p>
            <a:pPr marL="171450" indent="-171450">
              <a:buFont typeface="Wingdings" panose="05000000000000000000" pitchFamily="2" charset="2"/>
              <a:buChar char="ü"/>
            </a:pPr>
            <a:endParaRPr lang="ru-RU" dirty="0"/>
          </a:p>
        </p:txBody>
      </p:sp>
      <p:sp>
        <p:nvSpPr>
          <p:cNvPr id="4" name="TextBox 3"/>
          <p:cNvSpPr txBox="1"/>
          <p:nvPr/>
        </p:nvSpPr>
        <p:spPr>
          <a:xfrm>
            <a:off x="37670" y="1878452"/>
            <a:ext cx="7894365" cy="4585871"/>
          </a:xfrm>
          <a:prstGeom prst="rect">
            <a:avLst/>
          </a:prstGeom>
          <a:noFill/>
        </p:spPr>
        <p:txBody>
          <a:bodyPr wrap="square" rtlCol="0">
            <a:spAutoFit/>
          </a:bodyPr>
          <a:lstStyle/>
          <a:p>
            <a:r>
              <a:rPr lang="ru-RU" sz="1600" dirty="0"/>
              <a:t>- если по предложению заказчика увеличиваются предусмотренные контрактом </a:t>
            </a:r>
            <a:r>
              <a:rPr lang="ru-RU" sz="1200" dirty="0"/>
              <a:t>(за исключением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(памятников истории и культуры) народов Российской Федерации)</a:t>
            </a:r>
            <a:r>
              <a:rPr lang="ru-RU" sz="1600" dirty="0"/>
              <a:t> количество товара, объем работы или услуги не более чем на 10% или уменьшаются предусмотренные контрактом количество поставляемого товара, объем выполняемой работы или оказываемой услуги не более чем на 10%.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товара, дополнительному объему работы или услуги исходя из установленной в контракте цены единицы товара, работы или услуги, но не более чем на 10% цены контракта. При уменьшении предусмотренных контрактом количества товара, объема работы или услуги стороны контракта обязаны уменьшить цену контракта исходя из цены единицы товара, работы или услуги. Цена единицы дополнительно поставляемого товара или цена единицы товара при уменьшении предусмотренного контрактом количества поставляемого товара должна определяться как частное от деления первоначальной цены контракта на предусмотренное в контракте количество такого товара.</a:t>
            </a:r>
          </a:p>
        </p:txBody>
      </p:sp>
      <p:sp>
        <p:nvSpPr>
          <p:cNvPr id="6" name="Скругленная прямоугольная выноска 5"/>
          <p:cNvSpPr/>
          <p:nvPr/>
        </p:nvSpPr>
        <p:spPr>
          <a:xfrm>
            <a:off x="8195733" y="1832285"/>
            <a:ext cx="3846748" cy="1295108"/>
          </a:xfrm>
          <a:prstGeom prst="wedgeRoundRectCallout">
            <a:avLst>
              <a:gd name="adj1" fmla="val -63620"/>
              <a:gd name="adj2" fmla="val 740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Письмо Минфина России от 05.03.2020 N 24-03-07/16668: в случае если контракт заключен по формуле цены с указанием максимальной цены контракта, изменения не могут быть осуществлены.</a:t>
            </a:r>
          </a:p>
        </p:txBody>
      </p:sp>
      <p:sp>
        <p:nvSpPr>
          <p:cNvPr id="11" name="Скругленная прямоугольная выноска 10"/>
          <p:cNvSpPr/>
          <p:nvPr/>
        </p:nvSpPr>
        <p:spPr>
          <a:xfrm>
            <a:off x="8081554" y="3217640"/>
            <a:ext cx="3960927" cy="3575884"/>
          </a:xfrm>
          <a:prstGeom prst="wedgeRoundRectCallout">
            <a:avLst>
              <a:gd name="adj1" fmla="val -62573"/>
              <a:gd name="adj2" fmla="val -3366"/>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t>Письмо Минфина России от 05.11.2020 N 24-03-06/96332: в случае необходимости увеличения или уменьшения заказчиком предусмотренного контрактом количества товара, объема работ или услуг … при исполнении контракта можно увеличить или уменьшить количество товара, объем работ или услуг по определенным позициям локального сметного расчета не более чем на 10% исходя из установленного в контракте количества товара, объема работ или услуг. При этом общая стоимость сметного расчета должна быть изменена пропорционально дополнительному количеству товара, объему работ или услуг, но не более чем на 10%.</a:t>
            </a:r>
          </a:p>
        </p:txBody>
      </p:sp>
    </p:spTree>
    <p:extLst>
      <p:ext uri="{BB962C8B-B14F-4D97-AF65-F5344CB8AC3E}">
        <p14:creationId xmlns:p14="http://schemas.microsoft.com/office/powerpoint/2010/main" val="359791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xmlns=""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xmlns=""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354126" y="265263"/>
            <a:ext cx="7957549" cy="1077218"/>
          </a:xfrm>
          <a:prstGeom prst="rect">
            <a:avLst/>
          </a:prstGeom>
          <a:noFill/>
        </p:spPr>
        <p:txBody>
          <a:bodyPr wrap="square" rtlCol="0">
            <a:spAutoFit/>
          </a:bodyPr>
          <a:lstStyle/>
          <a:p>
            <a:r>
              <a:rPr lang="ru-RU" sz="3200" b="1" dirty="0"/>
              <a:t>Случаи изменения условий контракта (п. 1.3 ч. 1 ст. 95)</a:t>
            </a:r>
          </a:p>
        </p:txBody>
      </p:sp>
      <p:sp>
        <p:nvSpPr>
          <p:cNvPr id="3" name="TextBox 2"/>
          <p:cNvSpPr txBox="1"/>
          <p:nvPr/>
        </p:nvSpPr>
        <p:spPr>
          <a:xfrm>
            <a:off x="133464" y="1301342"/>
            <a:ext cx="8062269" cy="3077766"/>
          </a:xfrm>
          <a:prstGeom prst="rect">
            <a:avLst/>
          </a:prstGeom>
          <a:noFill/>
        </p:spPr>
        <p:txBody>
          <a:bodyPr wrap="square" rtlCol="0">
            <a:spAutoFit/>
          </a:bodyPr>
          <a:lstStyle/>
          <a:p>
            <a:r>
              <a:rPr lang="ru-RU" sz="1600" dirty="0"/>
              <a:t>- при изменении объема и (или) видов выполняемых работ по контракту,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(памятников истории и культуры) народов Российской Федерации, а также по контрактам, предусмотренным частями 16 (контракт жизненного цикла, Постановление Правительства РФ от 28.11.2013 N 1087) и 16.1 статьи 34 (проектирование, строительство и ввод в эксплуатацию объекта капитального строительства, Постановление Правительства РФ от 12.05.2017 N 563). При этом допускается изменение с учетом положений бюджетного законодательства Российской Федерации цены контракта не более чем на 10% цены контракта.</a:t>
            </a:r>
          </a:p>
          <a:p>
            <a:pPr marL="171450" indent="-171450">
              <a:buFont typeface="Wingdings" panose="05000000000000000000" pitchFamily="2" charset="2"/>
              <a:buChar char="ü"/>
            </a:pPr>
            <a:endParaRPr lang="ru-RU" dirty="0"/>
          </a:p>
        </p:txBody>
      </p:sp>
      <p:graphicFrame>
        <p:nvGraphicFramePr>
          <p:cNvPr id="5" name="Схема 4"/>
          <p:cNvGraphicFramePr/>
          <p:nvPr/>
        </p:nvGraphicFramePr>
        <p:xfrm>
          <a:off x="422838" y="4464016"/>
          <a:ext cx="7704183" cy="2576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Блок-схема: альтернативный процесс 5"/>
          <p:cNvSpPr/>
          <p:nvPr/>
        </p:nvSpPr>
        <p:spPr>
          <a:xfrm>
            <a:off x="833972" y="4294199"/>
            <a:ext cx="2599036" cy="339634"/>
          </a:xfrm>
          <a:prstGeom prst="flowChartAlternate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Принципы:</a:t>
            </a:r>
          </a:p>
        </p:txBody>
      </p:sp>
    </p:spTree>
    <p:extLst>
      <p:ext uri="{BB962C8B-B14F-4D97-AF65-F5344CB8AC3E}">
        <p14:creationId xmlns:p14="http://schemas.microsoft.com/office/powerpoint/2010/main" val="2815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18074</TotalTime>
  <Words>14990</Words>
  <Application>Microsoft Office PowerPoint</Application>
  <PresentationFormat>Произвольный</PresentationFormat>
  <Paragraphs>1043</Paragraphs>
  <Slides>114</Slides>
  <Notes>38</Notes>
  <HiddenSlides>0</HiddenSlides>
  <MMClips>0</MMClips>
  <ScaleCrop>false</ScaleCrop>
  <HeadingPairs>
    <vt:vector size="4" baseType="variant">
      <vt:variant>
        <vt:lpstr>Тема</vt:lpstr>
      </vt:variant>
      <vt:variant>
        <vt:i4>1</vt:i4>
      </vt:variant>
      <vt:variant>
        <vt:lpstr>Заголовки слайдов</vt:lpstr>
      </vt:variant>
      <vt:variant>
        <vt:i4>114</vt:i4>
      </vt:variant>
    </vt:vector>
  </HeadingPairs>
  <TitlesOfParts>
    <vt:vector size="115" baseType="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Единые требования</vt:lpstr>
      <vt:lpstr>Изменения с 01.09.2022</vt:lpstr>
      <vt:lpstr>Изменения с 01.09.2022</vt:lpstr>
      <vt:lpstr>Письмо Минстроя России от 16.05.2019 N 17553-ТБ/02 Об участии члена саморегулируемой организации в заключении договоров подряда</vt:lpstr>
      <vt:lpstr>Судебная практика</vt:lpstr>
      <vt:lpstr>Судебная практика</vt:lpstr>
      <vt:lpstr>Судебная практика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Применение типовых условий контракта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Ольга Скибина</cp:lastModifiedBy>
  <cp:revision>876</cp:revision>
  <dcterms:created xsi:type="dcterms:W3CDTF">2017-12-15T07:32:58Z</dcterms:created>
  <dcterms:modified xsi:type="dcterms:W3CDTF">2022-10-04T11:33:27Z</dcterms:modified>
</cp:coreProperties>
</file>