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8"/>
  </p:notesMasterIdLst>
  <p:sldIdLst>
    <p:sldId id="283" r:id="rId2"/>
    <p:sldId id="257" r:id="rId3"/>
    <p:sldId id="917" r:id="rId4"/>
    <p:sldId id="926" r:id="rId5"/>
    <p:sldId id="929" r:id="rId6"/>
    <p:sldId id="930" r:id="rId7"/>
    <p:sldId id="932" r:id="rId8"/>
    <p:sldId id="931" r:id="rId9"/>
    <p:sldId id="933" r:id="rId10"/>
    <p:sldId id="927" r:id="rId11"/>
    <p:sldId id="928" r:id="rId12"/>
    <p:sldId id="900" r:id="rId13"/>
    <p:sldId id="826" r:id="rId14"/>
    <p:sldId id="923" r:id="rId15"/>
    <p:sldId id="924" r:id="rId16"/>
    <p:sldId id="925" r:id="rId17"/>
    <p:sldId id="921" r:id="rId18"/>
    <p:sldId id="922" r:id="rId19"/>
    <p:sldId id="920" r:id="rId20"/>
    <p:sldId id="918" r:id="rId21"/>
    <p:sldId id="882" r:id="rId22"/>
    <p:sldId id="879" r:id="rId23"/>
    <p:sldId id="880" r:id="rId24"/>
    <p:sldId id="881" r:id="rId25"/>
    <p:sldId id="863" r:id="rId26"/>
    <p:sldId id="904" r:id="rId27"/>
    <p:sldId id="905" r:id="rId28"/>
    <p:sldId id="869" r:id="rId29"/>
    <p:sldId id="876" r:id="rId30"/>
    <p:sldId id="871" r:id="rId31"/>
    <p:sldId id="878" r:id="rId32"/>
    <p:sldId id="877" r:id="rId33"/>
    <p:sldId id="909" r:id="rId34"/>
    <p:sldId id="910" r:id="rId35"/>
    <p:sldId id="919" r:id="rId36"/>
    <p:sldId id="441" r:id="rId3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AES" cryptAlgorithmClass="hash" cryptAlgorithmType="typeAny" cryptAlgorithmSid="14" spinCount="100000" saltData="NC/DDsc0SBdQgKBuvw6NjQ==" hashData="oW4jndwQkTvcINBooZCjXzH0xj5x2UkXCJbw5PxefLpeHvxIPdGCGZiU6U1LE9b8gpEGtjYzjTsgChlqU3tKbA=="/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C00FF"/>
    <a:srgbClr val="19189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489"/>
    <p:restoredTop sz="94680"/>
  </p:normalViewPr>
  <p:slideViewPr>
    <p:cSldViewPr snapToGrid="0" snapToObjects="1">
      <p:cViewPr varScale="1">
        <p:scale>
          <a:sx n="100" d="100"/>
          <a:sy n="100" d="100"/>
        </p:scale>
        <p:origin x="192" y="13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26BE11-A8AB-184C-AFE3-E846034CCC9A}" type="datetimeFigureOut">
              <a:rPr lang="ru-RU" smtClean="0"/>
              <a:t>03.10.2022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075D4C-1C56-1948-931E-83AF1A1F480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6645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86193E-6A14-6C44-B9DE-95F0FA7EDD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BFF671C-AD9B-AB4D-8187-080CB852870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69394F9-70D6-4944-950A-D054AA6C96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1FC032-FA1C-E740-A13D-C45484550765}" type="datetimeFigureOut">
              <a:rPr lang="ru-RU" smtClean="0"/>
              <a:t>03.10.2022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00B428F-FFC9-4545-866D-EC2A8D56E6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2B62738-D18E-0E48-AE49-B6BA667E7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8BCF6-9F78-A544-AF78-325D30EEC3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97624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033FF8-D53C-BC4C-9531-934B48CF71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E7B9F6A-AFE9-4D4E-8E97-86CADFD865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9DCEB65-1AFC-D746-9CFB-088831656C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1FC032-FA1C-E740-A13D-C45484550765}" type="datetimeFigureOut">
              <a:rPr lang="ru-RU" smtClean="0"/>
              <a:t>03.10.2022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A6F4C34-3173-AB47-AADA-256A3440A3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4190DCB-EB32-D34E-9D7C-79A8CADB47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8BCF6-9F78-A544-AF78-325D30EEC3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17004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9298DFA9-35DE-0649-8A2F-39AA843151F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2B4BA28-8FE9-354E-8BE5-93FCF22812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E04F2CB-44EE-AF41-BC21-971FF42D0D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1FC032-FA1C-E740-A13D-C45484550765}" type="datetimeFigureOut">
              <a:rPr lang="ru-RU" smtClean="0"/>
              <a:t>03.10.2022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6163511-ADE1-1F4E-BB07-33E9509A2D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FA8367C-F5A1-7245-BDA7-8982B14AEA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8BCF6-9F78-A544-AF78-325D30EEC3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85909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10/3/22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381651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1023393-5182-B249-88C9-4FE332CAB0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C15597B-B69A-A04E-8D5C-EF01B1C485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00126BC-8F0A-3F43-A2C6-DDDE4E0361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1FC032-FA1C-E740-A13D-C45484550765}" type="datetimeFigureOut">
              <a:rPr lang="ru-RU" smtClean="0"/>
              <a:t>03.10.2022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1357399-FC1A-344F-B812-6A66F4C17D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07AEA56-C2A3-5E42-A135-8B2E67EDEF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8BCF6-9F78-A544-AF78-325D30EEC3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42489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32DC284-7C34-E440-94CB-342508BE60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20B2E0B-9E01-444F-9FA0-ED03059700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550A2F2-9D03-7046-9376-887FADD98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1FC032-FA1C-E740-A13D-C45484550765}" type="datetimeFigureOut">
              <a:rPr lang="ru-RU" smtClean="0"/>
              <a:t>03.10.2022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A3D30C4-C6D6-194C-8AF8-E7AA5A4D9D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33A2685-BE3D-F046-A76A-2FB04198F6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8BCF6-9F78-A544-AF78-325D30EEC3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24452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3FD13C-C216-FD47-AD29-BC01FACD39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3396663-28F6-284D-9FAC-D50FA97B790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ACEBBB1-A55E-E444-BE8A-19D9C183A1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6838571-9059-9742-BC57-B252D15F3C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1FC032-FA1C-E740-A13D-C45484550765}" type="datetimeFigureOut">
              <a:rPr lang="ru-RU" smtClean="0"/>
              <a:t>03.10.2022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E209C2A-5277-AC47-8BFF-802C18F90B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B604367-B1D9-E646-BFB6-DCF4CE4AC6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8BCF6-9F78-A544-AF78-325D30EEC3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27903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B84C0D5-1D38-FA4D-ACD5-BD79CFB6CC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3D754D2-1DF1-D648-B58F-41D14FFC7A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9E4B6F7-0206-334F-9DA0-0AD6E3DD7E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C5B8D758-23EF-174A-B892-8A41DED03AC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1EDA105E-F5C2-224F-9FF4-5410D94434D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86C4A28A-0FDB-6B46-A3BE-C25702AA2A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1FC032-FA1C-E740-A13D-C45484550765}" type="datetimeFigureOut">
              <a:rPr lang="ru-RU" smtClean="0"/>
              <a:t>03.10.2022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893AA19D-7CEA-8948-8F3C-586B703DA4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C6D2EDB-D5D6-0E41-842B-3883BC9030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8BCF6-9F78-A544-AF78-325D30EEC3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65797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9C8ED3B-F208-9D47-B0B8-1879DAAAB9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C7ECF276-70F7-7E4C-B39C-02B6644903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1FC032-FA1C-E740-A13D-C45484550765}" type="datetimeFigureOut">
              <a:rPr lang="ru-RU" smtClean="0"/>
              <a:t>03.10.2022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5DC8E2D-C010-A941-A5E6-B884B27341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8289FF7-8F04-EF4F-84F5-0DE8CC0754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8BCF6-9F78-A544-AF78-325D30EEC3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29941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DC1517E-58AF-0D4A-8DA3-176D7D6D9C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1FC032-FA1C-E740-A13D-C45484550765}" type="datetimeFigureOut">
              <a:rPr lang="ru-RU" smtClean="0"/>
              <a:t>03.10.2022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984FBD99-2FE5-5D45-A136-1C963E4AAD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0A49941-3202-2741-B8A9-AFF1D029B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8BCF6-9F78-A544-AF78-325D30EEC3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82778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BF42AFF-3FCA-4E48-BDA5-CECFC08582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2A12E0F-A795-934E-9779-A0918E38BC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ACC5F70-B4E6-F343-AEF7-E875B6079B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5813AFF-BA84-814C-9573-77F269BD60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1FC032-FA1C-E740-A13D-C45484550765}" type="datetimeFigureOut">
              <a:rPr lang="ru-RU" smtClean="0"/>
              <a:t>03.10.2022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76F83AD-D286-4447-B45A-5F5A3D6852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33C93DF-EB82-FA4D-90EC-786F913B32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8BCF6-9F78-A544-AF78-325D30EEC3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76458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E4B507-7D75-D346-8AC9-8B8D9E79D0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2558280-BCFC-2140-950F-399C40437CD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7F4C605-21CA-AF48-94DB-75184B875A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44EB1F5-487F-304F-936E-DE4C93B104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1FC032-FA1C-E740-A13D-C45484550765}" type="datetimeFigureOut">
              <a:rPr lang="ru-RU" smtClean="0"/>
              <a:t>03.10.2022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937F0D3-0301-C743-83C5-65C0CFAA0D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2BE417B-4876-A343-B85A-AAC541628C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8BCF6-9F78-A544-AF78-325D30EEC3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11631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A26FA9-7C1E-3740-BCB3-F032AA4606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6B121C2-11FC-C44D-BB50-437ADE96D3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785EEE7-3B50-C340-84F6-04C2B335AD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1FC032-FA1C-E740-A13D-C45484550765}" type="datetimeFigureOut">
              <a:rPr lang="ru-RU" smtClean="0"/>
              <a:t>03.10.2022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C27E309-8A49-9643-8BCD-6DBE67665E3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12CF3C-5561-B647-A482-98F35FFF210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98BCF6-9F78-A544-AF78-325D30EEC31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93812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jpg"/><Relationship Id="rId7" Type="http://schemas.openxmlformats.org/officeDocument/2006/relationships/image" Target="../media/image7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emf"/><Relationship Id="rId11" Type="http://schemas.openxmlformats.org/officeDocument/2006/relationships/image" Target="../media/image11.png"/><Relationship Id="rId5" Type="http://schemas.openxmlformats.org/officeDocument/2006/relationships/image" Target="../media/image5.jpg"/><Relationship Id="rId10" Type="http://schemas.openxmlformats.org/officeDocument/2006/relationships/image" Target="../media/image10.png"/><Relationship Id="rId4" Type="http://schemas.openxmlformats.org/officeDocument/2006/relationships/image" Target="../media/image4.jpg"/><Relationship Id="rId9" Type="http://schemas.openxmlformats.org/officeDocument/2006/relationships/image" Target="../media/image9.emf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ctrTitle"/>
          </p:nvPr>
        </p:nvSpPr>
        <p:spPr>
          <a:xfrm>
            <a:off x="1638300" y="2197100"/>
            <a:ext cx="10309251" cy="2476499"/>
          </a:xfrm>
        </p:spPr>
        <p:txBody>
          <a:bodyPr>
            <a:noAutofit/>
          </a:bodyPr>
          <a:lstStyle/>
          <a:p>
            <a:r>
              <a:rPr lang="ru-RU" sz="4000" b="1" dirty="0">
                <a:solidFill>
                  <a:srgbClr val="0C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Обзор судебной практики применения законодательства Российской Федерации о публичных закупках</a:t>
            </a:r>
            <a:br>
              <a:rPr lang="ru-RU" sz="4000" b="1" dirty="0">
                <a:solidFill>
                  <a:srgbClr val="0C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>
                <a:solidFill>
                  <a:srgbClr val="0C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(44-ФЗ и 223-ФЗ)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0B80939F-FA3E-5348-8F79-52D9567600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0" name="Прямоугольник 2">
            <a:extLst>
              <a:ext uri="{FF2B5EF4-FFF2-40B4-BE49-F238E27FC236}">
                <a16:creationId xmlns:a16="http://schemas.microsoft.com/office/drawing/2014/main" id="{A08F3054-BA4A-0B45-9F52-ED3E66995DB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11424" y="5182389"/>
            <a:ext cx="8236127" cy="1785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r"/>
            <a:r>
              <a:rPr lang="ru-RU" sz="2000" b="1" dirty="0">
                <a:latin typeface="Times New Roman" charset="0"/>
                <a:cs typeface="Times New Roman" charset="0"/>
              </a:rPr>
              <a:t>КИКАВЕЦ ВИТАЛИЙ ВИКТОРОВИЧ</a:t>
            </a:r>
          </a:p>
          <a:p>
            <a:pPr algn="r"/>
            <a:r>
              <a:rPr lang="ru-RU" b="1" i="1" dirty="0">
                <a:solidFill>
                  <a:srgbClr val="0C00FF"/>
                </a:solidFill>
                <a:latin typeface="Times New Roman" charset="0"/>
                <a:cs typeface="Times New Roman" charset="0"/>
              </a:rPr>
              <a:t>профессор кафедры финансового права </a:t>
            </a:r>
          </a:p>
          <a:p>
            <a:pPr algn="r"/>
            <a:r>
              <a:rPr lang="ru-RU" b="1" i="1" dirty="0">
                <a:solidFill>
                  <a:srgbClr val="0C00FF"/>
                </a:solidFill>
                <a:latin typeface="Times New Roman" charset="0"/>
                <a:cs typeface="Times New Roman" charset="0"/>
              </a:rPr>
              <a:t>Российского государственного университета правосудия, </a:t>
            </a:r>
          </a:p>
          <a:p>
            <a:pPr algn="r"/>
            <a:r>
              <a:rPr lang="ru-RU" b="1" i="1" dirty="0">
                <a:solidFill>
                  <a:srgbClr val="0C00FF"/>
                </a:solidFill>
                <a:latin typeface="Times New Roman" charset="0"/>
                <a:cs typeface="Times New Roman" charset="0"/>
              </a:rPr>
              <a:t>кандидат юридических наук, доцент</a:t>
            </a:r>
          </a:p>
          <a:p>
            <a:pPr algn="r"/>
            <a:r>
              <a:rPr lang="ru-RU" b="1" i="1" dirty="0">
                <a:latin typeface="Times New Roman" charset="0"/>
                <a:cs typeface="Times New Roman" charset="0"/>
              </a:rPr>
              <a:t> </a:t>
            </a:r>
          </a:p>
          <a:p>
            <a:pPr algn="r"/>
            <a:endParaRPr lang="ru-RU" b="1" dirty="0">
              <a:solidFill>
                <a:srgbClr val="0000FF"/>
              </a:solidFill>
              <a:latin typeface="Times New Roman" charset="0"/>
              <a:cs typeface="Times New Roman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E852D3A-17DF-0448-AB80-41096A9809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624" y="107950"/>
            <a:ext cx="2478470" cy="2216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52073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0375" y="177421"/>
            <a:ext cx="11395881" cy="791843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Примеры «Конкуренции 223» от УФАС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1069" y="969264"/>
            <a:ext cx="11832609" cy="5752211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ЗКтЭФ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СМСП – жалоба на непредставление разъяснений и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неразмещение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ЕИС.</a:t>
            </a:r>
          </a:p>
          <a:p>
            <a:pPr marL="0" indent="0">
              <a:buNone/>
            </a:pP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ЗКтЭФ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28.10.2020 в 15:30 (МСК+2)</a:t>
            </a:r>
          </a:p>
          <a:p>
            <a:pPr marL="0" indent="0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Запрос – 01.11.2020 (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воскр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– не позднее чем за 3(три) раб/дня.</a:t>
            </a:r>
          </a:p>
          <a:p>
            <a:pPr marL="0" indent="0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04.11.2020 – праздник.</a:t>
            </a:r>
          </a:p>
          <a:p>
            <a:pPr marL="0" indent="0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УФАС – несоблюдение принципа открытости - </a:t>
            </a:r>
          </a:p>
          <a:p>
            <a:pPr marL="0" indent="0" algn="ctr">
              <a:buNone/>
            </a:pPr>
            <a:r>
              <a:rPr lang="ru-RU" b="1" u="sng" dirty="0">
                <a:solidFill>
                  <a:srgbClr val="0C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Определением ВС РФ от 01.04.2022 № 309-ЭС21-23588 </a:t>
            </a:r>
          </a:p>
          <a:p>
            <a:pPr marL="0" indent="0" algn="ctr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делу </a:t>
            </a:r>
            <a:r>
              <a:rPr lang="ru-RU" dirty="0">
                <a:solidFill>
                  <a:srgbClr val="0C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 </a:t>
            </a:r>
            <a:r>
              <a:rPr lang="ru-RU" b="1" dirty="0">
                <a:solidFill>
                  <a:srgbClr val="0C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А76-51526/2020</a:t>
            </a:r>
            <a:r>
              <a:rPr lang="ru-RU" dirty="0">
                <a:solidFill>
                  <a:srgbClr val="0C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отменила акты нижестоящих судов АС Челябинской обл. от 16.03.2021, АП (24.05.2021) и КАС (14.09.2021) и приняла </a:t>
            </a:r>
            <a:r>
              <a:rPr lang="ru-RU" sz="2400" b="1" dirty="0">
                <a:solidFill>
                  <a:srgbClr val="0C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новое решение признать решение Челябинского УФАС недействительным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9C95B-CB90-9540-BCB3-09591ED42B96}" type="slidenum">
              <a:rPr lang="ru-RU" smtClean="0"/>
              <a:t>10</a:t>
            </a:fld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C503479-9599-4542-B623-C8BCE7E2DE34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1085850"/>
            <a:ext cx="9271000" cy="163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6356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0375" y="177421"/>
            <a:ext cx="11395881" cy="791843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>
                <a:solidFill>
                  <a:srgbClr val="0C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Повышенные требования к УЗ – специфика – допустимо,</a:t>
            </a:r>
            <a:br>
              <a:rPr lang="ru-RU" sz="2800" b="1" dirty="0">
                <a:solidFill>
                  <a:srgbClr val="0C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отказ от заключения договора - нарушение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1069" y="969264"/>
            <a:ext cx="11832609" cy="575221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Постановлением АС СЗО от 08.12.2021 по делу </a:t>
            </a:r>
            <a:r>
              <a:rPr lang="ru-RU" b="1" dirty="0">
                <a:solidFill>
                  <a:srgbClr val="0C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 А56-45598/2020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отменены акты АС СПБ и ЛО от13.05.2020 и 13ААС (03.08.2021) </a:t>
            </a: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части: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несоблюдении ЗАК принципа равноправия, справедливости, отсутствия дискриминации и необоснованных ограничений конкуренции по отношению к УЗ, а также в нарушении требований нормы статьи, допущенное при организации и проведении процедуры, </a:t>
            </a: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путем неправомерного установления в п. 1.16.4.1 ДОЗ – условий отказа от заключения договора по итогам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ctr">
              <a:buNone/>
            </a:pPr>
            <a:r>
              <a:rPr lang="ru-RU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Жалобы в ВС РФ от всех сторон – (ЗАК, УЗ, УФАС)</a:t>
            </a:r>
          </a:p>
          <a:p>
            <a:pPr marL="0" indent="0" algn="just">
              <a:buNone/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КАС: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u="sng" dirty="0">
                <a:solidFill>
                  <a:srgbClr val="0C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законным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не противоречащим принципам свободы предпринимательской деятельности установление ЗАК в </a:t>
            </a:r>
            <a:r>
              <a:rPr lang="ru-RU" sz="2000" b="1" dirty="0">
                <a:solidFill>
                  <a:srgbClr val="0C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ДОЗ повышенных требований к УЗ об обеспеченности специалистами высокого уровня квалификации + предоставление информации о цепочке собственников, включая бенефициаров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(в том числе конечных), с приложением необходимых документов. </a:t>
            </a:r>
          </a:p>
          <a:p>
            <a:pPr marL="0" indent="0" algn="just">
              <a:buNone/>
            </a:pP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незаконным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установление ЗАК в ДОЗ </a:t>
            </a: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права завершить процедуру конкурентного отбора полностью или в части отдельных лотов без заключения договора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случае изменения (отсутствия) финансирования, изменения (необходимости изменения) тех. решений, исходя из которых планировалось осуществление конкурентного отбора, в случае выявления необходимости внесения изменений в план закупки заказчика, мотивировав такой отказ условием эффективного расходования денежных средств.</a:t>
            </a:r>
          </a:p>
          <a:p>
            <a:pPr marL="0" indent="0" algn="ctr">
              <a:buNone/>
            </a:pPr>
            <a:r>
              <a:rPr lang="ru-RU" sz="3200" b="1" u="sng" dirty="0">
                <a:solidFill>
                  <a:srgbClr val="0C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Определение ВС РФ от 28.02.2022 № 307-ЭС21-29658                   по делу № А56-45598/2020</a:t>
            </a:r>
            <a:endParaRPr lang="ru-RU" sz="3200" dirty="0">
              <a:solidFill>
                <a:srgbClr val="0C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9C95B-CB90-9540-BCB3-09591ED42B96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42155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ctrTitle"/>
          </p:nvPr>
        </p:nvSpPr>
        <p:spPr>
          <a:xfrm>
            <a:off x="860935" y="2565400"/>
            <a:ext cx="10673329" cy="1269999"/>
          </a:xfrm>
        </p:spPr>
        <p:txBody>
          <a:bodyPr>
            <a:noAutofit/>
          </a:bodyPr>
          <a:lstStyle/>
          <a:p>
            <a:r>
              <a:rPr lang="ru-RU" sz="4800" b="1" dirty="0">
                <a:solidFill>
                  <a:srgbClr val="0C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Закон № 44-ФЗ</a:t>
            </a:r>
            <a:endParaRPr lang="ru-RU" sz="3600" b="1" dirty="0">
              <a:solidFill>
                <a:srgbClr val="0C00FF"/>
              </a:solidFill>
              <a:latin typeface="Times New Roman" panose="02020603050405020304" pitchFamily="18" charset="0"/>
              <a:ea typeface="Times New Roman" charset="0"/>
              <a:cs typeface="Times New Roman" panose="02020603050405020304" pitchFamily="18" charset="0"/>
            </a:endParaRP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0B80939F-FA3E-5348-8F79-52D9567600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18357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735FA8-EF60-1446-BE28-482D31ED34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567" y="365126"/>
            <a:ext cx="11453353" cy="699282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ПРАВООТНОШЕНИЯ В СФЕРЕ ПУБЛИЧНЫХ ЗАКУПОК</a:t>
            </a:r>
          </a:p>
        </p:txBody>
      </p:sp>
      <p:sp>
        <p:nvSpPr>
          <p:cNvPr id="4" name="Скругленный прямоугольник 3">
            <a:extLst>
              <a:ext uri="{FF2B5EF4-FFF2-40B4-BE49-F238E27FC236}">
                <a16:creationId xmlns:a16="http://schemas.microsoft.com/office/drawing/2014/main" id="{423621CF-6257-F54E-B030-C31A064F48FE}"/>
              </a:ext>
            </a:extLst>
          </p:cNvPr>
          <p:cNvSpPr/>
          <p:nvPr/>
        </p:nvSpPr>
        <p:spPr>
          <a:xfrm>
            <a:off x="352567" y="3794078"/>
            <a:ext cx="1173707" cy="60050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ПБС</a:t>
            </a:r>
          </a:p>
        </p:txBody>
      </p:sp>
      <p:sp>
        <p:nvSpPr>
          <p:cNvPr id="5" name="Стрелка вправо 4">
            <a:extLst>
              <a:ext uri="{FF2B5EF4-FFF2-40B4-BE49-F238E27FC236}">
                <a16:creationId xmlns:a16="http://schemas.microsoft.com/office/drawing/2014/main" id="{7D0B2BA9-E6E7-9C4B-86AC-3C610C31E8EA}"/>
              </a:ext>
            </a:extLst>
          </p:cNvPr>
          <p:cNvSpPr/>
          <p:nvPr/>
        </p:nvSpPr>
        <p:spPr>
          <a:xfrm>
            <a:off x="2006221" y="4942124"/>
            <a:ext cx="409433" cy="35484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кругленный прямоугольник 6">
            <a:extLst>
              <a:ext uri="{FF2B5EF4-FFF2-40B4-BE49-F238E27FC236}">
                <a16:creationId xmlns:a16="http://schemas.microsoft.com/office/drawing/2014/main" id="{3D2C7735-EC97-8B4E-98F3-418968E5E325}"/>
              </a:ext>
            </a:extLst>
          </p:cNvPr>
          <p:cNvSpPr/>
          <p:nvPr/>
        </p:nvSpPr>
        <p:spPr>
          <a:xfrm>
            <a:off x="1748051" y="3193576"/>
            <a:ext cx="1173707" cy="60050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ГРБС</a:t>
            </a:r>
          </a:p>
        </p:txBody>
      </p:sp>
      <p:sp>
        <p:nvSpPr>
          <p:cNvPr id="8" name="Скругленный прямоугольник 7">
            <a:extLst>
              <a:ext uri="{FF2B5EF4-FFF2-40B4-BE49-F238E27FC236}">
                <a16:creationId xmlns:a16="http://schemas.microsoft.com/office/drawing/2014/main" id="{E53B4CA5-C0DD-9846-B422-04860DAEA879}"/>
              </a:ext>
            </a:extLst>
          </p:cNvPr>
          <p:cNvSpPr/>
          <p:nvPr/>
        </p:nvSpPr>
        <p:spPr>
          <a:xfrm>
            <a:off x="3143535" y="2593074"/>
            <a:ext cx="1364774" cy="60050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БЮДЖЕТ</a:t>
            </a:r>
          </a:p>
        </p:txBody>
      </p:sp>
      <p:sp>
        <p:nvSpPr>
          <p:cNvPr id="9" name="Скругленный прямоугольник 8">
            <a:extLst>
              <a:ext uri="{FF2B5EF4-FFF2-40B4-BE49-F238E27FC236}">
                <a16:creationId xmlns:a16="http://schemas.microsoft.com/office/drawing/2014/main" id="{1C57167E-D69A-5947-A1E8-8FFE5F8B6D78}"/>
              </a:ext>
            </a:extLst>
          </p:cNvPr>
          <p:cNvSpPr/>
          <p:nvPr/>
        </p:nvSpPr>
        <p:spPr>
          <a:xfrm>
            <a:off x="4730086" y="3193576"/>
            <a:ext cx="1173707" cy="60050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ГРБС</a:t>
            </a:r>
          </a:p>
        </p:txBody>
      </p:sp>
      <p:sp>
        <p:nvSpPr>
          <p:cNvPr id="10" name="Скругленный прямоугольник 9">
            <a:extLst>
              <a:ext uri="{FF2B5EF4-FFF2-40B4-BE49-F238E27FC236}">
                <a16:creationId xmlns:a16="http://schemas.microsoft.com/office/drawing/2014/main" id="{2777B7D8-1ED0-7E48-BCB0-3A4852E93D10}"/>
              </a:ext>
            </a:extLst>
          </p:cNvPr>
          <p:cNvSpPr/>
          <p:nvPr/>
        </p:nvSpPr>
        <p:spPr>
          <a:xfrm>
            <a:off x="6125570" y="3753135"/>
            <a:ext cx="1173707" cy="60050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ПБС</a:t>
            </a:r>
          </a:p>
        </p:txBody>
      </p:sp>
      <p:sp>
        <p:nvSpPr>
          <p:cNvPr id="11" name="Скругленный прямоугольник 10">
            <a:extLst>
              <a:ext uri="{FF2B5EF4-FFF2-40B4-BE49-F238E27FC236}">
                <a16:creationId xmlns:a16="http://schemas.microsoft.com/office/drawing/2014/main" id="{EB5EA60D-B978-7147-BF8E-0315128EA860}"/>
              </a:ext>
            </a:extLst>
          </p:cNvPr>
          <p:cNvSpPr/>
          <p:nvPr/>
        </p:nvSpPr>
        <p:spPr>
          <a:xfrm>
            <a:off x="7514381" y="4980337"/>
            <a:ext cx="1173707" cy="600502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УЗ</a:t>
            </a:r>
          </a:p>
        </p:txBody>
      </p:sp>
      <p:sp>
        <p:nvSpPr>
          <p:cNvPr id="12" name="Скругленный прямоугольник 11">
            <a:extLst>
              <a:ext uri="{FF2B5EF4-FFF2-40B4-BE49-F238E27FC236}">
                <a16:creationId xmlns:a16="http://schemas.microsoft.com/office/drawing/2014/main" id="{E95D61D4-6006-2242-AABC-1888683FADC8}"/>
              </a:ext>
            </a:extLst>
          </p:cNvPr>
          <p:cNvSpPr/>
          <p:nvPr/>
        </p:nvSpPr>
        <p:spPr>
          <a:xfrm>
            <a:off x="6125570" y="5856689"/>
            <a:ext cx="1173707" cy="600502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ППИ</a:t>
            </a:r>
          </a:p>
        </p:txBody>
      </p:sp>
      <p:cxnSp>
        <p:nvCxnSpPr>
          <p:cNvPr id="14" name="Прямая со стрелкой 13">
            <a:extLst>
              <a:ext uri="{FF2B5EF4-FFF2-40B4-BE49-F238E27FC236}">
                <a16:creationId xmlns:a16="http://schemas.microsoft.com/office/drawing/2014/main" id="{98A6C7EC-3F5B-9846-834A-EAF5759FF314}"/>
              </a:ext>
            </a:extLst>
          </p:cNvPr>
          <p:cNvCxnSpPr>
            <a:cxnSpLocks/>
          </p:cNvCxnSpPr>
          <p:nvPr/>
        </p:nvCxnSpPr>
        <p:spPr>
          <a:xfrm flipV="1">
            <a:off x="1598305" y="3916500"/>
            <a:ext cx="586853" cy="273772"/>
          </a:xfrm>
          <a:prstGeom prst="straightConnector1">
            <a:avLst/>
          </a:prstGeom>
          <a:ln w="539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>
            <a:extLst>
              <a:ext uri="{FF2B5EF4-FFF2-40B4-BE49-F238E27FC236}">
                <a16:creationId xmlns:a16="http://schemas.microsoft.com/office/drawing/2014/main" id="{CA2B5089-D1CA-2643-81DE-B3F74A6A79D7}"/>
              </a:ext>
            </a:extLst>
          </p:cNvPr>
          <p:cNvCxnSpPr>
            <a:cxnSpLocks/>
          </p:cNvCxnSpPr>
          <p:nvPr/>
        </p:nvCxnSpPr>
        <p:spPr>
          <a:xfrm flipV="1">
            <a:off x="2980823" y="3226878"/>
            <a:ext cx="586853" cy="273772"/>
          </a:xfrm>
          <a:prstGeom prst="straightConnector1">
            <a:avLst/>
          </a:prstGeom>
          <a:ln w="539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Прямая со стрелкой 17">
            <a:extLst>
              <a:ext uri="{FF2B5EF4-FFF2-40B4-BE49-F238E27FC236}">
                <a16:creationId xmlns:a16="http://schemas.microsoft.com/office/drawing/2014/main" id="{FC25B557-BA68-A746-97E4-31F95290B29E}"/>
              </a:ext>
            </a:extLst>
          </p:cNvPr>
          <p:cNvCxnSpPr>
            <a:cxnSpLocks/>
          </p:cNvCxnSpPr>
          <p:nvPr/>
        </p:nvCxnSpPr>
        <p:spPr>
          <a:xfrm>
            <a:off x="4023360" y="3226878"/>
            <a:ext cx="666086" cy="379235"/>
          </a:xfrm>
          <a:prstGeom prst="straightConnector1">
            <a:avLst/>
          </a:prstGeom>
          <a:ln w="539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Прямая со стрелкой 19">
            <a:extLst>
              <a:ext uri="{FF2B5EF4-FFF2-40B4-BE49-F238E27FC236}">
                <a16:creationId xmlns:a16="http://schemas.microsoft.com/office/drawing/2014/main" id="{B406B5A4-EAD1-874D-8721-4ADA0D9097BE}"/>
              </a:ext>
            </a:extLst>
          </p:cNvPr>
          <p:cNvCxnSpPr>
            <a:cxnSpLocks/>
          </p:cNvCxnSpPr>
          <p:nvPr/>
        </p:nvCxnSpPr>
        <p:spPr>
          <a:xfrm>
            <a:off x="5537920" y="3865246"/>
            <a:ext cx="514823" cy="273772"/>
          </a:xfrm>
          <a:prstGeom prst="straightConnector1">
            <a:avLst/>
          </a:prstGeom>
          <a:ln w="539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>
            <a:extLst>
              <a:ext uri="{FF2B5EF4-FFF2-40B4-BE49-F238E27FC236}">
                <a16:creationId xmlns:a16="http://schemas.microsoft.com/office/drawing/2014/main" id="{01375879-71D8-B14B-9EC9-2257B2D70E6B}"/>
              </a:ext>
            </a:extLst>
          </p:cNvPr>
          <p:cNvCxnSpPr/>
          <p:nvPr/>
        </p:nvCxnSpPr>
        <p:spPr>
          <a:xfrm>
            <a:off x="352567" y="4722243"/>
            <a:ext cx="9136873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Скругленный прямоугольник 26">
            <a:extLst>
              <a:ext uri="{FF2B5EF4-FFF2-40B4-BE49-F238E27FC236}">
                <a16:creationId xmlns:a16="http://schemas.microsoft.com/office/drawing/2014/main" id="{766E9BFD-1084-0E40-A0A8-B3499F363179}"/>
              </a:ext>
            </a:extLst>
          </p:cNvPr>
          <p:cNvSpPr/>
          <p:nvPr/>
        </p:nvSpPr>
        <p:spPr>
          <a:xfrm>
            <a:off x="7514380" y="1252088"/>
            <a:ext cx="4088340" cy="60050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финансовые правоотношения</a:t>
            </a:r>
          </a:p>
        </p:txBody>
      </p:sp>
      <p:sp>
        <p:nvSpPr>
          <p:cNvPr id="28" name="Скругленный прямоугольник 27">
            <a:extLst>
              <a:ext uri="{FF2B5EF4-FFF2-40B4-BE49-F238E27FC236}">
                <a16:creationId xmlns:a16="http://schemas.microsoft.com/office/drawing/2014/main" id="{1281E628-69A5-B546-B7D5-37E4C2B66F61}"/>
              </a:ext>
            </a:extLst>
          </p:cNvPr>
          <p:cNvSpPr/>
          <p:nvPr/>
        </p:nvSpPr>
        <p:spPr>
          <a:xfrm>
            <a:off x="7514381" y="1985750"/>
            <a:ext cx="4088339" cy="600502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административные правоотношения</a:t>
            </a:r>
          </a:p>
        </p:txBody>
      </p:sp>
      <p:sp>
        <p:nvSpPr>
          <p:cNvPr id="29" name="Скругленный прямоугольник 28">
            <a:extLst>
              <a:ext uri="{FF2B5EF4-FFF2-40B4-BE49-F238E27FC236}">
                <a16:creationId xmlns:a16="http://schemas.microsoft.com/office/drawing/2014/main" id="{2E97A52A-A891-E24C-8C5D-22205D5FF28E}"/>
              </a:ext>
            </a:extLst>
          </p:cNvPr>
          <p:cNvSpPr/>
          <p:nvPr/>
        </p:nvSpPr>
        <p:spPr>
          <a:xfrm>
            <a:off x="7514381" y="2780755"/>
            <a:ext cx="4088339" cy="600502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гражданские правоотношения</a:t>
            </a:r>
          </a:p>
        </p:txBody>
      </p:sp>
      <p:cxnSp>
        <p:nvCxnSpPr>
          <p:cNvPr id="30" name="Прямая со стрелкой 29">
            <a:extLst>
              <a:ext uri="{FF2B5EF4-FFF2-40B4-BE49-F238E27FC236}">
                <a16:creationId xmlns:a16="http://schemas.microsoft.com/office/drawing/2014/main" id="{1DC14DB6-E01A-1544-819C-48321A33D1E1}"/>
              </a:ext>
            </a:extLst>
          </p:cNvPr>
          <p:cNvCxnSpPr>
            <a:cxnSpLocks/>
          </p:cNvCxnSpPr>
          <p:nvPr/>
        </p:nvCxnSpPr>
        <p:spPr>
          <a:xfrm>
            <a:off x="6703096" y="4425726"/>
            <a:ext cx="872244" cy="511136"/>
          </a:xfrm>
          <a:prstGeom prst="straightConnector1">
            <a:avLst/>
          </a:prstGeom>
          <a:ln w="539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 стрелкой 31">
            <a:extLst>
              <a:ext uri="{FF2B5EF4-FFF2-40B4-BE49-F238E27FC236}">
                <a16:creationId xmlns:a16="http://schemas.microsoft.com/office/drawing/2014/main" id="{44730334-D64B-1448-860A-DDA8CB86D541}"/>
              </a:ext>
            </a:extLst>
          </p:cNvPr>
          <p:cNvCxnSpPr>
            <a:cxnSpLocks/>
          </p:cNvCxnSpPr>
          <p:nvPr/>
        </p:nvCxnSpPr>
        <p:spPr>
          <a:xfrm flipH="1">
            <a:off x="6546915" y="4399737"/>
            <a:ext cx="1" cy="1456952"/>
          </a:xfrm>
          <a:prstGeom prst="straightConnector1">
            <a:avLst/>
          </a:prstGeom>
          <a:ln w="53975">
            <a:solidFill>
              <a:srgbClr val="FFC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 стрелкой 33">
            <a:extLst>
              <a:ext uri="{FF2B5EF4-FFF2-40B4-BE49-F238E27FC236}">
                <a16:creationId xmlns:a16="http://schemas.microsoft.com/office/drawing/2014/main" id="{A6DA66C6-5224-324D-9CF2-B67C0E7ED942}"/>
              </a:ext>
            </a:extLst>
          </p:cNvPr>
          <p:cNvCxnSpPr>
            <a:cxnSpLocks/>
          </p:cNvCxnSpPr>
          <p:nvPr/>
        </p:nvCxnSpPr>
        <p:spPr>
          <a:xfrm flipH="1">
            <a:off x="7339917" y="5631583"/>
            <a:ext cx="446225" cy="484717"/>
          </a:xfrm>
          <a:prstGeom prst="straightConnector1">
            <a:avLst/>
          </a:prstGeom>
          <a:ln w="53975">
            <a:solidFill>
              <a:srgbClr val="92D05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 стрелкой 35">
            <a:extLst>
              <a:ext uri="{FF2B5EF4-FFF2-40B4-BE49-F238E27FC236}">
                <a16:creationId xmlns:a16="http://schemas.microsoft.com/office/drawing/2014/main" id="{86FD918B-8D32-5443-B3E7-D77AE64C4D0E}"/>
              </a:ext>
            </a:extLst>
          </p:cNvPr>
          <p:cNvCxnSpPr>
            <a:cxnSpLocks/>
          </p:cNvCxnSpPr>
          <p:nvPr/>
        </p:nvCxnSpPr>
        <p:spPr>
          <a:xfrm>
            <a:off x="6712423" y="4425726"/>
            <a:ext cx="0" cy="1430963"/>
          </a:xfrm>
          <a:prstGeom prst="straightConnector1">
            <a:avLst/>
          </a:prstGeom>
          <a:ln w="539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Прямая со стрелкой 22">
            <a:extLst>
              <a:ext uri="{FF2B5EF4-FFF2-40B4-BE49-F238E27FC236}">
                <a16:creationId xmlns:a16="http://schemas.microsoft.com/office/drawing/2014/main" id="{D276846D-3A4A-2F47-AF8F-EFED0EB5DD71}"/>
              </a:ext>
            </a:extLst>
          </p:cNvPr>
          <p:cNvCxnSpPr>
            <a:cxnSpLocks/>
          </p:cNvCxnSpPr>
          <p:nvPr/>
        </p:nvCxnSpPr>
        <p:spPr>
          <a:xfrm>
            <a:off x="6993141" y="4425726"/>
            <a:ext cx="793001" cy="511136"/>
          </a:xfrm>
          <a:prstGeom prst="straightConnector1">
            <a:avLst/>
          </a:prstGeom>
          <a:ln w="53975">
            <a:solidFill>
              <a:srgbClr val="92D050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086758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ctrTitle"/>
          </p:nvPr>
        </p:nvSpPr>
        <p:spPr>
          <a:xfrm>
            <a:off x="860935" y="2565400"/>
            <a:ext cx="10673329" cy="1269999"/>
          </a:xfrm>
        </p:spPr>
        <p:txBody>
          <a:bodyPr>
            <a:noAutofit/>
          </a:bodyPr>
          <a:lstStyle/>
          <a:p>
            <a:r>
              <a:rPr lang="ru-RU" sz="4800" b="1" dirty="0">
                <a:solidFill>
                  <a:srgbClr val="0C00FF"/>
                </a:solidFill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Описание ОЗ и требования к УЗ</a:t>
            </a:r>
            <a:endParaRPr lang="ru-RU" sz="3600" b="1" dirty="0">
              <a:solidFill>
                <a:srgbClr val="0C00FF"/>
              </a:solidFill>
              <a:latin typeface="Times New Roman" panose="02020603050405020304" pitchFamily="18" charset="0"/>
              <a:ea typeface="Times New Roman" charset="0"/>
              <a:cs typeface="Times New Roman" panose="02020603050405020304" pitchFamily="18" charset="0"/>
            </a:endParaRP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0B80939F-FA3E-5348-8F79-52D9567600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396726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1070" y="101221"/>
            <a:ext cx="11832608" cy="791843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>
                <a:solidFill>
                  <a:srgbClr val="0C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Описание ОЗ (цвет всего и «мышки» в тон системного блока)</a:t>
            </a:r>
            <a:endParaRPr lang="ru-RU" sz="3200" b="1" dirty="0">
              <a:solidFill>
                <a:srgbClr val="0C00FF"/>
              </a:solidFill>
              <a:latin typeface="Times New Roman" panose="02020603050405020304" pitchFamily="18" charset="0"/>
              <a:ea typeface="Times New Roman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1069" y="893064"/>
            <a:ext cx="11832609" cy="5828411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Решением АС Москвы от 24.12.2021 по делу № 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А40-185244/21, без изменения АП (24.03.2022) и КАС (29.06.2022)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 отказано в признании незаконным решения ФАС России 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4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недопуск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аукционной заявки)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Приобретение настольных ПЭВМ – в ТЗ сверху - «Цвет клавиатуры, мыши и монитора должен совпадать с цветом системного блока».</a:t>
            </a:r>
          </a:p>
          <a:p>
            <a:pPr marL="0" indent="0" algn="just">
              <a:buNone/>
            </a:pP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требования указанные в ТЗ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 товару, монитору, подключаемому к компьютеру, к системному блоку, а также цвету 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предусмотрены позициями КТРУ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0" indent="0" algn="just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ЗАК - требования несут функциональное назначение, установлены исходя из потребностей в оборудовании с соответствующими тех. х-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ками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Цвет на основании ТЗ МВД России, то есть является указанием вышестоящего органа. </a:t>
            </a:r>
          </a:p>
          <a:p>
            <a:pPr marL="0" indent="0" algn="just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Письмо Минфина России от 12.02.2020 №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24-06-07/9385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разъяснено, что обоснование необходимости использования характеристик ТРУ, предусмотренное пунктом 6 Правил использования КТРУ, включается в описание ТРУ </a:t>
            </a:r>
            <a:r>
              <a:rPr lang="ru-RU" sz="2400" b="1" dirty="0">
                <a:solidFill>
                  <a:srgbClr val="0C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случае использования доп. характеристик, </a:t>
            </a:r>
            <a:r>
              <a:rPr lang="ru-RU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предусмотренных </a:t>
            </a:r>
            <a:r>
              <a:rPr lang="ru-RU" sz="2400" b="1" dirty="0">
                <a:solidFill>
                  <a:srgbClr val="0C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позиции КТРУ.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Определением ВС РФ от 08.09.2022 г. № 305-ЭС22-15102 ЗАК отказано.</a:t>
            </a:r>
            <a:endParaRPr lang="ru-RU" sz="26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9C95B-CB90-9540-BCB3-09591ED42B96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843010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1070" y="101221"/>
            <a:ext cx="11832608" cy="791843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>
                <a:solidFill>
                  <a:srgbClr val="0C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Субподряд не подтверждает опыт (по </a:t>
            </a:r>
            <a:r>
              <a:rPr lang="ru-RU" sz="3200" b="1" dirty="0" err="1">
                <a:solidFill>
                  <a:srgbClr val="0C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доп.требованиям</a:t>
            </a:r>
            <a:r>
              <a:rPr lang="ru-RU" sz="3200" b="1" dirty="0">
                <a:solidFill>
                  <a:srgbClr val="0C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– отклонение заявки правомерно</a:t>
            </a:r>
            <a:endParaRPr lang="ru-RU" sz="3200" b="1" dirty="0">
              <a:solidFill>
                <a:srgbClr val="0C00FF"/>
              </a:solidFill>
              <a:latin typeface="Times New Roman" panose="02020603050405020304" pitchFamily="18" charset="0"/>
              <a:ea typeface="Times New Roman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1069" y="1397000"/>
            <a:ext cx="11832609" cy="5324475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Решением АС Тюменской обл. от 27.08.2021 по делу № </a:t>
            </a:r>
            <a:r>
              <a:rPr lang="ru-RU" sz="3200" b="1" dirty="0">
                <a:solidFill>
                  <a:srgbClr val="0C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А70-10360/2021</a:t>
            </a:r>
            <a:r>
              <a:rPr lang="ru-RU" b="1" dirty="0">
                <a:solidFill>
                  <a:srgbClr val="0C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без изменения АП (20.12.2021) и КАС (21.03.2022)</a:t>
            </a:r>
            <a:r>
              <a:rPr lang="ru-RU" dirty="0">
                <a:solidFill>
                  <a:srgbClr val="0C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УЗ отказано в признании незаконным действия аукционной комиссии </a:t>
            </a:r>
            <a: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18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недопуск</a:t>
            </a:r>
            <a:r>
              <a:rPr lang="ru-RU" sz="1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аукционной заявки)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УЗ – сразу в суд.</a:t>
            </a:r>
            <a:endParaRPr lang="en-US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СУДЫ: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договор субподряда, акты о приемке выполненных работ, предусмотренных </a:t>
            </a:r>
            <a:r>
              <a:rPr lang="ru-RU" b="1" dirty="0">
                <a:solidFill>
                  <a:srgbClr val="0C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договором субподряда на кап. ремонт жилого дома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не подтверждает факт наличия у УЗ требуемого опыта по проведению работ по кап. ремонту объекта в рамках спорного аукциона, в том числе </a:t>
            </a:r>
            <a:r>
              <a:rPr lang="ru-RU" b="1" dirty="0">
                <a:solidFill>
                  <a:srgbClr val="0C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учетом специфики объекта (лечебный корпус </a:t>
            </a:r>
            <a:r>
              <a:rPr lang="ru-RU" b="1" dirty="0" err="1">
                <a:solidFill>
                  <a:srgbClr val="0C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медучереждения</a:t>
            </a:r>
            <a:r>
              <a:rPr lang="ru-RU" b="1" dirty="0">
                <a:solidFill>
                  <a:srgbClr val="0C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 marL="0" indent="0" algn="just">
              <a:buNone/>
            </a:pPr>
            <a:endParaRPr lang="ru-RU" sz="20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b="1" u="sng" dirty="0">
                <a:solidFill>
                  <a:srgbClr val="0C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Определением ВС РФ от 30.08.2022 г. № 304-ЭС22-8354 УЗ отказано.</a:t>
            </a:r>
            <a:endParaRPr lang="ru-RU" sz="2600" b="1" u="sng" dirty="0">
              <a:solidFill>
                <a:srgbClr val="0C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9C95B-CB90-9540-BCB3-09591ED42B96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08492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ctrTitle"/>
          </p:nvPr>
        </p:nvSpPr>
        <p:spPr>
          <a:xfrm>
            <a:off x="860935" y="2565400"/>
            <a:ext cx="10673329" cy="1269999"/>
          </a:xfrm>
        </p:spPr>
        <p:txBody>
          <a:bodyPr>
            <a:noAutofit/>
          </a:bodyPr>
          <a:lstStyle/>
          <a:p>
            <a:r>
              <a:rPr lang="ru-RU" sz="4800" b="1" dirty="0">
                <a:solidFill>
                  <a:srgbClr val="0C00FF"/>
                </a:solidFill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ОПЛАТА / НЕУСТОЙКА</a:t>
            </a:r>
            <a:endParaRPr lang="ru-RU" sz="3600" b="1" dirty="0">
              <a:solidFill>
                <a:srgbClr val="0C00FF"/>
              </a:solidFill>
              <a:latin typeface="Times New Roman" panose="02020603050405020304" pitchFamily="18" charset="0"/>
              <a:ea typeface="Times New Roman" charset="0"/>
              <a:cs typeface="Times New Roman" panose="02020603050405020304" pitchFamily="18" charset="0"/>
            </a:endParaRP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0B80939F-FA3E-5348-8F79-52D9567600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51299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9432" y="101221"/>
            <a:ext cx="11395881" cy="791843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>
                <a:solidFill>
                  <a:srgbClr val="0C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Неустойка по контракту и административный штраф – ответственность за разные правонарушения </a:t>
            </a:r>
            <a:endParaRPr lang="ru-RU" sz="3200" b="1" dirty="0">
              <a:solidFill>
                <a:srgbClr val="0C00FF"/>
              </a:solidFill>
              <a:latin typeface="Times New Roman" panose="02020603050405020304" pitchFamily="18" charset="0"/>
              <a:ea typeface="Times New Roman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1069" y="893064"/>
            <a:ext cx="11832609" cy="5828411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Определением ВС РФ от 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12.08.2022 № 305-ЭС22-3373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делу № 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А40-43815/2021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отменены все акты нижестоящих судов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на пересмотр – взыскание неустойки по контракту 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(нарушения не стоимостного характера)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just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подрядчика более 100 предписания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стройнадзора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штрафы по – 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(Восточный) – оплатила штрафы по КоАП РФ за каждое.</a:t>
            </a:r>
          </a:p>
          <a:p>
            <a:pPr marL="0" indent="0" algn="just">
              <a:buNone/>
            </a:pPr>
            <a:r>
              <a:rPr lang="ru-RU" b="1" dirty="0">
                <a:solidFill>
                  <a:srgbClr val="0C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взыскание неустойки (штрафа) применяется для защиты иного правового интереса (ОИК)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- ч.8 ст. 34 Закона № 44-ФЗ.</a:t>
            </a:r>
          </a:p>
          <a:p>
            <a:pPr marL="0" indent="0" algn="just">
              <a:buNone/>
            </a:pP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Привлечение Подрядчика к админ. ответственности органом </a:t>
            </a:r>
            <a:r>
              <a:rPr lang="ru-RU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госстройнадзора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за нарушение обязательных требований в области строительства и применения строительных материалов не предопределяет, что в рассматриваемом случае может иметь место отступление от принципа 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non </a:t>
            </a:r>
            <a:r>
              <a:rPr lang="en-US" sz="2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bis</a:t>
            </a:r>
            <a:r>
              <a:rPr lang="en-US" sz="2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 idem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если заказчик избрал названный выше способ защиты гражданских прав.</a:t>
            </a:r>
          </a:p>
          <a:p>
            <a:pPr marL="0" indent="0" algn="ctr">
              <a:buNone/>
            </a:pPr>
            <a:r>
              <a:rPr lang="ru-RU" sz="26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Следующее заседание АС Москвы – 25.10.2022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9C95B-CB90-9540-BCB3-09591ED42B96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92853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0375" y="177421"/>
            <a:ext cx="11395881" cy="791843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>
                <a:solidFill>
                  <a:srgbClr val="0C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НЕТ ДС или согласования ЗАК – нет оплаты </a:t>
            </a:r>
            <a:r>
              <a:rPr lang="ru-RU" sz="3200" b="1" dirty="0" err="1">
                <a:solidFill>
                  <a:srgbClr val="0C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допработ</a:t>
            </a:r>
            <a:r>
              <a:rPr lang="ru-RU" sz="3200" b="1" dirty="0">
                <a:solidFill>
                  <a:srgbClr val="0C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ru-RU" sz="3200" b="1" dirty="0">
                <a:solidFill>
                  <a:srgbClr val="0C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rgbClr val="0C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(при их выполнении и приемке)</a:t>
            </a:r>
            <a:endParaRPr lang="ru-RU" sz="3200" b="1" dirty="0">
              <a:solidFill>
                <a:srgbClr val="0C00FF"/>
              </a:solidFill>
              <a:latin typeface="Times New Roman" panose="02020603050405020304" pitchFamily="18" charset="0"/>
              <a:ea typeface="Times New Roman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1069" y="1257300"/>
            <a:ext cx="11832609" cy="5464175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Постановлением АС СЗО от 28.04.2022 по делу </a:t>
            </a:r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№ А05-8815/2021 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отменены акты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АС Архангельской обл. от 02.11.2021 и 14 ААС от 20.01.2022 </a:t>
            </a:r>
            <a:r>
              <a:rPr lang="ru-RU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(требования подрядчика удовлетворены)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0" indent="0" algn="ctr">
              <a:buNone/>
            </a:pP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иске Подрядчика к ЗАК о взыскании стоимости по доп. работам отказано.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Подрядчик 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обязан сообщать ЗАК о доп. работах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не учтенных в тех. документации, которые увеличивают сметную стоимость строительства (п.5 ст. 709 и п.3 ст. 743 ГК РФ). </a:t>
            </a:r>
          </a:p>
          <a:p>
            <a:pPr marL="0" indent="0" algn="just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неполучении - обязан приостановить работы с отнесением убытков, вызванных простоем, на счет ЗАК (п.3 ст. 743 ГК РФ). </a:t>
            </a:r>
            <a:r>
              <a:rPr lang="ru-RU" sz="2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подрядчик работы не приостанавливал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2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Определением ВС РФ от 23.09.2022 г. № 307-ЭС22-13199 Подрядчику отказано.</a:t>
            </a:r>
          </a:p>
          <a:p>
            <a:pPr marL="0" indent="0" algn="ctr">
              <a:buNone/>
            </a:pPr>
            <a:r>
              <a:rPr lang="ru-RU" sz="2400" b="1" u="sng" dirty="0">
                <a:solidFill>
                  <a:srgbClr val="0C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АНАЛОГИЧНО:</a:t>
            </a:r>
          </a:p>
          <a:p>
            <a:pPr marL="0" indent="0" algn="ctr">
              <a:buNone/>
            </a:pPr>
            <a:r>
              <a:rPr lang="ru-RU" b="1" dirty="0">
                <a:solidFill>
                  <a:srgbClr val="0C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Решение АС Р. Марий Эл от 01.09.2021 по делу № А38-8889/2020, без изменения АП (17.09.2021) и КАС (18.05.2022) Определением ВС РФ от 15.09.2022 № 301-ЭС22-16383 отказано в передаче.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9C95B-CB90-9540-BCB3-09591ED42B96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90964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94129"/>
            <a:ext cx="10515600" cy="380707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b="1" dirty="0">
                <a:latin typeface="Times New Roman" charset="0"/>
                <a:ea typeface="Times New Roman" charset="0"/>
                <a:cs typeface="Times New Roman" charset="0"/>
              </a:rPr>
              <a:t>Основные работы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36" y="520140"/>
            <a:ext cx="778572" cy="959195"/>
          </a:xfrm>
        </p:spPr>
      </p:pic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3639" y="670433"/>
            <a:ext cx="1279436" cy="950049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99136" y="379516"/>
            <a:ext cx="1192393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Более 150 научных статей </a:t>
            </a:r>
            <a:r>
              <a:rPr lang="ru-RU" sz="1600" dirty="0">
                <a:solidFill>
                  <a:srgbClr val="FF0000"/>
                </a:solidFill>
                <a:latin typeface="Times New Roman" charset="0"/>
                <a:ea typeface="Times New Roman" charset="0"/>
                <a:cs typeface="Times New Roman" charset="0"/>
              </a:rPr>
              <a:t>в журналах и сборниках по проблемам правового и финансового обеспечения закупок.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332068" y="1396955"/>
            <a:ext cx="908620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imes New Roman" charset="0"/>
                <a:ea typeface="Times New Roman" charset="0"/>
                <a:cs typeface="Times New Roman" charset="0"/>
              </a:rPr>
              <a:t>2) Закупки товаров, работ, услуг в бюджетных учреждениях. Практикум // В.В. </a:t>
            </a:r>
            <a:r>
              <a:rPr lang="ru-RU" sz="1600" dirty="0" err="1">
                <a:latin typeface="Times New Roman" charset="0"/>
                <a:ea typeface="Times New Roman" charset="0"/>
                <a:cs typeface="Times New Roman" charset="0"/>
              </a:rPr>
              <a:t>Кикавец</a:t>
            </a:r>
            <a:r>
              <a:rPr lang="ru-RU" sz="1600" dirty="0">
                <a:latin typeface="Times New Roman" charset="0"/>
                <a:ea typeface="Times New Roman" charset="0"/>
                <a:cs typeface="Times New Roman" charset="0"/>
              </a:rPr>
              <a:t> - М.: «Ваш Формат». 2016. 324 с. </a:t>
            </a:r>
            <a:r>
              <a:rPr lang="en-US" sz="1600" b="1" dirty="0">
                <a:latin typeface="Times New Roman" charset="0"/>
                <a:ea typeface="Times New Roman" charset="0"/>
                <a:cs typeface="Times New Roman" charset="0"/>
              </a:rPr>
              <a:t>ISBN – 978-5-9908707-9-6</a:t>
            </a:r>
            <a:r>
              <a:rPr lang="ru-RU" sz="1600" b="1" dirty="0">
                <a:effectLst/>
                <a:latin typeface="Times New Roman" charset="0"/>
                <a:ea typeface="Times New Roman" charset="0"/>
                <a:cs typeface="Times New Roman" charset="0"/>
              </a:rPr>
              <a:t> </a:t>
            </a:r>
            <a:endParaRPr lang="ru-RU" sz="1600" b="1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6FAB6613-E763-5140-81A4-6B34E2CF5B64}"/>
              </a:ext>
            </a:extLst>
          </p:cNvPr>
          <p:cNvSpPr/>
          <p:nvPr/>
        </p:nvSpPr>
        <p:spPr>
          <a:xfrm>
            <a:off x="1332068" y="732011"/>
            <a:ext cx="919226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imes New Roman" charset="0"/>
                <a:ea typeface="Times New Roman" charset="0"/>
                <a:cs typeface="Times New Roman" charset="0"/>
              </a:rPr>
              <a:t>1) Судебные споры в контрактной системе // В.В. </a:t>
            </a:r>
            <a:r>
              <a:rPr lang="ru-RU" sz="1600" dirty="0" err="1">
                <a:latin typeface="Times New Roman" charset="0"/>
                <a:ea typeface="Times New Roman" charset="0"/>
                <a:cs typeface="Times New Roman" charset="0"/>
              </a:rPr>
              <a:t>Кикавец</a:t>
            </a:r>
            <a:r>
              <a:rPr lang="ru-RU" sz="1600" dirty="0">
                <a:latin typeface="Times New Roman" charset="0"/>
                <a:ea typeface="Times New Roman" charset="0"/>
                <a:cs typeface="Times New Roman" charset="0"/>
              </a:rPr>
              <a:t>. М.: «Ваш Формат». 2015. 186 с.</a:t>
            </a:r>
            <a:r>
              <a:rPr lang="ru-RU" sz="1600" b="1" dirty="0">
                <a:latin typeface="Times New Roman" charset="0"/>
                <a:ea typeface="Times New Roman" charset="0"/>
                <a:cs typeface="Times New Roman" charset="0"/>
              </a:rPr>
              <a:t>   </a:t>
            </a:r>
            <a:r>
              <a:rPr lang="en-US" sz="1600" b="1" dirty="0">
                <a:latin typeface="Times New Roman" charset="0"/>
                <a:ea typeface="Times New Roman" charset="0"/>
                <a:cs typeface="Times New Roman" charset="0"/>
              </a:rPr>
              <a:t>ISBN – 978-5-9907339-5-4</a:t>
            </a:r>
            <a:endParaRPr lang="ru-RU" sz="16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9" name="Объект 3">
            <a:extLst>
              <a:ext uri="{FF2B5EF4-FFF2-40B4-BE49-F238E27FC236}">
                <a16:creationId xmlns:a16="http://schemas.microsoft.com/office/drawing/2014/main" id="{D2222A21-2BFF-E541-A58A-8A43162904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36" y="1609483"/>
            <a:ext cx="917046" cy="916457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B7693ADD-5DA3-4B4A-8F6E-46716E25CC54}"/>
              </a:ext>
            </a:extLst>
          </p:cNvPr>
          <p:cNvSpPr/>
          <p:nvPr/>
        </p:nvSpPr>
        <p:spPr>
          <a:xfrm>
            <a:off x="1314051" y="2030021"/>
            <a:ext cx="920011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imes New Roman" charset="0"/>
                <a:ea typeface="Times New Roman" charset="0"/>
                <a:cs typeface="Times New Roman" charset="0"/>
              </a:rPr>
              <a:t>3) Банковская гарантия и иные виды обеспечения обязательства в контрактной системе в сфере закупок: учебное пособие. / В.В. </a:t>
            </a:r>
            <a:r>
              <a:rPr lang="ru-RU" sz="1600" dirty="0" err="1">
                <a:latin typeface="Times New Roman" charset="0"/>
                <a:ea typeface="Times New Roman" charset="0"/>
                <a:cs typeface="Times New Roman" charset="0"/>
              </a:rPr>
              <a:t>Кикавец</a:t>
            </a:r>
            <a:r>
              <a:rPr lang="ru-RU" sz="1600" dirty="0">
                <a:latin typeface="Times New Roman" charset="0"/>
                <a:ea typeface="Times New Roman" charset="0"/>
                <a:cs typeface="Times New Roman" charset="0"/>
              </a:rPr>
              <a:t> – М.: ООО «ВАШ ФОРМАТ», 2017. 132 с.  </a:t>
            </a:r>
            <a:r>
              <a:rPr lang="en-US" sz="1100" b="1" dirty="0">
                <a:latin typeface="Times New Roman" charset="0"/>
                <a:ea typeface="Times New Roman" charset="0"/>
                <a:cs typeface="Times New Roman" charset="0"/>
              </a:rPr>
              <a:t>ISBN – 978-5-9909702-9-8</a:t>
            </a:r>
            <a:r>
              <a:rPr lang="ru-RU" sz="1100" dirty="0">
                <a:effectLst/>
                <a:latin typeface="Times New Roman" charset="0"/>
                <a:ea typeface="Times New Roman" charset="0"/>
                <a:cs typeface="Times New Roman" charset="0"/>
              </a:rPr>
              <a:t> </a:t>
            </a:r>
            <a:endParaRPr lang="ru-RU" sz="16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12" name="Изображение 10">
            <a:extLst>
              <a:ext uri="{FF2B5EF4-FFF2-40B4-BE49-F238E27FC236}">
                <a16:creationId xmlns:a16="http://schemas.microsoft.com/office/drawing/2014/main" id="{2F2BA6A1-F709-0E4C-962C-523500DB0F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3639" y="1733311"/>
            <a:ext cx="1265422" cy="811210"/>
          </a:xfrm>
          <a:prstGeom prst="rect">
            <a:avLst/>
          </a:prstGeom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29A8CCE0-AC57-D145-9FD8-8F7366675EC9}"/>
              </a:ext>
            </a:extLst>
          </p:cNvPr>
          <p:cNvSpPr/>
          <p:nvPr/>
        </p:nvSpPr>
        <p:spPr>
          <a:xfrm>
            <a:off x="1332069" y="2616037"/>
            <a:ext cx="91821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sz="16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charset="0"/>
                <a:cs typeface="Times New Roman" panose="02020603050405020304" pitchFamily="18" charset="0"/>
              </a:rPr>
              <a:t>4) 44-ФЗ: архитектура контрактной системы. Учебное наглядное пособие. [Электронный ресурс]. – Ливны., 2017. </a:t>
            </a:r>
            <a:r>
              <a:rPr lang="ru-RU" sz="16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charset="0"/>
                <a:cs typeface="Times New Roman" panose="02020603050405020304" pitchFamily="18" charset="0"/>
              </a:rPr>
              <a:t>ISBN 978-5-904246-73-0</a:t>
            </a:r>
            <a:r>
              <a:rPr lang="ru-RU" sz="16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Изображение 2">
            <a:extLst>
              <a:ext uri="{FF2B5EF4-FFF2-40B4-BE49-F238E27FC236}">
                <a16:creationId xmlns:a16="http://schemas.microsoft.com/office/drawing/2014/main" id="{DFF64E73-930B-4343-8F67-9FBFE8090F7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38" y="2663844"/>
            <a:ext cx="1016162" cy="753509"/>
          </a:xfrm>
          <a:prstGeom prst="rect">
            <a:avLst/>
          </a:prstGeom>
        </p:spPr>
      </p:pic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CB4A3381-2D71-CE43-BC04-4EC6CA378783}"/>
              </a:ext>
            </a:extLst>
          </p:cNvPr>
          <p:cNvSpPr/>
          <p:nvPr/>
        </p:nvSpPr>
        <p:spPr>
          <a:xfrm>
            <a:off x="1341546" y="3272049"/>
            <a:ext cx="925025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imes New Roman" charset="0"/>
                <a:ea typeface="Times New Roman" charset="0"/>
                <a:cs typeface="Times New Roman" charset="0"/>
              </a:rPr>
              <a:t>5) От партнерства до </a:t>
            </a:r>
            <a:r>
              <a:rPr lang="ru-RU" sz="1600" dirty="0" err="1">
                <a:latin typeface="Times New Roman" charset="0"/>
                <a:ea typeface="Times New Roman" charset="0"/>
                <a:cs typeface="Times New Roman" charset="0"/>
              </a:rPr>
              <a:t>рейдерства</a:t>
            </a:r>
            <a:r>
              <a:rPr lang="ru-RU" sz="1600" dirty="0">
                <a:latin typeface="Times New Roman" charset="0"/>
                <a:ea typeface="Times New Roman" charset="0"/>
                <a:cs typeface="Times New Roman" charset="0"/>
              </a:rPr>
              <a:t>: практика государственных и государственно-корпоративных закупок: монография. / </a:t>
            </a:r>
            <a:r>
              <a:rPr lang="ru-RU" sz="1600" dirty="0" err="1">
                <a:latin typeface="Times New Roman" charset="0"/>
                <a:ea typeface="Times New Roman" charset="0"/>
                <a:cs typeface="Times New Roman" charset="0"/>
              </a:rPr>
              <a:t>Кикавец</a:t>
            </a:r>
            <a:r>
              <a:rPr lang="ru-RU" sz="1600" dirty="0">
                <a:latin typeface="Times New Roman" charset="0"/>
                <a:ea typeface="Times New Roman" charset="0"/>
                <a:cs typeface="Times New Roman" charset="0"/>
              </a:rPr>
              <a:t> В.В., Кузнецов К.В. – М.: Проспект, 2018. 223 с.  </a:t>
            </a:r>
            <a:r>
              <a:rPr lang="en-US" sz="1600" b="1" dirty="0">
                <a:latin typeface="Times New Roman" charset="0"/>
                <a:ea typeface="Times New Roman" charset="0"/>
                <a:cs typeface="Times New Roman" charset="0"/>
              </a:rPr>
              <a:t>ISBN – 978-5-</a:t>
            </a:r>
            <a:r>
              <a:rPr lang="ru-RU" sz="1600" b="1" dirty="0">
                <a:latin typeface="Times New Roman" charset="0"/>
                <a:ea typeface="Times New Roman" charset="0"/>
                <a:cs typeface="Times New Roman" charset="0"/>
              </a:rPr>
              <a:t>392-26925</a:t>
            </a:r>
            <a:r>
              <a:rPr lang="ru-RU" sz="16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</a:p>
        </p:txBody>
      </p:sp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A5D56DA3-89B0-504B-BEAB-B6728B0A413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>
            <a:off x="10723706" y="2683777"/>
            <a:ext cx="1239535" cy="1199670"/>
          </a:xfrm>
          <a:prstGeom prst="rect">
            <a:avLst/>
          </a:prstGeom>
        </p:spPr>
      </p:pic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9A4193C5-2E2C-C94C-A933-92BE48F7E749}"/>
              </a:ext>
            </a:extLst>
          </p:cNvPr>
          <p:cNvSpPr/>
          <p:nvPr/>
        </p:nvSpPr>
        <p:spPr>
          <a:xfrm>
            <a:off x="1341546" y="3922615"/>
            <a:ext cx="926088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6) История правового регулирования государственных закупок в России: финансовый аспект</a:t>
            </a:r>
            <a:r>
              <a:rPr lang="ru-RU" sz="1600" dirty="0"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: монография /  </a:t>
            </a:r>
            <a:r>
              <a:rPr lang="ru-RU" sz="1600" dirty="0" err="1"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Кикавец</a:t>
            </a:r>
            <a:r>
              <a:rPr lang="ru-RU" sz="1600" dirty="0"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 В.В. – М.: Проспект, 2019. 128 с.  </a:t>
            </a:r>
            <a:r>
              <a:rPr lang="en-US" sz="1600" b="1" dirty="0"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ISBN –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978-5-392-29686-6</a:t>
            </a:r>
            <a:endParaRPr lang="ru-RU" sz="1600" b="1" dirty="0">
              <a:latin typeface="Times New Roman" panose="02020603050405020304" pitchFamily="18" charset="0"/>
              <a:ea typeface="Times New Roman" charset="0"/>
              <a:cs typeface="Times New Roman" panose="02020603050405020304" pitchFamily="18" charset="0"/>
            </a:endParaRP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C6FAD410-4C1A-3B49-AB52-41DF4128ECF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438" y="3498974"/>
            <a:ext cx="964406" cy="1401902"/>
          </a:xfrm>
          <a:prstGeom prst="rect">
            <a:avLst/>
          </a:prstGeom>
        </p:spPr>
      </p:pic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FED30AEF-7A59-B449-A2A8-D91059A452B7}"/>
              </a:ext>
            </a:extLst>
          </p:cNvPr>
          <p:cNvSpPr/>
          <p:nvPr/>
        </p:nvSpPr>
        <p:spPr>
          <a:xfrm>
            <a:off x="1341547" y="4492025"/>
            <a:ext cx="918278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7) Публичные закупки в практике зарубежных стран</a:t>
            </a:r>
            <a:r>
              <a:rPr lang="ru-RU" sz="1600" dirty="0"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: монография / </a:t>
            </a:r>
            <a:r>
              <a:rPr lang="ru-RU" sz="1600" dirty="0" err="1"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Кикавец</a:t>
            </a:r>
            <a:r>
              <a:rPr lang="ru-RU" sz="1600" dirty="0"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 В.В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– М.: Проспект, 2020. – 176 с. 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ISBN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978-5-392-32728-7</a:t>
            </a:r>
            <a:endParaRPr lang="ru-RU" sz="1600" dirty="0"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279B2D25-92D2-7A40-A250-6EF5B9004D2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541834" y="4022703"/>
            <a:ext cx="1555930" cy="1138715"/>
          </a:xfrm>
          <a:prstGeom prst="rect">
            <a:avLst/>
          </a:prstGeom>
        </p:spPr>
      </p:pic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C53F0ED8-EBD6-674E-BFEE-73F1D1EEEEEE}"/>
              </a:ext>
            </a:extLst>
          </p:cNvPr>
          <p:cNvSpPr/>
          <p:nvPr/>
        </p:nvSpPr>
        <p:spPr>
          <a:xfrm>
            <a:off x="1341547" y="5106781"/>
            <a:ext cx="907672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8) Публичные закупки в России: интересы, конкуренция, ценообразование: </a:t>
            </a:r>
            <a:r>
              <a:rPr lang="ru-RU" sz="1600" dirty="0"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монография / под ред. В.В. </a:t>
            </a:r>
            <a:r>
              <a:rPr lang="ru-RU" sz="1600" dirty="0" err="1"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Кикавца</a:t>
            </a:r>
            <a:r>
              <a:rPr lang="ru-RU" sz="1600" dirty="0"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 – М.: Проспект, 2021. – 256 с.  </a:t>
            </a:r>
            <a:r>
              <a:rPr lang="en-US" sz="1600" b="1" dirty="0"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ISBN – </a:t>
            </a:r>
            <a:r>
              <a:rPr lang="ru-RU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978-5-392-35260-9</a:t>
            </a:r>
            <a:endParaRPr lang="ru-RU" sz="1600" b="1" dirty="0">
              <a:latin typeface="Times New Roman" panose="02020603050405020304" pitchFamily="18" charset="0"/>
              <a:ea typeface="Times New Roman" charset="0"/>
              <a:cs typeface="Times New Roman" panose="02020603050405020304" pitchFamily="18" charset="0"/>
            </a:endParaRP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CC6BB3E6-3A48-934C-AE95-A240E0DE07E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010" y="4997982"/>
            <a:ext cx="1220808" cy="1017972"/>
          </a:xfrm>
          <a:prstGeom prst="rect">
            <a:avLst/>
          </a:prstGeom>
        </p:spPr>
      </p:pic>
      <p:sp>
        <p:nvSpPr>
          <p:cNvPr id="25" name="Заголовок 1">
            <a:extLst>
              <a:ext uri="{FF2B5EF4-FFF2-40B4-BE49-F238E27FC236}">
                <a16:creationId xmlns:a16="http://schemas.microsoft.com/office/drawing/2014/main" id="{CE2C2B47-7764-C048-93D0-41F2D9CF4386}"/>
              </a:ext>
            </a:extLst>
          </p:cNvPr>
          <p:cNvSpPr txBox="1">
            <a:spLocks/>
          </p:cNvSpPr>
          <p:nvPr/>
        </p:nvSpPr>
        <p:spPr>
          <a:xfrm>
            <a:off x="1409700" y="5690545"/>
            <a:ext cx="9008570" cy="5235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9) Эффективная контрактная служба заказчика: Монография. – М.: ООО «НКЦ Образование», 2020. – 208 с.</a:t>
            </a:r>
            <a:b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ISBN 978-5-4441-0309-8</a:t>
            </a:r>
            <a:endParaRPr lang="ru-RU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27E91231-D948-734D-8A13-4E7A6934DC0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401300" y="5400697"/>
            <a:ext cx="1621775" cy="1203038"/>
          </a:xfrm>
          <a:prstGeom prst="rect">
            <a:avLst/>
          </a:prstGeom>
        </p:spPr>
      </p:pic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26988C9D-8EBD-B243-B56E-0F87D6BD50D6}"/>
              </a:ext>
            </a:extLst>
          </p:cNvPr>
          <p:cNvSpPr/>
          <p:nvPr/>
        </p:nvSpPr>
        <p:spPr>
          <a:xfrm>
            <a:off x="1409700" y="6180587"/>
            <a:ext cx="885372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10) Финансовый контроль публичных закупок в Российской Федерации: 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монография / под ред.  В.В. </a:t>
            </a:r>
            <a:r>
              <a:rPr lang="ru-RU" sz="1600" dirty="0" err="1">
                <a:solidFill>
                  <a:schemeClr val="tx1"/>
                </a:solidFill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Кикавца</a:t>
            </a:r>
            <a:r>
              <a:rPr lang="ru-RU" sz="16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 – М.: Проспект, 2022. – 208 с.  </a:t>
            </a:r>
            <a:r>
              <a:rPr lang="en-US" sz="1600" b="1" dirty="0">
                <a:solidFill>
                  <a:schemeClr val="tx1"/>
                </a:solidFill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ISBN – </a:t>
            </a:r>
            <a:r>
              <a:rPr lang="ru-RU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978-5-392-36791-7</a:t>
            </a:r>
            <a:endParaRPr lang="ru-RU" sz="1600" b="1" dirty="0">
              <a:solidFill>
                <a:schemeClr val="tx1"/>
              </a:solidFill>
              <a:latin typeface="Times New Roman" panose="02020603050405020304" pitchFamily="18" charset="0"/>
              <a:ea typeface="Times New Roman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25681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ctrTitle"/>
          </p:nvPr>
        </p:nvSpPr>
        <p:spPr>
          <a:xfrm>
            <a:off x="860935" y="2565400"/>
            <a:ext cx="10673329" cy="1269999"/>
          </a:xfrm>
        </p:spPr>
        <p:txBody>
          <a:bodyPr>
            <a:noAutofit/>
          </a:bodyPr>
          <a:lstStyle/>
          <a:p>
            <a:r>
              <a:rPr lang="ru-RU" sz="4800" b="1" dirty="0">
                <a:solidFill>
                  <a:srgbClr val="0C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ФК </a:t>
            </a:r>
            <a:br>
              <a:rPr lang="ru-RU" sz="4800" b="1" dirty="0">
                <a:solidFill>
                  <a:srgbClr val="0C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800" b="1" dirty="0">
                <a:solidFill>
                  <a:srgbClr val="0C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публичных закупках</a:t>
            </a:r>
            <a:endParaRPr lang="ru-RU" sz="3600" b="1" dirty="0">
              <a:solidFill>
                <a:srgbClr val="0C00FF"/>
              </a:solidFill>
              <a:latin typeface="Times New Roman" panose="02020603050405020304" pitchFamily="18" charset="0"/>
              <a:ea typeface="Times New Roman" charset="0"/>
              <a:cs typeface="Times New Roman" panose="02020603050405020304" pitchFamily="18" charset="0"/>
            </a:endParaRP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0B80939F-FA3E-5348-8F79-52D9567600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75130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0375" y="177421"/>
            <a:ext cx="11395881" cy="791843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>
                <a:solidFill>
                  <a:srgbClr val="0C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Нерадивость ЗАК и экономия подрядчика – не являются неосновательным обогащением!!! (6 млн)</a:t>
            </a:r>
            <a:r>
              <a:rPr lang="ru-RU" sz="2800" b="1" dirty="0">
                <a:solidFill>
                  <a:srgbClr val="0C00FF"/>
                </a:solidFill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1069" y="1257300"/>
            <a:ext cx="11832609" cy="5464175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решение АС Москвы от 18.03.2020 г. по делу № </a:t>
            </a:r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А40-321042/2019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оставленное без изменения судами АП (27.07.2020 г.) и КАС (26.10.2020 г.)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just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КСП Москвы - завышение объема выполненных работ по уходу за наружными металл. ограждениями московских парков (ограждения по факту </a:t>
            </a:r>
            <a:r>
              <a:rPr lang="ru-RU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разноуровневые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однако объем работ и ЦК рассчитаны исходя из предельного значения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Суды - </a:t>
            </a:r>
            <a:r>
              <a:rPr lang="ru-RU" sz="2400" b="1" dirty="0">
                <a:solidFill>
                  <a:srgbClr val="0C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объем работ был выполнен, без замечаний принят и оплачен ЗАК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0" indent="0" algn="just">
              <a:buNone/>
            </a:pPr>
            <a:r>
              <a:rPr lang="ru-RU" b="1" dirty="0">
                <a:solidFill>
                  <a:srgbClr val="0C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Твердая ЦК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(п.4 ст. 709 ГК РФ) - </a:t>
            </a:r>
            <a:r>
              <a:rPr lang="ru-RU" b="1" dirty="0">
                <a:solidFill>
                  <a:srgbClr val="0C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только для подрядчика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(невозможность требования увеличения твердой цены), но </a:t>
            </a:r>
            <a:r>
              <a:rPr lang="ru-RU" b="1" dirty="0">
                <a:solidFill>
                  <a:srgbClr val="0C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для ЗАК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который не вправе требовать ее уменьшения, в том числе в случае, когда в момент заключения договора подряда исключалась возможность предусмотреть полный объем подлежащих выполнению работ или необходимых для этого расходов (п. 6 ст. 709 ГК РФ).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Определением ВС РФ от 30.12.2020 г. № 305-ЭС20-20559 поддержаны акты нижестоящих судов.</a:t>
            </a:r>
            <a:endParaRPr lang="ru-RU" sz="2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9C95B-CB90-9540-BCB3-09591ED42B96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34473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0375" y="177421"/>
            <a:ext cx="11395881" cy="791843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>
                <a:solidFill>
                  <a:srgbClr val="0C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 ФК не влечет обязанности подрядчика возвратить ЗАК денежные средства (10 млн)</a:t>
            </a:r>
            <a:r>
              <a:rPr lang="ru-RU" sz="3200" b="1" dirty="0">
                <a:solidFill>
                  <a:srgbClr val="0C00FF"/>
                </a:solidFill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1069" y="1097280"/>
            <a:ext cx="11832609" cy="5624195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решение АС КБР от 14.07.2020 г. по делу № </a:t>
            </a:r>
            <a:r>
              <a:rPr lang="ru-RU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А20-466/2020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оставленное без изменения судами АП (06.10.2020 г.) и КАС (20.01.2021 г.) инстанциями.</a:t>
            </a:r>
            <a:endParaRPr lang="en-US" sz="1800" b="1" dirty="0">
              <a:solidFill>
                <a:srgbClr val="0C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2400" b="1" dirty="0">
                <a:solidFill>
                  <a:srgbClr val="0C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Неосновательное - основания, подтверждающие приобретение или сбережение имущества за счет другого лица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отсутствие правового основания такого сбережения / приобретения, отсутствие иных обстоятельств, по ст. 1109 ГК РФ.</a:t>
            </a:r>
          </a:p>
          <a:p>
            <a:pPr marL="0" indent="0" algn="just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акт ФК </a:t>
            </a:r>
            <a:r>
              <a:rPr lang="ru-RU" sz="2400" b="1" i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влечет обязанности Х/С возвратить средства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поскольку возврат исполненного по контракту на таком основании не предусмотрен ГК РФ. </a:t>
            </a:r>
          </a:p>
          <a:p>
            <a:pPr marL="0" indent="0" algn="just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Проверка проводилась в отношении ЗАК, а не Х/С, для которого 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допущенные ЗАК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нарушения 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расхода БС не должны влечь неблагоприятные последствия.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Наличие выявленных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фин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/нарушений только в акте проверки в отсутствие иных доказательств завышения Х/С объема и стоимости фактически выполненных работ 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может быть признан надлежащим доказательством.       </a:t>
            </a:r>
            <a:r>
              <a:rPr lang="ru-RU" sz="4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НО:</a:t>
            </a:r>
            <a:endParaRPr lang="ru-RU" sz="22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9C95B-CB90-9540-BCB3-09591ED42B96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497950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9432" y="75821"/>
            <a:ext cx="11395881" cy="791843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>
                <a:solidFill>
                  <a:srgbClr val="0C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 ФК – преследует публичный интерес </a:t>
            </a:r>
            <a:br>
              <a:rPr lang="ru-RU" sz="2800" b="1" dirty="0">
                <a:solidFill>
                  <a:srgbClr val="0C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rgbClr val="0C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(который необходимо исследовать) - 1</a:t>
            </a:r>
            <a:endParaRPr lang="ru-RU" sz="2800" b="1" dirty="0">
              <a:solidFill>
                <a:srgbClr val="0C00FF"/>
              </a:solidFill>
              <a:latin typeface="Times New Roman" panose="02020603050405020304" pitchFamily="18" charset="0"/>
              <a:ea typeface="Times New Roman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1069" y="867664"/>
            <a:ext cx="11832609" cy="5853811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Определением ВС РФ от 17.01.2022 г. № 302-ЭС21-17055 отменены акты нижестоящих судов и на новое рассмотрение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решение АС Р. Саха от 01.12.2021 г. по делу № 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А58-6426/2020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без изменения судами АП (22.03.2021 г.) и КАС (04.06.2021 г.)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0" indent="0" algn="just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КРУ МВД вопросы ФХД МВД (Саха) – выявлены излишне оплаченные материалы, которые по смете заложены больше, чем установлено по факту (600,5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т.р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.).</a:t>
            </a:r>
          </a:p>
          <a:p>
            <a:pPr marL="0" indent="0" algn="just">
              <a:buNone/>
            </a:pPr>
            <a:r>
              <a:rPr lang="ru-RU" sz="2400" b="1" dirty="0">
                <a:solidFill>
                  <a:srgbClr val="0C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Иск направлен на устранение нарушения принципа эффективного использования БС с целью защиты публичных интересов и судебную оценку фактов, содержащихся в акте КРУ МВД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в целях установления в рамках </a:t>
            </a:r>
            <a:r>
              <a:rPr lang="ru-RU" sz="2400" dirty="0">
                <a:solidFill>
                  <a:srgbClr val="0C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спора баланса интересов сторон – ЗАДАЧА СУДА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just">
              <a:buNone/>
            </a:pPr>
            <a:r>
              <a:rPr lang="ru-RU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действия сторон частноправового характера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(подписание актов приемок, соглашения и т.п.) </a:t>
            </a:r>
            <a:r>
              <a:rPr lang="ru-RU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сами по себе не могут нивелировать публично-значимые цели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200" b="1" u="sng" dirty="0">
                <a:solidFill>
                  <a:srgbClr val="0C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ВОПРОСЫ:</a:t>
            </a:r>
            <a:endParaRPr lang="ru-RU" sz="2000" b="1" u="sng" dirty="0">
              <a:solidFill>
                <a:srgbClr val="0C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Tx/>
              <a:buChar char="-"/>
            </a:pP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имела ли место необоснованная растрата БС;</a:t>
            </a:r>
          </a:p>
          <a:p>
            <a:pPr algn="just">
              <a:buFontTx/>
              <a:buChar char="-"/>
            </a:pPr>
            <a:r>
              <a:rPr lang="ru-RU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необходим ли возврат несоразмерно израсходованных БС;</a:t>
            </a:r>
          </a:p>
          <a:p>
            <a:pPr algn="just">
              <a:buFontTx/>
              <a:buChar char="-"/>
            </a:pPr>
            <a:r>
              <a:rPr lang="ru-RU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необходимо ли признать БС соразмерными и сохранить за подрядчиком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добросовестно исполнившего обязательства перед ЗАК.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9C95B-CB90-9540-BCB3-09591ED42B96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67364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0375" y="177421"/>
            <a:ext cx="11395881" cy="791843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>
                <a:solidFill>
                  <a:srgbClr val="0C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 ФК – преследует публичный интерес </a:t>
            </a:r>
            <a:br>
              <a:rPr lang="ru-RU" sz="2800" b="1" dirty="0">
                <a:solidFill>
                  <a:srgbClr val="0C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rgbClr val="0C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(который необходимо исследовать) - 2</a:t>
            </a:r>
            <a:endParaRPr lang="ru-RU" sz="2800" b="1" dirty="0">
              <a:solidFill>
                <a:srgbClr val="0C00FF"/>
              </a:solidFill>
              <a:latin typeface="Times New Roman" panose="02020603050405020304" pitchFamily="18" charset="0"/>
              <a:ea typeface="Times New Roman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1069" y="969264"/>
            <a:ext cx="11832609" cy="5752211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решением АС Р. Саха от 30.05.2022 г. по делу № </a:t>
            </a:r>
            <a:r>
              <a:rPr lang="ru-RU" sz="3200" b="1" dirty="0">
                <a:solidFill>
                  <a:srgbClr val="0C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А58-6426/2020</a:t>
            </a:r>
            <a:r>
              <a:rPr lang="ru-RU" sz="2400" b="1" dirty="0">
                <a:solidFill>
                  <a:srgbClr val="0C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требования ЗАК удовлетворено.</a:t>
            </a:r>
            <a:endParaRPr lang="ru-RU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действия сторон частноправового характера 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могут нивелировать публично-значимые цели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требования законодательства </a:t>
            </a:r>
            <a:r>
              <a:rPr lang="ru-RU" sz="2400" b="1" dirty="0">
                <a:solidFill>
                  <a:srgbClr val="0C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известны участникам и формируют у добросовестных участников определенные разумные ожидания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связанные с результатами такого контроля в публичных интересах.</a:t>
            </a:r>
            <a:endParaRPr lang="ru-RU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Подрядчик, как профессиональный участник, обладающий необходимыми познаниями в области выполнения работ, действуя разумно и добросовестно, </a:t>
            </a:r>
            <a:r>
              <a:rPr lang="ru-RU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должен был известить ЗАК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 том, что в сметный расчет излишне заложена стоимость материала – умолчал, тем самым нарушив обязанности по контракту.</a:t>
            </a:r>
          </a:p>
          <a:p>
            <a:pPr marL="0" indent="0" algn="just">
              <a:buNone/>
            </a:pP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п. 24 Обзора ВС РФ №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(2019)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24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04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2019 </a:t>
            </a:r>
            <a:r>
              <a:rPr lang="ru-RU" sz="2200" b="1" dirty="0">
                <a:solidFill>
                  <a:srgbClr val="0C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может рассматриваться как экономия подрядчика арифметическая разница между ценой договора и стоимостью фактически выполненных работ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образовавшаяся за счет уменьшения объёмов работ по сравнению с объёмом, предусмотренным договором, использования меньшего, чем предусмотрено договором подряда, количества материалов</a:t>
            </a:r>
          </a:p>
          <a:p>
            <a:pPr marL="0" indent="0" algn="ctr">
              <a:buNone/>
            </a:pP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Следующее заседание АП – 11.10.2022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9C95B-CB90-9540-BCB3-09591ED42B96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110150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04C45A-8369-7D4B-AA1A-11E559D32A16}"/>
              </a:ext>
            </a:extLst>
          </p:cNvPr>
          <p:cNvSpPr txBox="1">
            <a:spLocks/>
          </p:cNvSpPr>
          <p:nvPr/>
        </p:nvSpPr>
        <p:spPr>
          <a:xfrm>
            <a:off x="138896" y="81023"/>
            <a:ext cx="11783027" cy="85877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200" b="1" dirty="0">
                <a:solidFill>
                  <a:srgbClr val="0C00FF"/>
                </a:solidFill>
                <a:latin typeface="Times New Roman" charset="0"/>
                <a:ea typeface="Times New Roman" charset="0"/>
                <a:cs typeface="Times New Roman" charset="0"/>
              </a:rPr>
              <a:t>ВС РФ о ФИНКОНТРОЛЕ (внеш. ГФК)</a:t>
            </a:r>
          </a:p>
          <a:p>
            <a:pPr algn="ctr"/>
            <a:r>
              <a:rPr lang="ru-RU" sz="2500" b="1" dirty="0">
                <a:solidFill>
                  <a:srgbClr val="0C00FF"/>
                </a:solidFill>
                <a:latin typeface="Times New Roman" charset="0"/>
                <a:ea typeface="Times New Roman" charset="0"/>
                <a:cs typeface="Times New Roman" charset="0"/>
              </a:rPr>
              <a:t>(</a:t>
            </a:r>
            <a:r>
              <a:rPr lang="ru-RU" sz="2800" b="1" dirty="0">
                <a:solidFill>
                  <a:srgbClr val="0C00FF"/>
                </a:solidFill>
                <a:latin typeface="Times New Roman" charset="0"/>
                <a:ea typeface="Times New Roman" charset="0"/>
                <a:cs typeface="Times New Roman" charset="0"/>
              </a:rPr>
              <a:t>определение от </a:t>
            </a:r>
            <a:r>
              <a:rPr lang="ru-RU" sz="2800" b="1" u="sng" dirty="0">
                <a:solidFill>
                  <a:srgbClr val="0C00FF"/>
                </a:solidFill>
                <a:latin typeface="Times New Roman" charset="0"/>
                <a:ea typeface="Times New Roman" charset="0"/>
                <a:cs typeface="Times New Roman" charset="0"/>
              </a:rPr>
              <a:t>07.09.2021 № 305-ЭС21-5987 </a:t>
            </a:r>
            <a:r>
              <a:rPr lang="ru-RU" sz="2500" b="1" dirty="0">
                <a:solidFill>
                  <a:srgbClr val="0C00FF"/>
                </a:solidFill>
                <a:latin typeface="Times New Roman" charset="0"/>
                <a:ea typeface="Times New Roman" charset="0"/>
                <a:cs typeface="Times New Roman" charset="0"/>
              </a:rPr>
              <a:t>по делу № </a:t>
            </a:r>
            <a:r>
              <a:rPr lang="ru-RU" sz="2800" b="1" u="sng" dirty="0">
                <a:solidFill>
                  <a:srgbClr val="0C00FF"/>
                </a:solidFill>
                <a:latin typeface="Times New Roman" charset="0"/>
                <a:ea typeface="Times New Roman" charset="0"/>
                <a:cs typeface="Times New Roman" charset="0"/>
              </a:rPr>
              <a:t>А40-181659/2018</a:t>
            </a:r>
            <a:r>
              <a:rPr lang="ru-RU" sz="2500" b="1" dirty="0">
                <a:solidFill>
                  <a:srgbClr val="0C00FF"/>
                </a:solidFill>
                <a:latin typeface="Times New Roman" charset="0"/>
                <a:ea typeface="Times New Roman" charset="0"/>
                <a:cs typeface="Times New Roman" charset="0"/>
              </a:rPr>
              <a:t>)</a:t>
            </a:r>
            <a:endParaRPr lang="ru-RU" sz="2500" dirty="0">
              <a:solidFill>
                <a:srgbClr val="0C00FF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589DF27-24FD-9049-BE8B-8DB216417B56}"/>
              </a:ext>
            </a:extLst>
          </p:cNvPr>
          <p:cNvSpPr txBox="1">
            <a:spLocks/>
          </p:cNvSpPr>
          <p:nvPr/>
        </p:nvSpPr>
        <p:spPr>
          <a:xfrm>
            <a:off x="355600" y="1104900"/>
            <a:ext cx="11427428" cy="5626100"/>
          </a:xfrm>
          <a:prstGeom prst="rect">
            <a:avLst/>
          </a:prstGeom>
        </p:spPr>
        <p:txBody>
          <a:bodyPr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ВС РФ отменил все и на новое рассмотрение.</a:t>
            </a:r>
          </a:p>
          <a:p>
            <a:pPr marL="0" indent="0" algn="just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Иск направлен на устранение нарушения 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принципа эффективного использования БС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целью 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защиты публичных интересов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судебную оценку фактов, содержащихся в предписании органа ГФК, в целях установления в рамках состязательного судебного разбирательства баланса интересов сторон. </a:t>
            </a:r>
          </a:p>
          <a:p>
            <a:pPr marL="0" indent="0" algn="ctr">
              <a:buNone/>
            </a:pP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последующий ГФК является важным элементом бюджетных отношений. </a:t>
            </a:r>
          </a:p>
          <a:p>
            <a:pPr marL="0" indent="0" algn="just">
              <a:buNone/>
            </a:pPr>
            <a:r>
              <a:rPr lang="ru-RU" sz="3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Оставление без судебной оценки фактов установленных ГФК фактически нивелирует контрольную деятельность</a:t>
            </a:r>
            <a:r>
              <a:rPr lang="ru-RU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</a:p>
          <a:p>
            <a:pPr marL="0" indent="0" algn="just">
              <a:buNone/>
            </a:pPr>
            <a:r>
              <a:rPr lang="ru-RU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Это </a:t>
            </a:r>
            <a:r>
              <a:rPr lang="ru-RU" sz="33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приводит к бессмысленности деятельности по ФК расходов БС</a:t>
            </a:r>
            <a:r>
              <a:rPr lang="ru-RU" sz="3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0" indent="0" algn="ctr">
              <a:buNone/>
            </a:pPr>
            <a:r>
              <a:rPr lang="ru-RU" sz="3300" b="1" dirty="0">
                <a:solidFill>
                  <a:srgbClr val="0C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действия сторон </a:t>
            </a:r>
            <a:r>
              <a:rPr lang="ru-RU" sz="3300" b="1" dirty="0" err="1">
                <a:solidFill>
                  <a:srgbClr val="0C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частно</a:t>
            </a:r>
            <a:r>
              <a:rPr lang="ru-RU" sz="3300" b="1" dirty="0">
                <a:solidFill>
                  <a:srgbClr val="0C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-правового характера </a:t>
            </a:r>
            <a:r>
              <a:rPr lang="ru-RU" sz="3000" i="1" dirty="0">
                <a:solidFill>
                  <a:srgbClr val="0C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(подписание соответствующих актов приемки, соглашений и т.п.) </a:t>
            </a:r>
            <a:r>
              <a:rPr lang="ru-RU" sz="3300" b="1" dirty="0">
                <a:solidFill>
                  <a:srgbClr val="0C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сами по себе не могут нивелировать публично-значимые цели.</a:t>
            </a:r>
          </a:p>
          <a:p>
            <a:pPr marL="0" indent="0" algn="ctr">
              <a:buNone/>
            </a:pPr>
            <a:r>
              <a:rPr lang="ru-RU" sz="2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Определением ВС РФ от 11.01.2022 № 418-ПЭК21 жалобе Х/С отказано в </a:t>
            </a:r>
            <a:r>
              <a:rPr lang="ru-RU" sz="26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надзорку</a:t>
            </a:r>
            <a:r>
              <a:rPr lang="ru-RU" sz="2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0" indent="0" algn="ctr">
              <a:buNone/>
            </a:pPr>
            <a:r>
              <a:rPr lang="ru-RU" sz="3800" b="1" i="1" u="sng" dirty="0">
                <a:solidFill>
                  <a:srgbClr val="0C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Решением АС Москвы от 19.09.2022 г. иск удовлетворен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5417976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04C45A-8369-7D4B-AA1A-11E559D32A16}"/>
              </a:ext>
            </a:extLst>
          </p:cNvPr>
          <p:cNvSpPr txBox="1">
            <a:spLocks/>
          </p:cNvSpPr>
          <p:nvPr/>
        </p:nvSpPr>
        <p:spPr>
          <a:xfrm>
            <a:off x="138896" y="81023"/>
            <a:ext cx="11783027" cy="49047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200" b="1" dirty="0">
                <a:solidFill>
                  <a:srgbClr val="0C00FF"/>
                </a:solidFill>
                <a:latin typeface="Times New Roman" charset="0"/>
                <a:ea typeface="Times New Roman" charset="0"/>
                <a:cs typeface="Times New Roman" charset="0"/>
              </a:rPr>
              <a:t>ВС РФ о ФИНКОНТРОЛЕ (</a:t>
            </a:r>
            <a:r>
              <a:rPr lang="ru-RU" sz="3200" b="1" dirty="0" err="1">
                <a:solidFill>
                  <a:srgbClr val="0C00FF"/>
                </a:solidFill>
                <a:latin typeface="Times New Roman" charset="0"/>
                <a:ea typeface="Times New Roman" charset="0"/>
                <a:cs typeface="Times New Roman" charset="0"/>
              </a:rPr>
              <a:t>внутр</a:t>
            </a:r>
            <a:r>
              <a:rPr lang="ru-RU" sz="3200" b="1" dirty="0">
                <a:solidFill>
                  <a:srgbClr val="0C00FF"/>
                </a:solidFill>
                <a:latin typeface="Times New Roman" charset="0"/>
                <a:ea typeface="Times New Roman" charset="0"/>
                <a:cs typeface="Times New Roman" charset="0"/>
              </a:rPr>
              <a:t>. ГФК)  (1)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589DF27-24FD-9049-BE8B-8DB216417B56}"/>
              </a:ext>
            </a:extLst>
          </p:cNvPr>
          <p:cNvSpPr txBox="1">
            <a:spLocks/>
          </p:cNvSpPr>
          <p:nvPr/>
        </p:nvSpPr>
        <p:spPr>
          <a:xfrm>
            <a:off x="355600" y="571500"/>
            <a:ext cx="11658600" cy="6159500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Решением АС Москвы от </a:t>
            </a:r>
            <a:r>
              <a:rPr lang="ru-RU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28.04.2021 №</a:t>
            </a:r>
            <a:r>
              <a:rPr lang="ru-RU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5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А40-133808/2020</a:t>
            </a:r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без изменения АП (</a:t>
            </a:r>
            <a:r>
              <a:rPr lang="ru-RU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05.08.2021</a:t>
            </a:r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и КАС (</a:t>
            </a:r>
            <a:r>
              <a:rPr lang="ru-RU" sz="3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22.11.2021</a:t>
            </a:r>
            <a:r>
              <a:rPr lang="ru-RU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инстанций отказано ЗАК о взыскании с Подрядчика по 1102 ГК РФ по итогам КМ (ГАБС) 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32,2 млн. руб.</a:t>
            </a:r>
          </a:p>
          <a:p>
            <a:pPr marL="0" indent="0" algn="just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СУДЫ: </a:t>
            </a:r>
            <a:r>
              <a:rPr lang="ru-RU" sz="2200" b="1" i="1" u="sng" dirty="0">
                <a:solidFill>
                  <a:srgbClr val="0C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(720 ГК РФ)</a:t>
            </a:r>
            <a:r>
              <a:rPr lang="ru-RU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Если иное не предусмотрено договором подряда, </a:t>
            </a:r>
            <a:r>
              <a:rPr lang="ru-RU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ЗАК, принявший работу без проверки, лишается права ссылаться на недостатки работы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которые могли быть установлены при обычном способе ее приемки (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явные недостатки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Выявленные 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 проведении КМ недостатки носят явный характер, не могут быть отнесены к скрытым, которые невозможно определить при приемке работ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0" indent="0" algn="just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КМ спустя длительного времени после сдачи и оплаты, на объекте много иных лиц, указанное в акте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мб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не связано с контрактом.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39539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04C45A-8369-7D4B-AA1A-11E559D32A16}"/>
              </a:ext>
            </a:extLst>
          </p:cNvPr>
          <p:cNvSpPr txBox="1">
            <a:spLocks/>
          </p:cNvSpPr>
          <p:nvPr/>
        </p:nvSpPr>
        <p:spPr>
          <a:xfrm>
            <a:off x="138896" y="81023"/>
            <a:ext cx="11783027" cy="515877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200" b="1" dirty="0">
                <a:solidFill>
                  <a:srgbClr val="0C00FF"/>
                </a:solidFill>
                <a:latin typeface="Times New Roman" charset="0"/>
                <a:ea typeface="Times New Roman" charset="0"/>
                <a:cs typeface="Times New Roman" charset="0"/>
              </a:rPr>
              <a:t>ВС РФ о ФИНКОНТРОЛЕ (</a:t>
            </a:r>
            <a:r>
              <a:rPr lang="ru-RU" sz="3200" b="1" dirty="0" err="1">
                <a:solidFill>
                  <a:srgbClr val="0C00FF"/>
                </a:solidFill>
                <a:latin typeface="Times New Roman" charset="0"/>
                <a:ea typeface="Times New Roman" charset="0"/>
                <a:cs typeface="Times New Roman" charset="0"/>
              </a:rPr>
              <a:t>внутр</a:t>
            </a:r>
            <a:r>
              <a:rPr lang="ru-RU" sz="3200" b="1" dirty="0">
                <a:solidFill>
                  <a:srgbClr val="0C00FF"/>
                </a:solidFill>
                <a:latin typeface="Times New Roman" charset="0"/>
                <a:ea typeface="Times New Roman" charset="0"/>
                <a:cs typeface="Times New Roman" charset="0"/>
              </a:rPr>
              <a:t>. ГФК)  (2)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589DF27-24FD-9049-BE8B-8DB216417B56}"/>
              </a:ext>
            </a:extLst>
          </p:cNvPr>
          <p:cNvSpPr txBox="1">
            <a:spLocks/>
          </p:cNvSpPr>
          <p:nvPr/>
        </p:nvSpPr>
        <p:spPr>
          <a:xfrm>
            <a:off x="355600" y="825500"/>
            <a:ext cx="11427428" cy="5905500"/>
          </a:xfrm>
          <a:prstGeom prst="rect">
            <a:avLst/>
          </a:prstGeom>
        </p:spPr>
        <p:txBody>
          <a:bodyPr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11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Определением ВС РФ от 06.05.2022 № 305-ЭС22-2014 передано в касс. </a:t>
            </a:r>
          </a:p>
          <a:p>
            <a:pPr marL="0" indent="0" algn="just">
              <a:buNone/>
            </a:pPr>
            <a:endParaRPr lang="ru-RU" sz="9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9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П. 7.13 контрактов - </a:t>
            </a:r>
            <a:r>
              <a:rPr lang="ru-RU" sz="9600" b="1" dirty="0">
                <a:solidFill>
                  <a:srgbClr val="0C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случае выявления при КМ фактов </a:t>
            </a:r>
            <a:r>
              <a:rPr lang="ru-RU" sz="9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выполнения работ в неполном объеме и/или завышения их стоимости </a:t>
            </a:r>
            <a:r>
              <a:rPr lang="ru-RU" sz="9600" b="1" dirty="0">
                <a:solidFill>
                  <a:srgbClr val="0C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Подрядчик осуществляет возврат </a:t>
            </a:r>
            <a:r>
              <a:rPr lang="ru-RU" sz="9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ЗАК излишне уплаченных средств. </a:t>
            </a:r>
          </a:p>
          <a:p>
            <a:pPr marL="0" indent="0" algn="just">
              <a:buNone/>
            </a:pPr>
            <a:r>
              <a:rPr lang="ru-RU" sz="9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Подписание актов приема-передачи не лишает ЗАК права ссылаться на недостатки, если они были выявлены в ходе ГФК ЗАК, осуществленного компетентным органом. </a:t>
            </a:r>
          </a:p>
          <a:p>
            <a:pPr marL="0" indent="0" algn="ctr">
              <a:buNone/>
            </a:pPr>
            <a:endParaRPr lang="ru-RU" sz="8000" b="1" u="sng" dirty="0">
              <a:solidFill>
                <a:srgbClr val="0C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11200" b="1" u="sng" dirty="0">
                <a:solidFill>
                  <a:srgbClr val="0C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 эффективность ГФК и защита публичного интереса ! </a:t>
            </a:r>
          </a:p>
          <a:p>
            <a:pPr marL="0" indent="0" algn="just">
              <a:buNone/>
            </a:pPr>
            <a:r>
              <a:rPr lang="ru-RU" sz="9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Подрядчик уклонился от обязанности по контракту, а суды поддержали допущенное им нарушение обязательств, не указав мотивы, по которым освободили его от ответственности по п. 7.13 контрактов. </a:t>
            </a:r>
          </a:p>
          <a:p>
            <a:pPr marL="0" indent="0" algn="ctr">
              <a:buNone/>
            </a:pPr>
            <a:endParaRPr lang="ru-RU" sz="11200" b="1" u="sng" dirty="0">
              <a:solidFill>
                <a:srgbClr val="0C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11200" b="1" u="sng" dirty="0">
                <a:solidFill>
                  <a:srgbClr val="0C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Определением ВС РФ от 15.06.2022 № 305-ЭС22-2014 отменены все решения и на новое рассмотрение. </a:t>
            </a:r>
          </a:p>
          <a:p>
            <a:pPr marL="0" indent="0" algn="ctr">
              <a:buNone/>
            </a:pPr>
            <a:endParaRPr lang="ru-RU" sz="11200" b="1" u="sng" dirty="0">
              <a:solidFill>
                <a:srgbClr val="0C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9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Следующее заседание АС Москвы – 11.10.2022</a:t>
            </a:r>
          </a:p>
          <a:p>
            <a:pPr marL="0" indent="0" algn="ctr">
              <a:buNone/>
            </a:pPr>
            <a:endParaRPr lang="ru-RU" sz="11200" b="1" u="sng" dirty="0">
              <a:solidFill>
                <a:srgbClr val="0C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013892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0375" y="177421"/>
            <a:ext cx="11395881" cy="508379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ОТСУТСТВИЕ ЭФФЕКТИВНОСТИ и ЭКОНОМНОСТИ</a:t>
            </a:r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ea typeface="Times New Roman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1069" y="774700"/>
            <a:ext cx="11832609" cy="5946775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решением АС Хабаровского края от 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02.07.2021 г.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 делу № </a:t>
            </a:r>
            <a:r>
              <a:rPr lang="ru-RU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А73-4965/2021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без изменения судами АП (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02.11.2021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и КАС (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02.03.2022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инстанциями </a:t>
            </a:r>
            <a:r>
              <a:rPr lang="ru-RU" sz="2400" i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 отказано в признании незаконным представления КСП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Хабаровского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мун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р-на Хабаровского края.</a:t>
            </a:r>
          </a:p>
          <a:p>
            <a:pPr marL="0" indent="0" algn="just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принцип </a:t>
            </a:r>
            <a:r>
              <a:rPr lang="ru-RU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эффективности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использования БС - при составлении и исполнении бюджетов участники БП должны исходить из необходимости </a:t>
            </a:r>
            <a:r>
              <a:rPr lang="ru-RU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достижения заданных результатов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использованием наименьшего объема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средств (экономности) и (или) </a:t>
            </a:r>
            <a:r>
              <a:rPr lang="ru-RU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достижения наилучшего результата с использованием определенного бюджетом объема средств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(результативности). </a:t>
            </a:r>
          </a:p>
          <a:p>
            <a:pPr marL="0" indent="0" algn="just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нарушение ст. 24, 32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ГрК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РФ 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утверждены материалы по внесению изменений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ген.план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правила землепользования и застройки поселения решением представительного ОМС поселения. </a:t>
            </a:r>
          </a:p>
          <a:p>
            <a:pPr marL="0" indent="0" algn="just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Несоблюдение критерия </a:t>
            </a:r>
            <a:r>
              <a:rPr lang="ru-RU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экономности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анализ сведений о стоимости услуг и объеме работ в рамках 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заключенного у ед. ППИ договора стоимость кратно завышена по сравнению с классификатором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видов разрешенного использования. </a:t>
            </a:r>
          </a:p>
          <a:p>
            <a:pPr marL="0" indent="0" algn="ctr">
              <a:buNone/>
            </a:pPr>
            <a:r>
              <a:rPr lang="ru-RU" sz="2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Определением ВС РФ от 20.06.2022 № 303-ЭС22-9122 ЗАК отказано в коллегию</a:t>
            </a:r>
            <a:endParaRPr lang="ru-RU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9C95B-CB90-9540-BCB3-09591ED42B96}" type="slidenum">
              <a:rPr lang="ru-RU" smtClean="0"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662759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0375" y="177421"/>
            <a:ext cx="11395881" cy="508379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НЕНАДЛЕЖАЩЕЕ ОФОРМЛЕНИЕ</a:t>
            </a:r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ea typeface="Times New Roman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1069" y="685800"/>
            <a:ext cx="11832609" cy="6035675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решением АС Челябинской обл. от 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06.04.2022 г.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 делу № 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А76-36210/2021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без изменения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АП (08.07.2022)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отказано ЗАК в признании представления КСП незаконным. фин. нарушения и недостатки: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произведена оплата невыполненных работ (некачественно выполненных) работ по </a:t>
            </a:r>
            <a:r>
              <a:rPr lang="ru-RU" sz="2400" b="1" dirty="0">
                <a:solidFill>
                  <a:srgbClr val="0C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обслуживанию и поддержанию в рабочем состоянии оборудования очистных сооружений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общую сумму 2 306,60 тыс. руб. (ЗАК не осуществлял приемку </a:t>
            </a:r>
            <a:r>
              <a:rPr lang="ru-RU" sz="2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части соответствия объема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планово-предупредительных работ </a:t>
            </a:r>
            <a:r>
              <a:rPr lang="ru-RU" sz="2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их периодичности, установленного ТЗ к контрактам;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в нарушение ч. 2 ст. 34 Закона №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44-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ФЗ отсутствует обязательное условие о твердой цене на весь срок исполнения контракта;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в нарушение ч. 3 ст. 94 Закона №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44-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ФЗ экспертиза предоставленных ППИ результатов, предусмотренных контрактом, в части их соответствия условиям контракта ЗАК не осуществлялась.</a:t>
            </a:r>
          </a:p>
          <a:p>
            <a:pPr marL="0" indent="0" algn="just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Невозможно установить объем выполненных работ, что противоречит контракту. 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факт отсутствия аварий не может свидетельствовать о выполнении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всех работ, предусмотренных контрактом, и их принятие ЗАК. </a:t>
            </a:r>
            <a:endParaRPr lang="ru-RU" sz="2400" i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9C95B-CB90-9540-BCB3-09591ED42B96}" type="slidenum">
              <a:rPr lang="ru-RU" smtClean="0"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78525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ject 30">
            <a:extLst>
              <a:ext uri="{FF2B5EF4-FFF2-40B4-BE49-F238E27FC236}">
                <a16:creationId xmlns:a16="http://schemas.microsoft.com/office/drawing/2014/main" id="{FBD183F7-B1FC-B749-A3EF-9CA14BC7FA65}"/>
              </a:ext>
            </a:extLst>
          </p:cNvPr>
          <p:cNvSpPr txBox="1"/>
          <p:nvPr/>
        </p:nvSpPr>
        <p:spPr>
          <a:xfrm>
            <a:off x="3859927" y="2395051"/>
            <a:ext cx="684153" cy="172674"/>
          </a:xfrm>
          <a:prstGeom prst="rect">
            <a:avLst/>
          </a:prstGeom>
        </p:spPr>
        <p:txBody>
          <a:bodyPr vert="horz" wrap="square" lIns="0" tIns="11111" rIns="0" bIns="0" rtlCol="0">
            <a:spAutoFit/>
          </a:bodyPr>
          <a:lstStyle/>
          <a:p>
            <a:pPr marL="11111" algn="ctr">
              <a:spcBef>
                <a:spcPts val="87"/>
              </a:spcBef>
            </a:pPr>
            <a:r>
              <a:rPr lang="ru-RU" sz="1049" spc="22" dirty="0">
                <a:solidFill>
                  <a:schemeClr val="bg1"/>
                </a:solidFill>
                <a:latin typeface="Panton"/>
                <a:cs typeface="Calibri"/>
              </a:rPr>
              <a:t>СВЫШЕ</a:t>
            </a:r>
            <a:endParaRPr sz="1049" dirty="0">
              <a:solidFill>
                <a:schemeClr val="bg1"/>
              </a:solidFill>
              <a:latin typeface="Panton"/>
              <a:cs typeface="Calibri"/>
            </a:endParaRPr>
          </a:p>
        </p:txBody>
      </p:sp>
      <p:sp>
        <p:nvSpPr>
          <p:cNvPr id="18" name="object 30">
            <a:extLst>
              <a:ext uri="{FF2B5EF4-FFF2-40B4-BE49-F238E27FC236}">
                <a16:creationId xmlns:a16="http://schemas.microsoft.com/office/drawing/2014/main" id="{25493CFB-146F-5743-A460-1D045676A11F}"/>
              </a:ext>
            </a:extLst>
          </p:cNvPr>
          <p:cNvSpPr txBox="1"/>
          <p:nvPr/>
        </p:nvSpPr>
        <p:spPr>
          <a:xfrm>
            <a:off x="3711424" y="2549905"/>
            <a:ext cx="858923" cy="825930"/>
          </a:xfrm>
          <a:prstGeom prst="rect">
            <a:avLst/>
          </a:prstGeom>
        </p:spPr>
        <p:txBody>
          <a:bodyPr vert="horz" wrap="square" lIns="0" tIns="11111" rIns="0" bIns="0" rtlCol="0">
            <a:spAutoFit/>
          </a:bodyPr>
          <a:lstStyle/>
          <a:p>
            <a:pPr marL="11111" algn="ctr">
              <a:spcBef>
                <a:spcPts val="87"/>
              </a:spcBef>
            </a:pPr>
            <a:r>
              <a:rPr lang="ru-RU" sz="5294" spc="22" dirty="0">
                <a:solidFill>
                  <a:schemeClr val="bg1"/>
                </a:solidFill>
                <a:latin typeface="Panton"/>
                <a:cs typeface="Calibri"/>
              </a:rPr>
              <a:t>10</a:t>
            </a:r>
            <a:endParaRPr sz="5294" dirty="0">
              <a:solidFill>
                <a:schemeClr val="bg1"/>
              </a:solidFill>
              <a:latin typeface="Panton"/>
              <a:cs typeface="Calibri"/>
            </a:endParaRPr>
          </a:p>
        </p:txBody>
      </p:sp>
      <p:sp>
        <p:nvSpPr>
          <p:cNvPr id="19" name="object 30">
            <a:extLst>
              <a:ext uri="{FF2B5EF4-FFF2-40B4-BE49-F238E27FC236}">
                <a16:creationId xmlns:a16="http://schemas.microsoft.com/office/drawing/2014/main" id="{D4D8E63A-F5FA-7445-8DE0-C74CA3A5A2EC}"/>
              </a:ext>
            </a:extLst>
          </p:cNvPr>
          <p:cNvSpPr txBox="1"/>
          <p:nvPr/>
        </p:nvSpPr>
        <p:spPr>
          <a:xfrm>
            <a:off x="3830794" y="3378312"/>
            <a:ext cx="772320" cy="172674"/>
          </a:xfrm>
          <a:prstGeom prst="rect">
            <a:avLst/>
          </a:prstGeom>
        </p:spPr>
        <p:txBody>
          <a:bodyPr vert="horz" wrap="square" lIns="0" tIns="11111" rIns="0" bIns="0" rtlCol="0">
            <a:spAutoFit/>
          </a:bodyPr>
          <a:lstStyle/>
          <a:p>
            <a:pPr marL="11111" algn="ctr">
              <a:spcBef>
                <a:spcPts val="87"/>
              </a:spcBef>
            </a:pPr>
            <a:r>
              <a:rPr lang="ru-RU" sz="1049" spc="22" dirty="0">
                <a:solidFill>
                  <a:schemeClr val="bg1"/>
                </a:solidFill>
                <a:latin typeface="Panton"/>
                <a:cs typeface="Calibri"/>
              </a:rPr>
              <a:t>ТРЛН РУБ.</a:t>
            </a:r>
            <a:endParaRPr sz="1049" dirty="0">
              <a:solidFill>
                <a:schemeClr val="bg1"/>
              </a:solidFill>
              <a:latin typeface="Panton"/>
              <a:cs typeface="Calibri"/>
            </a:endParaRPr>
          </a:p>
        </p:txBody>
      </p:sp>
      <p:sp>
        <p:nvSpPr>
          <p:cNvPr id="21" name="object 30">
            <a:extLst>
              <a:ext uri="{FF2B5EF4-FFF2-40B4-BE49-F238E27FC236}">
                <a16:creationId xmlns:a16="http://schemas.microsoft.com/office/drawing/2014/main" id="{0254B944-FBE6-5445-9B4E-6CA6C759385D}"/>
              </a:ext>
            </a:extLst>
          </p:cNvPr>
          <p:cNvSpPr txBox="1"/>
          <p:nvPr/>
        </p:nvSpPr>
        <p:spPr>
          <a:xfrm>
            <a:off x="6192797" y="2464714"/>
            <a:ext cx="1565696" cy="907299"/>
          </a:xfrm>
          <a:prstGeom prst="rect">
            <a:avLst/>
          </a:prstGeom>
        </p:spPr>
        <p:txBody>
          <a:bodyPr vert="horz" wrap="square" lIns="0" tIns="11111" rIns="0" bIns="0" rtlCol="0">
            <a:spAutoFit/>
          </a:bodyPr>
          <a:lstStyle/>
          <a:p>
            <a:pPr marL="11111" algn="ctr">
              <a:spcBef>
                <a:spcPts val="87"/>
              </a:spcBef>
            </a:pPr>
            <a:r>
              <a:rPr lang="ru-RU" sz="5823" spc="22" dirty="0">
                <a:solidFill>
                  <a:schemeClr val="bg1"/>
                </a:solidFill>
                <a:latin typeface="Panton"/>
                <a:cs typeface="Calibri"/>
              </a:rPr>
              <a:t>15%</a:t>
            </a:r>
            <a:endParaRPr sz="5823" dirty="0">
              <a:solidFill>
                <a:schemeClr val="bg1"/>
              </a:solidFill>
              <a:latin typeface="Panton"/>
              <a:cs typeface="Calibri"/>
            </a:endParaRPr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117F9D35-B270-FD48-ADE0-C3FFBBC3289D}"/>
              </a:ext>
            </a:extLst>
          </p:cNvPr>
          <p:cNvSpPr txBox="1">
            <a:spLocks/>
          </p:cNvSpPr>
          <p:nvPr/>
        </p:nvSpPr>
        <p:spPr>
          <a:xfrm>
            <a:off x="1965434" y="2720701"/>
            <a:ext cx="8073916" cy="2816499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223-ФЗ</a:t>
            </a:r>
            <a:endParaRPr lang="ru-RU" sz="4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719836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0375" y="177421"/>
            <a:ext cx="11395881" cy="508379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>
                <a:solidFill>
                  <a:srgbClr val="0C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ТЕХНИЧЕСКАЯ ОШИБКА</a:t>
            </a:r>
            <a:endParaRPr lang="ru-RU" sz="2800" b="1" dirty="0">
              <a:solidFill>
                <a:srgbClr val="0C00FF"/>
              </a:solidFill>
              <a:latin typeface="Times New Roman" panose="02020603050405020304" pitchFamily="18" charset="0"/>
              <a:ea typeface="Times New Roman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1069" y="546100"/>
            <a:ext cx="11832609" cy="6175375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решением АС Иркут. обл. от </a:t>
            </a:r>
            <a:r>
              <a:rPr lang="ru-RU" sz="2600" b="1" dirty="0">
                <a:solidFill>
                  <a:srgbClr val="0C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06.10.2021 г.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 делу № </a:t>
            </a:r>
            <a:r>
              <a:rPr lang="ru-RU" sz="3600" b="1" dirty="0">
                <a:solidFill>
                  <a:srgbClr val="0C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А19-7801/2021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без изменения судами АП (13.12.2021 г.) и КАС (21.03.2022 г.) требования ЗАК о признании контракта </a:t>
            </a:r>
            <a:r>
              <a:rPr lang="ru-RU" sz="26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поставку гравия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незаключенным удовлетворено.</a:t>
            </a:r>
          </a:p>
          <a:p>
            <a:pPr marL="0" indent="0" algn="just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ЗАК – допущена тех. ошибка – кол-во поставляемого товара – 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вместо 1 000 тонн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0" indent="0" algn="just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ИП - 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согласованы сущ. условия договора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тех. ошибка не является риском ИП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0" indent="0" algn="just">
              <a:buNone/>
            </a:pP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 в УФАС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УФАС ответ письмом от 26.04.2021 № 038/2089/21 сообщило ЗАК </a:t>
            </a: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 отсутствии возможности проведения внеплановой проверки и выдачи предписания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0" indent="0" algn="just">
              <a:buNone/>
            </a:pP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Прокуратура – КСП…               </a:t>
            </a:r>
            <a:r>
              <a:rPr lang="ru-RU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Как расторгнуть контракт ?</a:t>
            </a:r>
          </a:p>
          <a:p>
            <a:pPr marL="0" indent="0" algn="just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СУДЫ оценив: </a:t>
            </a:r>
            <a:r>
              <a:rPr lang="ru-RU" sz="2400" b="1" i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извещение, расчет НМЦК, поведение сторон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установили, что между сторонами имелись разногласиях относительно количества товара, подлежащего поставке: ЗАК закупал песчано-гравийную смесь в количестве 1 000 тонн; </a:t>
            </a:r>
          </a:p>
          <a:p>
            <a:pPr marL="0" indent="0" algn="just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Указание в 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контракте, ТЗ и спецификации на поставку 1 тонны явилось следствием тех. ошибки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b="1" dirty="0">
                <a:solidFill>
                  <a:srgbClr val="0C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факт несогласованности сторонами существенного условия контракта о предмете и, как следствие, его </a:t>
            </a:r>
            <a:r>
              <a:rPr lang="ru-RU" b="1" dirty="0" err="1">
                <a:solidFill>
                  <a:srgbClr val="0C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незаключенности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0" indent="0" algn="ctr">
              <a:buNone/>
            </a:pPr>
            <a:r>
              <a:rPr lang="ru-RU" sz="2400" b="1" u="sng" dirty="0">
                <a:solidFill>
                  <a:srgbClr val="0C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Определением ВС РФ от 14.07.2022 № 302-ЭС22-11511 - ИП отказано в коллегию</a:t>
            </a:r>
            <a:endParaRPr lang="ru-RU" sz="2400" u="sng" dirty="0">
              <a:solidFill>
                <a:srgbClr val="0C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9C95B-CB90-9540-BCB3-09591ED42B96}" type="slidenum">
              <a:rPr lang="ru-RU" smtClean="0"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099075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0375" y="177421"/>
            <a:ext cx="11395881" cy="508379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>
                <a:solidFill>
                  <a:srgbClr val="0C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???      ФОРМАЛИЗМ или КОРРУПЦИЯ       ???</a:t>
            </a:r>
            <a:endParaRPr lang="ru-RU" sz="2800" b="1" dirty="0">
              <a:solidFill>
                <a:srgbClr val="0C00FF"/>
              </a:solidFill>
              <a:latin typeface="Times New Roman" panose="02020603050405020304" pitchFamily="18" charset="0"/>
              <a:ea typeface="Times New Roman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1069" y="685800"/>
            <a:ext cx="11832609" cy="6035675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Решением АС Орловской обл. от </a:t>
            </a:r>
            <a:r>
              <a:rPr lang="ru-RU" b="1" dirty="0">
                <a:solidFill>
                  <a:srgbClr val="0C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07.04.2021 г.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 делу № </a:t>
            </a:r>
            <a:r>
              <a:rPr lang="ru-RU" sz="3200" b="1" dirty="0">
                <a:solidFill>
                  <a:srgbClr val="0C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А48-13101/2019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без изменения судами АП (</a:t>
            </a:r>
            <a:r>
              <a:rPr lang="ru-RU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03.08.2021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и КАС (</a:t>
            </a:r>
            <a:r>
              <a:rPr lang="ru-RU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28.10.2021</a:t>
            </a:r>
            <a:r>
              <a:rPr lang="ru-RU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удовлетворены требования Прокурора: </a:t>
            </a: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недействительный ЭА, недействительный контракт + возврат неосновательного обогащения - 4,6 млн. руб. 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1) в двух заявках «цвет» минерального концентрата: «от белого до светло-серого, допускается </a:t>
            </a:r>
            <a:r>
              <a:rPr lang="ru-RU" sz="2400" b="1" dirty="0">
                <a:solidFill>
                  <a:srgbClr val="0C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светло-ячневый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светло-розовый», 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2) в ??? «цвет»: «светло-серый, допускается </a:t>
            </a:r>
            <a:r>
              <a:rPr lang="ru-RU" sz="2400" b="1" dirty="0">
                <a:solidFill>
                  <a:srgbClr val="0C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светло-коричневый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светло-розовый». 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Единая комиссия - </a:t>
            </a:r>
            <a:r>
              <a:rPr lang="ru-RU" sz="2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показатель содержит двусмысленность и носит предположительный характер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0" indent="0" algn="just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КСП и Прокуратура провели анализа цен на товар и по результатам установили ее завышение относительно средних рыночных цен на аналогичный товар. </a:t>
            </a:r>
          </a:p>
          <a:p>
            <a:pPr marL="0" indent="0" algn="just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УФАС выявило нарушения процедуры – привлекла к админ. ответ. </a:t>
            </a:r>
          </a:p>
          <a:p>
            <a:pPr marL="0" indent="0" algn="ctr">
              <a:buNone/>
            </a:pPr>
            <a:r>
              <a:rPr lang="ru-RU" b="1" u="sng" dirty="0">
                <a:solidFill>
                  <a:srgbClr val="0C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Прокурор в суд + 2 суд экспертизы (вкл. ТПП) – </a:t>
            </a:r>
          </a:p>
          <a:p>
            <a:pPr marL="0" indent="0" algn="ctr">
              <a:buNone/>
            </a:pPr>
            <a:r>
              <a:rPr lang="ru-RU" b="1" u="sng" dirty="0">
                <a:solidFill>
                  <a:srgbClr val="0C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Взыскание с поставщика разницы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ctr">
              <a:buNone/>
            </a:pPr>
            <a:r>
              <a:rPr lang="ru-RU" b="1" dirty="0">
                <a:solidFill>
                  <a:srgbClr val="0C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Определением ВС РФ от 15.02.2022 № 310-ЭС21-28628 </a:t>
            </a:r>
            <a:r>
              <a:rPr lang="ru-RU" sz="2000" b="1" dirty="0">
                <a:solidFill>
                  <a:srgbClr val="0C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отказано в 2-й кассации</a:t>
            </a:r>
          </a:p>
          <a:p>
            <a:pPr marL="0" indent="0" algn="just">
              <a:buNone/>
            </a:pP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9C95B-CB90-9540-BCB3-09591ED42B96}" type="slidenum">
              <a:rPr lang="ru-RU" smtClean="0"/>
              <a:t>31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5585533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0375" y="177421"/>
            <a:ext cx="11395881" cy="508379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>
                <a:solidFill>
                  <a:srgbClr val="0C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ТОЧКИ РИСКА «ПЕРЕСОГЛАСОВАНИЕ»</a:t>
            </a:r>
            <a:endParaRPr lang="ru-RU" sz="2800" b="1" dirty="0">
              <a:solidFill>
                <a:srgbClr val="0C00FF"/>
              </a:solidFill>
              <a:latin typeface="Times New Roman" panose="02020603050405020304" pitchFamily="18" charset="0"/>
              <a:ea typeface="Times New Roman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1069" y="533400"/>
            <a:ext cx="11832609" cy="6188075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Постановлением АС СКО отменены: решение АС Краснодар. края от </a:t>
            </a:r>
            <a:r>
              <a:rPr lang="ru-RU" b="1" dirty="0">
                <a:solidFill>
                  <a:srgbClr val="0C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20.04.2021 г.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 делу № </a:t>
            </a:r>
            <a:r>
              <a:rPr lang="ru-RU" b="1" dirty="0">
                <a:solidFill>
                  <a:srgbClr val="0C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А32-46311/2020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и АП (17.11.2021 г.) в части </a:t>
            </a:r>
            <a:r>
              <a:rPr lang="ru-RU" i="1" u="sng" dirty="0">
                <a:solidFill>
                  <a:srgbClr val="0C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взыскания ЗАК с подряд неосновательного обогащения – на пересмотр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 algn="just">
              <a:buNone/>
            </a:pP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делая вывод о равнозначности объемов работ по кап. ремонту спортивного зала, первоначально предусмотренных контрактами, и объемов, определенных в связи с заключением ДС, которые, в конечном итоге, были приняты и оплачены ЗАК, </a:t>
            </a:r>
            <a:r>
              <a:rPr lang="ru-RU" sz="3200" b="1" u="sng" dirty="0">
                <a:solidFill>
                  <a:srgbClr val="0C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суды не приняли во внимание заключение КСП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составленное по результатам мероприятия финансового контроля в отношении ЗАК, иные документы, указывающие, что </a:t>
            </a:r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многие виды работ, предусмотренные контрактами, уменьшались либо исключались без соразмерной замены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0" indent="0" algn="ctr">
              <a:buNone/>
            </a:pPr>
            <a:r>
              <a:rPr lang="ru-RU" sz="2400" b="1" dirty="0">
                <a:solidFill>
                  <a:srgbClr val="0C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Жалоба в ВС РФ, но определением от 14.03.2022 № 308-ЭС20-650 поддержан КАС.</a:t>
            </a:r>
          </a:p>
          <a:p>
            <a:pPr marL="0" indent="0" algn="ctr">
              <a:buNone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Следующее заседание АС Краснодар края – 07.11.2022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9C95B-CB90-9540-BCB3-09591ED42B96}" type="slidenum">
              <a:rPr lang="ru-RU" smtClean="0"/>
              <a:t>32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3089876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0375" y="177421"/>
            <a:ext cx="11395881" cy="508379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НЕРАДИВАЯ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приемка и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БЕЗ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экспертизы</a:t>
            </a:r>
            <a:endParaRPr lang="ru-RU" sz="2800" b="1" dirty="0">
              <a:solidFill>
                <a:srgbClr val="FF0000"/>
              </a:solidFill>
              <a:latin typeface="Times New Roman" panose="02020603050405020304" pitchFamily="18" charset="0"/>
              <a:ea typeface="Times New Roman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1069" y="685800"/>
            <a:ext cx="11832609" cy="6035675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решением АС Тюменской обл. от 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14.04.2022 г.</a:t>
            </a: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делу № 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А70-21829/2021 </a:t>
            </a:r>
            <a:r>
              <a:rPr lang="ru-RU" sz="2400" i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отказано ЗАК во взыскании неосновательного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обогащения.</a:t>
            </a:r>
          </a:p>
          <a:p>
            <a:pPr marL="0" indent="0" algn="just">
              <a:buNone/>
            </a:pP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Актом КСП - ЗАК не провел экспертиза результатов выполненных работ на предмет соответствия требованиям контракта. </a:t>
            </a:r>
          </a:p>
          <a:p>
            <a:pPr marL="0" indent="0" algn="just">
              <a:buNone/>
            </a:pP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ЗАК к подрядчику - фактически работы выполнены </a:t>
            </a:r>
            <a:r>
              <a:rPr lang="ru-RU" sz="2200" i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меньшем объеме и меньшей стоимостью.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 algn="just">
              <a:buNone/>
            </a:pP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СУД: довод несостоятельный, поскольку выполнение работ в меньшем объеме, нежели указано в акте приемки работ, </a:t>
            </a:r>
            <a:r>
              <a:rPr lang="ru-RU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могло быть установлено ЗАК при обычном способе приемки, который ЗАК обязан был принять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во внимание при подписании актов выполненных работ, - после приемки работ не вправе на них ссылаться. </a:t>
            </a:r>
          </a:p>
          <a:p>
            <a:pPr marL="0" indent="0" algn="just">
              <a:buNone/>
            </a:pP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Поскольку акты выполненных работ приняты без замечаний и подписаны истцом, работы оплачены, а указанное ЗАК </a:t>
            </a:r>
            <a:r>
              <a:rPr lang="ru-RU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завышение объема выполненных работ не является скрытыми недостатками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поскольку могло быть выявлено в ходе приемки работ, - средства, перечисленные ЗАК Подрядчику, </a:t>
            </a:r>
            <a:r>
              <a:rPr lang="ru-RU" sz="2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являются в соответствии со ст. 1102 ГК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РФ неосновательным обогащением Подрядчика.</a:t>
            </a:r>
          </a:p>
          <a:p>
            <a:pPr marL="0" indent="0" algn="ctr">
              <a:buNone/>
            </a:pP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u="sng" dirty="0">
                <a:solidFill>
                  <a:srgbClr val="0C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Постановление 8 ААС от 13.07.2022 – решение отменено – принято новое – </a:t>
            </a:r>
          </a:p>
          <a:p>
            <a:pPr marL="0" indent="0" algn="ctr">
              <a:buNone/>
            </a:pPr>
            <a:r>
              <a:rPr lang="ru-RU" sz="2400" b="1" u="sng" dirty="0">
                <a:solidFill>
                  <a:srgbClr val="0C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иск ЗАК удовлетворить  в АП (06.07.2022). </a:t>
            </a:r>
          </a:p>
          <a:p>
            <a:pPr marL="0" indent="0" algn="ctr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Следующее заседание КАС– 20.10.2022</a:t>
            </a:r>
            <a:endParaRPr lang="ru-RU" sz="2000" b="1" u="sng" dirty="0">
              <a:solidFill>
                <a:srgbClr val="0C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9C95B-CB90-9540-BCB3-09591ED42B96}" type="slidenum">
              <a:rPr lang="ru-RU" smtClean="0"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568774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0375" y="177421"/>
            <a:ext cx="11395881" cy="508379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замена на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УЛУЧШЕННЫЕ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х-</a:t>
            </a:r>
            <a:r>
              <a:rPr lang="ru-RU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ки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КТО ПРАВ ?</a:t>
            </a:r>
            <a:endParaRPr lang="ru-RU" sz="2800" b="1" dirty="0">
              <a:latin typeface="Times New Roman" panose="02020603050405020304" pitchFamily="18" charset="0"/>
              <a:ea typeface="Times New Roman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1069" y="685800"/>
            <a:ext cx="11832609" cy="6035675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решением АС Тюменской обл. от 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19.08.2021 г.</a:t>
            </a: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делу № 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А41-10459/2021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без изменения АП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(22.03.2022) </a:t>
            </a:r>
            <a:r>
              <a:rPr lang="ru-RU" sz="2400" i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отказано ЗАК во взыскании неосновательного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обогащения.</a:t>
            </a:r>
          </a:p>
          <a:p>
            <a:pPr marL="0" indent="0" algn="just">
              <a:buNone/>
            </a:pP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(благоустройство территории ДК). КСП выполнен аудит проектов – </a:t>
            </a:r>
            <a:r>
              <a:rPr lang="ru-RU" sz="2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выявлена приемка и оплата завышенных (невыполненных) объемов работ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just">
              <a:buNone/>
            </a:pP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Выдано </a:t>
            </a:r>
            <a:r>
              <a:rPr 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представление о возврате субсидии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которая была возвращена в бюджет </a:t>
            </a:r>
            <a:r>
              <a:rPr lang="ru-RU" sz="2200" b="1" u="sng" dirty="0">
                <a:solidFill>
                  <a:srgbClr val="0C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счет уменьшения муниципального задания.</a:t>
            </a:r>
          </a:p>
          <a:p>
            <a:pPr marL="0" indent="0" algn="just">
              <a:buNone/>
            </a:pP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Подрядчик пояснил, что на момент проверки КСП </a:t>
            </a:r>
            <a:r>
              <a:rPr lang="ru-RU" sz="2200" b="1" dirty="0">
                <a:solidFill>
                  <a:srgbClr val="0C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были выполнены работы, не предусмотренные контрактом в части применения иных материалов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just">
              <a:buNone/>
            </a:pP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Исковые требования ЗАК на основании материалов КСП (</a:t>
            </a:r>
            <a:r>
              <a:rPr lang="ru-RU" sz="2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позиции с применением аналогов исключены из стоимости выполненных работ, подлежащих оплате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 Вместе с тем Закон № 44-ФЗ предусматривает замену материала, поэтому недопустимо исключать их из оплаты и полагать, что ЗАК необоснованно принял работы. </a:t>
            </a:r>
            <a:r>
              <a:rPr lang="ru-RU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Замены были согласованы ЗАК без увеличения конечной стоимости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споров относительно недостатков и результатов не было.</a:t>
            </a:r>
          </a:p>
          <a:p>
            <a:pPr marL="0" indent="0" algn="just">
              <a:buNone/>
            </a:pPr>
            <a:r>
              <a:rPr lang="ru-RU" sz="2200" b="1" dirty="0">
                <a:solidFill>
                  <a:srgbClr val="0C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Судебная Экспертиза подтвердила аналоги и </a:t>
            </a:r>
            <a:r>
              <a:rPr lang="ru-RU" sz="2200" b="1" dirty="0" err="1">
                <a:solidFill>
                  <a:srgbClr val="0C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непревышение</a:t>
            </a:r>
            <a:r>
              <a:rPr lang="ru-RU" sz="2200" b="1" dirty="0">
                <a:solidFill>
                  <a:srgbClr val="0C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их стоимости (соответствие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  <a:r>
              <a:rPr lang="ru-RU" sz="2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используются ЗАК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 не доказал, что получил худшие условия выполнения обязательства из замененных материалов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just">
              <a:buNone/>
            </a:pP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Представление о возврате субсидии – не является доказательством невыполнения ряда работ.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9C95B-CB90-9540-BCB3-09591ED42B96}" type="slidenum">
              <a:rPr lang="ru-RU" smtClean="0"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786765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0375" y="177421"/>
            <a:ext cx="11395881" cy="791843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>
                <a:solidFill>
                  <a:srgbClr val="0C00FF"/>
                </a:solidFill>
                <a:latin typeface="Times New Roman" panose="02020603050405020304" pitchFamily="18" charset="0"/>
                <a:ea typeface="Times New Roman" charset="0"/>
                <a:cs typeface="Times New Roman" panose="02020603050405020304" pitchFamily="18" charset="0"/>
              </a:rPr>
              <a:t>Суды на стороне КСП – ЗАК неэффективно расходует БС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1069" y="969264"/>
            <a:ext cx="11832609" cy="5752211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решение АС Хабаровского края от 02.07.2021 г. по делу № </a:t>
            </a:r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А73-4965/2021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оставленное без изменения судами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АП (02.11.2021 г.)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КАС (02.03.2022 г.)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just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ЗАК отказано в признании незаконным представления КСП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Tx/>
              <a:buChar char="-"/>
            </a:pP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факт отсутствия результата проведенных работ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рамках полномочий, регламентированных нормами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ГрК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</a:p>
          <a:p>
            <a:pPr algn="just">
              <a:buFontTx/>
              <a:buChar char="-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 утверждены материалы по внесению изменений в ген. план; </a:t>
            </a:r>
          </a:p>
          <a:p>
            <a:pPr algn="just">
              <a:buFontTx/>
              <a:buChar char="-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межбюджетные трансферты использованы 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 достижения окончательного результата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с нарушением требований соглашения; </a:t>
            </a:r>
          </a:p>
          <a:p>
            <a:pPr algn="just">
              <a:buFontTx/>
              <a:buChar char="-"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анализ сведений о стоимости и объеме работ в рамках 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заключенного с </a:t>
            </a:r>
            <a:r>
              <a:rPr lang="ru-RU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ед.ППИ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не использована возможность выполнения работ с использованием меньшего объема БС 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(конкурентная процедура).</a:t>
            </a:r>
          </a:p>
          <a:p>
            <a:pPr marL="0" indent="0" algn="ctr">
              <a:buNone/>
            </a:pPr>
            <a:r>
              <a:rPr lang="ru-RU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Определением ВС РФ от 20.06.2022 г. № 303-ЭС22-9122 поддержаны акты нижестоящих судов.</a:t>
            </a:r>
            <a:endParaRPr lang="ru-RU" sz="2200" b="1" u="sng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9C95B-CB90-9540-BCB3-09591ED42B96}" type="slidenum">
              <a:rPr lang="ru-RU" smtClean="0"/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786196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410968" y="2342471"/>
            <a:ext cx="7498080" cy="2920409"/>
          </a:xfrm>
        </p:spPr>
        <p:txBody>
          <a:bodyPr/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ru-RU" b="1" dirty="0">
                <a:solidFill>
                  <a:srgbClr val="090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БЛАГОДАРЮ ЗА ВНИМАНИЕ!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en-US" b="1" dirty="0">
              <a:solidFill>
                <a:srgbClr val="0902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b="1" dirty="0" err="1">
                <a:solidFill>
                  <a:srgbClr val="0902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vumo@rambler.ru</a:t>
            </a:r>
            <a:endParaRPr lang="ru-RU" b="1" dirty="0">
              <a:solidFill>
                <a:srgbClr val="0902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F47F64C-A69F-F641-BAD3-5FDDDD1D56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26BADC-E404-E847-BA92-C9E3D3F34D72}" type="slidenum">
              <a:rPr lang="ru-RU" smtClean="0"/>
              <a:t>36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49064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0375" y="177421"/>
            <a:ext cx="11395881" cy="791843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Требования к кадрам – </a:t>
            </a:r>
            <a:r>
              <a:rPr lang="ru-RU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 быть 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нестоимостных</a:t>
            </a: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критериях, </a:t>
            </a:r>
            <a:b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не общие к УЗ (ограничение конкуренции по московскому УФАС)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1069" y="1397000"/>
            <a:ext cx="11832609" cy="5324475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Решением АС Москвы от 17.09.2021 по делу № </a:t>
            </a:r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А40-81087/2021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без изменения АП (4.12.2021) и КАС (09.06.2022) ЗАК отказано в признании незаконным ННПА УФАС по Москве.</a:t>
            </a:r>
          </a:p>
          <a:p>
            <a:pPr marL="0" indent="0" algn="ctr">
              <a:buNone/>
            </a:pPr>
            <a:r>
              <a:rPr lang="ru-RU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ОКЭФ на </a:t>
            </a:r>
            <a:r>
              <a:rPr lang="ru-RU" sz="24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клининг</a:t>
            </a:r>
            <a:r>
              <a:rPr lang="ru-RU" sz="2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среди СМСП.</a:t>
            </a:r>
          </a:p>
          <a:p>
            <a:pPr marL="0" indent="0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ЗАК установил общие квалификационные требования в виде кадровых ресурсов к УЗ (а не как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нестоимостные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критерии)</a:t>
            </a:r>
          </a:p>
          <a:p>
            <a:pPr marL="0" indent="0" algn="ctr">
              <a:buNone/>
            </a:pPr>
            <a:r>
              <a:rPr lang="ru-RU" sz="2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Определение ВС РФ от 30.09.2022 № 305-ЭС22-17165 по делу № А40-81087/2021.</a:t>
            </a:r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Оценив спорные положения КД, </a:t>
            </a:r>
            <a:r>
              <a:rPr lang="ru-RU" sz="2400" b="1" dirty="0">
                <a:solidFill>
                  <a:srgbClr val="0C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суды установили, что они ограничивают конкуренцию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участии в конкурсе и при этом </a:t>
            </a:r>
            <a:r>
              <a:rPr lang="ru-RU" sz="2400" b="1" dirty="0">
                <a:solidFill>
                  <a:srgbClr val="0C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являются необходимыми для обеспечения целевого и экономически эффективного расходования денежных средств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приобретение ТРУ, для реализации мер, направленных на сокращение издержек ЗАК, 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создают преимущественные условия для отдельных УЗ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9C95B-CB90-9540-BCB3-09591ED42B96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56907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0375" y="177421"/>
            <a:ext cx="11395881" cy="791843"/>
          </a:xfrm>
        </p:spPr>
        <p:txBody>
          <a:bodyPr>
            <a:noAutofit/>
          </a:bodyPr>
          <a:lstStyle/>
          <a:p>
            <a:pPr algn="ctr"/>
            <a:r>
              <a:rPr lang="ru-RU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Примеры «Конкуренции 223» от УФАС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1069" y="876300"/>
            <a:ext cx="11832609" cy="5845175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Решением АС СПБ и ЛО от 21.05.2021 по делу № </a:t>
            </a:r>
            <a:r>
              <a:rPr lang="ru-RU" b="1" dirty="0">
                <a:solidFill>
                  <a:srgbClr val="0C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А65-29998/2021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без изменения АП (13.10.2021) и КАС (24.03.2022) требования ЗАК о признании решения (частично) и предписания (полностью) УФАС недействительным.</a:t>
            </a:r>
          </a:p>
          <a:p>
            <a:pPr marL="0" indent="0" algn="just">
              <a:buNone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ОБОСНОВАНО УФАС: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наличие в ДОЗ чрезмерных ограничивающих конкуренцию требований к УЗ:</a:t>
            </a:r>
          </a:p>
          <a:p>
            <a:pPr marL="0" indent="0" algn="just">
              <a:buNone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обеспеченность УЗ техникой, производственным помещением/помещениями; </a:t>
            </a:r>
          </a:p>
          <a:p>
            <a:pPr marL="0" indent="0" algn="just">
              <a:buNone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критерия «Квалификация УЗ», </a:t>
            </a:r>
          </a:p>
          <a:p>
            <a:pPr marL="0" indent="0" algn="just">
              <a:buNone/>
            </a:pP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неразмещение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извещении и ДОЗ надлежащих и полных сведений о предмете закупки.</a:t>
            </a:r>
          </a:p>
          <a:p>
            <a:pPr marL="0" indent="0" algn="just">
              <a:buNone/>
            </a:pPr>
            <a:r>
              <a:rPr lang="ru-RU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НЕОБОСНОВАНО УФАС: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части выводов УФАС о наличии в действиях ЗАК нарушений 223-ФЗ (требования о наличии у УЗ лицензии на деятельность по монтажу, ТО и ремонту средств обеспечения противопожарной безопасности зданий и сооружений) – </a:t>
            </a: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жалобе УЗ таких доводов нет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(выход за пределы).</a:t>
            </a:r>
          </a:p>
          <a:p>
            <a:pPr marL="0" indent="0" algn="ctr">
              <a:buNone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Признавая предписание недействительным, суды - нет доказательств того, что действия ЗАК повлияли на правильность выбора победителя, а аннулирование торгов будет направлено на восстановление прав лица, обратившегося с жалобой, либо иных УЗ. Кроме того, </a:t>
            </a:r>
            <a:r>
              <a:rPr lang="ru-RU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заявителя нет лицензии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он не подавал заявку </a:t>
            </a: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доказательства, свидетельствующие о прямом намерении указанного лица принять участие в торгах, УФАС не представлены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2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Определение ВС РФ от 30.05.2022 № 307-ЭС22-7297 УФАС отказано</a:t>
            </a:r>
            <a:endParaRPr lang="ru-RU" sz="2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9C95B-CB90-9540-BCB3-09591ED42B96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29788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1069" y="876300"/>
            <a:ext cx="11832609" cy="5845175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9C95B-CB90-9540-BCB3-09591ED42B96}" type="slidenum">
              <a:rPr lang="ru-RU" smtClean="0"/>
              <a:t>6</a:t>
            </a:fld>
            <a:endParaRPr lang="ru-RU"/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F875B1E0-705A-5C44-88A0-9B88473DB7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8100" y="0"/>
            <a:ext cx="97409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2746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1069" y="876300"/>
            <a:ext cx="11832609" cy="5845175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9C95B-CB90-9540-BCB3-09591ED42B96}" type="slidenum">
              <a:rPr lang="ru-RU" smtClean="0"/>
              <a:t>7</a:t>
            </a:fld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D511D66-FE26-EF43-B6A3-49C233711E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802" y="0"/>
            <a:ext cx="11766875" cy="6858000"/>
          </a:xfrm>
          <a:prstGeom prst="rect">
            <a:avLst/>
          </a:prstGeom>
        </p:spPr>
      </p:pic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B611B166-2A21-8E49-AA36-225CF1E82B0E}"/>
              </a:ext>
            </a:extLst>
          </p:cNvPr>
          <p:cNvCxnSpPr/>
          <p:nvPr/>
        </p:nvCxnSpPr>
        <p:spPr>
          <a:xfrm>
            <a:off x="447869" y="6494106"/>
            <a:ext cx="11487328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5A31B64C-4D90-1B4A-ADCE-4888B12C7C54}"/>
              </a:ext>
            </a:extLst>
          </p:cNvPr>
          <p:cNvCxnSpPr>
            <a:cxnSpLocks/>
          </p:cNvCxnSpPr>
          <p:nvPr/>
        </p:nvCxnSpPr>
        <p:spPr>
          <a:xfrm>
            <a:off x="11010122" y="6120882"/>
            <a:ext cx="1013556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F34CB55D-D063-AD43-AD0D-7A69B2A76768}"/>
              </a:ext>
            </a:extLst>
          </p:cNvPr>
          <p:cNvCxnSpPr>
            <a:cxnSpLocks/>
          </p:cNvCxnSpPr>
          <p:nvPr/>
        </p:nvCxnSpPr>
        <p:spPr>
          <a:xfrm>
            <a:off x="256803" y="6783356"/>
            <a:ext cx="1422707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199248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1069" y="876300"/>
            <a:ext cx="11832609" cy="5845175"/>
          </a:xfrm>
        </p:spPr>
        <p:txBody>
          <a:bodyPr>
            <a:noAutofit/>
          </a:bodyPr>
          <a:lstStyle/>
          <a:p>
            <a:pPr marL="0" indent="0" algn="just">
              <a:buNone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9C95B-CB90-9540-BCB3-09591ED42B96}" type="slidenum">
              <a:rPr lang="ru-RU" smtClean="0"/>
              <a:t>8</a:t>
            </a:fld>
            <a:endParaRPr lang="ru-RU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AF2FD74-AD9A-E842-8FE2-CCC1A71872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069" y="190500"/>
            <a:ext cx="11666319" cy="6667499"/>
          </a:xfrm>
          <a:prstGeom prst="rect">
            <a:avLst/>
          </a:prstGeom>
        </p:spPr>
      </p:pic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7C472CB7-23D8-CC49-A2DB-2FC2F87B6467}"/>
              </a:ext>
            </a:extLst>
          </p:cNvPr>
          <p:cNvCxnSpPr/>
          <p:nvPr/>
        </p:nvCxnSpPr>
        <p:spPr>
          <a:xfrm>
            <a:off x="1625600" y="876300"/>
            <a:ext cx="5943600" cy="0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52177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0375" y="177421"/>
            <a:ext cx="11395881" cy="791843"/>
          </a:xfrm>
        </p:spPr>
        <p:txBody>
          <a:bodyPr>
            <a:noAutofit/>
          </a:bodyPr>
          <a:lstStyle/>
          <a:p>
            <a:pPr algn="ctr"/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дело № </a:t>
            </a:r>
            <a:r>
              <a:rPr lang="ru-RU" sz="4000" b="1" dirty="0">
                <a:solidFill>
                  <a:srgbClr val="0C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А65-29998/2021</a:t>
            </a:r>
            <a:endParaRPr lang="ru-RU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1069" y="876300"/>
            <a:ext cx="11832609" cy="5845175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6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заявителя нет лицензии,</a:t>
            </a:r>
          </a:p>
          <a:p>
            <a:pPr marL="0" indent="0" algn="ctr">
              <a:buNone/>
            </a:pPr>
            <a:r>
              <a:rPr lang="ru-RU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он не подавал заявку, </a:t>
            </a:r>
          </a:p>
          <a:p>
            <a:pPr marL="0" indent="0" algn="ctr">
              <a:buNone/>
            </a:pPr>
            <a:r>
              <a:rPr lang="ru-RU" sz="4400" b="1" dirty="0">
                <a:solidFill>
                  <a:srgbClr val="0C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доказательства</a:t>
            </a:r>
            <a:r>
              <a:rPr lang="ru-RU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свидетельствующие о прямом намерении указанного лица принять участие в торгах, </a:t>
            </a:r>
            <a:r>
              <a:rPr lang="ru-RU" sz="4400" b="1" dirty="0">
                <a:solidFill>
                  <a:srgbClr val="0C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УФАС не представлены</a:t>
            </a:r>
            <a:endParaRPr lang="ru-RU" sz="4400" dirty="0">
              <a:solidFill>
                <a:srgbClr val="0C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ru-RU" sz="24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sz="4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Определением ВС РФ от 30.05.2022        </a:t>
            </a:r>
          </a:p>
          <a:p>
            <a:pPr marL="0" indent="0" algn="ctr">
              <a:buNone/>
            </a:pPr>
            <a:r>
              <a:rPr lang="ru-RU" sz="4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№ 307-ЭС22-7297</a:t>
            </a:r>
            <a:r>
              <a:rPr lang="ru-RU" sz="44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400" b="1" u="sng" dirty="0">
                <a:solidFill>
                  <a:srgbClr val="0C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УФАС отказано</a:t>
            </a:r>
            <a:endParaRPr lang="ru-RU" sz="4400" dirty="0">
              <a:solidFill>
                <a:srgbClr val="0C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E9C95B-CB90-9540-BCB3-09591ED42B96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687475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5397</TotalTime>
  <Words>4006</Words>
  <Application>Microsoft Macintosh PowerPoint</Application>
  <PresentationFormat>Широкоэкранный</PresentationFormat>
  <Paragraphs>247</Paragraphs>
  <Slides>36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42" baseType="lpstr">
      <vt:lpstr>Arial</vt:lpstr>
      <vt:lpstr>Calibri</vt:lpstr>
      <vt:lpstr>Calibri Light</vt:lpstr>
      <vt:lpstr>Panton</vt:lpstr>
      <vt:lpstr>Times New Roman</vt:lpstr>
      <vt:lpstr>Тема Office</vt:lpstr>
      <vt:lpstr>Обзор судебной практики применения законодательства Российской Федерации о публичных закупках (44-ФЗ и 223-ФЗ)</vt:lpstr>
      <vt:lpstr>Основные работы</vt:lpstr>
      <vt:lpstr>Презентация PowerPoint</vt:lpstr>
      <vt:lpstr>Требования к кадрам – м быть в нестоимостных критериях,  а не общие к УЗ (ограничение конкуренции по московскому УФАС)</vt:lpstr>
      <vt:lpstr>Примеры «Конкуренции 223» от УФАС </vt:lpstr>
      <vt:lpstr>Презентация PowerPoint</vt:lpstr>
      <vt:lpstr>Презентация PowerPoint</vt:lpstr>
      <vt:lpstr>Презентация PowerPoint</vt:lpstr>
      <vt:lpstr>дело № А65-29998/2021</vt:lpstr>
      <vt:lpstr>Примеры «Конкуренции 223» от УФАС </vt:lpstr>
      <vt:lpstr>Повышенные требования к УЗ – специфика – допустимо, отказ от заключения договора - нарушение</vt:lpstr>
      <vt:lpstr>Закон № 44-ФЗ</vt:lpstr>
      <vt:lpstr>ПРАВООТНОШЕНИЯ В СФЕРЕ ПУБЛИЧНЫХ ЗАКУПОК</vt:lpstr>
      <vt:lpstr>Описание ОЗ и требования к УЗ</vt:lpstr>
      <vt:lpstr>Описание ОЗ (цвет всего и «мышки» в тон системного блока)</vt:lpstr>
      <vt:lpstr>Субподряд не подтверждает опыт (по доп.требованиям) – отклонение заявки правомерно</vt:lpstr>
      <vt:lpstr>ОПЛАТА / НЕУСТОЙКА</vt:lpstr>
      <vt:lpstr>Неустойка по контракту и административный штраф – ответственность за разные правонарушения </vt:lpstr>
      <vt:lpstr>НЕТ ДС или согласования ЗАК – нет оплаты допработ  (при их выполнении и приемке)</vt:lpstr>
      <vt:lpstr>ФК  в публичных закупках</vt:lpstr>
      <vt:lpstr>Нерадивость ЗАК и экономия подрядчика – не являются неосновательным обогащением!!! (6 млн) </vt:lpstr>
      <vt:lpstr>акт ФК не влечет обязанности подрядчика возвратить ЗАК денежные средства (10 млн) </vt:lpstr>
      <vt:lpstr>АКТ ФК – преследует публичный интерес  (который необходимо исследовать) - 1</vt:lpstr>
      <vt:lpstr>АКТ ФК – преследует публичный интерес  (который необходимо исследовать) - 2</vt:lpstr>
      <vt:lpstr>Презентация PowerPoint</vt:lpstr>
      <vt:lpstr>Презентация PowerPoint</vt:lpstr>
      <vt:lpstr>Презентация PowerPoint</vt:lpstr>
      <vt:lpstr>ОТСУТСТВИЕ ЭФФЕКТИВНОСТИ и ЭКОНОМНОСТИ</vt:lpstr>
      <vt:lpstr>НЕНАДЛЕЖАЩЕЕ ОФОРМЛЕНИЕ</vt:lpstr>
      <vt:lpstr>ТЕХНИЧЕСКАЯ ОШИБКА</vt:lpstr>
      <vt:lpstr>???      ФОРМАЛИЗМ или КОРРУПЦИЯ       ???</vt:lpstr>
      <vt:lpstr>ТОЧКИ РИСКА «ПЕРЕСОГЛАСОВАНИЕ»</vt:lpstr>
      <vt:lpstr>НЕРАДИВАЯ приемка и БЕЗ экспертизы</vt:lpstr>
      <vt:lpstr>замена на УЛУЧШЕННЫЕ х-ки ? КТО ПРАВ ?</vt:lpstr>
      <vt:lpstr>Суды на стороне КСП – ЗАК неэффективно расходует БС</vt:lpstr>
      <vt:lpstr>Презентация PowerPoint</vt:lpstr>
    </vt:vector>
  </TitlesOfParts>
  <Manager/>
  <Company/>
  <LinksUpToDate>false</LinksUpToDate>
  <SharedDoc>false</SharedDoc>
  <HyperlinkBase/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Актуальные вопросы арбитражной практики, по спорам, выходящим из контрактной системы в сфере закупок</dc:title>
  <dc:subject/>
  <dc:creator>Кикавец виталий Викторович</dc:creator>
  <cp:keywords/>
  <dc:description/>
  <cp:lastModifiedBy>Кикавец Виталий Викторович</cp:lastModifiedBy>
  <cp:revision>323</cp:revision>
  <dcterms:created xsi:type="dcterms:W3CDTF">2019-08-20T13:45:37Z</dcterms:created>
  <dcterms:modified xsi:type="dcterms:W3CDTF">2022-10-03T06:51:19Z</dcterms:modified>
  <cp:category/>
</cp:coreProperties>
</file>