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21" r:id="rId1"/>
  </p:sldMasterIdLst>
  <p:notesMasterIdLst>
    <p:notesMasterId r:id="rId40"/>
  </p:notesMasterIdLst>
  <p:sldIdLst>
    <p:sldId id="313" r:id="rId2"/>
    <p:sldId id="402" r:id="rId3"/>
    <p:sldId id="431" r:id="rId4"/>
    <p:sldId id="411" r:id="rId5"/>
    <p:sldId id="432" r:id="rId6"/>
    <p:sldId id="412" r:id="rId7"/>
    <p:sldId id="452" r:id="rId8"/>
    <p:sldId id="413" r:id="rId9"/>
    <p:sldId id="426" r:id="rId10"/>
    <p:sldId id="427" r:id="rId11"/>
    <p:sldId id="403" r:id="rId12"/>
    <p:sldId id="414" r:id="rId13"/>
    <p:sldId id="415" r:id="rId14"/>
    <p:sldId id="416" r:id="rId15"/>
    <p:sldId id="433" r:id="rId16"/>
    <p:sldId id="435" r:id="rId17"/>
    <p:sldId id="436" r:id="rId18"/>
    <p:sldId id="420" r:id="rId19"/>
    <p:sldId id="437" r:id="rId20"/>
    <p:sldId id="421" r:id="rId21"/>
    <p:sldId id="422" r:id="rId22"/>
    <p:sldId id="438" r:id="rId23"/>
    <p:sldId id="439" r:id="rId24"/>
    <p:sldId id="440" r:id="rId25"/>
    <p:sldId id="441" r:id="rId26"/>
    <p:sldId id="423" r:id="rId27"/>
    <p:sldId id="443" r:id="rId28"/>
    <p:sldId id="453" r:id="rId29"/>
    <p:sldId id="444" r:id="rId30"/>
    <p:sldId id="454" r:id="rId31"/>
    <p:sldId id="445" r:id="rId32"/>
    <p:sldId id="446" r:id="rId33"/>
    <p:sldId id="447" r:id="rId34"/>
    <p:sldId id="455" r:id="rId35"/>
    <p:sldId id="448" r:id="rId36"/>
    <p:sldId id="449" r:id="rId37"/>
    <p:sldId id="450" r:id="rId38"/>
    <p:sldId id="451" r:id="rId39"/>
  </p:sldIdLst>
  <p:sldSz cx="9144000" cy="6858000" type="screen4x3"/>
  <p:notesSz cx="6858000" cy="9947275"/>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C535"/>
    <a:srgbClr val="ABDB77"/>
    <a:srgbClr val="CEEA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85" autoAdjust="0"/>
  </p:normalViewPr>
  <p:slideViewPr>
    <p:cSldViewPr>
      <p:cViewPr>
        <p:scale>
          <a:sx n="77" d="100"/>
          <a:sy n="77" d="100"/>
        </p:scale>
        <p:origin x="-1770" y="-3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4" d="100"/>
          <a:sy n="64" d="100"/>
        </p:scale>
        <p:origin x="-3426" y="-108"/>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pPr>
              <a:defRPr/>
            </a:pPr>
            <a:fld id="{49B006D0-5BA4-4DC7-A3B5-A01552EFA324}" type="datetimeFigureOut">
              <a:rPr lang="ru-RU"/>
              <a:pPr>
                <a:defRPr/>
              </a:pPr>
              <a:t>29.11.2022</a:t>
            </a:fld>
            <a:endParaRPr lang="ru-RU"/>
          </a:p>
        </p:txBody>
      </p:sp>
      <p:sp>
        <p:nvSpPr>
          <p:cNvPr id="4" name="Образ слайда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pPr lvl="0"/>
            <a:endParaRPr lang="ru-RU" noProof="0" dirty="0" smtClean="0"/>
          </a:p>
        </p:txBody>
      </p:sp>
      <p:sp>
        <p:nvSpPr>
          <p:cNvPr id="5" name="Заметки 4"/>
          <p:cNvSpPr>
            <a:spLocks noGrp="1"/>
          </p:cNvSpPr>
          <p:nvPr>
            <p:ph type="body" sz="quarter" idx="3"/>
          </p:nvPr>
        </p:nvSpPr>
        <p:spPr>
          <a:xfrm>
            <a:off x="685800" y="4724956"/>
            <a:ext cx="5486400" cy="4476274"/>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pPr>
              <a:defRPr/>
            </a:pPr>
            <a:fld id="{60D54F76-2FC5-4CF4-A191-3D58A57CC208}" type="slidenum">
              <a:rPr lang="ru-RU"/>
              <a:pPr>
                <a:defRPr/>
              </a:pPr>
              <a:t>‹#›</a:t>
            </a:fld>
            <a:endParaRPr lang="ru-RU"/>
          </a:p>
        </p:txBody>
      </p:sp>
    </p:spTree>
    <p:extLst>
      <p:ext uri="{BB962C8B-B14F-4D97-AF65-F5344CB8AC3E}">
        <p14:creationId xmlns:p14="http://schemas.microsoft.com/office/powerpoint/2010/main" val="397363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BD9A0863-F166-45EE-889F-01152849CD0D}" type="slidenum">
              <a:rPr lang="ru-RU" smtClean="0"/>
              <a:pPr>
                <a:defRPr/>
              </a:pPr>
              <a:t>‹#›</a:t>
            </a:fld>
            <a:endParaRPr lang="ru-RU"/>
          </a:p>
        </p:txBody>
      </p:sp>
    </p:spTree>
    <p:extLst>
      <p:ext uri="{BB962C8B-B14F-4D97-AF65-F5344CB8AC3E}">
        <p14:creationId xmlns:p14="http://schemas.microsoft.com/office/powerpoint/2010/main" val="3871229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8A50D75A-6C9E-441B-9BED-237A99442C63}" type="slidenum">
              <a:rPr lang="ru-RU" smtClean="0"/>
              <a:pPr>
                <a:defRPr/>
              </a:pPr>
              <a:t>‹#›</a:t>
            </a:fld>
            <a:endParaRPr lang="ru-RU"/>
          </a:p>
        </p:txBody>
      </p:sp>
    </p:spTree>
    <p:extLst>
      <p:ext uri="{BB962C8B-B14F-4D97-AF65-F5344CB8AC3E}">
        <p14:creationId xmlns:p14="http://schemas.microsoft.com/office/powerpoint/2010/main" val="153439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A49863F5-6C81-48A7-B5C7-9EB2C19C9BA8}" type="slidenum">
              <a:rPr lang="ru-RU" smtClean="0"/>
              <a:pPr>
                <a:defRPr/>
              </a:pPr>
              <a:t>‹#›</a:t>
            </a:fld>
            <a:endParaRPr lang="ru-RU"/>
          </a:p>
        </p:txBody>
      </p:sp>
    </p:spTree>
    <p:extLst>
      <p:ext uri="{BB962C8B-B14F-4D97-AF65-F5344CB8AC3E}">
        <p14:creationId xmlns:p14="http://schemas.microsoft.com/office/powerpoint/2010/main" val="319811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FDD1E54E-A18A-45F9-B93F-A6DCC9EAA0C6}" type="slidenum">
              <a:rPr lang="ru-RU" smtClean="0"/>
              <a:pPr>
                <a:defRPr/>
              </a:pPr>
              <a:t>‹#›</a:t>
            </a:fld>
            <a:endParaRPr lang="ru-RU"/>
          </a:p>
        </p:txBody>
      </p:sp>
    </p:spTree>
    <p:extLst>
      <p:ext uri="{BB962C8B-B14F-4D97-AF65-F5344CB8AC3E}">
        <p14:creationId xmlns:p14="http://schemas.microsoft.com/office/powerpoint/2010/main" val="2954522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3D275C3C-944D-475C-9AB0-1FD6524E236A}" type="slidenum">
              <a:rPr lang="ru-RU" smtClean="0"/>
              <a:pPr>
                <a:defRPr/>
              </a:pPr>
              <a:t>‹#›</a:t>
            </a:fld>
            <a:endParaRPr lang="ru-RU"/>
          </a:p>
        </p:txBody>
      </p:sp>
    </p:spTree>
    <p:extLst>
      <p:ext uri="{BB962C8B-B14F-4D97-AF65-F5344CB8AC3E}">
        <p14:creationId xmlns:p14="http://schemas.microsoft.com/office/powerpoint/2010/main" val="3143074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AFBD7B16-36CC-410B-A853-DAF270E4772D}" type="slidenum">
              <a:rPr lang="ru-RU" smtClean="0"/>
              <a:pPr>
                <a:defRPr/>
              </a:pPr>
              <a:t>‹#›</a:t>
            </a:fld>
            <a:endParaRPr lang="ru-RU"/>
          </a:p>
        </p:txBody>
      </p:sp>
    </p:spTree>
    <p:extLst>
      <p:ext uri="{BB962C8B-B14F-4D97-AF65-F5344CB8AC3E}">
        <p14:creationId xmlns:p14="http://schemas.microsoft.com/office/powerpoint/2010/main" val="1451091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a:defRPr/>
            </a:pPr>
            <a:endParaRPr lang="ru-RU"/>
          </a:p>
        </p:txBody>
      </p:sp>
      <p:sp>
        <p:nvSpPr>
          <p:cNvPr id="8" name="Нижний колонтитул 7"/>
          <p:cNvSpPr>
            <a:spLocks noGrp="1"/>
          </p:cNvSpPr>
          <p:nvPr>
            <p:ph type="ftr" sz="quarter" idx="11"/>
          </p:nvPr>
        </p:nvSpPr>
        <p:spPr/>
        <p:txBody>
          <a:bodyPr/>
          <a:lstStyle/>
          <a:p>
            <a:pPr>
              <a:defRPr/>
            </a:pPr>
            <a:endParaRPr lang="ru-RU"/>
          </a:p>
        </p:txBody>
      </p:sp>
      <p:sp>
        <p:nvSpPr>
          <p:cNvPr id="9" name="Номер слайда 8"/>
          <p:cNvSpPr>
            <a:spLocks noGrp="1"/>
          </p:cNvSpPr>
          <p:nvPr>
            <p:ph type="sldNum" sz="quarter" idx="12"/>
          </p:nvPr>
        </p:nvSpPr>
        <p:spPr/>
        <p:txBody>
          <a:bodyPr/>
          <a:lstStyle/>
          <a:p>
            <a:pPr>
              <a:defRPr/>
            </a:pPr>
            <a:fld id="{79F29D84-33EF-4E03-A25E-0DCAFAC6BC5C}" type="slidenum">
              <a:rPr lang="ru-RU" smtClean="0"/>
              <a:pPr>
                <a:defRPr/>
              </a:pPr>
              <a:t>‹#›</a:t>
            </a:fld>
            <a:endParaRPr lang="ru-RU"/>
          </a:p>
        </p:txBody>
      </p:sp>
    </p:spTree>
    <p:extLst>
      <p:ext uri="{BB962C8B-B14F-4D97-AF65-F5344CB8AC3E}">
        <p14:creationId xmlns:p14="http://schemas.microsoft.com/office/powerpoint/2010/main" val="1016597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endParaRPr lang="ru-RU"/>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C9612EE1-10CF-4893-AFCB-8DB1CDD4224D}" type="slidenum">
              <a:rPr lang="ru-RU" smtClean="0"/>
              <a:pPr>
                <a:defRPr/>
              </a:pPr>
              <a:t>‹#›</a:t>
            </a:fld>
            <a:endParaRPr lang="ru-RU"/>
          </a:p>
        </p:txBody>
      </p:sp>
    </p:spTree>
    <p:extLst>
      <p:ext uri="{BB962C8B-B14F-4D97-AF65-F5344CB8AC3E}">
        <p14:creationId xmlns:p14="http://schemas.microsoft.com/office/powerpoint/2010/main" val="1277200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endParaRPr lang="ru-RU"/>
          </a:p>
        </p:txBody>
      </p:sp>
      <p:sp>
        <p:nvSpPr>
          <p:cNvPr id="3" name="Нижний колонтитул 2"/>
          <p:cNvSpPr>
            <a:spLocks noGrp="1"/>
          </p:cNvSpPr>
          <p:nvPr>
            <p:ph type="ftr" sz="quarter" idx="11"/>
          </p:nvPr>
        </p:nvSpPr>
        <p:spPr/>
        <p:txBody>
          <a:bodyPr/>
          <a:lstStyle/>
          <a:p>
            <a:pPr>
              <a:defRPr/>
            </a:pPr>
            <a:endParaRPr lang="ru-RU"/>
          </a:p>
        </p:txBody>
      </p:sp>
      <p:sp>
        <p:nvSpPr>
          <p:cNvPr id="4" name="Номер слайда 3"/>
          <p:cNvSpPr>
            <a:spLocks noGrp="1"/>
          </p:cNvSpPr>
          <p:nvPr>
            <p:ph type="sldNum" sz="quarter" idx="12"/>
          </p:nvPr>
        </p:nvSpPr>
        <p:spPr/>
        <p:txBody>
          <a:bodyPr/>
          <a:lstStyle/>
          <a:p>
            <a:pPr>
              <a:defRPr/>
            </a:pPr>
            <a:fld id="{745DEF6B-0E1E-4B94-A2FA-1C71CA59026D}" type="slidenum">
              <a:rPr lang="ru-RU" smtClean="0"/>
              <a:pPr>
                <a:defRPr/>
              </a:pPr>
              <a:t>‹#›</a:t>
            </a:fld>
            <a:endParaRPr lang="ru-RU"/>
          </a:p>
        </p:txBody>
      </p:sp>
    </p:spTree>
    <p:extLst>
      <p:ext uri="{BB962C8B-B14F-4D97-AF65-F5344CB8AC3E}">
        <p14:creationId xmlns:p14="http://schemas.microsoft.com/office/powerpoint/2010/main" val="1515016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690A37FE-93D9-4E42-ACC3-D2FB61D3F476}" type="slidenum">
              <a:rPr lang="ru-RU" smtClean="0"/>
              <a:pPr>
                <a:defRPr/>
              </a:pPr>
              <a:t>‹#›</a:t>
            </a:fld>
            <a:endParaRPr lang="ru-RU"/>
          </a:p>
        </p:txBody>
      </p:sp>
    </p:spTree>
    <p:extLst>
      <p:ext uri="{BB962C8B-B14F-4D97-AF65-F5344CB8AC3E}">
        <p14:creationId xmlns:p14="http://schemas.microsoft.com/office/powerpoint/2010/main" val="3284645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FDFF334F-F6BB-43DA-9B2F-E9C7FD59BCF8}" type="slidenum">
              <a:rPr lang="ru-RU" smtClean="0"/>
              <a:pPr>
                <a:defRPr/>
              </a:pPr>
              <a:t>‹#›</a:t>
            </a:fld>
            <a:endParaRPr lang="ru-RU"/>
          </a:p>
        </p:txBody>
      </p:sp>
    </p:spTree>
    <p:extLst>
      <p:ext uri="{BB962C8B-B14F-4D97-AF65-F5344CB8AC3E}">
        <p14:creationId xmlns:p14="http://schemas.microsoft.com/office/powerpoint/2010/main" val="4085092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C73A34F-69CC-47BE-BDF0-A807656FE1B8}" type="slidenum">
              <a:rPr lang="ru-RU" smtClean="0"/>
              <a:pPr>
                <a:defRPr/>
              </a:pPr>
              <a:t>‹#›</a:t>
            </a:fld>
            <a:endParaRPr lang="ru-RU"/>
          </a:p>
        </p:txBody>
      </p:sp>
    </p:spTree>
    <p:extLst>
      <p:ext uri="{BB962C8B-B14F-4D97-AF65-F5344CB8AC3E}">
        <p14:creationId xmlns:p14="http://schemas.microsoft.com/office/powerpoint/2010/main" val="603093435"/>
      </p:ext>
    </p:extLst>
  </p:cSld>
  <p:clrMap bg1="lt1" tx1="dk1" bg2="lt2" tx2="dk2" accent1="accent1" accent2="accent2" accent3="accent3" accent4="accent4" accent5="accent5" accent6="accent6" hlink="hlink" folHlink="folHlink"/>
  <p:sldLayoutIdLst>
    <p:sldLayoutId id="2147484422" r:id="rId1"/>
    <p:sldLayoutId id="2147484423" r:id="rId2"/>
    <p:sldLayoutId id="2147484424" r:id="rId3"/>
    <p:sldLayoutId id="2147484425" r:id="rId4"/>
    <p:sldLayoutId id="2147484426" r:id="rId5"/>
    <p:sldLayoutId id="2147484427" r:id="rId6"/>
    <p:sldLayoutId id="2147484428" r:id="rId7"/>
    <p:sldLayoutId id="2147484429" r:id="rId8"/>
    <p:sldLayoutId id="2147484430" r:id="rId9"/>
    <p:sldLayoutId id="2147484431" r:id="rId10"/>
    <p:sldLayoutId id="214748443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836712"/>
            <a:ext cx="8424936" cy="5472608"/>
          </a:xfrm>
        </p:spPr>
        <p:style>
          <a:lnRef idx="1">
            <a:schemeClr val="accent3"/>
          </a:lnRef>
          <a:fillRef idx="2">
            <a:schemeClr val="accent3"/>
          </a:fillRef>
          <a:effectRef idx="1">
            <a:schemeClr val="accent3"/>
          </a:effectRef>
          <a:fontRef idx="minor">
            <a:schemeClr val="dk1"/>
          </a:fontRef>
        </p:style>
        <p:txBody>
          <a:bodyPr anchor="ctr">
            <a:noAutofit/>
          </a:bodyPr>
          <a:lstStyle/>
          <a:p>
            <a:r>
              <a:rPr lang="ru-RU" sz="3200" b="1" spc="300" dirty="0">
                <a:solidFill>
                  <a:schemeClr val="tx1"/>
                </a:solidFill>
                <a:latin typeface="Times New Roman" pitchFamily="18" charset="0"/>
                <a:cs typeface="Times New Roman" pitchFamily="18" charset="0"/>
              </a:rPr>
              <a:t>Основные изменения в законодательстве</a:t>
            </a:r>
            <a:br>
              <a:rPr lang="ru-RU" sz="3200" b="1" spc="300" dirty="0">
                <a:solidFill>
                  <a:schemeClr val="tx1"/>
                </a:solidFill>
                <a:latin typeface="Times New Roman" pitchFamily="18" charset="0"/>
                <a:cs typeface="Times New Roman" pitchFamily="18" charset="0"/>
              </a:rPr>
            </a:br>
            <a:r>
              <a:rPr lang="ru-RU" sz="3200" b="1" spc="300" dirty="0">
                <a:solidFill>
                  <a:schemeClr val="tx1"/>
                </a:solidFill>
                <a:latin typeface="Times New Roman" pitchFamily="18" charset="0"/>
                <a:cs typeface="Times New Roman" pitchFamily="18" charset="0"/>
              </a:rPr>
              <a:t> о контрактной </a:t>
            </a:r>
            <a:r>
              <a:rPr lang="ru-RU" sz="3200" b="1" spc="300" dirty="0" smtClean="0">
                <a:solidFill>
                  <a:schemeClr val="tx1"/>
                </a:solidFill>
                <a:latin typeface="Times New Roman" pitchFamily="18" charset="0"/>
                <a:cs typeface="Times New Roman" pitchFamily="18" charset="0"/>
              </a:rPr>
              <a:t>системе</a:t>
            </a:r>
            <a:br>
              <a:rPr lang="ru-RU" sz="3200" b="1" spc="300" dirty="0" smtClean="0">
                <a:solidFill>
                  <a:schemeClr val="tx1"/>
                </a:solidFill>
                <a:latin typeface="Times New Roman" pitchFamily="18" charset="0"/>
                <a:cs typeface="Times New Roman" pitchFamily="18" charset="0"/>
              </a:rPr>
            </a:br>
            <a:r>
              <a:rPr lang="ru-RU" sz="3200" b="1" spc="300" dirty="0">
                <a:solidFill>
                  <a:schemeClr val="tx1"/>
                </a:solidFill>
                <a:latin typeface="Times New Roman" pitchFamily="18" charset="0"/>
                <a:cs typeface="Times New Roman" pitchFamily="18" charset="0"/>
              </a:rPr>
              <a:t/>
            </a:r>
            <a:br>
              <a:rPr lang="ru-RU" sz="3200" b="1" spc="300" dirty="0">
                <a:solidFill>
                  <a:schemeClr val="tx1"/>
                </a:solidFill>
                <a:latin typeface="Times New Roman" pitchFamily="18" charset="0"/>
                <a:cs typeface="Times New Roman" pitchFamily="18" charset="0"/>
              </a:rPr>
            </a:br>
            <a:r>
              <a:rPr lang="ru-RU" sz="2400" b="1" spc="300" dirty="0">
                <a:solidFill>
                  <a:schemeClr val="tx1"/>
                </a:solidFill>
                <a:latin typeface="Times New Roman" pitchFamily="18" charset="0"/>
                <a:cs typeface="Times New Roman" pitchFamily="18" charset="0"/>
              </a:rPr>
              <a:t> (Федеральный закон от 04.11.2022 № 420-ФЗ , </a:t>
            </a:r>
            <a:br>
              <a:rPr lang="ru-RU" sz="2400" b="1" spc="300" dirty="0">
                <a:solidFill>
                  <a:schemeClr val="tx1"/>
                </a:solidFill>
                <a:latin typeface="Times New Roman" pitchFamily="18" charset="0"/>
                <a:cs typeface="Times New Roman" pitchFamily="18" charset="0"/>
              </a:rPr>
            </a:br>
            <a:r>
              <a:rPr lang="ru-RU" sz="2400" b="1" spc="300" dirty="0">
                <a:solidFill>
                  <a:schemeClr val="tx1"/>
                </a:solidFill>
                <a:latin typeface="Times New Roman" pitchFamily="18" charset="0"/>
                <a:cs typeface="Times New Roman" pitchFamily="18" charset="0"/>
              </a:rPr>
              <a:t>Постановление Правительства РФ от 31.10.2022 N 1946 )</a:t>
            </a:r>
            <a:br>
              <a:rPr lang="ru-RU" sz="2400" b="1" spc="300" dirty="0">
                <a:solidFill>
                  <a:schemeClr val="tx1"/>
                </a:solidFill>
                <a:latin typeface="Times New Roman" pitchFamily="18" charset="0"/>
                <a:cs typeface="Times New Roman" pitchFamily="18" charset="0"/>
              </a:rPr>
            </a:br>
            <a:r>
              <a:rPr lang="ru-RU" sz="2400" b="1" spc="300" dirty="0">
                <a:solidFill>
                  <a:schemeClr val="tx1"/>
                </a:solidFill>
                <a:latin typeface="Times New Roman" pitchFamily="18" charset="0"/>
                <a:cs typeface="Times New Roman" pitchFamily="18" charset="0"/>
              </a:rPr>
              <a:t/>
            </a:r>
            <a:br>
              <a:rPr lang="ru-RU" sz="2400" b="1" spc="300" dirty="0">
                <a:solidFill>
                  <a:schemeClr val="tx1"/>
                </a:solidFill>
                <a:latin typeface="Times New Roman" pitchFamily="18" charset="0"/>
                <a:cs typeface="Times New Roman" pitchFamily="18" charset="0"/>
              </a:rPr>
            </a:br>
            <a:r>
              <a:rPr lang="ru-RU" sz="2400" b="1" spc="300" dirty="0" smtClean="0">
                <a:solidFill>
                  <a:schemeClr val="tx1"/>
                </a:solidFill>
                <a:latin typeface="Times New Roman" pitchFamily="18" charset="0"/>
                <a:cs typeface="Times New Roman" pitchFamily="18" charset="0"/>
              </a:rPr>
              <a:t/>
            </a:r>
            <a:br>
              <a:rPr lang="ru-RU" sz="2400" b="1" spc="300" dirty="0" smtClean="0">
                <a:solidFill>
                  <a:schemeClr val="tx1"/>
                </a:solidFill>
                <a:latin typeface="Times New Roman" pitchFamily="18" charset="0"/>
                <a:cs typeface="Times New Roman" pitchFamily="18" charset="0"/>
              </a:rPr>
            </a:br>
            <a:r>
              <a:rPr lang="ru-RU" sz="2400" b="1" spc="300" dirty="0">
                <a:solidFill>
                  <a:schemeClr val="tx1"/>
                </a:solidFill>
                <a:latin typeface="Times New Roman" pitchFamily="18" charset="0"/>
                <a:cs typeface="Times New Roman" pitchFamily="18" charset="0"/>
              </a:rPr>
              <a:t/>
            </a:r>
            <a:br>
              <a:rPr lang="ru-RU" sz="2400" b="1" spc="300" dirty="0">
                <a:solidFill>
                  <a:schemeClr val="tx1"/>
                </a:solidFill>
                <a:latin typeface="Times New Roman" pitchFamily="18" charset="0"/>
                <a:cs typeface="Times New Roman" pitchFamily="18" charset="0"/>
              </a:rPr>
            </a:br>
            <a:r>
              <a:rPr lang="ru-RU" sz="2400" b="1" spc="300" dirty="0" smtClean="0">
                <a:solidFill>
                  <a:schemeClr val="tx1"/>
                </a:solidFill>
                <a:latin typeface="Times New Roman" pitchFamily="18" charset="0"/>
                <a:cs typeface="Times New Roman" pitchFamily="18" charset="0"/>
              </a:rPr>
              <a:t/>
            </a:r>
            <a:br>
              <a:rPr lang="ru-RU" sz="2400" b="1" spc="300" dirty="0" smtClean="0">
                <a:solidFill>
                  <a:schemeClr val="tx1"/>
                </a:solidFill>
                <a:latin typeface="Times New Roman" pitchFamily="18" charset="0"/>
                <a:cs typeface="Times New Roman" pitchFamily="18" charset="0"/>
              </a:rPr>
            </a:br>
            <a:r>
              <a:rPr lang="ru-RU" sz="2400" b="1" spc="300" dirty="0" smtClean="0">
                <a:solidFill>
                  <a:schemeClr val="tx1"/>
                </a:solidFill>
                <a:latin typeface="Times New Roman" pitchFamily="18" charset="0"/>
                <a:cs typeface="Times New Roman" pitchFamily="18" charset="0"/>
              </a:rPr>
              <a:t>29 </a:t>
            </a:r>
            <a:r>
              <a:rPr lang="ru-RU" sz="2400" b="1" spc="300" dirty="0" smtClean="0">
                <a:solidFill>
                  <a:schemeClr val="tx1"/>
                </a:solidFill>
                <a:latin typeface="Times New Roman" pitchFamily="18" charset="0"/>
                <a:cs typeface="Times New Roman" pitchFamily="18" charset="0"/>
              </a:rPr>
              <a:t>ноября </a:t>
            </a:r>
            <a:r>
              <a:rPr lang="ru-RU" sz="2400" b="1" spc="300" dirty="0">
                <a:solidFill>
                  <a:schemeClr val="tx1"/>
                </a:solidFill>
                <a:latin typeface="Times New Roman" pitchFamily="18" charset="0"/>
                <a:cs typeface="Times New Roman" pitchFamily="18" charset="0"/>
              </a:rPr>
              <a:t>2022 года </a:t>
            </a:r>
            <a:br>
              <a:rPr lang="ru-RU" sz="2400" b="1" spc="300" dirty="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t>
            </a:r>
            <a:br>
              <a:rPr lang="ru-RU" sz="2400" dirty="0" smtClean="0">
                <a:solidFill>
                  <a:schemeClr val="tx1"/>
                </a:solidFill>
                <a:latin typeface="Times New Roman" pitchFamily="18" charset="0"/>
                <a:cs typeface="Times New Roman" pitchFamily="18" charset="0"/>
              </a:rPr>
            </a:br>
            <a:endParaRPr lang="ru-RU" sz="2400" dirty="0">
              <a:solidFill>
                <a:schemeClr val="tx1"/>
              </a:solidFill>
              <a:latin typeface="Times New Roman" pitchFamily="18" charset="0"/>
              <a:cs typeface="Times New Roman" pitchFamily="18" charset="0"/>
            </a:endParaRPr>
          </a:p>
        </p:txBody>
      </p:sp>
      <p:sp>
        <p:nvSpPr>
          <p:cNvPr id="3" name="Прямоугольник 2"/>
          <p:cNvSpPr/>
          <p:nvPr/>
        </p:nvSpPr>
        <p:spPr>
          <a:xfrm>
            <a:off x="1043608" y="260648"/>
            <a:ext cx="7848872" cy="57606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ru-RU" dirty="0" smtClean="0">
                <a:latin typeface="Times New Roman" panose="02020603050405020304" pitchFamily="18" charset="0"/>
                <a:cs typeface="Times New Roman" panose="02020603050405020304" pitchFamily="18" charset="0"/>
              </a:rPr>
              <a:t>Управление по регулированию контрактной системы в сфере закупок Белгородской области</a:t>
            </a:r>
            <a:endParaRPr lang="ru-RU" dirty="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7544" y="260648"/>
            <a:ext cx="553162" cy="576064"/>
          </a:xfrm>
          <a:prstGeom prst="rect">
            <a:avLst/>
          </a:prstGeom>
          <a:solidFill>
            <a:schemeClr val="tx2">
              <a:lumMod val="40000"/>
              <a:lumOff val="60000"/>
            </a:schemeClr>
          </a:solidFill>
          <a:ln/>
        </p:spPr>
        <p:style>
          <a:lnRef idx="2">
            <a:schemeClr val="accent3"/>
          </a:lnRef>
          <a:fillRef idx="1">
            <a:schemeClr val="lt1"/>
          </a:fillRef>
          <a:effectRef idx="0">
            <a:schemeClr val="accent3"/>
          </a:effectRef>
          <a:fontRef idx="minor">
            <a:schemeClr val="dk1"/>
          </a:fontRef>
        </p:style>
      </p:pic>
    </p:spTree>
    <p:extLst>
      <p:ext uri="{BB962C8B-B14F-4D97-AF65-F5344CB8AC3E}">
        <p14:creationId xmlns:p14="http://schemas.microsoft.com/office/powerpoint/2010/main" val="1346267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pPr indent="342900">
              <a:lnSpc>
                <a:spcPct val="115000"/>
              </a:lnSpc>
            </a:pPr>
            <a:r>
              <a:rPr lang="ru-RU" sz="2800" b="1" dirty="0">
                <a:latin typeface="Times New Roman"/>
                <a:ea typeface="Calibri"/>
                <a:cs typeface="Times New Roman"/>
              </a:rPr>
              <a:t>Уточнили срок и порядок ведения Реестра контрактов, заключенных </a:t>
            </a:r>
            <a:r>
              <a:rPr lang="ru-RU" sz="2800" b="1" dirty="0" smtClean="0">
                <a:latin typeface="Times New Roman"/>
                <a:ea typeface="Calibri"/>
                <a:cs typeface="Times New Roman"/>
              </a:rPr>
              <a:t>заказчиками</a:t>
            </a:r>
            <a:br>
              <a:rPr lang="ru-RU" sz="2800" b="1" dirty="0" smtClean="0">
                <a:latin typeface="Times New Roman"/>
                <a:ea typeface="Calibri"/>
                <a:cs typeface="Times New Roman"/>
              </a:rPr>
            </a:br>
            <a:r>
              <a:rPr lang="ru-RU" sz="2800" b="1" dirty="0" smtClean="0">
                <a:latin typeface="Times New Roman"/>
                <a:ea typeface="Calibri"/>
                <a:cs typeface="Times New Roman"/>
              </a:rPr>
              <a:t> </a:t>
            </a:r>
            <a:r>
              <a:rPr lang="ru-RU" sz="2800" b="1" dirty="0">
                <a:latin typeface="Times New Roman"/>
                <a:ea typeface="Calibri"/>
                <a:cs typeface="Times New Roman"/>
              </a:rPr>
              <a:t>(статья </a:t>
            </a:r>
            <a:r>
              <a:rPr lang="ru-RU" sz="2800" b="1" dirty="0" smtClean="0">
                <a:latin typeface="Times New Roman"/>
                <a:ea typeface="Calibri"/>
                <a:cs typeface="Times New Roman"/>
              </a:rPr>
              <a:t>103 Федерального закона № 44-ФЗ)</a:t>
            </a:r>
            <a:endParaRPr lang="ru-RU" sz="2400" dirty="0">
              <a:ea typeface="Calibri"/>
              <a:cs typeface="Times New Roman"/>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0" lvl="0" indent="0" algn="ctr">
              <a:buNone/>
            </a:pPr>
            <a:r>
              <a:rPr lang="ru-RU" dirty="0">
                <a:solidFill>
                  <a:srgbClr val="000000"/>
                </a:solidFill>
                <a:latin typeface="Times New Roman"/>
                <a:ea typeface="Calibri"/>
              </a:rPr>
              <a:t>Уточнили,  от какой даты начинает течь срок для внесения  в реестр контрактов сведений </a:t>
            </a:r>
            <a:r>
              <a:rPr lang="ru-RU" dirty="0">
                <a:latin typeface="Times New Roman"/>
                <a:ea typeface="Calibri"/>
              </a:rPr>
              <a:t>об одностороннем отказе от исполнения </a:t>
            </a:r>
            <a:r>
              <a:rPr lang="ru-RU" dirty="0" smtClean="0">
                <a:latin typeface="Times New Roman"/>
                <a:ea typeface="Calibri"/>
              </a:rPr>
              <a:t>контракта</a:t>
            </a:r>
          </a:p>
          <a:p>
            <a:pPr algn="just">
              <a:lnSpc>
                <a:spcPct val="115000"/>
              </a:lnSpc>
              <a:spcAft>
                <a:spcPts val="0"/>
              </a:spcAft>
            </a:pPr>
            <a:r>
              <a:rPr lang="ru-RU" dirty="0" smtClean="0">
                <a:latin typeface="Times New Roman"/>
                <a:ea typeface="Calibri"/>
                <a:cs typeface="Times New Roman"/>
              </a:rPr>
              <a:t>Если решение </a:t>
            </a:r>
            <a:r>
              <a:rPr lang="ru-RU" dirty="0">
                <a:latin typeface="Times New Roman"/>
                <a:ea typeface="Calibri"/>
                <a:cs typeface="Times New Roman"/>
              </a:rPr>
              <a:t>об одностороннем отказе от исполнения контракта подписаны с использованием единой информационной системы, такие документы, а также информация, содержащаяся в них и подлежащая включению в реестр контрактов, направляется с использованием единой информационной системы для включения в реестр контрактов </a:t>
            </a:r>
            <a:r>
              <a:rPr lang="ru-RU" dirty="0" smtClean="0">
                <a:latin typeface="Times New Roman"/>
                <a:ea typeface="Calibri"/>
                <a:cs typeface="Times New Roman"/>
              </a:rPr>
              <a:t>не </a:t>
            </a:r>
            <a:r>
              <a:rPr lang="ru-RU" dirty="0">
                <a:latin typeface="Times New Roman"/>
                <a:ea typeface="Calibri"/>
                <a:cs typeface="Times New Roman"/>
              </a:rPr>
              <a:t>позднее трех рабочих дней со дня, следующего за днем </a:t>
            </a:r>
            <a:r>
              <a:rPr lang="ru-RU" b="1" dirty="0" smtClean="0">
                <a:latin typeface="Times New Roman"/>
                <a:ea typeface="Calibri"/>
                <a:cs typeface="Times New Roman"/>
              </a:rPr>
              <a:t>вступления </a:t>
            </a:r>
            <a:r>
              <a:rPr lang="ru-RU" b="1" dirty="0">
                <a:latin typeface="Times New Roman"/>
                <a:ea typeface="Calibri"/>
                <a:cs typeface="Times New Roman"/>
              </a:rPr>
              <a:t>в силу </a:t>
            </a:r>
            <a:r>
              <a:rPr lang="ru-RU" b="1" dirty="0" smtClean="0">
                <a:latin typeface="Times New Roman"/>
                <a:ea typeface="Calibri"/>
                <a:cs typeface="Times New Roman"/>
              </a:rPr>
              <a:t>решения</a:t>
            </a:r>
            <a:endParaRPr lang="ru-RU"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10</a:t>
            </a:fld>
            <a:endParaRPr lang="ru-RU"/>
          </a:p>
        </p:txBody>
      </p:sp>
    </p:spTree>
    <p:extLst>
      <p:ext uri="{BB962C8B-B14F-4D97-AF65-F5344CB8AC3E}">
        <p14:creationId xmlns:p14="http://schemas.microsoft.com/office/powerpoint/2010/main" val="1835146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066130"/>
          </a:xfrm>
        </p:spPr>
        <p:style>
          <a:lnRef idx="1">
            <a:schemeClr val="accent3"/>
          </a:lnRef>
          <a:fillRef idx="2">
            <a:schemeClr val="accent3"/>
          </a:fillRef>
          <a:effectRef idx="1">
            <a:schemeClr val="accent3"/>
          </a:effectRef>
          <a:fontRef idx="minor">
            <a:schemeClr val="dk1"/>
          </a:fontRef>
        </p:style>
        <p:txBody>
          <a:bodyPr anchor="t">
            <a:noAutofit/>
          </a:bodyPr>
          <a:lstStyle/>
          <a:p>
            <a:pPr indent="342900">
              <a:lnSpc>
                <a:spcPct val="115000"/>
              </a:lnSpc>
            </a:pPr>
            <a:r>
              <a:rPr lang="ru-RU" sz="2800" b="1" dirty="0" smtClean="0">
                <a:solidFill>
                  <a:srgbClr val="000000"/>
                </a:solidFill>
                <a:latin typeface="Times New Roman"/>
                <a:ea typeface="Calibri"/>
                <a:cs typeface="Times New Roman"/>
              </a:rPr>
              <a:t>Изменили </a:t>
            </a:r>
            <a:r>
              <a:rPr lang="ru-RU" sz="2800" b="1" dirty="0">
                <a:solidFill>
                  <a:srgbClr val="000000"/>
                </a:solidFill>
                <a:latin typeface="Times New Roman"/>
                <a:ea typeface="Calibri"/>
                <a:cs typeface="Times New Roman"/>
              </a:rPr>
              <a:t>ряд заключительных положений (статья </a:t>
            </a:r>
            <a:r>
              <a:rPr lang="ru-RU" sz="2800" b="1" dirty="0" smtClean="0">
                <a:solidFill>
                  <a:srgbClr val="000000"/>
                </a:solidFill>
                <a:latin typeface="Times New Roman"/>
                <a:ea typeface="Calibri"/>
                <a:cs typeface="Times New Roman"/>
              </a:rPr>
              <a:t>112 Федерального закона № 44-ФЗ)</a:t>
            </a:r>
            <a:endParaRPr lang="ru-RU" sz="2400" dirty="0">
              <a:ea typeface="Calibri"/>
              <a:cs typeface="Times New Roman"/>
            </a:endParaRPr>
          </a:p>
        </p:txBody>
      </p:sp>
      <p:sp>
        <p:nvSpPr>
          <p:cNvPr id="3" name="Объект 2"/>
          <p:cNvSpPr>
            <a:spLocks noGrp="1"/>
          </p:cNvSpPr>
          <p:nvPr>
            <p:ph idx="1"/>
          </p:nvPr>
        </p:nvSpPr>
        <p:spPr>
          <a:xfrm>
            <a:off x="467544" y="1484784"/>
            <a:ext cx="8363272" cy="4968552"/>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ru-RU" dirty="0" smtClean="0">
                <a:latin typeface="Times New Roman" panose="02020603050405020304" pitchFamily="18" charset="0"/>
                <a:cs typeface="Times New Roman" panose="02020603050405020304" pitchFamily="18" charset="0"/>
              </a:rPr>
              <a:t>1 </a:t>
            </a: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11</a:t>
            </a:fld>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3490154070"/>
              </p:ext>
            </p:extLst>
          </p:nvPr>
        </p:nvGraphicFramePr>
        <p:xfrm>
          <a:off x="971600" y="1556792"/>
          <a:ext cx="7848872" cy="4896544"/>
        </p:xfrm>
        <a:graphic>
          <a:graphicData uri="http://schemas.openxmlformats.org/drawingml/2006/table">
            <a:tbl>
              <a:tblPr firstRow="1" bandRow="1">
                <a:tableStyleId>{5C22544A-7EE6-4342-B048-85BDC9FD1C3A}</a:tableStyleId>
              </a:tblPr>
              <a:tblGrid>
                <a:gridCol w="3961113"/>
                <a:gridCol w="3887759"/>
              </a:tblGrid>
              <a:tr h="851541">
                <a:tc>
                  <a:txBody>
                    <a:bodyPr/>
                    <a:lstStyle/>
                    <a:p>
                      <a:pPr algn="ctr"/>
                      <a:r>
                        <a:rPr lang="ru-RU" sz="2800" dirty="0" smtClean="0">
                          <a:solidFill>
                            <a:schemeClr val="tx1"/>
                          </a:solidFill>
                          <a:latin typeface="Times New Roman" panose="02020603050405020304" pitchFamily="18" charset="0"/>
                          <a:cs typeface="Times New Roman" panose="02020603050405020304" pitchFamily="18" charset="0"/>
                        </a:rPr>
                        <a:t>было</a:t>
                      </a:r>
                      <a:endParaRPr lang="ru-RU" sz="28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c>
                  <a:txBody>
                    <a:bodyPr/>
                    <a:lstStyle/>
                    <a:p>
                      <a:pPr algn="ctr"/>
                      <a:r>
                        <a:rPr lang="ru-RU" sz="2800" dirty="0" smtClean="0">
                          <a:solidFill>
                            <a:schemeClr val="tx1"/>
                          </a:solidFill>
                          <a:latin typeface="Times New Roman" panose="02020603050405020304" pitchFamily="18" charset="0"/>
                          <a:cs typeface="Times New Roman" panose="02020603050405020304" pitchFamily="18" charset="0"/>
                        </a:rPr>
                        <a:t>стало</a:t>
                      </a:r>
                      <a:endParaRPr lang="ru-RU" sz="28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r>
              <a:tr h="4045003">
                <a:tc>
                  <a:txBody>
                    <a:bodyPr/>
                    <a:lstStyle/>
                    <a:p>
                      <a:pPr algn="ctr"/>
                      <a:r>
                        <a:rPr lang="ru-RU" sz="1600" dirty="0" smtClean="0">
                          <a:solidFill>
                            <a:srgbClr val="000000"/>
                          </a:solidFill>
                          <a:effectLst/>
                          <a:latin typeface="Times New Roman"/>
                          <a:ea typeface="Calibri"/>
                        </a:rPr>
                        <a:t>Часть 64.1: </a:t>
                      </a:r>
                      <a:r>
                        <a:rPr lang="ru-RU" sz="1600" b="1" dirty="0" smtClean="0">
                          <a:solidFill>
                            <a:srgbClr val="000000"/>
                          </a:solidFill>
                          <a:effectLst/>
                          <a:latin typeface="Times New Roman"/>
                          <a:ea typeface="Calibri"/>
                        </a:rPr>
                        <a:t>До 31 декабря 2022 года </a:t>
                      </a:r>
                      <a:r>
                        <a:rPr lang="ru-RU" sz="1600" dirty="0" smtClean="0">
                          <a:solidFill>
                            <a:srgbClr val="000000"/>
                          </a:solidFill>
                          <a:effectLst/>
                          <a:latin typeface="Times New Roman"/>
                          <a:ea typeface="Calibri"/>
                        </a:rPr>
                        <a:t>заказчик вправе не устанавливать требование обеспечения исполнения контракта, обеспечения гарантийных обязательств в извещении об осуществлении закупки, приглашении, документации о закупке (в случае, если настоящим Федеральным законом предусмотрена документация о закупке), проекте контракта. Положения настоящей части не применяются, если контрактом предусмотрена выплата аванса и при этом расчеты в части аванса не подлежат казначейскому сопровождению</a:t>
                      </a:r>
                      <a:endParaRPr lang="ru-RU" sz="1600" dirty="0" smtClean="0"/>
                    </a:p>
                  </a:txBody>
                  <a:tcPr>
                    <a:solidFill>
                      <a:srgbClr val="ABDB7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noProof="0" dirty="0" smtClean="0">
                          <a:ln>
                            <a:noFill/>
                          </a:ln>
                          <a:solidFill>
                            <a:srgbClr val="000000"/>
                          </a:solidFill>
                          <a:effectLst/>
                          <a:uLnTx/>
                          <a:uFillTx/>
                          <a:latin typeface="Times New Roman"/>
                          <a:ea typeface="Calibri"/>
                          <a:cs typeface="+mn-cs"/>
                        </a:rPr>
                        <a:t>Часть 64.1: </a:t>
                      </a:r>
                      <a:r>
                        <a:rPr kumimoji="0" lang="ru-RU" sz="1600" b="1" i="0" u="none" strike="noStrike" kern="1200" cap="none" spc="0" normalizeH="0" baseline="0" noProof="0" dirty="0" smtClean="0">
                          <a:ln>
                            <a:noFill/>
                          </a:ln>
                          <a:solidFill>
                            <a:srgbClr val="000000"/>
                          </a:solidFill>
                          <a:effectLst/>
                          <a:uLnTx/>
                          <a:uFillTx/>
                          <a:latin typeface="Times New Roman"/>
                          <a:ea typeface="Calibri"/>
                          <a:cs typeface="+mn-cs"/>
                        </a:rPr>
                        <a:t>До 31 декабря 2023 года </a:t>
                      </a:r>
                      <a:r>
                        <a:rPr kumimoji="0" lang="ru-RU" sz="1600" b="0" i="0" u="none" strike="noStrike" kern="1200" cap="none" spc="0" normalizeH="0" baseline="0" noProof="0" dirty="0" smtClean="0">
                          <a:ln>
                            <a:noFill/>
                          </a:ln>
                          <a:solidFill>
                            <a:srgbClr val="000000"/>
                          </a:solidFill>
                          <a:effectLst/>
                          <a:uLnTx/>
                          <a:uFillTx/>
                          <a:latin typeface="Times New Roman"/>
                          <a:ea typeface="Calibri"/>
                          <a:cs typeface="+mn-cs"/>
                        </a:rPr>
                        <a:t>заказчик </a:t>
                      </a:r>
                      <a:r>
                        <a:rPr kumimoji="0" lang="ru-RU" sz="1600" b="1" i="0" u="none" strike="noStrike" kern="1200" cap="none" spc="0" normalizeH="0" baseline="0" noProof="0" dirty="0" smtClean="0">
                          <a:ln>
                            <a:noFill/>
                          </a:ln>
                          <a:solidFill>
                            <a:srgbClr val="000000"/>
                          </a:solidFill>
                          <a:effectLst/>
                          <a:uLnTx/>
                          <a:uFillTx/>
                          <a:latin typeface="Times New Roman"/>
                          <a:ea typeface="Calibri"/>
                          <a:cs typeface="+mn-cs"/>
                        </a:rPr>
                        <a:t>вправе не устанавливать требование обеспечения исполнения контракта, обеспечения гарантийных </a:t>
                      </a:r>
                      <a:r>
                        <a:rPr kumimoji="0" lang="ru-RU" sz="1600" b="0" i="0" u="none" strike="noStrike" kern="1200" cap="none" spc="0" normalizeH="0" baseline="0" noProof="0" dirty="0" smtClean="0">
                          <a:ln>
                            <a:noFill/>
                          </a:ln>
                          <a:solidFill>
                            <a:srgbClr val="000000"/>
                          </a:solidFill>
                          <a:effectLst/>
                          <a:uLnTx/>
                          <a:uFillTx/>
                          <a:latin typeface="Times New Roman"/>
                          <a:ea typeface="Calibri"/>
                          <a:cs typeface="+mn-cs"/>
                        </a:rPr>
                        <a:t>обязательств в извещении об осуществлении закупки, приглашении, документации о закупке (в случае, если настоящим Федеральным законом предусмотрена документация о закупке), проекте контракта. Положения настоящей части </a:t>
                      </a:r>
                      <a:r>
                        <a:rPr kumimoji="0" lang="ru-RU" sz="1600" b="1" i="0" u="none" strike="noStrike" kern="1200" cap="none" spc="0" normalizeH="0" baseline="0" noProof="0" dirty="0" smtClean="0">
                          <a:ln>
                            <a:noFill/>
                          </a:ln>
                          <a:solidFill>
                            <a:srgbClr val="000000"/>
                          </a:solidFill>
                          <a:effectLst/>
                          <a:uLnTx/>
                          <a:uFillTx/>
                          <a:latin typeface="Times New Roman"/>
                          <a:ea typeface="Calibri"/>
                          <a:cs typeface="+mn-cs"/>
                        </a:rPr>
                        <a:t>не применяются, если контрактом предусмотрена выплата аванса и при этом расчеты в части аванса не подлежат казначейскому сопровождению</a:t>
                      </a:r>
                      <a:endParaRPr kumimoji="0" lang="ru-RU" sz="1600" b="1" i="0" u="none" strike="noStrike" kern="1200" cap="none" spc="0" normalizeH="0" baseline="0" noProof="0" dirty="0" smtClean="0">
                        <a:ln>
                          <a:noFill/>
                        </a:ln>
                        <a:solidFill>
                          <a:prstClr val="black"/>
                        </a:solidFill>
                        <a:effectLst/>
                        <a:uLnTx/>
                        <a:uFillTx/>
                        <a:latin typeface="+mn-lt"/>
                        <a:ea typeface="+mn-ea"/>
                        <a:cs typeface="+mn-cs"/>
                      </a:endParaRPr>
                    </a:p>
                  </a:txBody>
                  <a:tcPr>
                    <a:solidFill>
                      <a:srgbClr val="ABDB77"/>
                    </a:solidFill>
                  </a:tcPr>
                </a:tc>
              </a:tr>
            </a:tbl>
          </a:graphicData>
        </a:graphic>
      </p:graphicFrame>
    </p:spTree>
    <p:extLst>
      <p:ext uri="{BB962C8B-B14F-4D97-AF65-F5344CB8AC3E}">
        <p14:creationId xmlns:p14="http://schemas.microsoft.com/office/powerpoint/2010/main" val="29350197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066130"/>
          </a:xfrm>
        </p:spPr>
        <p:style>
          <a:lnRef idx="1">
            <a:schemeClr val="accent3"/>
          </a:lnRef>
          <a:fillRef idx="2">
            <a:schemeClr val="accent3"/>
          </a:fillRef>
          <a:effectRef idx="1">
            <a:schemeClr val="accent3"/>
          </a:effectRef>
          <a:fontRef idx="minor">
            <a:schemeClr val="dk1"/>
          </a:fontRef>
        </p:style>
        <p:txBody>
          <a:bodyPr anchor="t">
            <a:noAutofit/>
          </a:bodyPr>
          <a:lstStyle/>
          <a:p>
            <a:r>
              <a:rPr lang="ru-RU" sz="2800" b="1" dirty="0">
                <a:solidFill>
                  <a:srgbClr val="000000"/>
                </a:solidFill>
                <a:latin typeface="Times New Roman"/>
                <a:ea typeface="Calibri"/>
                <a:cs typeface="Times New Roman"/>
              </a:rPr>
              <a:t>Изменили ряд заключительных положений (статья 112 Федерального закона № 44-ФЗ)</a:t>
            </a:r>
            <a:endParaRPr lang="ru-RU" sz="2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67544" y="1412776"/>
            <a:ext cx="8363272" cy="5040560"/>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ru-RU" dirty="0" smtClean="0">
                <a:latin typeface="Times New Roman" panose="02020603050405020304" pitchFamily="18" charset="0"/>
                <a:cs typeface="Times New Roman" panose="02020603050405020304" pitchFamily="18" charset="0"/>
              </a:rPr>
              <a:t>2 </a:t>
            </a: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12</a:t>
            </a:fld>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3611477209"/>
              </p:ext>
            </p:extLst>
          </p:nvPr>
        </p:nvGraphicFramePr>
        <p:xfrm>
          <a:off x="899592" y="1412776"/>
          <a:ext cx="7920880" cy="5044513"/>
        </p:xfrm>
        <a:graphic>
          <a:graphicData uri="http://schemas.openxmlformats.org/drawingml/2006/table">
            <a:tbl>
              <a:tblPr firstRow="1" bandRow="1">
                <a:tableStyleId>{5C22544A-7EE6-4342-B048-85BDC9FD1C3A}</a:tableStyleId>
              </a:tblPr>
              <a:tblGrid>
                <a:gridCol w="3997453"/>
                <a:gridCol w="3923427"/>
              </a:tblGrid>
              <a:tr h="568525">
                <a:tc>
                  <a:txBody>
                    <a:bodyPr/>
                    <a:lstStyle/>
                    <a:p>
                      <a:pPr algn="ctr"/>
                      <a:r>
                        <a:rPr lang="ru-RU" sz="2400" dirty="0" smtClean="0">
                          <a:solidFill>
                            <a:schemeClr val="tx1"/>
                          </a:solidFill>
                          <a:latin typeface="Times New Roman" panose="02020603050405020304" pitchFamily="18" charset="0"/>
                          <a:cs typeface="Times New Roman" panose="02020603050405020304" pitchFamily="18" charset="0"/>
                        </a:rPr>
                        <a:t>было</a:t>
                      </a:r>
                      <a:endParaRPr lang="ru-RU" sz="24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c>
                  <a:txBody>
                    <a:bodyPr/>
                    <a:lstStyle/>
                    <a:p>
                      <a:pPr algn="ctr"/>
                      <a:r>
                        <a:rPr lang="ru-RU" sz="2400" dirty="0" smtClean="0">
                          <a:solidFill>
                            <a:schemeClr val="tx1"/>
                          </a:solidFill>
                          <a:latin typeface="Times New Roman" panose="02020603050405020304" pitchFamily="18" charset="0"/>
                          <a:cs typeface="Times New Roman" panose="02020603050405020304" pitchFamily="18" charset="0"/>
                        </a:rPr>
                        <a:t>стало</a:t>
                      </a:r>
                      <a:endParaRPr lang="ru-RU" sz="24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r>
              <a:tr h="4045003">
                <a:tc>
                  <a:txBody>
                    <a:bodyPr/>
                    <a:lstStyle/>
                    <a:p>
                      <a:pPr algn="just">
                        <a:lnSpc>
                          <a:spcPct val="115000"/>
                        </a:lnSpc>
                        <a:spcAft>
                          <a:spcPts val="0"/>
                        </a:spcAft>
                      </a:pPr>
                      <a:r>
                        <a:rPr lang="ru-RU" sz="1400" dirty="0" smtClean="0">
                          <a:solidFill>
                            <a:schemeClr val="tx1"/>
                          </a:solidFill>
                          <a:effectLst/>
                          <a:latin typeface="Times New Roman"/>
                          <a:ea typeface="Calibri"/>
                          <a:cs typeface="Times New Roman"/>
                        </a:rPr>
                        <a:t>Часть 65.1: По соглашению сторон допускается </a:t>
                      </a:r>
                      <a:r>
                        <a:rPr lang="ru-RU" sz="1400" b="0" dirty="0" smtClean="0">
                          <a:solidFill>
                            <a:schemeClr val="tx1"/>
                          </a:solidFill>
                          <a:effectLst/>
                          <a:latin typeface="Times New Roman"/>
                          <a:ea typeface="Calibri"/>
                          <a:cs typeface="Times New Roman"/>
                        </a:rPr>
                        <a:t>изменение существенных условий </a:t>
                      </a:r>
                      <a:r>
                        <a:rPr lang="ru-RU" sz="1400" dirty="0" smtClean="0">
                          <a:solidFill>
                            <a:schemeClr val="tx1"/>
                          </a:solidFill>
                          <a:effectLst/>
                          <a:latin typeface="Times New Roman"/>
                          <a:ea typeface="Calibri"/>
                          <a:cs typeface="Times New Roman"/>
                        </a:rPr>
                        <a:t>контракта, заключенного </a:t>
                      </a:r>
                      <a:r>
                        <a:rPr lang="ru-RU" sz="1400" b="1" dirty="0" smtClean="0">
                          <a:solidFill>
                            <a:schemeClr val="tx1"/>
                          </a:solidFill>
                          <a:effectLst/>
                          <a:latin typeface="Times New Roman"/>
                          <a:ea typeface="Calibri"/>
                          <a:cs typeface="Times New Roman"/>
                        </a:rPr>
                        <a:t>до 1 января 2023 года</a:t>
                      </a:r>
                      <a:r>
                        <a:rPr lang="ru-RU" sz="1400" dirty="0" smtClean="0">
                          <a:solidFill>
                            <a:schemeClr val="tx1"/>
                          </a:solidFill>
                          <a:effectLst/>
                          <a:latin typeface="Times New Roman"/>
                          <a:ea typeface="Calibri"/>
                          <a:cs typeface="Times New Roman"/>
                        </a:rPr>
                        <a:t>, если при исполнении такого контракта возникли независящие от сторон контракта обстоятельства, влекущие невозможность его исполнения. Предусмотренное настоящей частью изменение осуществляется с соблюдением положений частей 1.3.-1.6. статьи 95 настоящего Федерального закона на основании решения Правительства Российской Федерации, высшего исполнительного органа государственной власти субъекта Российской Федерации, местной администрации при осуществлении закупки для федеральных нужд, нужд субъекта Российской Федерации, муниципальных нужд соответственно</a:t>
                      </a:r>
                      <a:endParaRPr lang="ru-RU" sz="1400" dirty="0" smtClean="0">
                        <a:solidFill>
                          <a:schemeClr val="tx1"/>
                        </a:solidFill>
                        <a:effectLst/>
                        <a:latin typeface="+mn-lt"/>
                        <a:ea typeface="Calibri"/>
                        <a:cs typeface="Times New Roman"/>
                      </a:endParaRPr>
                    </a:p>
                    <a:p>
                      <a:endParaRPr lang="ru-RU" sz="1400" dirty="0" smtClean="0">
                        <a:solidFill>
                          <a:schemeClr val="tx1"/>
                        </a:solidFill>
                      </a:endParaRPr>
                    </a:p>
                  </a:txBody>
                  <a:tcPr>
                    <a:solidFill>
                      <a:srgbClr val="ABDB77"/>
                    </a:solidFill>
                  </a:tcPr>
                </a:tc>
                <a:tc>
                  <a:txBody>
                    <a:bodyPr/>
                    <a:lstStyle/>
                    <a:p>
                      <a:pPr algn="just">
                        <a:lnSpc>
                          <a:spcPct val="115000"/>
                        </a:lnSpc>
                        <a:spcAft>
                          <a:spcPts val="0"/>
                        </a:spcAft>
                      </a:pPr>
                      <a:r>
                        <a:rPr lang="ru-RU" sz="1400" dirty="0" smtClean="0">
                          <a:solidFill>
                            <a:schemeClr val="tx1"/>
                          </a:solidFill>
                          <a:effectLst/>
                          <a:latin typeface="Times New Roman"/>
                          <a:ea typeface="Calibri"/>
                          <a:cs typeface="Times New Roman"/>
                        </a:rPr>
                        <a:t>Часть 65.1: По соглашению сторон допускается </a:t>
                      </a:r>
                      <a:r>
                        <a:rPr lang="ru-RU" sz="1400" b="1" dirty="0" smtClean="0">
                          <a:solidFill>
                            <a:schemeClr val="tx1"/>
                          </a:solidFill>
                          <a:effectLst/>
                          <a:latin typeface="Times New Roman"/>
                          <a:ea typeface="Calibri"/>
                          <a:cs typeface="Times New Roman"/>
                        </a:rPr>
                        <a:t>изменение существенных условий </a:t>
                      </a:r>
                      <a:r>
                        <a:rPr lang="ru-RU" sz="1400" dirty="0" smtClean="0">
                          <a:solidFill>
                            <a:schemeClr val="tx1"/>
                          </a:solidFill>
                          <a:effectLst/>
                          <a:latin typeface="Times New Roman"/>
                          <a:ea typeface="Calibri"/>
                          <a:cs typeface="Times New Roman"/>
                        </a:rPr>
                        <a:t>контракта, заключенного </a:t>
                      </a:r>
                      <a:r>
                        <a:rPr lang="ru-RU" sz="1400" b="1" dirty="0" smtClean="0">
                          <a:solidFill>
                            <a:schemeClr val="tx1"/>
                          </a:solidFill>
                          <a:effectLst/>
                          <a:latin typeface="Times New Roman"/>
                          <a:ea typeface="Calibri"/>
                          <a:cs typeface="Times New Roman"/>
                        </a:rPr>
                        <a:t>до 1 января 2024 года</a:t>
                      </a:r>
                      <a:r>
                        <a:rPr lang="ru-RU" sz="1400" dirty="0" smtClean="0">
                          <a:solidFill>
                            <a:schemeClr val="tx1"/>
                          </a:solidFill>
                          <a:effectLst/>
                          <a:latin typeface="Times New Roman"/>
                          <a:ea typeface="Calibri"/>
                          <a:cs typeface="Times New Roman"/>
                        </a:rPr>
                        <a:t>, если при исполнении такого контракта </a:t>
                      </a:r>
                      <a:r>
                        <a:rPr lang="ru-RU" sz="1400" b="1" dirty="0" smtClean="0">
                          <a:solidFill>
                            <a:schemeClr val="tx1"/>
                          </a:solidFill>
                          <a:effectLst/>
                          <a:latin typeface="Times New Roman"/>
                          <a:ea typeface="Calibri"/>
                          <a:cs typeface="Times New Roman"/>
                        </a:rPr>
                        <a:t>возникли независящие от сторон </a:t>
                      </a:r>
                      <a:r>
                        <a:rPr lang="ru-RU" sz="1400" dirty="0" smtClean="0">
                          <a:solidFill>
                            <a:schemeClr val="tx1"/>
                          </a:solidFill>
                          <a:effectLst/>
                          <a:latin typeface="Times New Roman"/>
                          <a:ea typeface="Calibri"/>
                          <a:cs typeface="Times New Roman"/>
                        </a:rPr>
                        <a:t>контракта обстоятельства, </a:t>
                      </a:r>
                      <a:r>
                        <a:rPr lang="ru-RU" sz="1400" b="1" dirty="0" smtClean="0">
                          <a:solidFill>
                            <a:schemeClr val="tx1"/>
                          </a:solidFill>
                          <a:effectLst/>
                          <a:latin typeface="Times New Roman"/>
                          <a:ea typeface="Calibri"/>
                          <a:cs typeface="Times New Roman"/>
                        </a:rPr>
                        <a:t>влекущие невозможность его исполнения.</a:t>
                      </a:r>
                      <a:r>
                        <a:rPr lang="ru-RU" sz="1400" dirty="0" smtClean="0">
                          <a:solidFill>
                            <a:schemeClr val="tx1"/>
                          </a:solidFill>
                          <a:effectLst/>
                          <a:latin typeface="Times New Roman"/>
                          <a:ea typeface="Calibri"/>
                          <a:cs typeface="Times New Roman"/>
                        </a:rPr>
                        <a:t> Предусмотренное настоящей частью изменение осуществляется с соблюдением положений </a:t>
                      </a:r>
                      <a:r>
                        <a:rPr lang="ru-RU" sz="1400" u="none" strike="noStrike" dirty="0" smtClean="0">
                          <a:solidFill>
                            <a:schemeClr val="tx1"/>
                          </a:solidFill>
                          <a:effectLst/>
                          <a:latin typeface="Times New Roman"/>
                          <a:ea typeface="Calibri"/>
                          <a:cs typeface="Times New Roman"/>
                        </a:rPr>
                        <a:t>частей 1.3.-1.6. статьи 95 </a:t>
                      </a:r>
                      <a:r>
                        <a:rPr lang="ru-RU" sz="1400" dirty="0" smtClean="0">
                          <a:solidFill>
                            <a:schemeClr val="tx1"/>
                          </a:solidFill>
                          <a:effectLst/>
                          <a:latin typeface="Times New Roman"/>
                          <a:ea typeface="Calibri"/>
                          <a:cs typeface="Times New Roman"/>
                        </a:rPr>
                        <a:t>настоящего Федерального закона на основании решения Правительства Российской Федерации, высшего исполнительного органа государственной власти субъекта Российской Федерации, местной администрации при осуществлении закупки для федеральных нужд, нужд субъекта Российской Федерации, муниципальных нужд соответственно</a:t>
                      </a:r>
                      <a:endParaRPr lang="ru-RU" sz="1400" dirty="0" smtClean="0">
                        <a:solidFill>
                          <a:schemeClr val="tx1"/>
                        </a:solidFill>
                        <a:effectLst/>
                        <a:latin typeface="+mn-lt"/>
                        <a:ea typeface="Calibri"/>
                        <a:cs typeface="Times New Roman"/>
                      </a:endParaRPr>
                    </a:p>
                    <a:p>
                      <a:pPr algn="ctr"/>
                      <a:endParaRPr lang="ru-RU" sz="1400" dirty="0">
                        <a:solidFill>
                          <a:schemeClr val="tx1"/>
                        </a:solidFill>
                        <a:latin typeface="Times New Roman" panose="02020603050405020304" pitchFamily="18" charset="0"/>
                        <a:cs typeface="Times New Roman" panose="02020603050405020304" pitchFamily="18" charset="0"/>
                      </a:endParaRPr>
                    </a:p>
                  </a:txBody>
                  <a:tcPr>
                    <a:solidFill>
                      <a:srgbClr val="ABDB77"/>
                    </a:solidFill>
                  </a:tcPr>
                </a:tc>
              </a:tr>
            </a:tbl>
          </a:graphicData>
        </a:graphic>
      </p:graphicFrame>
    </p:spTree>
    <p:extLst>
      <p:ext uri="{BB962C8B-B14F-4D97-AF65-F5344CB8AC3E}">
        <p14:creationId xmlns:p14="http://schemas.microsoft.com/office/powerpoint/2010/main" val="28295246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066130"/>
          </a:xfrm>
        </p:spPr>
        <p:style>
          <a:lnRef idx="1">
            <a:schemeClr val="accent3"/>
          </a:lnRef>
          <a:fillRef idx="2">
            <a:schemeClr val="accent3"/>
          </a:fillRef>
          <a:effectRef idx="1">
            <a:schemeClr val="accent3"/>
          </a:effectRef>
          <a:fontRef idx="minor">
            <a:schemeClr val="dk1"/>
          </a:fontRef>
        </p:style>
        <p:txBody>
          <a:bodyPr anchor="t">
            <a:noAutofit/>
          </a:bodyPr>
          <a:lstStyle/>
          <a:p>
            <a:r>
              <a:rPr lang="ru-RU" sz="2800" b="1" dirty="0">
                <a:solidFill>
                  <a:srgbClr val="000000"/>
                </a:solidFill>
                <a:latin typeface="Times New Roman"/>
                <a:ea typeface="Calibri"/>
                <a:cs typeface="Times New Roman"/>
              </a:rPr>
              <a:t>Изменили ряд заключительных положений (статья 112 Федерального закона № 44-ФЗ)</a:t>
            </a:r>
            <a:endParaRPr lang="ru-RU" sz="2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67544" y="1412776"/>
            <a:ext cx="8363272" cy="5040560"/>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ru-RU" dirty="0" smtClean="0">
                <a:latin typeface="Times New Roman" panose="02020603050405020304" pitchFamily="18" charset="0"/>
                <a:cs typeface="Times New Roman" panose="02020603050405020304" pitchFamily="18" charset="0"/>
              </a:rPr>
              <a:t>3 </a:t>
            </a: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13</a:t>
            </a:fld>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1440824284"/>
              </p:ext>
            </p:extLst>
          </p:nvPr>
        </p:nvGraphicFramePr>
        <p:xfrm>
          <a:off x="899592" y="1412776"/>
          <a:ext cx="7920880" cy="4613528"/>
        </p:xfrm>
        <a:graphic>
          <a:graphicData uri="http://schemas.openxmlformats.org/drawingml/2006/table">
            <a:tbl>
              <a:tblPr firstRow="1" bandRow="1">
                <a:tableStyleId>{5C22544A-7EE6-4342-B048-85BDC9FD1C3A}</a:tableStyleId>
              </a:tblPr>
              <a:tblGrid>
                <a:gridCol w="3997453"/>
                <a:gridCol w="3923427"/>
              </a:tblGrid>
              <a:tr h="568525">
                <a:tc>
                  <a:txBody>
                    <a:bodyPr/>
                    <a:lstStyle/>
                    <a:p>
                      <a:pPr algn="ctr"/>
                      <a:r>
                        <a:rPr lang="ru-RU" sz="2400" dirty="0" smtClean="0">
                          <a:solidFill>
                            <a:schemeClr val="tx1"/>
                          </a:solidFill>
                          <a:latin typeface="Times New Roman" panose="02020603050405020304" pitchFamily="18" charset="0"/>
                          <a:cs typeface="Times New Roman" panose="02020603050405020304" pitchFamily="18" charset="0"/>
                        </a:rPr>
                        <a:t>было</a:t>
                      </a:r>
                      <a:endParaRPr lang="ru-RU" sz="24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c>
                  <a:txBody>
                    <a:bodyPr/>
                    <a:lstStyle/>
                    <a:p>
                      <a:pPr algn="ctr"/>
                      <a:r>
                        <a:rPr lang="ru-RU" sz="2400" dirty="0" smtClean="0">
                          <a:solidFill>
                            <a:schemeClr val="tx1"/>
                          </a:solidFill>
                          <a:latin typeface="Times New Roman" panose="02020603050405020304" pitchFamily="18" charset="0"/>
                          <a:cs typeface="Times New Roman" panose="02020603050405020304" pitchFamily="18" charset="0"/>
                        </a:rPr>
                        <a:t>стало</a:t>
                      </a:r>
                      <a:endParaRPr lang="ru-RU" sz="24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r>
              <a:tr h="404500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noProof="0" dirty="0" smtClean="0">
                          <a:ln>
                            <a:noFill/>
                          </a:ln>
                          <a:solidFill>
                            <a:prstClr val="black"/>
                          </a:solidFill>
                          <a:effectLst/>
                          <a:uLnTx/>
                          <a:uFillTx/>
                          <a:latin typeface="Times New Roman"/>
                          <a:ea typeface="Calibri"/>
                          <a:cs typeface="+mn-cs"/>
                        </a:rPr>
                        <a:t>Часть 65.2: </a:t>
                      </a:r>
                      <a:r>
                        <a:rPr kumimoji="0" lang="ru-RU" sz="1600" b="1" i="0" u="none" strike="noStrike" kern="1200" cap="none" spc="0" normalizeH="0" baseline="0" noProof="0" dirty="0" smtClean="0">
                          <a:ln>
                            <a:noFill/>
                          </a:ln>
                          <a:solidFill>
                            <a:prstClr val="black"/>
                          </a:solidFill>
                          <a:effectLst/>
                          <a:uLnTx/>
                          <a:uFillTx/>
                          <a:latin typeface="Times New Roman"/>
                          <a:ea typeface="Calibri"/>
                          <a:cs typeface="+mn-cs"/>
                        </a:rPr>
                        <a:t>До 31 декабря 2022 года</a:t>
                      </a:r>
                      <a:r>
                        <a:rPr kumimoji="0" lang="ru-RU" sz="1600" b="0" i="0" u="none" strike="noStrike" kern="1200" cap="none" spc="0" normalizeH="0" baseline="0" noProof="0" dirty="0" smtClean="0">
                          <a:ln>
                            <a:noFill/>
                          </a:ln>
                          <a:solidFill>
                            <a:prstClr val="black"/>
                          </a:solidFill>
                          <a:effectLst/>
                          <a:uLnTx/>
                          <a:uFillTx/>
                          <a:latin typeface="Times New Roman"/>
                          <a:ea typeface="Calibri"/>
                          <a:cs typeface="+mn-cs"/>
                        </a:rPr>
                        <a:t> по соглашению сторон допускается изменение существенных условий контракта, предметом которого является поставка лекарственных препаратов, медицинских изделий, расходных материалов, если по предложению заказчика увеличивается предусмотренное контрактом количество таких препаратов, изделий, материалов не более чем на тридцать процентов или уменьшается предусмотренное контрактом количество таких препаратов, изделий, материалов не более чем на тридцать процентов</a:t>
                      </a:r>
                      <a:endParaRPr kumimoji="0" lang="ru-RU" sz="1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ru-RU" sz="2400" dirty="0" smtClean="0"/>
                    </a:p>
                  </a:txBody>
                  <a:tcPr>
                    <a:solidFill>
                      <a:srgbClr val="ABDB77"/>
                    </a:solidFill>
                  </a:tcPr>
                </a:tc>
                <a:tc>
                  <a:txBody>
                    <a:bodyPr/>
                    <a:lstStyle/>
                    <a:p>
                      <a:pPr algn="just"/>
                      <a:r>
                        <a:rPr lang="ru-RU" sz="1600" dirty="0" smtClean="0">
                          <a:effectLst/>
                          <a:latin typeface="Times New Roman"/>
                          <a:ea typeface="Calibri"/>
                        </a:rPr>
                        <a:t>Часть 65.2: </a:t>
                      </a:r>
                      <a:r>
                        <a:rPr lang="ru-RU" sz="1600" b="1" dirty="0" smtClean="0">
                          <a:effectLst/>
                          <a:latin typeface="Times New Roman"/>
                          <a:ea typeface="Calibri"/>
                        </a:rPr>
                        <a:t>До 31 декабря 2023 года</a:t>
                      </a:r>
                      <a:r>
                        <a:rPr lang="ru-RU" sz="1600" dirty="0" smtClean="0">
                          <a:effectLst/>
                          <a:latin typeface="Times New Roman"/>
                          <a:ea typeface="Calibri"/>
                        </a:rPr>
                        <a:t> по соглашению сторон </a:t>
                      </a:r>
                      <a:r>
                        <a:rPr lang="ru-RU" sz="1600" b="1" dirty="0" smtClean="0">
                          <a:effectLst/>
                          <a:latin typeface="Times New Roman"/>
                          <a:ea typeface="Calibri"/>
                        </a:rPr>
                        <a:t>допускается изменение существенных условий контракта, предметом которого является поставка лекарственных препаратов, медицинских изделий, расходных материалов,</a:t>
                      </a:r>
                      <a:r>
                        <a:rPr lang="ru-RU" sz="1600" dirty="0" smtClean="0">
                          <a:effectLst/>
                          <a:latin typeface="Times New Roman"/>
                          <a:ea typeface="Calibri"/>
                        </a:rPr>
                        <a:t> если по предложению заказчика </a:t>
                      </a:r>
                      <a:r>
                        <a:rPr lang="ru-RU" sz="1600" b="1" dirty="0" smtClean="0">
                          <a:effectLst/>
                          <a:latin typeface="Times New Roman"/>
                          <a:ea typeface="Calibri"/>
                        </a:rPr>
                        <a:t>увеличивается предусмотренное контрактом количество таких препаратов, изделий, материалов не более чем на тридцать процентов или уменьшается предусмотренное контрактом количество таких препаратов, изделий, материалов не более чем на тридцать процентов</a:t>
                      </a:r>
                      <a:endParaRPr lang="ru-RU" sz="1600" b="1" dirty="0">
                        <a:latin typeface="Times New Roman" panose="02020603050405020304" pitchFamily="18" charset="0"/>
                        <a:cs typeface="Times New Roman" panose="02020603050405020304" pitchFamily="18" charset="0"/>
                      </a:endParaRPr>
                    </a:p>
                  </a:txBody>
                  <a:tcPr>
                    <a:solidFill>
                      <a:srgbClr val="ABDB77"/>
                    </a:solidFill>
                  </a:tcPr>
                </a:tc>
              </a:tr>
            </a:tbl>
          </a:graphicData>
        </a:graphic>
      </p:graphicFrame>
    </p:spTree>
    <p:extLst>
      <p:ext uri="{BB962C8B-B14F-4D97-AF65-F5344CB8AC3E}">
        <p14:creationId xmlns:p14="http://schemas.microsoft.com/office/powerpoint/2010/main" val="3589920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138138"/>
          </a:xfrm>
        </p:spPr>
        <p:style>
          <a:lnRef idx="1">
            <a:schemeClr val="accent3"/>
          </a:lnRef>
          <a:fillRef idx="2">
            <a:schemeClr val="accent3"/>
          </a:fillRef>
          <a:effectRef idx="1">
            <a:schemeClr val="accent3"/>
          </a:effectRef>
          <a:fontRef idx="minor">
            <a:schemeClr val="dk1"/>
          </a:fontRef>
        </p:style>
        <p:txBody>
          <a:bodyPr anchor="t">
            <a:noAutofit/>
          </a:bodyPr>
          <a:lstStyle/>
          <a:p>
            <a:r>
              <a:rPr lang="ru-RU" sz="2800" b="1" dirty="0">
                <a:solidFill>
                  <a:srgbClr val="000000"/>
                </a:solidFill>
                <a:latin typeface="Times New Roman"/>
                <a:ea typeface="Calibri"/>
                <a:cs typeface="Times New Roman"/>
              </a:rPr>
              <a:t>Изменили ряд заключительных положений (статья 112 Федерального закона № 44-ФЗ)</a:t>
            </a: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84784"/>
            <a:ext cx="8363272" cy="4968552"/>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r>
              <a:rPr lang="ru-RU" sz="2400" b="1" dirty="0" smtClean="0">
                <a:solidFill>
                  <a:srgbClr val="000000"/>
                </a:solidFill>
                <a:latin typeface="Times New Roman"/>
                <a:ea typeface="Calibri"/>
              </a:rPr>
              <a:t>Контракты, заключенные с единственным </a:t>
            </a:r>
            <a:r>
              <a:rPr lang="ru-RU" sz="2400" b="1" dirty="0">
                <a:solidFill>
                  <a:srgbClr val="000000"/>
                </a:solidFill>
                <a:latin typeface="Times New Roman"/>
                <a:ea typeface="Calibri"/>
              </a:rPr>
              <a:t>поставщиком (подрядчиком, исполнителем</a:t>
            </a:r>
            <a:r>
              <a:rPr lang="ru-RU" sz="2400" b="1" dirty="0" smtClean="0">
                <a:solidFill>
                  <a:srgbClr val="000000"/>
                </a:solidFill>
                <a:latin typeface="Times New Roman"/>
                <a:ea typeface="Calibri"/>
              </a:rPr>
              <a:t>) по отдельным основаниям можно менять</a:t>
            </a:r>
          </a:p>
          <a:p>
            <a:pPr marL="0" indent="0" algn="ctr">
              <a:buNone/>
            </a:pPr>
            <a:r>
              <a:rPr lang="ru-RU" sz="1600" b="1" dirty="0">
                <a:solidFill>
                  <a:srgbClr val="000000"/>
                </a:solidFill>
                <a:latin typeface="Times New Roman"/>
                <a:ea typeface="Calibri"/>
              </a:rPr>
              <a:t>Часть 65.3: До 31 декабря 2023 года </a:t>
            </a:r>
            <a:r>
              <a:rPr lang="ru-RU" sz="1600" dirty="0">
                <a:solidFill>
                  <a:srgbClr val="000000"/>
                </a:solidFill>
                <a:latin typeface="Times New Roman"/>
                <a:ea typeface="Calibri"/>
              </a:rPr>
              <a:t>по соглашению сторон допускается изменение существенных условий контракта, заключенного с единственным поставщиком (подрядчиком, исполнителем) в соответствии с пунктами 3, 40, 41, 46, 52, 56, 59 и 62 части 1 статьи 93 настоящего Федерального </a:t>
            </a:r>
            <a:r>
              <a:rPr lang="ru-RU" sz="1600" dirty="0" smtClean="0">
                <a:solidFill>
                  <a:srgbClr val="000000"/>
                </a:solidFill>
                <a:latin typeface="Times New Roman"/>
                <a:ea typeface="Calibri"/>
              </a:rPr>
              <a:t>закона</a:t>
            </a:r>
          </a:p>
          <a:p>
            <a:pPr marL="0" indent="0" algn="ctr">
              <a:buNone/>
            </a:pPr>
            <a:r>
              <a:rPr lang="ru-RU" sz="1600" dirty="0" smtClean="0">
                <a:solidFill>
                  <a:srgbClr val="000000"/>
                </a:solidFill>
                <a:latin typeface="Times New Roman"/>
                <a:ea typeface="Calibri"/>
              </a:rPr>
              <a:t> (мобилизационная подготовка,</a:t>
            </a:r>
            <a:r>
              <a:rPr lang="ru-RU" sz="1600" dirty="0">
                <a:solidFill>
                  <a:srgbClr val="000000"/>
                </a:solidFill>
                <a:latin typeface="Times New Roman"/>
              </a:rPr>
              <a:t> </a:t>
            </a:r>
            <a:r>
              <a:rPr lang="ru-RU" sz="1600" dirty="0" smtClean="0">
                <a:solidFill>
                  <a:srgbClr val="000000"/>
                </a:solidFill>
                <a:latin typeface="Times New Roman"/>
              </a:rPr>
              <a:t>закупки в целях </a:t>
            </a:r>
            <a:r>
              <a:rPr lang="ru-RU" sz="1600" dirty="0">
                <a:solidFill>
                  <a:srgbClr val="000000"/>
                </a:solidFill>
                <a:latin typeface="Times New Roman"/>
              </a:rPr>
              <a:t>обеспечения органов внешней разведки </a:t>
            </a:r>
            <a:r>
              <a:rPr lang="ru-RU" sz="1600" dirty="0" smtClean="0">
                <a:solidFill>
                  <a:srgbClr val="000000"/>
                </a:solidFill>
                <a:latin typeface="Times New Roman"/>
              </a:rPr>
              <a:t>РФ средствами </a:t>
            </a:r>
            <a:r>
              <a:rPr lang="ru-RU" sz="1600" dirty="0">
                <a:solidFill>
                  <a:srgbClr val="000000"/>
                </a:solidFill>
                <a:latin typeface="Times New Roman"/>
              </a:rPr>
              <a:t>разведывательной </a:t>
            </a:r>
            <a:r>
              <a:rPr lang="ru-RU" sz="1600" dirty="0" smtClean="0">
                <a:solidFill>
                  <a:srgbClr val="000000"/>
                </a:solidFill>
                <a:latin typeface="Times New Roman"/>
              </a:rPr>
              <a:t>деятельности, органов </a:t>
            </a:r>
            <a:r>
              <a:rPr lang="ru-RU" sz="1600" dirty="0">
                <a:solidFill>
                  <a:srgbClr val="000000"/>
                </a:solidFill>
                <a:latin typeface="Times New Roman"/>
              </a:rPr>
              <a:t>федеральной службы безопасности средствами контрразведывательной деятельности и борьбы с </a:t>
            </a:r>
            <a:r>
              <a:rPr lang="ru-RU" sz="1600" dirty="0" smtClean="0">
                <a:solidFill>
                  <a:srgbClr val="000000"/>
                </a:solidFill>
                <a:latin typeface="Times New Roman"/>
              </a:rPr>
              <a:t>терроризмом, за </a:t>
            </a:r>
            <a:r>
              <a:rPr lang="ru-RU" sz="1600" dirty="0">
                <a:solidFill>
                  <a:srgbClr val="000000"/>
                </a:solidFill>
                <a:latin typeface="Times New Roman"/>
              </a:rPr>
              <a:t>счет финансовых средств, выделенных на </a:t>
            </a:r>
            <a:r>
              <a:rPr lang="ru-RU" sz="1600" dirty="0" smtClean="0">
                <a:solidFill>
                  <a:srgbClr val="000000"/>
                </a:solidFill>
                <a:latin typeface="Times New Roman"/>
              </a:rPr>
              <a:t>оперативно-розыскную деятельность, в </a:t>
            </a:r>
            <a:r>
              <a:rPr lang="ru-RU" sz="1600" dirty="0">
                <a:solidFill>
                  <a:srgbClr val="000000"/>
                </a:solidFill>
                <a:latin typeface="Times New Roman"/>
              </a:rPr>
              <a:t>целях реализации мер по осуществлению государственной </a:t>
            </a:r>
            <a:r>
              <a:rPr lang="ru-RU" sz="1600" dirty="0" smtClean="0">
                <a:solidFill>
                  <a:srgbClr val="000000"/>
                </a:solidFill>
                <a:latin typeface="Times New Roman"/>
              </a:rPr>
              <a:t>охраны, в </a:t>
            </a:r>
            <a:r>
              <a:rPr lang="ru-RU" sz="1600" dirty="0">
                <a:solidFill>
                  <a:srgbClr val="000000"/>
                </a:solidFill>
                <a:latin typeface="Times New Roman"/>
              </a:rPr>
              <a:t>целях проведения специальной военной операции, а также в целях выполнения специальных задач по обеспечению обороны и безопасности государства, в том числе противодействия </a:t>
            </a:r>
            <a:r>
              <a:rPr lang="ru-RU" sz="1600" dirty="0" smtClean="0">
                <a:solidFill>
                  <a:srgbClr val="000000"/>
                </a:solidFill>
                <a:latin typeface="Times New Roman"/>
              </a:rPr>
              <a:t>терроризм, закупки дипломатическим </a:t>
            </a:r>
            <a:r>
              <a:rPr lang="ru-RU" sz="1600" dirty="0">
                <a:solidFill>
                  <a:srgbClr val="000000"/>
                </a:solidFill>
                <a:latin typeface="Times New Roman"/>
              </a:rPr>
              <a:t>представительством, консульским учреждением </a:t>
            </a:r>
            <a:r>
              <a:rPr lang="ru-RU" sz="1600" dirty="0" smtClean="0">
                <a:solidFill>
                  <a:srgbClr val="000000"/>
                </a:solidFill>
                <a:latin typeface="Times New Roman"/>
              </a:rPr>
              <a:t>РФ, </a:t>
            </a:r>
            <a:r>
              <a:rPr lang="ru-RU" sz="1600" dirty="0">
                <a:solidFill>
                  <a:srgbClr val="000000"/>
                </a:solidFill>
                <a:latin typeface="Times New Roman"/>
              </a:rPr>
              <a:t>торговым представительством </a:t>
            </a:r>
            <a:r>
              <a:rPr lang="ru-RU" sz="1600" dirty="0" smtClean="0">
                <a:solidFill>
                  <a:srgbClr val="000000"/>
                </a:solidFill>
                <a:latin typeface="Times New Roman"/>
              </a:rPr>
              <a:t>РФ, </a:t>
            </a:r>
            <a:r>
              <a:rPr lang="ru-RU" sz="1600" dirty="0">
                <a:solidFill>
                  <a:srgbClr val="000000"/>
                </a:solidFill>
                <a:latin typeface="Times New Roman"/>
              </a:rPr>
              <a:t>представительством </a:t>
            </a:r>
            <a:r>
              <a:rPr lang="ru-RU" sz="1600" dirty="0" smtClean="0">
                <a:solidFill>
                  <a:srgbClr val="000000"/>
                </a:solidFill>
                <a:latin typeface="Times New Roman"/>
              </a:rPr>
              <a:t>РФ при </a:t>
            </a:r>
            <a:r>
              <a:rPr lang="ru-RU" sz="1600" dirty="0">
                <a:solidFill>
                  <a:srgbClr val="000000"/>
                </a:solidFill>
                <a:latin typeface="Times New Roman"/>
              </a:rPr>
              <a:t>международных (межгосударственных, межправительственных) </a:t>
            </a:r>
            <a:r>
              <a:rPr lang="ru-RU" sz="1600" dirty="0" smtClean="0">
                <a:solidFill>
                  <a:srgbClr val="000000"/>
                </a:solidFill>
                <a:latin typeface="Times New Roman"/>
              </a:rPr>
              <a:t>организациях,</a:t>
            </a:r>
            <a:r>
              <a:rPr lang="ru-RU" sz="1600" dirty="0">
                <a:solidFill>
                  <a:srgbClr val="000000"/>
                </a:solidFill>
                <a:latin typeface="Times New Roman"/>
              </a:rPr>
              <a:t> оказание услуг по хранению материальных ценностей государственного материального </a:t>
            </a:r>
            <a:r>
              <a:rPr lang="ru-RU" sz="1600" dirty="0" smtClean="0">
                <a:solidFill>
                  <a:srgbClr val="000000"/>
                </a:solidFill>
                <a:latin typeface="Times New Roman"/>
              </a:rPr>
              <a:t>резерва)</a:t>
            </a:r>
            <a:endParaRPr lang="ru-RU" sz="1600" i="1"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14</a:t>
            </a:fld>
            <a:endParaRPr lang="ru-RU" dirty="0"/>
          </a:p>
        </p:txBody>
      </p:sp>
    </p:spTree>
    <p:extLst>
      <p:ext uri="{BB962C8B-B14F-4D97-AF65-F5344CB8AC3E}">
        <p14:creationId xmlns:p14="http://schemas.microsoft.com/office/powerpoint/2010/main" val="6407127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138138"/>
          </a:xfrm>
        </p:spPr>
        <p:style>
          <a:lnRef idx="1">
            <a:schemeClr val="accent3"/>
          </a:lnRef>
          <a:fillRef idx="2">
            <a:schemeClr val="accent3"/>
          </a:fillRef>
          <a:effectRef idx="1">
            <a:schemeClr val="accent3"/>
          </a:effectRef>
          <a:fontRef idx="minor">
            <a:schemeClr val="dk1"/>
          </a:fontRef>
        </p:style>
        <p:txBody>
          <a:bodyPr anchor="t">
            <a:noAutofit/>
          </a:bodyPr>
          <a:lstStyle/>
          <a:p>
            <a:r>
              <a:rPr lang="ru-RU" sz="2800" b="1" dirty="0">
                <a:solidFill>
                  <a:srgbClr val="000000"/>
                </a:solidFill>
                <a:latin typeface="Times New Roman"/>
                <a:ea typeface="Calibri"/>
                <a:cs typeface="Times New Roman"/>
              </a:rPr>
              <a:t>Изменили ряд заключительных положений (статья 112 Федерального закона № 44-ФЗ)</a:t>
            </a: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84784"/>
            <a:ext cx="8363272" cy="4968552"/>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lvl="0" indent="0" algn="ctr">
              <a:buNone/>
            </a:pPr>
            <a:r>
              <a:rPr lang="ru-RU" sz="2500" b="1" dirty="0">
                <a:solidFill>
                  <a:srgbClr val="000000"/>
                </a:solidFill>
                <a:latin typeface="Times New Roman"/>
                <a:ea typeface="Calibri"/>
              </a:rPr>
              <a:t>Часть 72: </a:t>
            </a:r>
            <a:r>
              <a:rPr lang="ru-RU" sz="2500" dirty="0">
                <a:solidFill>
                  <a:srgbClr val="000000"/>
                </a:solidFill>
                <a:latin typeface="Times New Roman"/>
                <a:ea typeface="Calibri"/>
              </a:rPr>
              <a:t>Установить, что </a:t>
            </a:r>
            <a:r>
              <a:rPr lang="ru-RU" sz="2500" b="1" dirty="0">
                <a:solidFill>
                  <a:srgbClr val="000000"/>
                </a:solidFill>
                <a:latin typeface="Times New Roman"/>
                <a:ea typeface="Calibri"/>
              </a:rPr>
              <a:t>до 31 декабря 2023 года </a:t>
            </a:r>
            <a:r>
              <a:rPr lang="ru-RU" sz="2500" dirty="0">
                <a:solidFill>
                  <a:srgbClr val="000000"/>
                </a:solidFill>
                <a:latin typeface="Times New Roman"/>
                <a:ea typeface="Calibri"/>
              </a:rPr>
              <a:t>на предусмотренные пунктом 56 части 1 статьи 93 настоящего Федерального закона федеральные органы исполнительной власти, подведомственные им государственные учреждения и государственные унитарные предприятия, на федеральный орган исполнительной власти, осуществляющий закупки для обеспечения федеральных нужд государственных органов, образованных для обеспечения деятельности Президента Российской Федерации, Правительства Российской Федерации, при осуществлении закупок в соответствии с пунктом 4 части 1 статьи 93 настоящего Федерального закона </a:t>
            </a:r>
            <a:r>
              <a:rPr lang="ru-RU" sz="2500" b="1" dirty="0">
                <a:solidFill>
                  <a:srgbClr val="000000"/>
                </a:solidFill>
                <a:latin typeface="Times New Roman"/>
                <a:ea typeface="Calibri"/>
              </a:rPr>
              <a:t>не распространяются ограничения в части предельного размера годового объема таких закупок, составляющего пятьдесят миллионов рублей</a:t>
            </a:r>
            <a:endParaRPr lang="ru-RU" sz="2500" b="1" dirty="0">
              <a:solidFill>
                <a:prstClr val="black"/>
              </a:solidFill>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15</a:t>
            </a:fld>
            <a:endParaRPr lang="ru-RU" dirty="0"/>
          </a:p>
        </p:txBody>
      </p:sp>
    </p:spTree>
    <p:extLst>
      <p:ext uri="{BB962C8B-B14F-4D97-AF65-F5344CB8AC3E}">
        <p14:creationId xmlns:p14="http://schemas.microsoft.com/office/powerpoint/2010/main" val="27412448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363272" cy="1066130"/>
          </a:xfrm>
        </p:spPr>
        <p:style>
          <a:lnRef idx="1">
            <a:schemeClr val="accent3"/>
          </a:lnRef>
          <a:fillRef idx="2">
            <a:schemeClr val="accent3"/>
          </a:fillRef>
          <a:effectRef idx="1">
            <a:schemeClr val="accent3"/>
          </a:effectRef>
          <a:fontRef idx="minor">
            <a:schemeClr val="dk1"/>
          </a:fontRef>
        </p:style>
        <p:txBody>
          <a:bodyPr anchor="t">
            <a:noAutofit/>
          </a:bodyPr>
          <a:lstStyle/>
          <a:p>
            <a:r>
              <a:rPr lang="ru-RU" sz="2800" b="1" dirty="0">
                <a:solidFill>
                  <a:prstClr val="black"/>
                </a:solidFill>
                <a:latin typeface="Times New Roman"/>
                <a:ea typeface="Calibri"/>
                <a:cs typeface="Times New Roman"/>
              </a:rPr>
              <a:t>Изменения в Федеральный закон</a:t>
            </a:r>
            <a:br>
              <a:rPr lang="ru-RU" sz="2800" b="1" dirty="0">
                <a:solidFill>
                  <a:prstClr val="black"/>
                </a:solidFill>
                <a:latin typeface="Times New Roman"/>
                <a:ea typeface="Calibri"/>
                <a:cs typeface="Times New Roman"/>
              </a:rPr>
            </a:br>
            <a:r>
              <a:rPr lang="ru-RU" sz="2800" b="1" dirty="0">
                <a:solidFill>
                  <a:prstClr val="black"/>
                </a:solidFill>
                <a:latin typeface="Times New Roman"/>
                <a:ea typeface="Calibri"/>
                <a:cs typeface="Times New Roman"/>
              </a:rPr>
              <a:t> от 08.03.2022 года N </a:t>
            </a:r>
            <a:r>
              <a:rPr lang="ru-RU" sz="2800" b="1" dirty="0" smtClean="0">
                <a:solidFill>
                  <a:prstClr val="black"/>
                </a:solidFill>
                <a:latin typeface="Times New Roman"/>
                <a:ea typeface="Calibri"/>
                <a:cs typeface="Times New Roman"/>
              </a:rPr>
              <a:t>46-ФЗ (статья 15 часть 1)</a:t>
            </a:r>
            <a:r>
              <a:rPr lang="ru-RU" sz="2400" dirty="0">
                <a:solidFill>
                  <a:prstClr val="black"/>
                </a:solidFill>
                <a:ea typeface="Calibri"/>
                <a:cs typeface="Times New Roman"/>
              </a:rPr>
              <a:t/>
            </a:r>
            <a:br>
              <a:rPr lang="ru-RU" sz="2400" dirty="0">
                <a:solidFill>
                  <a:prstClr val="black"/>
                </a:solidFill>
                <a:ea typeface="Calibri"/>
                <a:cs typeface="Times New Roman"/>
              </a:rPr>
            </a:br>
            <a:endParaRPr lang="ru-RU" sz="2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67544" y="1412776"/>
            <a:ext cx="8363272" cy="5040560"/>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ru-RU" dirty="0" smtClean="0">
                <a:latin typeface="Times New Roman" panose="02020603050405020304" pitchFamily="18" charset="0"/>
                <a:cs typeface="Times New Roman" panose="02020603050405020304" pitchFamily="18" charset="0"/>
              </a:rPr>
              <a:t>1 </a:t>
            </a: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solidFill>
                  <a:prstClr val="black">
                    <a:tint val="75000"/>
                  </a:prstClr>
                </a:solidFill>
              </a:rPr>
              <a:pPr>
                <a:defRPr/>
              </a:pPr>
              <a:t>16</a:t>
            </a:fld>
            <a:endParaRPr lang="ru-RU">
              <a:solidFill>
                <a:prstClr val="black">
                  <a:tint val="75000"/>
                </a:prstClr>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2331195755"/>
              </p:ext>
            </p:extLst>
          </p:nvPr>
        </p:nvGraphicFramePr>
        <p:xfrm>
          <a:off x="899592" y="1412776"/>
          <a:ext cx="7920880" cy="4805245"/>
        </p:xfrm>
        <a:graphic>
          <a:graphicData uri="http://schemas.openxmlformats.org/drawingml/2006/table">
            <a:tbl>
              <a:tblPr firstRow="1" bandRow="1">
                <a:tableStyleId>{5C22544A-7EE6-4342-B048-85BDC9FD1C3A}</a:tableStyleId>
              </a:tblPr>
              <a:tblGrid>
                <a:gridCol w="3997453"/>
                <a:gridCol w="3923427"/>
              </a:tblGrid>
              <a:tr h="568525">
                <a:tc>
                  <a:txBody>
                    <a:bodyPr/>
                    <a:lstStyle/>
                    <a:p>
                      <a:pPr algn="ctr"/>
                      <a:r>
                        <a:rPr lang="ru-RU" sz="2400" dirty="0" smtClean="0">
                          <a:solidFill>
                            <a:schemeClr val="tx1"/>
                          </a:solidFill>
                          <a:latin typeface="Times New Roman" panose="02020603050405020304" pitchFamily="18" charset="0"/>
                          <a:cs typeface="Times New Roman" panose="02020603050405020304" pitchFamily="18" charset="0"/>
                        </a:rPr>
                        <a:t>было</a:t>
                      </a:r>
                      <a:endParaRPr lang="ru-RU" sz="24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c>
                  <a:txBody>
                    <a:bodyPr/>
                    <a:lstStyle/>
                    <a:p>
                      <a:pPr algn="ctr"/>
                      <a:r>
                        <a:rPr lang="ru-RU" sz="2400" dirty="0" smtClean="0">
                          <a:solidFill>
                            <a:schemeClr val="tx1"/>
                          </a:solidFill>
                          <a:latin typeface="Times New Roman" panose="02020603050405020304" pitchFamily="18" charset="0"/>
                          <a:cs typeface="Times New Roman" panose="02020603050405020304" pitchFamily="18" charset="0"/>
                        </a:rPr>
                        <a:t>стало</a:t>
                      </a:r>
                      <a:endParaRPr lang="ru-RU" sz="24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r>
              <a:tr h="4045003">
                <a:tc>
                  <a:txBody>
                    <a:bodyPr/>
                    <a:lstStyle/>
                    <a:p>
                      <a:pPr algn="just"/>
                      <a:r>
                        <a:rPr lang="ru-RU" sz="1600" dirty="0" smtClean="0">
                          <a:solidFill>
                            <a:srgbClr val="000000"/>
                          </a:solidFill>
                          <a:effectLst/>
                          <a:latin typeface="Times New Roman"/>
                          <a:ea typeface="Calibri"/>
                        </a:rPr>
                        <a:t>Установить, что в период </a:t>
                      </a:r>
                      <a:r>
                        <a:rPr lang="ru-RU" sz="1600" b="1" dirty="0" smtClean="0">
                          <a:solidFill>
                            <a:srgbClr val="000000"/>
                          </a:solidFill>
                          <a:effectLst/>
                          <a:latin typeface="Times New Roman"/>
                          <a:ea typeface="Calibri"/>
                        </a:rPr>
                        <a:t>до 31 декабря 2022 года </a:t>
                      </a:r>
                      <a:r>
                        <a:rPr lang="ru-RU" sz="1600" dirty="0" smtClean="0">
                          <a:solidFill>
                            <a:srgbClr val="000000"/>
                          </a:solidFill>
                          <a:effectLst/>
                          <a:latin typeface="Times New Roman"/>
                          <a:ea typeface="Calibri"/>
                        </a:rPr>
                        <a:t>включительно Правительство Российской Федерации в дополнение к случаям, предусмотренным частью 1 статьи 93 Федерального закона от 5 апреля 2013 года N 44-ФЗ "О контрактной системе в сфере закупок товаров, работ, услуг для обеспечения государственных и муниципальных нужд", вправе устанавливать иные случаи осуществления закупок товаров, работ, услуг для государственных и (или) муниципальных нужд у единственного поставщика (подрядчика, исполнителя), а также определять порядок осуществления закупок в таких случаях</a:t>
                      </a:r>
                      <a:endParaRPr lang="ru-RU" sz="1600" dirty="0" smtClean="0"/>
                    </a:p>
                  </a:txBody>
                  <a:tcPr>
                    <a:solidFill>
                      <a:srgbClr val="ABDB77"/>
                    </a:solidFill>
                  </a:tcPr>
                </a:tc>
                <a:tc>
                  <a:txBody>
                    <a:bodyPr/>
                    <a:lstStyle/>
                    <a:p>
                      <a:pPr algn="just"/>
                      <a:r>
                        <a:rPr lang="ru-RU" sz="1600" b="0" dirty="0" smtClean="0">
                          <a:latin typeface="Times New Roman" panose="02020603050405020304" pitchFamily="18" charset="0"/>
                          <a:cs typeface="Times New Roman" panose="02020603050405020304" pitchFamily="18" charset="0"/>
                        </a:rPr>
                        <a:t>Установить, что в период </a:t>
                      </a:r>
                      <a:r>
                        <a:rPr lang="ru-RU" sz="1600" b="1" dirty="0" smtClean="0">
                          <a:latin typeface="Times New Roman" panose="02020603050405020304" pitchFamily="18" charset="0"/>
                          <a:cs typeface="Times New Roman" panose="02020603050405020304" pitchFamily="18" charset="0"/>
                        </a:rPr>
                        <a:t>до 31 декабря 2023 года </a:t>
                      </a:r>
                      <a:r>
                        <a:rPr lang="ru-RU" sz="1600" b="0" dirty="0" smtClean="0">
                          <a:latin typeface="Times New Roman" panose="02020603050405020304" pitchFamily="18" charset="0"/>
                          <a:cs typeface="Times New Roman" panose="02020603050405020304" pitchFamily="18" charset="0"/>
                        </a:rPr>
                        <a:t>включительно Правительство Российской Федерации в дополнение к случаям, предусмотренным частью 1 статьи 93 Федерального закона от 5 апреля 2013 года N 44-ФЗ "О контрактной системе в сфере закупок товаров, работ, услуг для обеспечения государственных и муниципальных нужд", </a:t>
                      </a:r>
                      <a:r>
                        <a:rPr lang="ru-RU" sz="1600" b="1" dirty="0" smtClean="0">
                          <a:latin typeface="Times New Roman" panose="02020603050405020304" pitchFamily="18" charset="0"/>
                          <a:cs typeface="Times New Roman" panose="02020603050405020304" pitchFamily="18" charset="0"/>
                        </a:rPr>
                        <a:t>вправе устанавливать иные случаи осуществления закупок товаров, работ, услуг для государственных и (или) муниципальных нужд у единственного поставщика (подрядчика, исполнителя), а также определять порядок осуществления закупок в таких случаях</a:t>
                      </a:r>
                      <a:endParaRPr lang="ru-RU" sz="1600" b="1" dirty="0">
                        <a:latin typeface="Times New Roman" panose="02020603050405020304" pitchFamily="18" charset="0"/>
                        <a:cs typeface="Times New Roman" panose="02020603050405020304" pitchFamily="18" charset="0"/>
                      </a:endParaRPr>
                    </a:p>
                  </a:txBody>
                  <a:tcPr>
                    <a:solidFill>
                      <a:srgbClr val="ABDB77"/>
                    </a:solidFill>
                  </a:tcPr>
                </a:tc>
              </a:tr>
            </a:tbl>
          </a:graphicData>
        </a:graphic>
      </p:graphicFrame>
    </p:spTree>
    <p:extLst>
      <p:ext uri="{BB962C8B-B14F-4D97-AF65-F5344CB8AC3E}">
        <p14:creationId xmlns:p14="http://schemas.microsoft.com/office/powerpoint/2010/main" val="24392699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363272" cy="1066130"/>
          </a:xfrm>
        </p:spPr>
        <p:style>
          <a:lnRef idx="1">
            <a:schemeClr val="accent3"/>
          </a:lnRef>
          <a:fillRef idx="2">
            <a:schemeClr val="accent3"/>
          </a:fillRef>
          <a:effectRef idx="1">
            <a:schemeClr val="accent3"/>
          </a:effectRef>
          <a:fontRef idx="minor">
            <a:schemeClr val="dk1"/>
          </a:fontRef>
        </p:style>
        <p:txBody>
          <a:bodyPr anchor="t">
            <a:noAutofit/>
          </a:bodyPr>
          <a:lstStyle/>
          <a:p>
            <a:r>
              <a:rPr lang="ru-RU" sz="2800" b="1" dirty="0">
                <a:solidFill>
                  <a:prstClr val="black"/>
                </a:solidFill>
                <a:latin typeface="Times New Roman"/>
                <a:ea typeface="Calibri"/>
                <a:cs typeface="Times New Roman"/>
              </a:rPr>
              <a:t>Изменения в Федеральный закон</a:t>
            </a:r>
            <a:br>
              <a:rPr lang="ru-RU" sz="2800" b="1" dirty="0">
                <a:solidFill>
                  <a:prstClr val="black"/>
                </a:solidFill>
                <a:latin typeface="Times New Roman"/>
                <a:ea typeface="Calibri"/>
                <a:cs typeface="Times New Roman"/>
              </a:rPr>
            </a:br>
            <a:r>
              <a:rPr lang="ru-RU" sz="2800" b="1" dirty="0">
                <a:solidFill>
                  <a:prstClr val="black"/>
                </a:solidFill>
                <a:latin typeface="Times New Roman"/>
                <a:ea typeface="Calibri"/>
                <a:cs typeface="Times New Roman"/>
              </a:rPr>
              <a:t> от 08.03.2022 года N </a:t>
            </a:r>
            <a:r>
              <a:rPr lang="ru-RU" sz="2800" b="1" dirty="0" smtClean="0">
                <a:solidFill>
                  <a:prstClr val="black"/>
                </a:solidFill>
                <a:latin typeface="Times New Roman"/>
                <a:ea typeface="Calibri"/>
                <a:cs typeface="Times New Roman"/>
              </a:rPr>
              <a:t>46-ФЗ (статья 15 часть 2)</a:t>
            </a:r>
            <a:r>
              <a:rPr lang="ru-RU" sz="2400" dirty="0">
                <a:solidFill>
                  <a:prstClr val="black"/>
                </a:solidFill>
                <a:ea typeface="Calibri"/>
                <a:cs typeface="Times New Roman"/>
              </a:rPr>
              <a:t/>
            </a:r>
            <a:br>
              <a:rPr lang="ru-RU" sz="2400" dirty="0">
                <a:solidFill>
                  <a:prstClr val="black"/>
                </a:solidFill>
                <a:ea typeface="Calibri"/>
                <a:cs typeface="Times New Roman"/>
              </a:rPr>
            </a:br>
            <a:endParaRPr lang="ru-RU" sz="2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67544" y="1412776"/>
            <a:ext cx="8363272" cy="5040560"/>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ru-RU" dirty="0">
                <a:latin typeface="Times New Roman" panose="02020603050405020304" pitchFamily="18" charset="0"/>
                <a:cs typeface="Times New Roman" panose="02020603050405020304" pitchFamily="18" charset="0"/>
              </a:rPr>
              <a:t>2</a:t>
            </a:r>
            <a:r>
              <a:rPr lang="ru-RU" dirty="0" smtClean="0">
                <a:latin typeface="Times New Roman" panose="02020603050405020304" pitchFamily="18" charset="0"/>
                <a:cs typeface="Times New Roman" panose="02020603050405020304" pitchFamily="18" charset="0"/>
              </a:rPr>
              <a:t> </a:t>
            </a: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solidFill>
                  <a:prstClr val="black">
                    <a:tint val="75000"/>
                  </a:prstClr>
                </a:solidFill>
              </a:rPr>
              <a:pPr>
                <a:defRPr/>
              </a:pPr>
              <a:t>17</a:t>
            </a:fld>
            <a:endParaRPr lang="ru-RU">
              <a:solidFill>
                <a:prstClr val="black">
                  <a:tint val="75000"/>
                </a:prstClr>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198506382"/>
              </p:ext>
            </p:extLst>
          </p:nvPr>
        </p:nvGraphicFramePr>
        <p:xfrm>
          <a:off x="899592" y="1412776"/>
          <a:ext cx="7920880" cy="4713805"/>
        </p:xfrm>
        <a:graphic>
          <a:graphicData uri="http://schemas.openxmlformats.org/drawingml/2006/table">
            <a:tbl>
              <a:tblPr firstRow="1" bandRow="1">
                <a:tableStyleId>{5C22544A-7EE6-4342-B048-85BDC9FD1C3A}</a:tableStyleId>
              </a:tblPr>
              <a:tblGrid>
                <a:gridCol w="3997453"/>
                <a:gridCol w="3923427"/>
              </a:tblGrid>
              <a:tr h="568525">
                <a:tc>
                  <a:txBody>
                    <a:bodyPr/>
                    <a:lstStyle/>
                    <a:p>
                      <a:pPr algn="ctr"/>
                      <a:r>
                        <a:rPr lang="ru-RU" sz="2400" dirty="0" smtClean="0">
                          <a:solidFill>
                            <a:schemeClr val="tx1"/>
                          </a:solidFill>
                          <a:latin typeface="Times New Roman" panose="02020603050405020304" pitchFamily="18" charset="0"/>
                          <a:cs typeface="Times New Roman" panose="02020603050405020304" pitchFamily="18" charset="0"/>
                        </a:rPr>
                        <a:t>было</a:t>
                      </a:r>
                      <a:endParaRPr lang="ru-RU" sz="24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c>
                  <a:txBody>
                    <a:bodyPr/>
                    <a:lstStyle/>
                    <a:p>
                      <a:pPr algn="ctr"/>
                      <a:r>
                        <a:rPr lang="ru-RU" sz="2400" dirty="0" smtClean="0">
                          <a:solidFill>
                            <a:schemeClr val="tx1"/>
                          </a:solidFill>
                          <a:latin typeface="Times New Roman" panose="02020603050405020304" pitchFamily="18" charset="0"/>
                          <a:cs typeface="Times New Roman" panose="02020603050405020304" pitchFamily="18" charset="0"/>
                        </a:rPr>
                        <a:t>стало</a:t>
                      </a:r>
                      <a:endParaRPr lang="ru-RU" sz="2400" dirty="0">
                        <a:solidFill>
                          <a:schemeClr val="tx1"/>
                        </a:solidFill>
                        <a:latin typeface="Times New Roman" panose="02020603050405020304" pitchFamily="18" charset="0"/>
                        <a:cs typeface="Times New Roman" panose="02020603050405020304" pitchFamily="18" charset="0"/>
                      </a:endParaRPr>
                    </a:p>
                  </a:txBody>
                  <a:tcPr>
                    <a:solidFill>
                      <a:srgbClr val="80C535"/>
                    </a:solidFill>
                  </a:tcPr>
                </a:tc>
              </a:tr>
              <a:tr h="4045003">
                <a:tc>
                  <a:txBody>
                    <a:bodyPr/>
                    <a:lstStyle/>
                    <a:p>
                      <a:pPr algn="just"/>
                      <a:r>
                        <a:rPr lang="ru-RU" sz="1400" dirty="0" smtClean="0">
                          <a:solidFill>
                            <a:srgbClr val="000000"/>
                          </a:solidFill>
                          <a:effectLst/>
                          <a:latin typeface="Times New Roman"/>
                          <a:ea typeface="Calibri"/>
                        </a:rPr>
                        <a:t>Установить, что в период </a:t>
                      </a:r>
                      <a:r>
                        <a:rPr lang="ru-RU" sz="1400" b="1" dirty="0" smtClean="0">
                          <a:solidFill>
                            <a:srgbClr val="000000"/>
                          </a:solidFill>
                          <a:effectLst/>
                          <a:latin typeface="Times New Roman"/>
                          <a:ea typeface="Calibri"/>
                        </a:rPr>
                        <a:t>до 31 декабря 2022 года</a:t>
                      </a:r>
                      <a:r>
                        <a:rPr lang="ru-RU" sz="1400" dirty="0" smtClean="0">
                          <a:solidFill>
                            <a:srgbClr val="000000"/>
                          </a:solidFill>
                          <a:effectLst/>
                          <a:latin typeface="Times New Roman"/>
                          <a:ea typeface="Calibri"/>
                        </a:rPr>
                        <a:t> включительно решением высшего исполнительного органа субъекта Российской Федерации в дополнение к случаям, предусмотренным частью 1 статьи 93 Федерального закона от 5 апреля 2013 года N 44-ФЗ "О контрактной системе в сфере закупок товаров, работ, услуг для обеспечения государственных и муниципальных нужд", могут быть установлены иные случаи осуществления закупок товаров, работ, услуг для государственных и (или) муниципальных нужд у единственного поставщика (подрядчика, исполнителя) в целях обеспечения нужд соответствующего субъекта Российской Федерации и муниципальных нужд муниципальных образований, находящихся на его территории, а также определен порядок осуществления закупок в таких случаях</a:t>
                      </a:r>
                      <a:endParaRPr lang="ru-RU" sz="1400" dirty="0" smtClean="0"/>
                    </a:p>
                  </a:txBody>
                  <a:tcPr>
                    <a:solidFill>
                      <a:srgbClr val="ABDB77"/>
                    </a:solidFill>
                  </a:tcPr>
                </a:tc>
                <a:tc>
                  <a:txBody>
                    <a:bodyPr/>
                    <a:lstStyle/>
                    <a:p>
                      <a:pPr algn="just"/>
                      <a:r>
                        <a:rPr lang="ru-RU" sz="1400" dirty="0" smtClean="0">
                          <a:solidFill>
                            <a:srgbClr val="000000"/>
                          </a:solidFill>
                          <a:effectLst/>
                          <a:latin typeface="Times New Roman"/>
                          <a:ea typeface="Calibri"/>
                        </a:rPr>
                        <a:t>Установить, что в период </a:t>
                      </a:r>
                      <a:r>
                        <a:rPr lang="ru-RU" sz="1400" b="1" dirty="0" smtClean="0">
                          <a:solidFill>
                            <a:srgbClr val="000000"/>
                          </a:solidFill>
                          <a:effectLst/>
                          <a:latin typeface="Times New Roman"/>
                          <a:ea typeface="Calibri"/>
                        </a:rPr>
                        <a:t>до 31 декабря 2023 года</a:t>
                      </a:r>
                      <a:r>
                        <a:rPr lang="ru-RU" sz="1400" dirty="0" smtClean="0">
                          <a:solidFill>
                            <a:srgbClr val="000000"/>
                          </a:solidFill>
                          <a:effectLst/>
                          <a:latin typeface="Times New Roman"/>
                          <a:ea typeface="Calibri"/>
                        </a:rPr>
                        <a:t> включительно </a:t>
                      </a:r>
                      <a:r>
                        <a:rPr lang="ru-RU" sz="1400" b="1" dirty="0" smtClean="0">
                          <a:solidFill>
                            <a:srgbClr val="000000"/>
                          </a:solidFill>
                          <a:effectLst/>
                          <a:latin typeface="Times New Roman"/>
                          <a:ea typeface="Calibri"/>
                        </a:rPr>
                        <a:t>решением высшего исполнительного органа субъекта Российской Федерации </a:t>
                      </a:r>
                      <a:r>
                        <a:rPr lang="ru-RU" sz="1400" dirty="0" smtClean="0">
                          <a:solidFill>
                            <a:srgbClr val="000000"/>
                          </a:solidFill>
                          <a:effectLst/>
                          <a:latin typeface="Times New Roman"/>
                          <a:ea typeface="Calibri"/>
                        </a:rPr>
                        <a:t>в дополнение к случаям, предусмотренным частью 1 статьи 93 Федерального закона от 5 апреля 2013 года N 44-ФЗ "О контрактной системе в сфере закупок товаров, работ, услуг для обеспечения государственных и муниципальных нужд", могут быть установлены </a:t>
                      </a:r>
                      <a:r>
                        <a:rPr lang="ru-RU" sz="1400" b="1" dirty="0" smtClean="0">
                          <a:solidFill>
                            <a:srgbClr val="000000"/>
                          </a:solidFill>
                          <a:effectLst/>
                          <a:latin typeface="Times New Roman"/>
                          <a:ea typeface="Calibri"/>
                        </a:rPr>
                        <a:t>иные случаи </a:t>
                      </a:r>
                      <a:r>
                        <a:rPr lang="ru-RU" sz="1400" dirty="0" smtClean="0">
                          <a:solidFill>
                            <a:srgbClr val="000000"/>
                          </a:solidFill>
                          <a:effectLst/>
                          <a:latin typeface="Times New Roman"/>
                          <a:ea typeface="Calibri"/>
                        </a:rPr>
                        <a:t>осуществления закупок товаров, работ, услуг для государственных и (или) муниципальных нужд </a:t>
                      </a:r>
                      <a:r>
                        <a:rPr lang="ru-RU" sz="1400" b="1" dirty="0" smtClean="0">
                          <a:solidFill>
                            <a:srgbClr val="000000"/>
                          </a:solidFill>
                          <a:effectLst/>
                          <a:latin typeface="Times New Roman"/>
                          <a:ea typeface="Calibri"/>
                        </a:rPr>
                        <a:t>у единственного поставщика (подрядчика, исполнителя) </a:t>
                      </a:r>
                      <a:r>
                        <a:rPr lang="ru-RU" sz="1400" dirty="0" smtClean="0">
                          <a:solidFill>
                            <a:srgbClr val="000000"/>
                          </a:solidFill>
                          <a:effectLst/>
                          <a:latin typeface="Times New Roman"/>
                          <a:ea typeface="Calibri"/>
                        </a:rPr>
                        <a:t>в целях обеспечения нужд соответствующего субъекта Российской Федерации и муниципальных нужд муниципальных образований, находящихся на его территории, а также определен порядок осуществления закупок в таких случаях</a:t>
                      </a:r>
                      <a:endParaRPr lang="ru-RU" sz="1400" b="0" dirty="0">
                        <a:latin typeface="Times New Roman" panose="02020603050405020304" pitchFamily="18" charset="0"/>
                        <a:cs typeface="Times New Roman" panose="02020603050405020304" pitchFamily="18" charset="0"/>
                      </a:endParaRPr>
                    </a:p>
                  </a:txBody>
                  <a:tcPr>
                    <a:solidFill>
                      <a:srgbClr val="ABDB77"/>
                    </a:solidFill>
                  </a:tcPr>
                </a:tc>
              </a:tr>
            </a:tbl>
          </a:graphicData>
        </a:graphic>
      </p:graphicFrame>
    </p:spTree>
    <p:extLst>
      <p:ext uri="{BB962C8B-B14F-4D97-AF65-F5344CB8AC3E}">
        <p14:creationId xmlns:p14="http://schemas.microsoft.com/office/powerpoint/2010/main" val="19315177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138138"/>
          </a:xfrm>
        </p:spPr>
        <p:style>
          <a:lnRef idx="1">
            <a:schemeClr val="accent3"/>
          </a:lnRef>
          <a:fillRef idx="2">
            <a:schemeClr val="accent3"/>
          </a:fillRef>
          <a:effectRef idx="1">
            <a:schemeClr val="accent3"/>
          </a:effectRef>
          <a:fontRef idx="minor">
            <a:schemeClr val="dk1"/>
          </a:fontRef>
        </p:style>
        <p:txBody>
          <a:bodyPr anchor="t">
            <a:noAutofit/>
          </a:bodyPr>
          <a:lstStyle/>
          <a:p>
            <a:r>
              <a:rPr lang="ru-RU" sz="2800" b="1" dirty="0">
                <a:solidFill>
                  <a:prstClr val="black"/>
                </a:solidFill>
                <a:latin typeface="Times New Roman"/>
                <a:ea typeface="Calibri"/>
                <a:cs typeface="Times New Roman"/>
              </a:rPr>
              <a:t>Изменения в Федеральный закон</a:t>
            </a:r>
            <a:br>
              <a:rPr lang="ru-RU" sz="2800" b="1" dirty="0">
                <a:solidFill>
                  <a:prstClr val="black"/>
                </a:solidFill>
                <a:latin typeface="Times New Roman"/>
                <a:ea typeface="Calibri"/>
                <a:cs typeface="Times New Roman"/>
              </a:rPr>
            </a:br>
            <a:r>
              <a:rPr lang="ru-RU" sz="2800" b="1" dirty="0">
                <a:solidFill>
                  <a:prstClr val="black"/>
                </a:solidFill>
                <a:latin typeface="Times New Roman"/>
                <a:ea typeface="Calibri"/>
                <a:cs typeface="Times New Roman"/>
              </a:rPr>
              <a:t> от 08.03.2022 года N 46-ФЗ (статья 15 часть </a:t>
            </a:r>
            <a:r>
              <a:rPr lang="ru-RU" sz="2800" b="1" dirty="0" smtClean="0">
                <a:solidFill>
                  <a:prstClr val="black"/>
                </a:solidFill>
                <a:latin typeface="Times New Roman"/>
                <a:ea typeface="Calibri"/>
                <a:cs typeface="Times New Roman"/>
              </a:rPr>
              <a:t>4)</a:t>
            </a:r>
            <a:r>
              <a:rPr lang="ru-RU" sz="2400" dirty="0">
                <a:solidFill>
                  <a:prstClr val="black"/>
                </a:solidFill>
                <a:ea typeface="Calibri"/>
                <a:cs typeface="Times New Roman"/>
              </a:rPr>
              <a:t/>
            </a:r>
            <a:br>
              <a:rPr lang="ru-RU" sz="2400" dirty="0">
                <a:solidFill>
                  <a:prstClr val="black"/>
                </a:solidFill>
                <a:ea typeface="Calibri"/>
                <a:cs typeface="Times New Roman"/>
              </a:rPr>
            </a:b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84784"/>
            <a:ext cx="8363272" cy="4968552"/>
          </a:xfrm>
        </p:spPr>
        <p:style>
          <a:lnRef idx="1">
            <a:schemeClr val="accent3"/>
          </a:lnRef>
          <a:fillRef idx="2">
            <a:schemeClr val="accent3"/>
          </a:fillRef>
          <a:effectRef idx="1">
            <a:schemeClr val="accent3"/>
          </a:effectRef>
          <a:fontRef idx="minor">
            <a:schemeClr val="dk1"/>
          </a:fontRef>
        </p:style>
        <p:txBody>
          <a:bodyPr>
            <a:normAutofit fontScale="92500"/>
          </a:bodyPr>
          <a:lstStyle/>
          <a:p>
            <a:pPr marL="0" indent="0" algn="just">
              <a:buNone/>
            </a:pPr>
            <a:r>
              <a:rPr lang="ru-RU" sz="2400" dirty="0">
                <a:latin typeface="Times New Roman"/>
                <a:ea typeface="Calibri"/>
              </a:rPr>
              <a:t>Информация и документы, </a:t>
            </a:r>
            <a:r>
              <a:rPr lang="ru-RU" sz="2400" b="1" dirty="0">
                <a:latin typeface="Times New Roman"/>
                <a:ea typeface="Calibri"/>
              </a:rPr>
              <a:t>включенные в реестр контрактов</a:t>
            </a:r>
            <a:r>
              <a:rPr lang="ru-RU" sz="2400" dirty="0">
                <a:latin typeface="Times New Roman"/>
                <a:ea typeface="Calibri"/>
              </a:rPr>
              <a:t>, заключенных заказчиками, при осуществлении закупок у единственного поставщика (подрядчика, исполнителя) в случаях, установленных в соответствии с </a:t>
            </a:r>
            <a:r>
              <a:rPr lang="ru-RU" sz="2400" dirty="0" smtClean="0">
                <a:latin typeface="Times New Roman"/>
                <a:ea typeface="Calibri"/>
              </a:rPr>
              <a:t>частями 1 и 2 </a:t>
            </a:r>
            <a:r>
              <a:rPr lang="ru-RU" sz="2400" dirty="0">
                <a:latin typeface="Times New Roman"/>
                <a:ea typeface="Calibri"/>
              </a:rPr>
              <a:t>настоящей статьи, </a:t>
            </a:r>
            <a:r>
              <a:rPr lang="ru-RU" sz="2400" b="1" dirty="0">
                <a:latin typeface="Times New Roman"/>
                <a:ea typeface="Calibri"/>
              </a:rPr>
              <a:t>не размещаются на официальном сайте </a:t>
            </a:r>
            <a:r>
              <a:rPr lang="ru-RU" sz="2400" dirty="0">
                <a:latin typeface="Times New Roman"/>
                <a:ea typeface="Calibri"/>
              </a:rPr>
              <a:t>единой информационной системы в сфере закупок в информационно-телекоммуникационной сети </a:t>
            </a:r>
            <a:r>
              <a:rPr lang="ru-RU" sz="2400" dirty="0" smtClean="0">
                <a:latin typeface="Times New Roman"/>
                <a:ea typeface="Calibri"/>
              </a:rPr>
              <a:t>«Интернет».</a:t>
            </a:r>
          </a:p>
          <a:p>
            <a:pPr marL="0" indent="0" algn="just">
              <a:buNone/>
            </a:pPr>
            <a:r>
              <a:rPr lang="ru-RU" dirty="0" smtClean="0">
                <a:solidFill>
                  <a:srgbClr val="000000"/>
                </a:solidFill>
                <a:latin typeface="Times New Roman"/>
                <a:ea typeface="Calibri"/>
              </a:rPr>
              <a:t>Такие информация и документы, в </a:t>
            </a:r>
            <a:r>
              <a:rPr lang="ru-RU" dirty="0">
                <a:solidFill>
                  <a:srgbClr val="000000"/>
                </a:solidFill>
                <a:latin typeface="Times New Roman"/>
                <a:ea typeface="Calibri"/>
              </a:rPr>
              <a:t>том числе </a:t>
            </a:r>
            <a:r>
              <a:rPr lang="ru-RU" dirty="0" smtClean="0">
                <a:solidFill>
                  <a:srgbClr val="000000"/>
                </a:solidFill>
                <a:latin typeface="Times New Roman"/>
                <a:ea typeface="Calibri"/>
              </a:rPr>
              <a:t>по закупкам в соответствии с постановлением </a:t>
            </a:r>
            <a:r>
              <a:rPr lang="ru-RU" dirty="0">
                <a:solidFill>
                  <a:srgbClr val="000000"/>
                </a:solidFill>
                <a:latin typeface="Times New Roman"/>
                <a:ea typeface="Calibri"/>
              </a:rPr>
              <a:t>Правительства Белгородской области от 21 марта 2022 </a:t>
            </a:r>
            <a:r>
              <a:rPr lang="ru-RU" dirty="0" smtClean="0">
                <a:solidFill>
                  <a:srgbClr val="000000"/>
                </a:solidFill>
                <a:latin typeface="Times New Roman"/>
                <a:ea typeface="Calibri"/>
              </a:rPr>
              <a:t>года </a:t>
            </a:r>
            <a:r>
              <a:rPr lang="ru-RU" dirty="0">
                <a:solidFill>
                  <a:srgbClr val="000000"/>
                </a:solidFill>
                <a:latin typeface="Times New Roman"/>
                <a:ea typeface="Calibri"/>
              </a:rPr>
              <a:t>N 141-пп, </a:t>
            </a:r>
            <a:r>
              <a:rPr lang="ru-RU" b="1" dirty="0">
                <a:solidFill>
                  <a:srgbClr val="000000"/>
                </a:solidFill>
                <a:latin typeface="Times New Roman"/>
                <a:ea typeface="Calibri"/>
              </a:rPr>
              <a:t>не размещаются </a:t>
            </a:r>
            <a:r>
              <a:rPr lang="ru-RU" b="1" dirty="0" smtClean="0">
                <a:solidFill>
                  <a:srgbClr val="000000"/>
                </a:solidFill>
                <a:latin typeface="Times New Roman"/>
                <a:ea typeface="Calibri"/>
              </a:rPr>
              <a:t>в открытой части  ЕИС</a:t>
            </a:r>
            <a:r>
              <a:rPr lang="en-US" b="1" dirty="0" smtClean="0">
                <a:solidFill>
                  <a:srgbClr val="000000"/>
                </a:solidFill>
                <a:latin typeface="Times New Roman"/>
                <a:ea typeface="Calibri"/>
              </a:rPr>
              <a:t>!</a:t>
            </a:r>
            <a:endParaRPr lang="ru-RU"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ru-RU" sz="2400" i="1"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18</a:t>
            </a:fld>
            <a:endParaRPr lang="ru-RU"/>
          </a:p>
        </p:txBody>
      </p:sp>
    </p:spTree>
    <p:extLst>
      <p:ext uri="{BB962C8B-B14F-4D97-AF65-F5344CB8AC3E}">
        <p14:creationId xmlns:p14="http://schemas.microsoft.com/office/powerpoint/2010/main" val="1864612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138138"/>
          </a:xfrm>
        </p:spPr>
        <p:style>
          <a:lnRef idx="1">
            <a:schemeClr val="accent3"/>
          </a:lnRef>
          <a:fillRef idx="2">
            <a:schemeClr val="accent3"/>
          </a:fillRef>
          <a:effectRef idx="1">
            <a:schemeClr val="accent3"/>
          </a:effectRef>
          <a:fontRef idx="minor">
            <a:schemeClr val="dk1"/>
          </a:fontRef>
        </p:style>
        <p:txBody>
          <a:bodyPr anchor="t">
            <a:noAutofit/>
          </a:bodyPr>
          <a:lstStyle/>
          <a:p>
            <a:r>
              <a:rPr lang="ru-RU" sz="2800" b="1" dirty="0">
                <a:solidFill>
                  <a:prstClr val="black"/>
                </a:solidFill>
                <a:latin typeface="Times New Roman"/>
                <a:ea typeface="Calibri"/>
                <a:cs typeface="Times New Roman"/>
              </a:rPr>
              <a:t>Изменения в Федеральный закон</a:t>
            </a:r>
            <a:br>
              <a:rPr lang="ru-RU" sz="2800" b="1" dirty="0">
                <a:solidFill>
                  <a:prstClr val="black"/>
                </a:solidFill>
                <a:latin typeface="Times New Roman"/>
                <a:ea typeface="Calibri"/>
                <a:cs typeface="Times New Roman"/>
              </a:rPr>
            </a:br>
            <a:r>
              <a:rPr lang="ru-RU" sz="2800" b="1" dirty="0">
                <a:solidFill>
                  <a:prstClr val="black"/>
                </a:solidFill>
                <a:latin typeface="Times New Roman"/>
                <a:ea typeface="Calibri"/>
                <a:cs typeface="Times New Roman"/>
              </a:rPr>
              <a:t> от 08.03.2022 года N 46-ФЗ (статья 15 часть </a:t>
            </a:r>
            <a:r>
              <a:rPr lang="ru-RU" sz="2800" b="1" dirty="0" smtClean="0">
                <a:solidFill>
                  <a:prstClr val="black"/>
                </a:solidFill>
                <a:latin typeface="Times New Roman"/>
                <a:ea typeface="Calibri"/>
                <a:cs typeface="Times New Roman"/>
              </a:rPr>
              <a:t>5)</a:t>
            </a:r>
            <a:r>
              <a:rPr lang="ru-RU" sz="2400" dirty="0">
                <a:solidFill>
                  <a:prstClr val="black"/>
                </a:solidFill>
                <a:ea typeface="Calibri"/>
                <a:cs typeface="Times New Roman"/>
              </a:rPr>
              <a:t/>
            </a:r>
            <a:br>
              <a:rPr lang="ru-RU" sz="2400" dirty="0">
                <a:solidFill>
                  <a:prstClr val="black"/>
                </a:solidFill>
                <a:ea typeface="Calibri"/>
                <a:cs typeface="Times New Roman"/>
              </a:rPr>
            </a:b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84784"/>
            <a:ext cx="8363272" cy="4968552"/>
          </a:xfrm>
        </p:spPr>
        <p:style>
          <a:lnRef idx="1">
            <a:schemeClr val="accent3"/>
          </a:lnRef>
          <a:fillRef idx="2">
            <a:schemeClr val="accent3"/>
          </a:fillRef>
          <a:effectRef idx="1">
            <a:schemeClr val="accent3"/>
          </a:effectRef>
          <a:fontRef idx="minor">
            <a:schemeClr val="dk1"/>
          </a:fontRef>
        </p:style>
        <p:txBody>
          <a:bodyPr>
            <a:normAutofit/>
          </a:bodyPr>
          <a:lstStyle/>
          <a:p>
            <a:pPr marL="0" lvl="0" indent="0" algn="ctr">
              <a:buNone/>
            </a:pPr>
            <a:r>
              <a:rPr lang="ru-RU" sz="2800" b="1" dirty="0">
                <a:solidFill>
                  <a:prstClr val="black"/>
                </a:solidFill>
                <a:latin typeface="Times New Roman"/>
                <a:ea typeface="Calibri"/>
              </a:rPr>
              <a:t>Документы, предусмотренные </a:t>
            </a:r>
            <a:r>
              <a:rPr lang="en-US" sz="2800" b="1" dirty="0" smtClean="0">
                <a:solidFill>
                  <a:prstClr val="black"/>
                </a:solidFill>
                <a:latin typeface="Times New Roman"/>
                <a:ea typeface="Calibri"/>
              </a:rPr>
              <a:t> </a:t>
            </a:r>
            <a:r>
              <a:rPr lang="ru-RU" sz="2800" b="1" dirty="0" smtClean="0">
                <a:solidFill>
                  <a:prstClr val="black"/>
                </a:solidFill>
                <a:latin typeface="Times New Roman"/>
                <a:ea typeface="Calibri"/>
              </a:rPr>
              <a:t>частями 1</a:t>
            </a:r>
            <a:r>
              <a:rPr lang="en-US" sz="2800" b="1" dirty="0" smtClean="0">
                <a:solidFill>
                  <a:prstClr val="black"/>
                </a:solidFill>
                <a:latin typeface="Times New Roman"/>
                <a:ea typeface="Calibri"/>
              </a:rPr>
              <a:t>3 </a:t>
            </a:r>
            <a:r>
              <a:rPr lang="ru-RU" sz="2800" b="1" dirty="0" smtClean="0">
                <a:solidFill>
                  <a:prstClr val="black"/>
                </a:solidFill>
                <a:latin typeface="Times New Roman"/>
                <a:ea typeface="Calibri"/>
              </a:rPr>
              <a:t>и</a:t>
            </a:r>
            <a:r>
              <a:rPr lang="en-US" sz="2800" b="1" dirty="0" smtClean="0">
                <a:solidFill>
                  <a:prstClr val="black"/>
                </a:solidFill>
                <a:latin typeface="Times New Roman"/>
                <a:ea typeface="Calibri"/>
              </a:rPr>
              <a:t> 14 </a:t>
            </a:r>
            <a:r>
              <a:rPr lang="ru-RU" sz="2800" b="1" dirty="0" smtClean="0">
                <a:solidFill>
                  <a:prstClr val="black"/>
                </a:solidFill>
                <a:latin typeface="Times New Roman"/>
                <a:ea typeface="Calibri"/>
              </a:rPr>
              <a:t>статьи </a:t>
            </a:r>
            <a:r>
              <a:rPr lang="en-US" sz="2800" b="1" dirty="0" smtClean="0">
                <a:solidFill>
                  <a:prstClr val="black"/>
                </a:solidFill>
                <a:latin typeface="Times New Roman"/>
                <a:ea typeface="Calibri"/>
              </a:rPr>
              <a:t>94</a:t>
            </a:r>
            <a:r>
              <a:rPr lang="ru-RU" sz="2800" b="1" dirty="0" smtClean="0">
                <a:solidFill>
                  <a:prstClr val="black"/>
                </a:solidFill>
                <a:latin typeface="Times New Roman"/>
                <a:ea typeface="Calibri"/>
              </a:rPr>
              <a:t> Федерального </a:t>
            </a:r>
            <a:r>
              <a:rPr lang="ru-RU" sz="2800" b="1" dirty="0">
                <a:solidFill>
                  <a:prstClr val="black"/>
                </a:solidFill>
                <a:latin typeface="Times New Roman"/>
                <a:ea typeface="Calibri"/>
              </a:rPr>
              <a:t>закона </a:t>
            </a:r>
            <a:r>
              <a:rPr lang="ru-RU" sz="2800" b="1" dirty="0" smtClean="0">
                <a:solidFill>
                  <a:prstClr val="black"/>
                </a:solidFill>
                <a:latin typeface="Times New Roman"/>
                <a:ea typeface="Calibri"/>
              </a:rPr>
              <a:t>N 44-ФЗ, не </a:t>
            </a:r>
            <a:r>
              <a:rPr lang="ru-RU" sz="2800" b="1" dirty="0">
                <a:solidFill>
                  <a:prstClr val="black"/>
                </a:solidFill>
                <a:latin typeface="Times New Roman"/>
                <a:ea typeface="Calibri"/>
              </a:rPr>
              <a:t>размещаются на официальном сайте</a:t>
            </a:r>
            <a:endParaRPr lang="ru-RU" sz="2800" dirty="0">
              <a:solidFill>
                <a:prstClr val="black"/>
              </a:solidFill>
            </a:endParaRPr>
          </a:p>
          <a:p>
            <a:pPr marL="0" indent="0" algn="ctr">
              <a:buNone/>
            </a:pPr>
            <a:endParaRPr lang="ru-RU" sz="2800" dirty="0" smtClean="0">
              <a:solidFill>
                <a:srgbClr val="000000"/>
              </a:solidFill>
              <a:latin typeface="Times New Roman"/>
              <a:ea typeface="Calibri"/>
            </a:endParaRPr>
          </a:p>
          <a:p>
            <a:pPr marL="0" indent="0" algn="ctr">
              <a:buNone/>
            </a:pPr>
            <a:r>
              <a:rPr lang="ru-RU" sz="2800" dirty="0" smtClean="0">
                <a:solidFill>
                  <a:srgbClr val="000000"/>
                </a:solidFill>
                <a:latin typeface="Times New Roman"/>
                <a:ea typeface="Calibri"/>
              </a:rPr>
              <a:t>Документы </a:t>
            </a:r>
            <a:r>
              <a:rPr lang="ru-RU" sz="2800" dirty="0">
                <a:solidFill>
                  <a:srgbClr val="000000"/>
                </a:solidFill>
                <a:latin typeface="Times New Roman"/>
                <a:ea typeface="Calibri"/>
              </a:rPr>
              <a:t>электронной приемки </a:t>
            </a:r>
            <a:r>
              <a:rPr lang="ru-RU" sz="2800" dirty="0" smtClean="0">
                <a:solidFill>
                  <a:srgbClr val="000000"/>
                </a:solidFill>
                <a:latin typeface="Times New Roman"/>
                <a:ea typeface="Calibri"/>
              </a:rPr>
              <a:t>, в </a:t>
            </a:r>
            <a:r>
              <a:rPr lang="ru-RU" sz="2800" dirty="0">
                <a:solidFill>
                  <a:srgbClr val="000000"/>
                </a:solidFill>
                <a:latin typeface="Times New Roman"/>
                <a:ea typeface="Calibri"/>
              </a:rPr>
              <a:t>том числе </a:t>
            </a:r>
            <a:r>
              <a:rPr lang="ru-RU" sz="2800" dirty="0" smtClean="0">
                <a:solidFill>
                  <a:srgbClr val="000000"/>
                </a:solidFill>
                <a:latin typeface="Times New Roman"/>
                <a:ea typeface="Calibri"/>
              </a:rPr>
              <a:t>по закупкам в соответствии с постановлением </a:t>
            </a:r>
            <a:r>
              <a:rPr lang="ru-RU" sz="2800" dirty="0">
                <a:solidFill>
                  <a:srgbClr val="000000"/>
                </a:solidFill>
                <a:latin typeface="Times New Roman"/>
                <a:ea typeface="Calibri"/>
              </a:rPr>
              <a:t>Правительства Белгородской области от 21 марта 2022 </a:t>
            </a:r>
            <a:r>
              <a:rPr lang="ru-RU" sz="2800" dirty="0" smtClean="0">
                <a:solidFill>
                  <a:srgbClr val="000000"/>
                </a:solidFill>
                <a:latin typeface="Times New Roman"/>
                <a:ea typeface="Calibri"/>
              </a:rPr>
              <a:t>года </a:t>
            </a:r>
            <a:r>
              <a:rPr lang="ru-RU" sz="2800" dirty="0">
                <a:solidFill>
                  <a:srgbClr val="000000"/>
                </a:solidFill>
                <a:latin typeface="Times New Roman"/>
                <a:ea typeface="Calibri"/>
              </a:rPr>
              <a:t>N 141-пп, </a:t>
            </a:r>
            <a:r>
              <a:rPr lang="ru-RU" sz="2800" b="1" dirty="0">
                <a:solidFill>
                  <a:srgbClr val="000000"/>
                </a:solidFill>
                <a:latin typeface="Times New Roman"/>
                <a:ea typeface="Calibri"/>
              </a:rPr>
              <a:t>не размещаются </a:t>
            </a:r>
            <a:r>
              <a:rPr lang="ru-RU" sz="2800" b="1" dirty="0" smtClean="0">
                <a:solidFill>
                  <a:srgbClr val="000000"/>
                </a:solidFill>
                <a:latin typeface="Times New Roman"/>
                <a:ea typeface="Calibri"/>
              </a:rPr>
              <a:t>в открытой части  ЕИС</a:t>
            </a:r>
            <a:r>
              <a:rPr lang="en-US" sz="2800" b="1" dirty="0" smtClean="0">
                <a:solidFill>
                  <a:srgbClr val="000000"/>
                </a:solidFill>
                <a:latin typeface="Times New Roman"/>
                <a:ea typeface="Calibri"/>
              </a:rPr>
              <a:t>!</a:t>
            </a:r>
            <a:endParaRPr lang="ru-RU" sz="2800" dirty="0">
              <a:solidFill>
                <a:srgbClr val="222222"/>
              </a:solidFill>
              <a:latin typeface="Times New Roman" panose="02020603050405020304" pitchFamily="18" charset="0"/>
              <a:cs typeface="Times New Roman" panose="02020603050405020304" pitchFamily="18" charset="0"/>
            </a:endParaRPr>
          </a:p>
          <a:p>
            <a:pPr marL="0" indent="0" algn="just">
              <a:buNone/>
            </a:pPr>
            <a:endParaRPr lang="ru-RU" sz="2400" i="1"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19</a:t>
            </a:fld>
            <a:endParaRPr lang="ru-RU"/>
          </a:p>
        </p:txBody>
      </p:sp>
    </p:spTree>
    <p:extLst>
      <p:ext uri="{BB962C8B-B14F-4D97-AF65-F5344CB8AC3E}">
        <p14:creationId xmlns:p14="http://schemas.microsoft.com/office/powerpoint/2010/main" val="657229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922114"/>
          </a:xfrm>
        </p:spPr>
        <p:style>
          <a:lnRef idx="1">
            <a:schemeClr val="accent3"/>
          </a:lnRef>
          <a:fillRef idx="2">
            <a:schemeClr val="accent3"/>
          </a:fillRef>
          <a:effectRef idx="1">
            <a:schemeClr val="accent3"/>
          </a:effectRef>
          <a:fontRef idx="minor">
            <a:schemeClr val="dk1"/>
          </a:fontRef>
        </p:style>
        <p:txBody>
          <a:bodyPr anchor="t">
            <a:normAutofit fontScale="90000"/>
          </a:bodyPr>
          <a:lstStyle/>
          <a:p>
            <a:r>
              <a:rPr lang="ru-RU" sz="3600" b="1" dirty="0">
                <a:latin typeface="Times New Roman" panose="02020603050405020304" pitchFamily="18" charset="0"/>
                <a:cs typeface="Times New Roman" panose="02020603050405020304" pitchFamily="18" charset="0"/>
              </a:rPr>
              <a:t>НОРМАТИВНО-ПРАВОВАЯ БАЗА</a:t>
            </a:r>
            <a:br>
              <a:rPr lang="ru-RU" sz="3600" b="1" dirty="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
            </a:r>
            <a:br>
              <a:rPr lang="ru-RU" sz="3600" b="1" dirty="0">
                <a:latin typeface="Times New Roman" panose="02020603050405020304" pitchFamily="18" charset="0"/>
                <a:cs typeface="Times New Roman" panose="02020603050405020304" pitchFamily="18" charset="0"/>
              </a:rPr>
            </a:b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84784"/>
            <a:ext cx="8363272" cy="4968552"/>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lvl="0" indent="0" algn="just">
              <a:spcBef>
                <a:spcPts val="250"/>
              </a:spcBef>
              <a:buClr>
                <a:srgbClr val="F07F09"/>
              </a:buClr>
              <a:buSzPct val="80000"/>
              <a:buNone/>
            </a:pPr>
            <a:r>
              <a:rPr lang="ru-RU" sz="2200" dirty="0">
                <a:solidFill>
                  <a:prstClr val="black"/>
                </a:solidFill>
                <a:latin typeface="Verdana"/>
              </a:rPr>
              <a:t>04 ноября 2022 года на официальном интернет-портале правовой информации опубликован </a:t>
            </a:r>
            <a:r>
              <a:rPr lang="ru-RU" sz="2200" b="1" dirty="0">
                <a:solidFill>
                  <a:prstClr val="black"/>
                </a:solidFill>
                <a:latin typeface="Verdana"/>
              </a:rPr>
              <a:t>Федеральный закон от 04.11.2022 года № 420-ФЗ</a:t>
            </a:r>
            <a:r>
              <a:rPr lang="ru-RU" sz="2200" dirty="0">
                <a:solidFill>
                  <a:prstClr val="black"/>
                </a:solidFill>
                <a:latin typeface="Verdana"/>
              </a:rPr>
              <a:t> «О внесении изменений в отдельные законодательные акты Российской Федерации и о приостановлении действия части </a:t>
            </a:r>
            <a:r>
              <a:rPr lang="ru-RU" sz="2200" dirty="0" smtClean="0">
                <a:solidFill>
                  <a:prstClr val="black"/>
                </a:solidFill>
                <a:latin typeface="Verdana"/>
              </a:rPr>
              <a:t>5 статьи </a:t>
            </a:r>
            <a:r>
              <a:rPr lang="ru-RU" sz="2200" dirty="0">
                <a:solidFill>
                  <a:prstClr val="black"/>
                </a:solidFill>
                <a:latin typeface="Verdana"/>
              </a:rPr>
              <a:t>2 Федерального закона «О контрактной системе в сфере закупок товаров, работ, услуг для обеспечения государственных и муниципальных нужд».</a:t>
            </a:r>
          </a:p>
          <a:p>
            <a:pPr marL="0" lvl="0" indent="0" algn="just">
              <a:spcBef>
                <a:spcPts val="250"/>
              </a:spcBef>
              <a:buClr>
                <a:srgbClr val="F07F09"/>
              </a:buClr>
              <a:buSzPct val="80000"/>
              <a:buNone/>
            </a:pPr>
            <a:r>
              <a:rPr lang="ru-RU" sz="2200" b="1" dirty="0">
                <a:solidFill>
                  <a:prstClr val="black"/>
                </a:solidFill>
                <a:latin typeface="Verdana"/>
              </a:rPr>
              <a:t>Документ  внес изменения в три Федеральных закона:</a:t>
            </a:r>
          </a:p>
          <a:p>
            <a:pPr marL="0" lvl="0" indent="0" algn="just">
              <a:spcBef>
                <a:spcPts val="250"/>
              </a:spcBef>
              <a:buClr>
                <a:srgbClr val="F07F09"/>
              </a:buClr>
              <a:buSzPct val="80000"/>
              <a:buNone/>
            </a:pPr>
            <a:r>
              <a:rPr lang="ru-RU" sz="2200" dirty="0">
                <a:solidFill>
                  <a:prstClr val="black"/>
                </a:solidFill>
                <a:latin typeface="Verdana"/>
              </a:rPr>
              <a:t>- Федеральный закон от 05.04.2013 года </a:t>
            </a:r>
            <a:r>
              <a:rPr lang="ru-RU" sz="2200" b="1" dirty="0">
                <a:solidFill>
                  <a:prstClr val="black"/>
                </a:solidFill>
                <a:latin typeface="Verdana"/>
              </a:rPr>
              <a:t>N 44-ФЗ </a:t>
            </a:r>
            <a:r>
              <a:rPr lang="ru-RU" sz="2200" dirty="0">
                <a:solidFill>
                  <a:prstClr val="black"/>
                </a:solidFill>
                <a:latin typeface="Verdana"/>
              </a:rPr>
              <a:t>«О контрактной системе в сфере закупок товаров, работ, услуг для обеспечения государственных и муниципальных нужд»</a:t>
            </a:r>
          </a:p>
          <a:p>
            <a:pPr marL="0" lvl="0" indent="0" algn="just">
              <a:spcBef>
                <a:spcPts val="250"/>
              </a:spcBef>
              <a:buClr>
                <a:srgbClr val="F07F09"/>
              </a:buClr>
              <a:buSzPct val="80000"/>
              <a:buNone/>
            </a:pPr>
            <a:r>
              <a:rPr lang="ru-RU" sz="2200" dirty="0">
                <a:solidFill>
                  <a:prstClr val="black"/>
                </a:solidFill>
                <a:latin typeface="Verdana"/>
              </a:rPr>
              <a:t>- Федеральный закон от 02.07.2021 </a:t>
            </a:r>
            <a:r>
              <a:rPr lang="ru-RU" sz="2200" b="1" dirty="0">
                <a:solidFill>
                  <a:prstClr val="black"/>
                </a:solidFill>
                <a:latin typeface="Verdana"/>
              </a:rPr>
              <a:t>N 360-ФЗ </a:t>
            </a:r>
            <a:r>
              <a:rPr lang="ru-RU" sz="2200" dirty="0">
                <a:solidFill>
                  <a:prstClr val="black"/>
                </a:solidFill>
                <a:latin typeface="Verdana"/>
              </a:rPr>
              <a:t>«О внесении изменений в отдельные законодательные акты Российской</a:t>
            </a:r>
          </a:p>
          <a:p>
            <a:pPr marL="0" lvl="0" indent="0" algn="just">
              <a:spcBef>
                <a:spcPts val="250"/>
              </a:spcBef>
              <a:buClr>
                <a:srgbClr val="F07F09"/>
              </a:buClr>
              <a:buSzPct val="80000"/>
              <a:buNone/>
            </a:pPr>
            <a:r>
              <a:rPr lang="ru-RU" sz="2200" dirty="0">
                <a:solidFill>
                  <a:prstClr val="black"/>
                </a:solidFill>
                <a:latin typeface="Verdana"/>
              </a:rPr>
              <a:t>- Федеральный закон от 08.03.2022 года </a:t>
            </a:r>
            <a:r>
              <a:rPr lang="ru-RU" sz="2200" b="1" dirty="0">
                <a:solidFill>
                  <a:prstClr val="black"/>
                </a:solidFill>
                <a:latin typeface="Verdana"/>
              </a:rPr>
              <a:t>N 46-ФЗ </a:t>
            </a:r>
            <a:r>
              <a:rPr lang="ru-RU" sz="2200" dirty="0">
                <a:solidFill>
                  <a:prstClr val="black"/>
                </a:solidFill>
                <a:latin typeface="Verdana"/>
              </a:rPr>
              <a:t>«О внесении изменений в отдельные законодательные акты Российской Федерации»</a:t>
            </a:r>
          </a:p>
          <a:p>
            <a:pPr marL="514350" indent="-514350" algn="just">
              <a:buFont typeface="Arial" panose="020B0604020202020204" pitchFamily="34" charset="0"/>
              <a:buAutoNum type="arabicPeriod"/>
            </a:pPr>
            <a:endParaRPr lang="ru-RU" sz="3000" dirty="0">
              <a:latin typeface="Times New Roman" panose="02020603050405020304" pitchFamily="18" charset="0"/>
              <a:cs typeface="Times New Roman" panose="02020603050405020304" pitchFamily="18" charset="0"/>
            </a:endParaRPr>
          </a:p>
          <a:p>
            <a:pPr marL="514350" indent="-514350">
              <a:buAutoNum type="arabicPeriod"/>
            </a:pPr>
            <a:endParaRPr lang="ru-RU" dirty="0" smtClean="0">
              <a:latin typeface="Times New Roman" panose="02020603050405020304" pitchFamily="18" charset="0"/>
              <a:cs typeface="Times New Roman" panose="02020603050405020304" pitchFamily="18" charset="0"/>
            </a:endParaRPr>
          </a:p>
          <a:p>
            <a:pPr marL="514350" indent="-514350">
              <a:buAutoNum type="arabicPeriod"/>
            </a:pPr>
            <a:endParaRPr lang="ru-RU" dirty="0">
              <a:latin typeface="Times New Roman" panose="02020603050405020304" pitchFamily="18" charset="0"/>
              <a:cs typeface="Times New Roman" panose="02020603050405020304" pitchFamily="18" charset="0"/>
            </a:endParaRPr>
          </a:p>
          <a:p>
            <a:pPr marL="514350" indent="-514350">
              <a:buAutoNum type="arabicPeriod"/>
            </a:pPr>
            <a:endParaRPr lang="ru-RU" dirty="0" smtClean="0">
              <a:latin typeface="Times New Roman" panose="02020603050405020304" pitchFamily="18" charset="0"/>
              <a:cs typeface="Times New Roman" panose="02020603050405020304" pitchFamily="18" charset="0"/>
            </a:endParaRPr>
          </a:p>
          <a:p>
            <a:pPr marL="514350" indent="-514350">
              <a:buAutoNum type="arabicPeriod"/>
            </a:pPr>
            <a:endParaRPr lang="ru-RU" dirty="0" smtClean="0">
              <a:latin typeface="Times New Roman" panose="02020603050405020304" pitchFamily="18" charset="0"/>
              <a:cs typeface="Times New Roman" panose="02020603050405020304" pitchFamily="18" charset="0"/>
            </a:endParaRPr>
          </a:p>
          <a:p>
            <a:endParaRPr lang="ru-RU" dirty="0" smtClean="0"/>
          </a:p>
          <a:p>
            <a:endParaRPr lang="ru-RU" dirty="0" smtClean="0"/>
          </a:p>
          <a:p>
            <a:pPr marL="0" indent="0">
              <a:buNone/>
            </a:pP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a:t>
            </a:fld>
            <a:endParaRPr lang="ru-RU"/>
          </a:p>
        </p:txBody>
      </p:sp>
    </p:spTree>
    <p:extLst>
      <p:ext uri="{BB962C8B-B14F-4D97-AF65-F5344CB8AC3E}">
        <p14:creationId xmlns:p14="http://schemas.microsoft.com/office/powerpoint/2010/main" val="32141361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138138"/>
          </a:xfrm>
        </p:spPr>
        <p:style>
          <a:lnRef idx="1">
            <a:schemeClr val="accent3"/>
          </a:lnRef>
          <a:fillRef idx="2">
            <a:schemeClr val="accent3"/>
          </a:fillRef>
          <a:effectRef idx="1">
            <a:schemeClr val="accent3"/>
          </a:effectRef>
          <a:fontRef idx="minor">
            <a:schemeClr val="dk1"/>
          </a:fontRef>
        </p:style>
        <p:txBody>
          <a:bodyPr anchor="t">
            <a:noAutofit/>
          </a:bodyPr>
          <a:lstStyle/>
          <a:p>
            <a:r>
              <a:rPr lang="ru-RU" sz="3200" b="1" dirty="0" smtClean="0">
                <a:solidFill>
                  <a:prstClr val="black"/>
                </a:solidFill>
                <a:latin typeface="Times New Roman" panose="02020603050405020304" pitchFamily="18" charset="0"/>
                <a:cs typeface="Times New Roman" panose="02020603050405020304" pitchFamily="18" charset="0"/>
              </a:rPr>
              <a:t>Изменения в Федеральный закон № 46-ФЗ (добавлена часть 7)</a:t>
            </a: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84784"/>
            <a:ext cx="8363272" cy="4968552"/>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lnSpc>
                <a:spcPct val="115000"/>
              </a:lnSpc>
              <a:spcAft>
                <a:spcPts val="0"/>
              </a:spcAft>
              <a:buNone/>
            </a:pPr>
            <a:r>
              <a:rPr lang="ru-RU" sz="2000" b="1" dirty="0" smtClean="0">
                <a:solidFill>
                  <a:srgbClr val="000000"/>
                </a:solidFill>
                <a:latin typeface="Times New Roman"/>
                <a:ea typeface="Calibri"/>
                <a:cs typeface="Times New Roman"/>
              </a:rPr>
              <a:t>Правительство РФ до 31 декабря 2023 года наделено правом:</a:t>
            </a:r>
          </a:p>
          <a:p>
            <a:pPr marL="0" indent="0" algn="just">
              <a:lnSpc>
                <a:spcPct val="115000"/>
              </a:lnSpc>
              <a:spcAft>
                <a:spcPts val="0"/>
              </a:spcAft>
              <a:buNone/>
            </a:pPr>
            <a:endParaRPr lang="ru-RU" sz="2000" b="1" dirty="0" smtClean="0">
              <a:solidFill>
                <a:srgbClr val="000000"/>
              </a:solidFill>
              <a:latin typeface="Times New Roman"/>
              <a:ea typeface="Calibri"/>
              <a:cs typeface="Times New Roman"/>
            </a:endParaRPr>
          </a:p>
          <a:p>
            <a:pPr algn="just">
              <a:lnSpc>
                <a:spcPct val="115000"/>
              </a:lnSpc>
              <a:spcAft>
                <a:spcPts val="0"/>
              </a:spcAft>
            </a:pPr>
            <a:r>
              <a:rPr lang="ru-RU" sz="2000" dirty="0" smtClean="0">
                <a:solidFill>
                  <a:srgbClr val="000000"/>
                </a:solidFill>
                <a:latin typeface="Times New Roman"/>
                <a:ea typeface="Calibri"/>
                <a:cs typeface="Times New Roman"/>
              </a:rPr>
              <a:t>Устанавливать </a:t>
            </a:r>
            <a:r>
              <a:rPr lang="ru-RU" sz="2000" b="1" dirty="0" smtClean="0">
                <a:solidFill>
                  <a:srgbClr val="000000"/>
                </a:solidFill>
                <a:latin typeface="Times New Roman"/>
                <a:ea typeface="Calibri"/>
                <a:cs typeface="Times New Roman"/>
              </a:rPr>
              <a:t>иные случаи </a:t>
            </a:r>
            <a:r>
              <a:rPr lang="ru-RU" sz="2000" b="1" dirty="0">
                <a:solidFill>
                  <a:srgbClr val="000000"/>
                </a:solidFill>
                <a:latin typeface="Times New Roman"/>
                <a:ea typeface="Calibri"/>
                <a:cs typeface="Times New Roman"/>
              </a:rPr>
              <a:t>применения закрытых </a:t>
            </a:r>
            <a:r>
              <a:rPr lang="ru-RU" sz="2000" dirty="0">
                <a:solidFill>
                  <a:srgbClr val="000000"/>
                </a:solidFill>
                <a:latin typeface="Times New Roman"/>
                <a:ea typeface="Calibri"/>
                <a:cs typeface="Times New Roman"/>
              </a:rPr>
              <a:t>конкурентных способов определения поставщиков (подрядчиков, </a:t>
            </a:r>
            <a:r>
              <a:rPr lang="ru-RU" sz="2000" dirty="0" smtClean="0">
                <a:solidFill>
                  <a:srgbClr val="000000"/>
                </a:solidFill>
                <a:latin typeface="Times New Roman"/>
                <a:ea typeface="Calibri"/>
                <a:cs typeface="Times New Roman"/>
              </a:rPr>
              <a:t>исполнителей) кроме тех, что предусмотрены </a:t>
            </a:r>
            <a:r>
              <a:rPr lang="ru-RU" sz="2000" dirty="0">
                <a:solidFill>
                  <a:srgbClr val="000000"/>
                </a:solidFill>
                <a:latin typeface="Times New Roman"/>
                <a:ea typeface="Calibri"/>
                <a:cs typeface="Times New Roman"/>
              </a:rPr>
              <a:t>частью 11 статьи 24 Федерального закона </a:t>
            </a:r>
            <a:r>
              <a:rPr lang="ru-RU" sz="2000" dirty="0" smtClean="0">
                <a:solidFill>
                  <a:srgbClr val="000000"/>
                </a:solidFill>
                <a:latin typeface="Times New Roman"/>
                <a:ea typeface="Calibri"/>
                <a:cs typeface="Times New Roman"/>
              </a:rPr>
              <a:t>N </a:t>
            </a:r>
            <a:r>
              <a:rPr lang="ru-RU" sz="2000" dirty="0">
                <a:solidFill>
                  <a:srgbClr val="000000"/>
                </a:solidFill>
                <a:latin typeface="Times New Roman"/>
                <a:ea typeface="Calibri"/>
                <a:cs typeface="Times New Roman"/>
              </a:rPr>
              <a:t>44-ФЗ</a:t>
            </a:r>
            <a:endParaRPr lang="ru-RU" sz="2000" dirty="0">
              <a:ea typeface="Calibri"/>
              <a:cs typeface="Times New Roman"/>
            </a:endParaRPr>
          </a:p>
          <a:p>
            <a:pPr algn="just"/>
            <a:r>
              <a:rPr lang="ru-RU" sz="2000" dirty="0" smtClean="0">
                <a:solidFill>
                  <a:srgbClr val="000000"/>
                </a:solidFill>
                <a:latin typeface="Times New Roman"/>
                <a:ea typeface="Calibri"/>
              </a:rPr>
              <a:t>Устанавливать </a:t>
            </a:r>
            <a:r>
              <a:rPr lang="ru-RU" sz="2000" b="1" dirty="0">
                <a:solidFill>
                  <a:srgbClr val="000000"/>
                </a:solidFill>
                <a:latin typeface="Times New Roman"/>
                <a:ea typeface="Calibri"/>
              </a:rPr>
              <a:t>иные случаи, при которых на официальном сайте не размещаются информация и документы</a:t>
            </a:r>
            <a:r>
              <a:rPr lang="ru-RU" sz="2000" dirty="0">
                <a:solidFill>
                  <a:srgbClr val="000000"/>
                </a:solidFill>
                <a:latin typeface="Times New Roman"/>
                <a:ea typeface="Calibri"/>
              </a:rPr>
              <a:t>, </a:t>
            </a:r>
            <a:r>
              <a:rPr lang="ru-RU" sz="2000" dirty="0" smtClean="0">
                <a:solidFill>
                  <a:srgbClr val="000000"/>
                </a:solidFill>
                <a:latin typeface="Times New Roman"/>
                <a:ea typeface="Calibri"/>
              </a:rPr>
              <a:t>содержащиеся </a:t>
            </a:r>
            <a:r>
              <a:rPr lang="ru-RU" sz="2000" dirty="0">
                <a:solidFill>
                  <a:srgbClr val="000000"/>
                </a:solidFill>
                <a:latin typeface="Times New Roman"/>
                <a:ea typeface="Calibri"/>
              </a:rPr>
              <a:t>в реестре </a:t>
            </a:r>
            <a:r>
              <a:rPr lang="ru-RU" sz="2000" dirty="0" smtClean="0">
                <a:solidFill>
                  <a:srgbClr val="000000"/>
                </a:solidFill>
                <a:latin typeface="Times New Roman"/>
                <a:ea typeface="Calibri"/>
              </a:rPr>
              <a:t>контрактов, кроме тех, что предусмотрены частью </a:t>
            </a:r>
            <a:r>
              <a:rPr lang="ru-RU" sz="2000" dirty="0">
                <a:solidFill>
                  <a:srgbClr val="000000"/>
                </a:solidFill>
                <a:latin typeface="Times New Roman"/>
                <a:ea typeface="Calibri"/>
              </a:rPr>
              <a:t>5 статьи 103 Федерального закона </a:t>
            </a:r>
            <a:r>
              <a:rPr lang="ru-RU" sz="2000" dirty="0" smtClean="0">
                <a:solidFill>
                  <a:srgbClr val="000000"/>
                </a:solidFill>
                <a:latin typeface="Times New Roman"/>
                <a:ea typeface="Calibri"/>
              </a:rPr>
              <a:t>N 44-ФЗ </a:t>
            </a:r>
            <a:r>
              <a:rPr lang="ru-RU" sz="2000" i="1" dirty="0" smtClean="0">
                <a:solidFill>
                  <a:srgbClr val="000000"/>
                </a:solidFill>
                <a:latin typeface="Times New Roman"/>
                <a:ea typeface="Calibri"/>
              </a:rPr>
              <a:t>(то есть не публикуется в открытой части ЕИС)</a:t>
            </a:r>
            <a:endParaRPr lang="ru-RU" sz="2000" i="1"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20</a:t>
            </a:fld>
            <a:endParaRPr lang="ru-RU"/>
          </a:p>
        </p:txBody>
      </p:sp>
    </p:spTree>
    <p:extLst>
      <p:ext uri="{BB962C8B-B14F-4D97-AF65-F5344CB8AC3E}">
        <p14:creationId xmlns:p14="http://schemas.microsoft.com/office/powerpoint/2010/main" val="29096389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418058"/>
          </a:xfrm>
        </p:spPr>
        <p:style>
          <a:lnRef idx="1">
            <a:schemeClr val="accent3"/>
          </a:lnRef>
          <a:fillRef idx="2">
            <a:schemeClr val="accent3"/>
          </a:fillRef>
          <a:effectRef idx="1">
            <a:schemeClr val="accent3"/>
          </a:effectRef>
          <a:fontRef idx="minor">
            <a:schemeClr val="dk1"/>
          </a:fontRef>
        </p:style>
        <p:txBody>
          <a:bodyPr anchor="t">
            <a:noAutofit/>
          </a:bodyPr>
          <a:lstStyle/>
          <a:p>
            <a:pPr>
              <a:lnSpc>
                <a:spcPct val="115000"/>
              </a:lnSpc>
            </a:pPr>
            <a:r>
              <a:rPr lang="ru-RU" sz="2000" b="1" dirty="0">
                <a:latin typeface="Times New Roman"/>
                <a:ea typeface="Calibri"/>
                <a:cs typeface="Times New Roman"/>
              </a:rPr>
              <a:t>Изменения в </a:t>
            </a:r>
            <a:r>
              <a:rPr lang="ru-RU" sz="2000" b="1" dirty="0" smtClean="0">
                <a:latin typeface="Times New Roman"/>
                <a:ea typeface="Calibri"/>
                <a:cs typeface="Times New Roman"/>
              </a:rPr>
              <a:t>Федеральный </a:t>
            </a:r>
            <a:r>
              <a:rPr lang="ru-RU" sz="2000" b="1" dirty="0">
                <a:latin typeface="Times New Roman"/>
                <a:ea typeface="Calibri"/>
                <a:cs typeface="Times New Roman"/>
              </a:rPr>
              <a:t>закон от 02.07.2021 </a:t>
            </a:r>
            <a:r>
              <a:rPr lang="ru-RU" sz="2000" b="1" dirty="0" smtClean="0">
                <a:latin typeface="Times New Roman"/>
                <a:ea typeface="Calibri"/>
                <a:cs typeface="Times New Roman"/>
              </a:rPr>
              <a:t>года N 360-ФЗ</a:t>
            </a:r>
            <a:endParaRPr lang="ru-RU" sz="2800" dirty="0">
              <a:ea typeface="Calibri"/>
              <a:cs typeface="Times New Roman"/>
            </a:endParaRPr>
          </a:p>
        </p:txBody>
      </p:sp>
      <p:sp>
        <p:nvSpPr>
          <p:cNvPr id="3" name="Объект 2"/>
          <p:cNvSpPr>
            <a:spLocks noGrp="1"/>
          </p:cNvSpPr>
          <p:nvPr>
            <p:ph idx="1"/>
          </p:nvPr>
        </p:nvSpPr>
        <p:spPr>
          <a:xfrm>
            <a:off x="457200" y="908720"/>
            <a:ext cx="8363272" cy="5544616"/>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ru-RU" sz="1600" dirty="0">
                <a:solidFill>
                  <a:srgbClr val="000000"/>
                </a:solidFill>
                <a:latin typeface="Times New Roman"/>
                <a:ea typeface="Calibri"/>
              </a:rPr>
              <a:t>Устанавливается возможность заключения контракта с единственным поставщиком в электронной форме посредством </a:t>
            </a:r>
            <a:r>
              <a:rPr lang="ru-RU" sz="1600" dirty="0" smtClean="0">
                <a:solidFill>
                  <a:srgbClr val="000000"/>
                </a:solidFill>
                <a:latin typeface="Times New Roman"/>
                <a:ea typeface="Calibri"/>
              </a:rPr>
              <a:t>ЕИС как </a:t>
            </a:r>
            <a:r>
              <a:rPr lang="ru-RU" sz="1600" dirty="0">
                <a:solidFill>
                  <a:srgbClr val="000000"/>
                </a:solidFill>
                <a:latin typeface="Times New Roman"/>
                <a:ea typeface="Calibri"/>
              </a:rPr>
              <a:t>право заказчика (в ряде случаев как обязанность заказчика - пункты 2, 6, 11, 12, 28.1, 54, 55 части 1 статьи 93 Федерального закона № 44-ФЗ). При этом при исполнении таких контрактов документ о приемке формируется исключительно в электронной </a:t>
            </a:r>
            <a:r>
              <a:rPr lang="ru-RU" sz="1600" dirty="0" smtClean="0">
                <a:solidFill>
                  <a:srgbClr val="000000"/>
                </a:solidFill>
                <a:latin typeface="Times New Roman"/>
                <a:ea typeface="Calibri"/>
              </a:rPr>
              <a:t>форме</a:t>
            </a:r>
            <a:r>
              <a:rPr lang="ru-RU" sz="1600" i="1" dirty="0" smtClean="0">
                <a:solidFill>
                  <a:srgbClr val="000000"/>
                </a:solidFill>
                <a:latin typeface="Times New Roman"/>
                <a:ea typeface="Calibri"/>
              </a:rPr>
              <a:t>. </a:t>
            </a:r>
            <a:r>
              <a:rPr lang="ru-RU" sz="1600" b="1" i="1" dirty="0" smtClean="0">
                <a:solidFill>
                  <a:srgbClr val="000000"/>
                </a:solidFill>
                <a:latin typeface="Times New Roman"/>
                <a:ea typeface="Calibri"/>
              </a:rPr>
              <a:t>Норма действует с 1 июля 2024 года.</a:t>
            </a:r>
          </a:p>
          <a:p>
            <a:pPr algn="just"/>
            <a:r>
              <a:rPr lang="ru-RU" sz="1600" dirty="0" smtClean="0">
                <a:solidFill>
                  <a:srgbClr val="000000"/>
                </a:solidFill>
                <a:latin typeface="Times New Roman"/>
                <a:ea typeface="Calibri"/>
              </a:rPr>
              <a:t> </a:t>
            </a:r>
            <a:r>
              <a:rPr lang="ru-RU" sz="1600" b="1" dirty="0" smtClean="0">
                <a:solidFill>
                  <a:srgbClr val="000000"/>
                </a:solidFill>
                <a:latin typeface="Times New Roman"/>
                <a:ea typeface="Calibri"/>
              </a:rPr>
              <a:t>До </a:t>
            </a:r>
            <a:r>
              <a:rPr lang="ru-RU" sz="1600" b="1" dirty="0">
                <a:solidFill>
                  <a:srgbClr val="000000"/>
                </a:solidFill>
                <a:latin typeface="Times New Roman"/>
                <a:ea typeface="Calibri"/>
              </a:rPr>
              <a:t>1 июля 2024 года </a:t>
            </a:r>
            <a:r>
              <a:rPr lang="ru-RU" sz="1600" dirty="0">
                <a:solidFill>
                  <a:srgbClr val="000000"/>
                </a:solidFill>
                <a:latin typeface="Times New Roman"/>
                <a:ea typeface="Calibri"/>
              </a:rPr>
              <a:t>продлили срок, когда контракт заключается без использования </a:t>
            </a:r>
            <a:r>
              <a:rPr lang="ru-RU" sz="1600" dirty="0" smtClean="0">
                <a:solidFill>
                  <a:srgbClr val="000000"/>
                </a:solidFill>
                <a:latin typeface="Times New Roman"/>
                <a:ea typeface="Calibri"/>
              </a:rPr>
              <a:t>ЕИС </a:t>
            </a:r>
            <a:r>
              <a:rPr lang="ru-RU" sz="1600" dirty="0">
                <a:solidFill>
                  <a:srgbClr val="000000"/>
                </a:solidFill>
                <a:latin typeface="Times New Roman"/>
                <a:ea typeface="Calibri"/>
              </a:rPr>
              <a:t>при осуществлении закупки у единственного поставщика (подрядчика, исполнителя</a:t>
            </a:r>
            <a:r>
              <a:rPr lang="ru-RU" sz="1600" b="1" dirty="0">
                <a:solidFill>
                  <a:srgbClr val="000000"/>
                </a:solidFill>
                <a:latin typeface="Times New Roman"/>
                <a:ea typeface="Calibri"/>
              </a:rPr>
              <a:t>) в соответствии с пунктами 24 и 25 части 1 статьи 93 </a:t>
            </a:r>
            <a:r>
              <a:rPr lang="ru-RU" sz="1600" dirty="0">
                <a:solidFill>
                  <a:srgbClr val="000000"/>
                </a:solidFill>
                <a:latin typeface="Times New Roman"/>
                <a:ea typeface="Calibri"/>
              </a:rPr>
              <a:t>Федерального закона №44-ФЗ (по несостоявшимся конкурентным процедурам) </a:t>
            </a:r>
            <a:endParaRPr lang="ru-RU" sz="1600" dirty="0" smtClean="0">
              <a:solidFill>
                <a:srgbClr val="000000"/>
              </a:solidFill>
              <a:latin typeface="Times New Roman"/>
              <a:ea typeface="Calibri"/>
            </a:endParaRPr>
          </a:p>
          <a:p>
            <a:pPr algn="just">
              <a:lnSpc>
                <a:spcPct val="115000"/>
              </a:lnSpc>
              <a:spcAft>
                <a:spcPts val="0"/>
              </a:spcAft>
            </a:pPr>
            <a:r>
              <a:rPr lang="ru-RU" sz="1600" b="1" dirty="0" smtClean="0">
                <a:solidFill>
                  <a:srgbClr val="000000"/>
                </a:solidFill>
                <a:latin typeface="Times New Roman"/>
                <a:ea typeface="Calibri"/>
                <a:cs typeface="Times New Roman"/>
              </a:rPr>
              <a:t>До </a:t>
            </a:r>
            <a:r>
              <a:rPr lang="ru-RU" sz="1600" b="1" dirty="0">
                <a:solidFill>
                  <a:srgbClr val="000000"/>
                </a:solidFill>
                <a:latin typeface="Times New Roman"/>
                <a:ea typeface="Calibri"/>
                <a:cs typeface="Times New Roman"/>
              </a:rPr>
              <a:t>1 октября 2023 года </a:t>
            </a:r>
            <a:r>
              <a:rPr lang="ru-RU" sz="1600" dirty="0">
                <a:solidFill>
                  <a:srgbClr val="000000"/>
                </a:solidFill>
                <a:latin typeface="Times New Roman"/>
                <a:ea typeface="Calibri"/>
                <a:cs typeface="Times New Roman"/>
              </a:rPr>
              <a:t>продлили действие нормы о включении информации, предусмотренной подпунктами "а" и "б", подпунктом "в" и подпунктом "д" пункта 1 части 2 статьи 51 Федерального закона № 44-ФЗ, в проект контракта </a:t>
            </a:r>
            <a:r>
              <a:rPr lang="ru-RU" sz="1600" b="1" dirty="0">
                <a:solidFill>
                  <a:srgbClr val="000000"/>
                </a:solidFill>
                <a:latin typeface="Times New Roman"/>
                <a:ea typeface="Calibri"/>
                <a:cs typeface="Times New Roman"/>
              </a:rPr>
              <a:t>без </a:t>
            </a:r>
            <a:r>
              <a:rPr lang="ru-RU" sz="1600" b="1" dirty="0" smtClean="0">
                <a:solidFill>
                  <a:srgbClr val="000000"/>
                </a:solidFill>
                <a:latin typeface="Times New Roman"/>
                <a:ea typeface="Calibri"/>
                <a:cs typeface="Times New Roman"/>
              </a:rPr>
              <a:t>ЕИС</a:t>
            </a:r>
          </a:p>
          <a:p>
            <a:pPr algn="just">
              <a:lnSpc>
                <a:spcPct val="115000"/>
              </a:lnSpc>
              <a:spcAft>
                <a:spcPts val="0"/>
              </a:spcAft>
            </a:pPr>
            <a:r>
              <a:rPr lang="ru-RU" sz="1600" dirty="0">
                <a:solidFill>
                  <a:srgbClr val="000000"/>
                </a:solidFill>
                <a:latin typeface="Times New Roman"/>
                <a:ea typeface="Calibri"/>
              </a:rPr>
              <a:t>Изменили срок «переходного периода», когда формирование проекта контракта с использованием ЕИС будет возможным, но еще не обязательным для  заказчиков – он установлен </a:t>
            </a:r>
            <a:r>
              <a:rPr lang="ru-RU" sz="1600" b="1" dirty="0">
                <a:solidFill>
                  <a:srgbClr val="000000"/>
                </a:solidFill>
                <a:latin typeface="Times New Roman"/>
                <a:ea typeface="Calibri"/>
              </a:rPr>
              <a:t>с 1 октября 2023 года до 1 апреля 2024 </a:t>
            </a:r>
            <a:r>
              <a:rPr lang="ru-RU" sz="1600" b="1" dirty="0" smtClean="0">
                <a:solidFill>
                  <a:srgbClr val="000000"/>
                </a:solidFill>
                <a:latin typeface="Times New Roman"/>
                <a:ea typeface="Calibri"/>
              </a:rPr>
              <a:t>года</a:t>
            </a:r>
          </a:p>
          <a:p>
            <a:pPr algn="just">
              <a:lnSpc>
                <a:spcPct val="115000"/>
              </a:lnSpc>
            </a:pPr>
            <a:r>
              <a:rPr lang="ru-RU" sz="1600" b="1" dirty="0" smtClean="0">
                <a:solidFill>
                  <a:srgbClr val="000000"/>
                </a:solidFill>
                <a:latin typeface="Times New Roman"/>
                <a:ea typeface="Calibri"/>
              </a:rPr>
              <a:t>До </a:t>
            </a:r>
            <a:r>
              <a:rPr lang="ru-RU" sz="1600" b="1" dirty="0">
                <a:solidFill>
                  <a:srgbClr val="000000"/>
                </a:solidFill>
                <a:latin typeface="Times New Roman"/>
                <a:ea typeface="Calibri"/>
              </a:rPr>
              <a:t>1 июля 2024 </a:t>
            </a:r>
            <a:r>
              <a:rPr lang="ru-RU" sz="1600" b="1" dirty="0" smtClean="0">
                <a:solidFill>
                  <a:srgbClr val="000000"/>
                </a:solidFill>
                <a:latin typeface="Times New Roman"/>
                <a:ea typeface="Calibri"/>
              </a:rPr>
              <a:t>года </a:t>
            </a:r>
            <a:r>
              <a:rPr lang="ru-RU" sz="1600" dirty="0" smtClean="0">
                <a:solidFill>
                  <a:srgbClr val="000000"/>
                </a:solidFill>
                <a:latin typeface="Times New Roman"/>
                <a:ea typeface="Calibri"/>
              </a:rPr>
              <a:t>продлили </a:t>
            </a:r>
            <a:r>
              <a:rPr lang="ru-RU" sz="1600" dirty="0">
                <a:solidFill>
                  <a:srgbClr val="000000"/>
                </a:solidFill>
                <a:latin typeface="Times New Roman"/>
                <a:ea typeface="Calibri"/>
              </a:rPr>
              <a:t>срок, по истечении которого подписывать соглашения об изменении  и соглашения о расторжении контракта заказчики </a:t>
            </a:r>
            <a:r>
              <a:rPr lang="ru-RU" sz="1600" b="1" dirty="0">
                <a:solidFill>
                  <a:srgbClr val="000000"/>
                </a:solidFill>
                <a:latin typeface="Times New Roman"/>
                <a:ea typeface="Calibri"/>
              </a:rPr>
              <a:t>смогут  с использованием </a:t>
            </a:r>
            <a:r>
              <a:rPr lang="ru-RU" sz="1600" b="1" dirty="0" smtClean="0">
                <a:solidFill>
                  <a:srgbClr val="000000"/>
                </a:solidFill>
                <a:latin typeface="Times New Roman"/>
                <a:ea typeface="Calibri"/>
              </a:rPr>
              <a:t>ЕИС</a:t>
            </a:r>
            <a:endParaRPr lang="ru-RU" sz="1600" b="1" dirty="0" smtClean="0">
              <a:solidFill>
                <a:srgbClr val="222222"/>
              </a:solidFill>
              <a:latin typeface="Times New Roman" panose="02020603050405020304" pitchFamily="18" charset="0"/>
              <a:cs typeface="Times New Roman" panose="02020603050405020304" pitchFamily="18" charset="0"/>
            </a:endParaRPr>
          </a:p>
          <a:p>
            <a:pPr marL="0" indent="0" algn="just">
              <a:buNone/>
            </a:pPr>
            <a:endParaRPr lang="ru-RU" sz="1600" i="1"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21</a:t>
            </a:fld>
            <a:endParaRPr lang="ru-RU"/>
          </a:p>
        </p:txBody>
      </p:sp>
    </p:spTree>
    <p:extLst>
      <p:ext uri="{BB962C8B-B14F-4D97-AF65-F5344CB8AC3E}">
        <p14:creationId xmlns:p14="http://schemas.microsoft.com/office/powerpoint/2010/main" val="12468938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930226"/>
          </a:xfrm>
        </p:spPr>
        <p:style>
          <a:lnRef idx="1">
            <a:schemeClr val="accent3"/>
          </a:lnRef>
          <a:fillRef idx="2">
            <a:schemeClr val="accent3"/>
          </a:fillRef>
          <a:effectRef idx="1">
            <a:schemeClr val="accent3"/>
          </a:effectRef>
          <a:fontRef idx="minor">
            <a:schemeClr val="dk1"/>
          </a:fontRef>
        </p:style>
        <p:txBody>
          <a:bodyPr>
            <a:normAutofit/>
          </a:bodyPr>
          <a:lstStyle/>
          <a:p>
            <a:pPr indent="450215" fontAlgn="base"/>
            <a:r>
              <a:rPr lang="ru-RU" sz="2400" b="1" dirty="0" smtClean="0">
                <a:latin typeface="Times New Roman"/>
                <a:ea typeface="Times New Roman"/>
              </a:rPr>
              <a:t>Изменение </a:t>
            </a:r>
            <a:r>
              <a:rPr lang="ru-RU" sz="2400" b="1" dirty="0" smtClean="0">
                <a:latin typeface="Times New Roman"/>
                <a:ea typeface="Calibri"/>
              </a:rPr>
              <a:t>подзаконных </a:t>
            </a:r>
            <a:r>
              <a:rPr lang="ru-RU" sz="2400" b="1" dirty="0">
                <a:latin typeface="Times New Roman"/>
                <a:ea typeface="Calibri"/>
              </a:rPr>
              <a:t>актов, принятых в развитие Федерального закона от 05.04.2013 N 44-ФЗ «О контрактной системе в сфере закупок товаров, работ, услуг для обеспечения государственных и муниципальных нужд»</a:t>
            </a:r>
            <a:endParaRPr lang="ru-RU" sz="2400" b="1" dirty="0"/>
          </a:p>
        </p:txBody>
      </p:sp>
      <p:sp>
        <p:nvSpPr>
          <p:cNvPr id="3" name="Объект 2"/>
          <p:cNvSpPr>
            <a:spLocks noGrp="1"/>
          </p:cNvSpPr>
          <p:nvPr>
            <p:ph idx="1"/>
          </p:nvPr>
        </p:nvSpPr>
        <p:spPr>
          <a:xfrm>
            <a:off x="457200" y="2636912"/>
            <a:ext cx="8229600" cy="3489251"/>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indent="0" algn="just" fontAlgn="base">
              <a:buNone/>
            </a:pPr>
            <a:r>
              <a:rPr lang="ru-RU" dirty="0" smtClean="0">
                <a:latin typeface="Times New Roman"/>
                <a:ea typeface="Times New Roman"/>
              </a:rPr>
              <a:t>	8 </a:t>
            </a:r>
            <a:r>
              <a:rPr lang="ru-RU" dirty="0">
                <a:latin typeface="Times New Roman"/>
                <a:ea typeface="Times New Roman"/>
              </a:rPr>
              <a:t>ноября 2022 года на официальном интернет-портале правовой информации опубликовано </a:t>
            </a:r>
            <a:r>
              <a:rPr lang="ru-RU" b="1" dirty="0">
                <a:latin typeface="Times New Roman"/>
                <a:ea typeface="Times New Roman"/>
              </a:rPr>
              <a:t>Постановление Правительства РФ от 31.10.2022 N 1946</a:t>
            </a:r>
            <a:r>
              <a:rPr lang="ru-RU" dirty="0">
                <a:latin typeface="Times New Roman"/>
                <a:ea typeface="Times New Roman"/>
              </a:rPr>
              <a:t> «О внесении изменений в некоторые акты Правительства Российской Федерации по вопросам осуществления закупок товаров, работ, услуг для обеспечения государственных и муниципальных нужд, закупок товаров, работ, услуг отдельными видами юридических лиц и признании утратившими силу постановления Правительства Российской Федерации от 26 сентября 1997 г. N 1222 и отдельных положений некоторых актов Правительства Российской Федерации</a:t>
            </a:r>
            <a:r>
              <a:rPr lang="ru-RU" dirty="0" smtClean="0">
                <a:latin typeface="Times New Roman"/>
                <a:ea typeface="Times New Roman"/>
              </a:rPr>
              <a:t>».</a:t>
            </a:r>
          </a:p>
          <a:p>
            <a:pPr indent="0" algn="just" fontAlgn="base">
              <a:buNone/>
            </a:pPr>
            <a:endParaRPr lang="ru-RU" dirty="0">
              <a:latin typeface="Times New Roman"/>
              <a:ea typeface="Times New Roman"/>
            </a:endParaRPr>
          </a:p>
          <a:p>
            <a:pPr indent="0" algn="just" fontAlgn="base">
              <a:spcAft>
                <a:spcPts val="0"/>
              </a:spcAft>
              <a:buNone/>
            </a:pPr>
            <a:r>
              <a:rPr lang="ru-RU" dirty="0" smtClean="0">
                <a:latin typeface="Times New Roman"/>
                <a:ea typeface="Times New Roman"/>
              </a:rPr>
              <a:t>	Документ  </a:t>
            </a:r>
            <a:r>
              <a:rPr lang="ru-RU" dirty="0">
                <a:latin typeface="Times New Roman"/>
                <a:ea typeface="Times New Roman"/>
              </a:rPr>
              <a:t>внес изменения </a:t>
            </a:r>
            <a:r>
              <a:rPr lang="ru-RU" dirty="0" smtClean="0">
                <a:latin typeface="Times New Roman"/>
                <a:ea typeface="Times New Roman"/>
              </a:rPr>
              <a:t>во многие акты </a:t>
            </a:r>
            <a:r>
              <a:rPr lang="ru-RU" dirty="0">
                <a:latin typeface="Times New Roman"/>
                <a:ea typeface="Times New Roman"/>
              </a:rPr>
              <a:t>Правительства Российской </a:t>
            </a:r>
            <a:r>
              <a:rPr lang="ru-RU" dirty="0" smtClean="0">
                <a:latin typeface="Times New Roman"/>
                <a:ea typeface="Times New Roman"/>
              </a:rPr>
              <a:t>Федерации, отменил  и приостановил действие некоторых положений.</a:t>
            </a: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22</a:t>
            </a:fld>
            <a:endParaRPr lang="ru-RU"/>
          </a:p>
        </p:txBody>
      </p:sp>
    </p:spTree>
    <p:extLst>
      <p:ext uri="{BB962C8B-B14F-4D97-AF65-F5344CB8AC3E}">
        <p14:creationId xmlns:p14="http://schemas.microsoft.com/office/powerpoint/2010/main" val="31289515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570186"/>
          </a:xfrm>
        </p:spPr>
        <p:style>
          <a:lnRef idx="1">
            <a:schemeClr val="accent3"/>
          </a:lnRef>
          <a:fillRef idx="2">
            <a:schemeClr val="accent3"/>
          </a:fillRef>
          <a:effectRef idx="1">
            <a:schemeClr val="accent3"/>
          </a:effectRef>
          <a:fontRef idx="minor">
            <a:schemeClr val="dk1"/>
          </a:fontRef>
        </p:style>
        <p:txBody>
          <a:bodyPr>
            <a:noAutofit/>
          </a:bodyPr>
          <a:lstStyle/>
          <a:p>
            <a:pPr>
              <a:lnSpc>
                <a:spcPct val="115000"/>
              </a:lnSpc>
            </a:pPr>
            <a:r>
              <a:rPr lang="ru-RU" sz="1800" b="1" dirty="0">
                <a:latin typeface="Times New Roman"/>
                <a:ea typeface="Calibri"/>
                <a:cs typeface="Times New Roman"/>
              </a:rPr>
              <a:t>Изменения в Постановление Правительства РФ от 23.12.2016 </a:t>
            </a:r>
            <a:r>
              <a:rPr lang="ru-RU" sz="1800" b="1" dirty="0" smtClean="0">
                <a:latin typeface="Times New Roman"/>
                <a:ea typeface="Calibri"/>
                <a:cs typeface="Times New Roman"/>
              </a:rPr>
              <a:t>года N </a:t>
            </a:r>
            <a:r>
              <a:rPr lang="ru-RU" sz="1800" b="1" dirty="0">
                <a:latin typeface="Times New Roman"/>
                <a:ea typeface="Calibri"/>
                <a:cs typeface="Times New Roman"/>
              </a:rPr>
              <a:t>1466 «Об утверждении типовых условий контрактов, предусматривающих привлечение к исполнению контрактов субподрядчиков, соисполнителей из числа субъектов малого предпринимательства, социально ориентированных некоммерческих </a:t>
            </a:r>
            <a:r>
              <a:rPr lang="ru-RU" sz="1800" b="1" dirty="0" smtClean="0">
                <a:latin typeface="Times New Roman"/>
                <a:ea typeface="Calibri"/>
                <a:cs typeface="Times New Roman"/>
              </a:rPr>
              <a:t>организаций»</a:t>
            </a:r>
            <a:endParaRPr lang="ru-RU" sz="1800" dirty="0">
              <a:ea typeface="Calibri"/>
              <a:cs typeface="Times New Roman"/>
            </a:endParaRPr>
          </a:p>
        </p:txBody>
      </p:sp>
      <p:sp>
        <p:nvSpPr>
          <p:cNvPr id="5" name="Текст 4"/>
          <p:cNvSpPr>
            <a:spLocks noGrp="1"/>
          </p:cNvSpPr>
          <p:nvPr>
            <p:ph type="body" idx="1"/>
          </p:nvPr>
        </p:nvSpPr>
        <p:spPr>
          <a:xfrm>
            <a:off x="457200" y="1844823"/>
            <a:ext cx="4040188" cy="330051"/>
          </a:xfrm>
        </p:spPr>
        <p:txBody>
          <a:bodyPr>
            <a:normAutofit fontScale="77500" lnSpcReduction="20000"/>
          </a:bodyPr>
          <a:lstStyle/>
          <a:p>
            <a:r>
              <a:rPr lang="ru-RU" dirty="0" smtClean="0"/>
              <a:t>было</a:t>
            </a:r>
            <a:endParaRPr lang="ru-RU" dirty="0"/>
          </a:p>
        </p:txBody>
      </p:sp>
      <p:sp>
        <p:nvSpPr>
          <p:cNvPr id="6" name="Объект 5"/>
          <p:cNvSpPr>
            <a:spLocks noGrp="1"/>
          </p:cNvSpPr>
          <p:nvPr>
            <p:ph sz="half" idx="2"/>
          </p:nvPr>
        </p:nvSpPr>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ru-RU" sz="1800" dirty="0">
                <a:solidFill>
                  <a:srgbClr val="000000"/>
                </a:solidFill>
                <a:latin typeface="Times New Roman"/>
                <a:ea typeface="Calibri"/>
              </a:rPr>
              <a:t>Оплачивать поставленные субподрядчиком, соисполнителем товары, выполненные работы (ее результаты), оказанные услуги, отдельные этапы исполнения договора, заключенного с таким субподрядчиком, соисполнителем, </a:t>
            </a:r>
            <a:r>
              <a:rPr lang="ru-RU" sz="1800" b="1" dirty="0">
                <a:solidFill>
                  <a:srgbClr val="000000"/>
                </a:solidFill>
                <a:latin typeface="Times New Roman"/>
                <a:ea typeface="Calibri"/>
              </a:rPr>
              <a:t>в течение 15 рабочих дней</a:t>
            </a:r>
            <a:r>
              <a:rPr lang="ru-RU" sz="1800" dirty="0">
                <a:solidFill>
                  <a:srgbClr val="000000"/>
                </a:solidFill>
                <a:latin typeface="Times New Roman"/>
                <a:ea typeface="Calibri"/>
              </a:rPr>
              <a:t> с даты подписания поставщиком (подрядчиком, исполнителем) документа о приемке товара, выполненной работы (ее результатов), оказанной услуги, отдельных этапов исполнения договора</a:t>
            </a:r>
            <a:endParaRPr lang="ru-RU" sz="1800" dirty="0"/>
          </a:p>
        </p:txBody>
      </p:sp>
      <p:sp>
        <p:nvSpPr>
          <p:cNvPr id="7" name="Текст 6"/>
          <p:cNvSpPr>
            <a:spLocks noGrp="1"/>
          </p:cNvSpPr>
          <p:nvPr>
            <p:ph type="body" sz="quarter" idx="3"/>
          </p:nvPr>
        </p:nvSpPr>
        <p:spPr>
          <a:xfrm>
            <a:off x="4645025" y="1844824"/>
            <a:ext cx="4041775" cy="330050"/>
          </a:xfrm>
        </p:spPr>
        <p:txBody>
          <a:bodyPr>
            <a:normAutofit fontScale="77500" lnSpcReduction="20000"/>
          </a:bodyPr>
          <a:lstStyle/>
          <a:p>
            <a:r>
              <a:rPr lang="ru-RU" dirty="0" smtClean="0"/>
              <a:t>стало</a:t>
            </a:r>
            <a:endParaRPr lang="ru-RU" dirty="0"/>
          </a:p>
        </p:txBody>
      </p:sp>
      <p:sp>
        <p:nvSpPr>
          <p:cNvPr id="8" name="Объект 7"/>
          <p:cNvSpPr>
            <a:spLocks noGrp="1"/>
          </p:cNvSpPr>
          <p:nvPr>
            <p:ph sz="quarter" idx="4"/>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0" indent="0" algn="just">
              <a:lnSpc>
                <a:spcPct val="115000"/>
              </a:lnSpc>
              <a:spcAft>
                <a:spcPts val="0"/>
              </a:spcAft>
              <a:buNone/>
            </a:pPr>
            <a:r>
              <a:rPr lang="ru-RU" sz="2300" dirty="0">
                <a:latin typeface="Times New Roman"/>
                <a:ea typeface="Calibri"/>
                <a:cs typeface="Times New Roman"/>
              </a:rPr>
              <a:t>Оплачивать поставленные субподрядчиком, соисполнителем товары, выполненные работы (ее результаты), оказанные услуги, отдельные этапы исполнения договора, заключенного с таким субподрядчиком, соисполнителем, </a:t>
            </a:r>
            <a:r>
              <a:rPr lang="ru-RU" sz="2300" b="1" dirty="0">
                <a:latin typeface="Times New Roman"/>
                <a:ea typeface="Calibri"/>
                <a:cs typeface="Times New Roman"/>
              </a:rPr>
              <a:t>в течение 7 рабочих дней</a:t>
            </a:r>
            <a:r>
              <a:rPr lang="ru-RU" sz="2300" dirty="0">
                <a:latin typeface="Times New Roman"/>
                <a:ea typeface="Calibri"/>
                <a:cs typeface="Times New Roman"/>
              </a:rPr>
              <a:t> с даты подписания поставщиком (подрядчиком, исполнителем) документа о приемке товара, выполненной работы (ее результатов), оказанной услуги, отдельных этапов исполнения договора</a:t>
            </a:r>
            <a:endParaRPr lang="ru-RU" sz="2300" dirty="0">
              <a:ea typeface="Calibri"/>
              <a:cs typeface="Times New Roman"/>
            </a:endParaRPr>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23</a:t>
            </a:fld>
            <a:endParaRPr lang="ru-RU"/>
          </a:p>
        </p:txBody>
      </p:sp>
    </p:spTree>
    <p:extLst>
      <p:ext uri="{BB962C8B-B14F-4D97-AF65-F5344CB8AC3E}">
        <p14:creationId xmlns:p14="http://schemas.microsoft.com/office/powerpoint/2010/main" val="2849365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362274"/>
          </a:xfrm>
        </p:spPr>
        <p:style>
          <a:lnRef idx="1">
            <a:schemeClr val="accent3"/>
          </a:lnRef>
          <a:fillRef idx="2">
            <a:schemeClr val="accent3"/>
          </a:fillRef>
          <a:effectRef idx="1">
            <a:schemeClr val="accent3"/>
          </a:effectRef>
          <a:fontRef idx="minor">
            <a:schemeClr val="dk1"/>
          </a:fontRef>
        </p:style>
        <p:txBody>
          <a:bodyPr>
            <a:noAutofit/>
          </a:bodyPr>
          <a:lstStyle/>
          <a:p>
            <a:pPr>
              <a:lnSpc>
                <a:spcPct val="115000"/>
              </a:lnSpc>
            </a:pPr>
            <a:r>
              <a:rPr lang="ru-RU" sz="2000" b="1" dirty="0">
                <a:latin typeface="Times New Roman"/>
                <a:ea typeface="Calibri"/>
                <a:cs typeface="Times New Roman"/>
              </a:rPr>
              <a:t>Изменения в Постановление Правительства РФ от 08.02.2017 </a:t>
            </a:r>
            <a:r>
              <a:rPr lang="ru-RU" sz="2000" b="1" dirty="0" smtClean="0">
                <a:latin typeface="Times New Roman"/>
                <a:ea typeface="Calibri"/>
                <a:cs typeface="Times New Roman"/>
              </a:rPr>
              <a:t> года </a:t>
            </a:r>
            <a:br>
              <a:rPr lang="ru-RU" sz="2000" b="1" dirty="0" smtClean="0">
                <a:latin typeface="Times New Roman"/>
                <a:ea typeface="Calibri"/>
                <a:cs typeface="Times New Roman"/>
              </a:rPr>
            </a:br>
            <a:r>
              <a:rPr lang="ru-RU" sz="2000" b="1" dirty="0" smtClean="0">
                <a:latin typeface="Times New Roman"/>
                <a:ea typeface="Calibri"/>
                <a:cs typeface="Times New Roman"/>
              </a:rPr>
              <a:t>N </a:t>
            </a:r>
            <a:r>
              <a:rPr lang="ru-RU" sz="2000" b="1" dirty="0">
                <a:latin typeface="Times New Roman"/>
                <a:ea typeface="Calibri"/>
                <a:cs typeface="Times New Roman"/>
              </a:rPr>
              <a:t>145 «Об утверждении Правил формирования и ведения в единой информационной системе в сфере закупок каталога товаров, работ, услуг для обеспечения государственных и муниципальных нужд и Правил использования каталога товаров, работ, услуг для обеспечения государственных и муниципальных нужд»</a:t>
            </a:r>
            <a:r>
              <a:rPr lang="ru-RU" sz="2000" dirty="0">
                <a:ea typeface="Calibri"/>
                <a:cs typeface="Times New Roman"/>
              </a:rPr>
              <a:t/>
            </a:r>
            <a:br>
              <a:rPr lang="ru-RU" sz="2000" dirty="0">
                <a:ea typeface="Calibri"/>
                <a:cs typeface="Times New Roman"/>
              </a:rPr>
            </a:br>
            <a:endParaRPr lang="ru-RU" sz="2000" dirty="0"/>
          </a:p>
        </p:txBody>
      </p:sp>
      <p:sp>
        <p:nvSpPr>
          <p:cNvPr id="3" name="Объект 2"/>
          <p:cNvSpPr>
            <a:spLocks noGrp="1"/>
          </p:cNvSpPr>
          <p:nvPr>
            <p:ph idx="1"/>
          </p:nvPr>
        </p:nvSpPr>
        <p:spPr>
          <a:xfrm>
            <a:off x="457200" y="2780928"/>
            <a:ext cx="8229600" cy="3345235"/>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indent="0" algn="just">
              <a:buNone/>
            </a:pPr>
            <a:r>
              <a:rPr lang="ru-RU" sz="2200" dirty="0" smtClean="0">
                <a:latin typeface="Times New Roman"/>
                <a:ea typeface="Calibri"/>
              </a:rPr>
              <a:t>	При </a:t>
            </a:r>
            <a:r>
              <a:rPr lang="ru-RU" sz="2200" dirty="0">
                <a:latin typeface="Times New Roman"/>
                <a:ea typeface="Calibri"/>
              </a:rPr>
              <a:t>проведении предусмотренных Федеральным </a:t>
            </a:r>
            <a:r>
              <a:rPr lang="ru-RU" sz="2200" dirty="0" smtClean="0">
                <a:latin typeface="Times New Roman"/>
                <a:ea typeface="Calibri"/>
              </a:rPr>
              <a:t>законом № 44-ФЗ </a:t>
            </a:r>
            <a:r>
              <a:rPr lang="ru-RU" sz="2200" dirty="0">
                <a:latin typeface="Times New Roman"/>
                <a:ea typeface="Calibri"/>
              </a:rPr>
              <a:t>электронных процедур, закрытых электронных процедур характеристики объекта закупки, предусмотренные пунктом 1 части 1 статьи 33 Федерального </a:t>
            </a:r>
            <a:r>
              <a:rPr lang="ru-RU" sz="2200" dirty="0" smtClean="0">
                <a:latin typeface="Times New Roman"/>
                <a:ea typeface="Calibri"/>
              </a:rPr>
              <a:t>закона № 44-ФЗ, </a:t>
            </a:r>
            <a:r>
              <a:rPr lang="ru-RU" sz="2200" b="1" dirty="0">
                <a:latin typeface="Times New Roman"/>
                <a:ea typeface="Calibri"/>
              </a:rPr>
              <a:t>указываются с использованием единой информационной системы</a:t>
            </a:r>
            <a:r>
              <a:rPr lang="ru-RU" sz="2200" dirty="0">
                <a:latin typeface="Times New Roman"/>
                <a:ea typeface="Calibri"/>
              </a:rPr>
              <a:t> при формировании извещения об осуществлении закупки, приглашения принять участие в определении поставщика (подрядчика, исполнителя) в соответствии с частью 1 статьи 42, пунктом 1 части 1 статьи 75 Федерального закона соответственно</a:t>
            </a:r>
            <a:r>
              <a:rPr lang="ru-RU" sz="2200" dirty="0" smtClean="0">
                <a:latin typeface="Times New Roman"/>
                <a:ea typeface="Calibri"/>
              </a:rPr>
              <a:t>.</a:t>
            </a:r>
          </a:p>
          <a:p>
            <a:pPr marL="0" indent="0" algn="just">
              <a:lnSpc>
                <a:spcPct val="115000"/>
              </a:lnSpc>
              <a:spcAft>
                <a:spcPts val="0"/>
              </a:spcAft>
              <a:buNone/>
            </a:pPr>
            <a:r>
              <a:rPr lang="ru-RU" sz="2200" dirty="0" smtClean="0">
                <a:latin typeface="Times New Roman"/>
                <a:ea typeface="Calibri"/>
                <a:cs typeface="Times New Roman"/>
              </a:rPr>
              <a:t>! Норма применяется </a:t>
            </a:r>
            <a:r>
              <a:rPr lang="ru-RU" sz="2200" dirty="0">
                <a:latin typeface="Times New Roman"/>
                <a:ea typeface="Calibri"/>
                <a:cs typeface="Times New Roman"/>
              </a:rPr>
              <a:t>при осуществлении закупок, извещения об осуществлении которых размещены ЕИС </a:t>
            </a:r>
            <a:r>
              <a:rPr lang="ru-RU" sz="2200" b="1" dirty="0">
                <a:latin typeface="Times New Roman"/>
                <a:ea typeface="Calibri"/>
                <a:cs typeface="Times New Roman"/>
              </a:rPr>
              <a:t>с 1 октября 2023 года</a:t>
            </a:r>
            <a:endParaRPr lang="ru-RU" sz="2200" b="1" dirty="0">
              <a:ea typeface="Calibri"/>
              <a:cs typeface="Times New Roman"/>
            </a:endParaRPr>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24</a:t>
            </a:fld>
            <a:endParaRPr lang="ru-RU"/>
          </a:p>
        </p:txBody>
      </p:sp>
    </p:spTree>
    <p:extLst>
      <p:ext uri="{BB962C8B-B14F-4D97-AF65-F5344CB8AC3E}">
        <p14:creationId xmlns:p14="http://schemas.microsoft.com/office/powerpoint/2010/main" val="27692228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66130"/>
          </a:xfrm>
        </p:spPr>
        <p:style>
          <a:lnRef idx="1">
            <a:schemeClr val="accent3"/>
          </a:lnRef>
          <a:fillRef idx="2">
            <a:schemeClr val="accent3"/>
          </a:fillRef>
          <a:effectRef idx="1">
            <a:schemeClr val="accent3"/>
          </a:effectRef>
          <a:fontRef idx="minor">
            <a:schemeClr val="dk1"/>
          </a:fontRef>
        </p:style>
        <p:txBody>
          <a:bodyPr>
            <a:noAutofit/>
          </a:bodyPr>
          <a:lstStyle/>
          <a:p>
            <a:pPr>
              <a:lnSpc>
                <a:spcPct val="115000"/>
              </a:lnSpc>
            </a:pPr>
            <a:r>
              <a:rPr lang="ru-RU" sz="1800" b="1" dirty="0">
                <a:solidFill>
                  <a:srgbClr val="000000"/>
                </a:solidFill>
                <a:latin typeface="Times New Roman"/>
                <a:ea typeface="Calibri"/>
                <a:cs typeface="Times New Roman"/>
              </a:rPr>
              <a:t>Изменения в </a:t>
            </a:r>
            <a:r>
              <a:rPr lang="ru-RU" sz="1800" b="1" dirty="0">
                <a:latin typeface="Times New Roman"/>
                <a:ea typeface="Calibri"/>
                <a:cs typeface="Times New Roman"/>
              </a:rPr>
              <a:t>Постановление Правительства РФ от 03.12.2020 </a:t>
            </a:r>
            <a:r>
              <a:rPr lang="ru-RU" sz="1800" b="1" dirty="0" smtClean="0">
                <a:latin typeface="Times New Roman"/>
                <a:ea typeface="Calibri"/>
                <a:cs typeface="Times New Roman"/>
              </a:rPr>
              <a:t> года N </a:t>
            </a:r>
            <a:r>
              <a:rPr lang="ru-RU" sz="1800" b="1" dirty="0" smtClean="0">
                <a:latin typeface="Times New Roman"/>
                <a:ea typeface="Calibri"/>
                <a:cs typeface="Times New Roman"/>
              </a:rPr>
              <a:t>2014</a:t>
            </a:r>
            <a:br>
              <a:rPr lang="ru-RU" sz="1800" b="1" dirty="0" smtClean="0">
                <a:latin typeface="Times New Roman"/>
                <a:ea typeface="Calibri"/>
                <a:cs typeface="Times New Roman"/>
              </a:rPr>
            </a:br>
            <a:r>
              <a:rPr lang="ru-RU" sz="1800" b="1" dirty="0" smtClean="0">
                <a:latin typeface="Times New Roman"/>
                <a:ea typeface="Calibri"/>
                <a:cs typeface="Times New Roman"/>
              </a:rPr>
              <a:t> </a:t>
            </a:r>
            <a:r>
              <a:rPr lang="ru-RU" sz="1800" b="1" dirty="0">
                <a:latin typeface="Times New Roman"/>
                <a:ea typeface="Calibri"/>
                <a:cs typeface="Times New Roman"/>
              </a:rPr>
              <a:t>«О минимальной обязательной доле закупок российских товаров и ее достижении заказчиком»</a:t>
            </a:r>
            <a:endParaRPr lang="ru-RU" sz="1600" dirty="0">
              <a:ea typeface="Calibri"/>
              <a:cs typeface="Times New Roman"/>
            </a:endParaRPr>
          </a:p>
        </p:txBody>
      </p:sp>
      <p:sp>
        <p:nvSpPr>
          <p:cNvPr id="5" name="Текст 4"/>
          <p:cNvSpPr>
            <a:spLocks noGrp="1"/>
          </p:cNvSpPr>
          <p:nvPr>
            <p:ph type="body" idx="1"/>
          </p:nvPr>
        </p:nvSpPr>
        <p:spPr>
          <a:xfrm>
            <a:off x="457200" y="1556793"/>
            <a:ext cx="4040188" cy="360039"/>
          </a:xfrm>
        </p:spPr>
        <p:txBody>
          <a:bodyPr>
            <a:normAutofit fontScale="92500" lnSpcReduction="20000"/>
          </a:bodyPr>
          <a:lstStyle/>
          <a:p>
            <a:r>
              <a:rPr lang="ru-RU" dirty="0" smtClean="0"/>
              <a:t>было</a:t>
            </a:r>
            <a:endParaRPr lang="ru-RU" dirty="0"/>
          </a:p>
        </p:txBody>
      </p:sp>
      <p:sp>
        <p:nvSpPr>
          <p:cNvPr id="6" name="Объект 5"/>
          <p:cNvSpPr>
            <a:spLocks noGrp="1"/>
          </p:cNvSpPr>
          <p:nvPr>
            <p:ph sz="half" idx="2"/>
          </p:nvPr>
        </p:nvSpPr>
        <p:spPr>
          <a:xfrm>
            <a:off x="457200" y="1916832"/>
            <a:ext cx="4040188" cy="4209331"/>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ru-RU" sz="1800" dirty="0">
                <a:solidFill>
                  <a:srgbClr val="000000"/>
                </a:solidFill>
                <a:latin typeface="Times New Roman"/>
                <a:ea typeface="Calibri"/>
              </a:rPr>
              <a:t>Размещение отчета в единой информационной системе (за исключением случая, предусмотренного пунктом 12 настоящего Положения) осуществляется автоматически не позднее одного часа с момента его подписания</a:t>
            </a:r>
            <a:r>
              <a:rPr lang="ru-RU" sz="1800" dirty="0" smtClean="0">
                <a:solidFill>
                  <a:srgbClr val="000000"/>
                </a:solidFill>
                <a:latin typeface="Times New Roman"/>
                <a:ea typeface="Calibri"/>
              </a:rPr>
              <a:t>.</a:t>
            </a:r>
          </a:p>
          <a:p>
            <a:pPr marL="0" indent="0" algn="just">
              <a:buNone/>
            </a:pPr>
            <a:endParaRPr lang="ru-RU" sz="1800" dirty="0">
              <a:solidFill>
                <a:srgbClr val="000000"/>
              </a:solidFill>
              <a:latin typeface="Times New Roman"/>
            </a:endParaRPr>
          </a:p>
          <a:p>
            <a:pPr marL="0" indent="0" algn="just">
              <a:buNone/>
            </a:pPr>
            <a:r>
              <a:rPr lang="ru-RU" sz="1800" b="1" dirty="0">
                <a:solidFill>
                  <a:srgbClr val="000000"/>
                </a:solidFill>
                <a:latin typeface="Times New Roman"/>
                <a:ea typeface="Calibri"/>
              </a:rPr>
              <a:t>Отчеты для ряда заказчиков размещению в ЕИС не подлежат.</a:t>
            </a:r>
            <a:endParaRPr lang="ru-RU" sz="1800" b="1" dirty="0"/>
          </a:p>
        </p:txBody>
      </p:sp>
      <p:sp>
        <p:nvSpPr>
          <p:cNvPr id="7" name="Текст 6"/>
          <p:cNvSpPr>
            <a:spLocks noGrp="1"/>
          </p:cNvSpPr>
          <p:nvPr>
            <p:ph type="body" sz="quarter" idx="3"/>
          </p:nvPr>
        </p:nvSpPr>
        <p:spPr>
          <a:xfrm>
            <a:off x="4645025" y="1340768"/>
            <a:ext cx="4041775" cy="504056"/>
          </a:xfrm>
        </p:spPr>
        <p:txBody>
          <a:bodyPr>
            <a:normAutofit/>
          </a:bodyPr>
          <a:lstStyle/>
          <a:p>
            <a:r>
              <a:rPr lang="ru-RU" dirty="0" smtClean="0"/>
              <a:t>стало</a:t>
            </a:r>
            <a:endParaRPr lang="ru-RU" dirty="0"/>
          </a:p>
        </p:txBody>
      </p:sp>
      <p:sp>
        <p:nvSpPr>
          <p:cNvPr id="8" name="Объект 7"/>
          <p:cNvSpPr>
            <a:spLocks noGrp="1"/>
          </p:cNvSpPr>
          <p:nvPr>
            <p:ph sz="quarter" idx="4"/>
          </p:nvPr>
        </p:nvSpPr>
        <p:spPr>
          <a:xfrm>
            <a:off x="4645025" y="1772816"/>
            <a:ext cx="4041775" cy="4536504"/>
          </a:xfrm>
        </p:spPr>
        <p:style>
          <a:lnRef idx="1">
            <a:schemeClr val="accent3"/>
          </a:lnRef>
          <a:fillRef idx="2">
            <a:schemeClr val="accent3"/>
          </a:fillRef>
          <a:effectRef idx="1">
            <a:schemeClr val="accent3"/>
          </a:effectRef>
          <a:fontRef idx="minor">
            <a:schemeClr val="dk1"/>
          </a:fontRef>
        </p:style>
        <p:txBody>
          <a:bodyPr>
            <a:noAutofit/>
          </a:bodyPr>
          <a:lstStyle/>
          <a:p>
            <a:pPr marL="0" indent="0" algn="just">
              <a:buNone/>
            </a:pPr>
            <a:r>
              <a:rPr lang="ru-RU" sz="1600" dirty="0">
                <a:solidFill>
                  <a:srgbClr val="000000"/>
                </a:solidFill>
                <a:latin typeface="Times New Roman"/>
                <a:ea typeface="Calibri"/>
              </a:rPr>
              <a:t>Размещение отчета в единой информационной системе (за исключением случая, предусмотренного пунктом 12 настоящего Положения) осуществляется автоматически не позднее одного часа с момента его подписания. </a:t>
            </a:r>
            <a:r>
              <a:rPr lang="ru-RU" sz="1600" b="1" dirty="0">
                <a:solidFill>
                  <a:srgbClr val="000000"/>
                </a:solidFill>
                <a:latin typeface="Times New Roman"/>
                <a:ea typeface="Calibri"/>
              </a:rPr>
              <a:t>Отчеты заказчиков, включенных в перечень, утвержденный Правительством Российской Федерации в соответствии с пунктом 5 части 11 статьи 24 Федерального закона "О контрактной системе в сфере закупок товаров, работ, услуг для обеспечения государственных и муниципальных нужд", не размещаются на официальном сайте единой информационной системы в информационно-телекоммуникационной сети "Интернет".</a:t>
            </a:r>
            <a:endParaRPr lang="ru-RU" sz="1600"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solidFill>
                  <a:prstClr val="black">
                    <a:tint val="75000"/>
                  </a:prstClr>
                </a:solidFill>
              </a:rPr>
              <a:pPr>
                <a:defRPr/>
              </a:pPr>
              <a:t>25</a:t>
            </a:fld>
            <a:endParaRPr lang="ru-RU">
              <a:solidFill>
                <a:prstClr val="black">
                  <a:tint val="75000"/>
                </a:prstClr>
              </a:solidFill>
            </a:endParaRPr>
          </a:p>
        </p:txBody>
      </p:sp>
      <p:sp>
        <p:nvSpPr>
          <p:cNvPr id="3" name="Стрелка вправо 2"/>
          <p:cNvSpPr/>
          <p:nvPr/>
        </p:nvSpPr>
        <p:spPr>
          <a:xfrm>
            <a:off x="3419872" y="520645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460542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chor="t">
            <a:noAutofit/>
          </a:bodyPr>
          <a:lstStyle/>
          <a:p>
            <a:pPr>
              <a:lnSpc>
                <a:spcPct val="115000"/>
              </a:lnSpc>
            </a:pPr>
            <a:r>
              <a:rPr lang="ru-RU" sz="2000" b="1" dirty="0">
                <a:solidFill>
                  <a:srgbClr val="000000"/>
                </a:solidFill>
                <a:latin typeface="Times New Roman"/>
                <a:ea typeface="Calibri"/>
                <a:cs typeface="Times New Roman"/>
              </a:rPr>
              <a:t>Изменения в </a:t>
            </a:r>
            <a:r>
              <a:rPr lang="ru-RU" sz="2000" b="1" dirty="0">
                <a:latin typeface="Times New Roman"/>
                <a:ea typeface="Calibri"/>
                <a:cs typeface="Times New Roman"/>
              </a:rPr>
              <a:t>Постановление Правительства РФ от 03.12.2020 </a:t>
            </a:r>
            <a:r>
              <a:rPr lang="ru-RU" sz="2000" b="1" dirty="0" smtClean="0">
                <a:latin typeface="Times New Roman"/>
                <a:ea typeface="Calibri"/>
                <a:cs typeface="Times New Roman"/>
              </a:rPr>
              <a:t> года</a:t>
            </a:r>
            <a:br>
              <a:rPr lang="ru-RU" sz="2000" b="1" dirty="0" smtClean="0">
                <a:latin typeface="Times New Roman"/>
                <a:ea typeface="Calibri"/>
                <a:cs typeface="Times New Roman"/>
              </a:rPr>
            </a:br>
            <a:r>
              <a:rPr lang="ru-RU" sz="2000" b="1" dirty="0" smtClean="0">
                <a:latin typeface="Times New Roman"/>
                <a:ea typeface="Calibri"/>
                <a:cs typeface="Times New Roman"/>
              </a:rPr>
              <a:t>N 2014 </a:t>
            </a:r>
            <a:r>
              <a:rPr lang="ru-RU" sz="2000" b="1" dirty="0">
                <a:latin typeface="Times New Roman"/>
                <a:ea typeface="Calibri"/>
                <a:cs typeface="Times New Roman"/>
              </a:rPr>
              <a:t>«О минимальной обязательной доле закупок российских товаров и ее достижении заказчиком»</a:t>
            </a:r>
            <a:endParaRPr lang="ru-RU" sz="2000" dirty="0">
              <a:ea typeface="Calibri"/>
              <a:cs typeface="Times New Roman"/>
            </a:endParaRPr>
          </a:p>
        </p:txBody>
      </p:sp>
      <p:sp>
        <p:nvSpPr>
          <p:cNvPr id="6" name="Текст 5"/>
          <p:cNvSpPr>
            <a:spLocks noGrp="1"/>
          </p:cNvSpPr>
          <p:nvPr>
            <p:ph type="body" idx="1"/>
          </p:nvPr>
        </p:nvSpPr>
        <p:spPr/>
        <p:txBody>
          <a:bodyPr/>
          <a:lstStyle/>
          <a:p>
            <a:r>
              <a:rPr lang="ru-RU" dirty="0" smtClean="0"/>
              <a:t>было</a:t>
            </a:r>
            <a:endParaRPr lang="ru-RU" dirty="0"/>
          </a:p>
        </p:txBody>
      </p:sp>
      <p:sp>
        <p:nvSpPr>
          <p:cNvPr id="3" name="Объект 2"/>
          <p:cNvSpPr>
            <a:spLocks noGrp="1"/>
          </p:cNvSpPr>
          <p:nvPr>
            <p:ph sz="half" idx="2"/>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marL="0" lvl="0" indent="0" algn="just">
              <a:buNone/>
            </a:pPr>
            <a:r>
              <a:rPr lang="ru-RU" sz="2000" dirty="0" smtClean="0">
                <a:solidFill>
                  <a:srgbClr val="000000"/>
                </a:solidFill>
                <a:latin typeface="Times New Roman"/>
                <a:ea typeface="Calibri"/>
              </a:rPr>
              <a:t>г</a:t>
            </a:r>
            <a:r>
              <a:rPr lang="ru-RU" sz="2000" dirty="0">
                <a:solidFill>
                  <a:srgbClr val="000000"/>
                </a:solidFill>
                <a:latin typeface="Times New Roman"/>
                <a:ea typeface="Calibri"/>
              </a:rPr>
              <a:t>) в графе 6 указывается объем товара (в том числе поставляемого при выполнении закупаемых работ, оказании закупаемых услуг), указанного в графе 3, в отношении которого в отчетном году в реестр контрактов, заключенных заказчиками, включена информация о его приемке. В случае если в графе 5 указано несколько уникальных номеров реестровых записей из реестра контрактов, заключенных заказчиками, </a:t>
            </a:r>
            <a:r>
              <a:rPr lang="ru-RU" sz="2000" b="1" dirty="0">
                <a:solidFill>
                  <a:srgbClr val="000000"/>
                </a:solidFill>
                <a:latin typeface="Times New Roman"/>
                <a:ea typeface="Calibri"/>
              </a:rPr>
              <a:t>такой объем указывается в отношении каждого контракта</a:t>
            </a:r>
            <a:endParaRPr lang="en-US" sz="2000" b="1" i="1" dirty="0">
              <a:solidFill>
                <a:prstClr val="black"/>
              </a:solidFill>
              <a:latin typeface="Times New Roman" panose="02020603050405020304" pitchFamily="18" charset="0"/>
              <a:cs typeface="Times New Roman" panose="02020603050405020304" pitchFamily="18" charset="0"/>
            </a:endParaRPr>
          </a:p>
          <a:p>
            <a:pPr marL="0" lvl="0" indent="0" algn="ctr">
              <a:buNone/>
            </a:pPr>
            <a:endParaRPr lang="ru-RU" sz="2000" i="1" dirty="0" smtClean="0">
              <a:solidFill>
                <a:prstClr val="black"/>
              </a:solidFill>
              <a:latin typeface="Times New Roman" panose="02020603050405020304" pitchFamily="18" charset="0"/>
              <a:cs typeface="Times New Roman" panose="02020603050405020304" pitchFamily="18" charset="0"/>
            </a:endParaRPr>
          </a:p>
          <a:p>
            <a:pPr algn="just"/>
            <a:endParaRPr lang="ru-RU" dirty="0" smtClean="0">
              <a:solidFill>
                <a:srgbClr val="222222"/>
              </a:solidFill>
              <a:latin typeface="Times New Roman" panose="02020603050405020304" pitchFamily="18" charset="0"/>
              <a:cs typeface="Times New Roman" panose="02020603050405020304" pitchFamily="18" charset="0"/>
            </a:endParaRPr>
          </a:p>
          <a:p>
            <a:pPr marL="0" indent="0" algn="just">
              <a:buNone/>
            </a:pPr>
            <a:endParaRPr lang="ru-RU" sz="2400" i="1" dirty="0">
              <a:latin typeface="Times New Roman" panose="02020603050405020304" pitchFamily="18" charset="0"/>
              <a:cs typeface="Times New Roman" panose="02020603050405020304" pitchFamily="18" charset="0"/>
            </a:endParaRPr>
          </a:p>
        </p:txBody>
      </p:sp>
      <p:sp>
        <p:nvSpPr>
          <p:cNvPr id="7" name="Текст 6"/>
          <p:cNvSpPr>
            <a:spLocks noGrp="1"/>
          </p:cNvSpPr>
          <p:nvPr>
            <p:ph type="body" sz="quarter" idx="3"/>
          </p:nvPr>
        </p:nvSpPr>
        <p:spPr/>
        <p:txBody>
          <a:bodyPr/>
          <a:lstStyle/>
          <a:p>
            <a:r>
              <a:rPr lang="ru-RU" dirty="0" smtClean="0"/>
              <a:t>стало</a:t>
            </a:r>
            <a:endParaRPr lang="ru-RU" dirty="0"/>
          </a:p>
        </p:txBody>
      </p:sp>
      <p:sp>
        <p:nvSpPr>
          <p:cNvPr id="8" name="Объект 7"/>
          <p:cNvSpPr>
            <a:spLocks noGrp="1"/>
          </p:cNvSpPr>
          <p:nvPr>
            <p:ph sz="quarter" idx="4"/>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marL="0" indent="0" algn="just">
              <a:buNone/>
            </a:pPr>
            <a:r>
              <a:rPr lang="ru-RU" dirty="0">
                <a:solidFill>
                  <a:srgbClr val="000000"/>
                </a:solidFill>
                <a:latin typeface="Times New Roman"/>
                <a:ea typeface="Calibri"/>
              </a:rPr>
              <a:t>г) в графе 6 указывается объем товара (в том числе поставляемого при выполнении закупаемых работ, оказании закупаемых услуг), указанного в графе 3, в отношении которого в отчетном году в реестр контрактов, заключенных заказчиками, включена информация о его приемке. В случае если в графе 5 указано несколько уникальных номеров реестровых записей из реестра контрактов, заключенных заказчиками, </a:t>
            </a:r>
            <a:r>
              <a:rPr lang="ru-RU" b="1" dirty="0">
                <a:solidFill>
                  <a:srgbClr val="000000"/>
                </a:solidFill>
                <a:latin typeface="Times New Roman"/>
                <a:ea typeface="Calibri"/>
              </a:rPr>
              <a:t>указывается общий объем по таким контрактам</a:t>
            </a: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26</a:t>
            </a:fld>
            <a:endParaRPr lang="ru-RU"/>
          </a:p>
        </p:txBody>
      </p:sp>
    </p:spTree>
    <p:extLst>
      <p:ext uri="{BB962C8B-B14F-4D97-AF65-F5344CB8AC3E}">
        <p14:creationId xmlns:p14="http://schemas.microsoft.com/office/powerpoint/2010/main" val="16937635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chor="t">
            <a:noAutofit/>
          </a:bodyPr>
          <a:lstStyle/>
          <a:p>
            <a:pPr>
              <a:lnSpc>
                <a:spcPct val="115000"/>
              </a:lnSpc>
            </a:pPr>
            <a:r>
              <a:rPr lang="ru-RU" sz="2000" b="1" dirty="0">
                <a:solidFill>
                  <a:srgbClr val="000000"/>
                </a:solidFill>
                <a:latin typeface="Times New Roman"/>
                <a:ea typeface="Calibri"/>
                <a:cs typeface="Times New Roman"/>
              </a:rPr>
              <a:t>Изменения в </a:t>
            </a:r>
            <a:r>
              <a:rPr lang="ru-RU" sz="2000" b="1" dirty="0">
                <a:latin typeface="Times New Roman"/>
                <a:ea typeface="Calibri"/>
                <a:cs typeface="Times New Roman"/>
              </a:rPr>
              <a:t>Постановление Правительства РФ от 03.12.2020 N </a:t>
            </a:r>
            <a:r>
              <a:rPr lang="ru-RU" sz="2000" b="1" dirty="0" smtClean="0">
                <a:latin typeface="Times New Roman"/>
                <a:ea typeface="Calibri"/>
                <a:cs typeface="Times New Roman"/>
              </a:rPr>
              <a:t>2014</a:t>
            </a:r>
            <a:br>
              <a:rPr lang="ru-RU" sz="2000" b="1" dirty="0" smtClean="0">
                <a:latin typeface="Times New Roman"/>
                <a:ea typeface="Calibri"/>
                <a:cs typeface="Times New Roman"/>
              </a:rPr>
            </a:br>
            <a:r>
              <a:rPr lang="ru-RU" sz="2000" b="1" dirty="0" smtClean="0">
                <a:latin typeface="Times New Roman"/>
                <a:ea typeface="Calibri"/>
                <a:cs typeface="Times New Roman"/>
              </a:rPr>
              <a:t> </a:t>
            </a:r>
            <a:r>
              <a:rPr lang="ru-RU" sz="2000" b="1" dirty="0">
                <a:latin typeface="Times New Roman"/>
                <a:ea typeface="Calibri"/>
                <a:cs typeface="Times New Roman"/>
              </a:rPr>
              <a:t>«О минимальной обязательной доле закупок российских товаров и ее достижении заказчиком»</a:t>
            </a:r>
            <a:endParaRPr lang="ru-RU" sz="2000" dirty="0">
              <a:ea typeface="Calibri"/>
              <a:cs typeface="Times New Roman"/>
            </a:endParaRPr>
          </a:p>
        </p:txBody>
      </p:sp>
      <p:sp>
        <p:nvSpPr>
          <p:cNvPr id="6" name="Текст 5"/>
          <p:cNvSpPr>
            <a:spLocks noGrp="1"/>
          </p:cNvSpPr>
          <p:nvPr>
            <p:ph type="body" idx="1"/>
          </p:nvPr>
        </p:nvSpPr>
        <p:spPr/>
        <p:txBody>
          <a:bodyPr/>
          <a:lstStyle/>
          <a:p>
            <a:r>
              <a:rPr lang="ru-RU" dirty="0" smtClean="0"/>
              <a:t>было</a:t>
            </a:r>
            <a:endParaRPr lang="ru-RU" dirty="0"/>
          </a:p>
        </p:txBody>
      </p:sp>
      <p:sp>
        <p:nvSpPr>
          <p:cNvPr id="3" name="Объект 2"/>
          <p:cNvSpPr>
            <a:spLocks noGrp="1"/>
          </p:cNvSpPr>
          <p:nvPr>
            <p:ph sz="half" idx="2"/>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marL="0" lvl="0" indent="0" algn="just">
              <a:buNone/>
            </a:pPr>
            <a:r>
              <a:rPr lang="ru-RU" sz="2000" dirty="0">
                <a:solidFill>
                  <a:srgbClr val="000000"/>
                </a:solidFill>
                <a:latin typeface="Times New Roman"/>
                <a:ea typeface="Calibri"/>
              </a:rPr>
              <a:t>д) в графе 7 указывается объем российского товара (в том числе товаров, поставляемых при выполнении закупаемых работ, оказании закупаемых услуг), в отношении которого в отчетном году в реестр контрактов, заключенных заказчиками, включена информация о его приемке. В случае если в графе 5 указано несколько уникальных номеров реестровых записей из реестра контрактов, заключенных заказчиками, </a:t>
            </a:r>
            <a:r>
              <a:rPr lang="ru-RU" sz="2000" b="1" dirty="0">
                <a:solidFill>
                  <a:srgbClr val="000000"/>
                </a:solidFill>
                <a:latin typeface="Times New Roman"/>
                <a:ea typeface="Calibri"/>
              </a:rPr>
              <a:t>такой объем указывается в отношении каждого </a:t>
            </a:r>
            <a:r>
              <a:rPr lang="ru-RU" sz="2000" b="1" dirty="0" smtClean="0">
                <a:solidFill>
                  <a:srgbClr val="000000"/>
                </a:solidFill>
                <a:latin typeface="Times New Roman"/>
                <a:ea typeface="Calibri"/>
              </a:rPr>
              <a:t>контракта</a:t>
            </a:r>
            <a:endParaRPr lang="ru-RU" sz="2000" i="1" dirty="0" smtClean="0">
              <a:solidFill>
                <a:prstClr val="black"/>
              </a:solidFill>
              <a:latin typeface="Times New Roman" panose="02020603050405020304" pitchFamily="18" charset="0"/>
              <a:cs typeface="Times New Roman" panose="02020603050405020304" pitchFamily="18" charset="0"/>
            </a:endParaRPr>
          </a:p>
          <a:p>
            <a:pPr algn="just"/>
            <a:endParaRPr lang="ru-RU" dirty="0" smtClean="0">
              <a:solidFill>
                <a:srgbClr val="222222"/>
              </a:solidFill>
              <a:latin typeface="Times New Roman" panose="02020603050405020304" pitchFamily="18" charset="0"/>
              <a:cs typeface="Times New Roman" panose="02020603050405020304" pitchFamily="18" charset="0"/>
            </a:endParaRPr>
          </a:p>
          <a:p>
            <a:pPr marL="0" indent="0" algn="just">
              <a:buNone/>
            </a:pPr>
            <a:endParaRPr lang="ru-RU" sz="2400" i="1" dirty="0">
              <a:latin typeface="Times New Roman" panose="02020603050405020304" pitchFamily="18" charset="0"/>
              <a:cs typeface="Times New Roman" panose="02020603050405020304" pitchFamily="18" charset="0"/>
            </a:endParaRPr>
          </a:p>
        </p:txBody>
      </p:sp>
      <p:sp>
        <p:nvSpPr>
          <p:cNvPr id="7" name="Текст 6"/>
          <p:cNvSpPr>
            <a:spLocks noGrp="1"/>
          </p:cNvSpPr>
          <p:nvPr>
            <p:ph type="body" sz="quarter" idx="3"/>
          </p:nvPr>
        </p:nvSpPr>
        <p:spPr/>
        <p:txBody>
          <a:bodyPr/>
          <a:lstStyle/>
          <a:p>
            <a:r>
              <a:rPr lang="ru-RU" dirty="0" smtClean="0"/>
              <a:t>стало</a:t>
            </a:r>
            <a:endParaRPr lang="ru-RU" dirty="0"/>
          </a:p>
        </p:txBody>
      </p:sp>
      <p:sp>
        <p:nvSpPr>
          <p:cNvPr id="8" name="Объект 7"/>
          <p:cNvSpPr>
            <a:spLocks noGrp="1"/>
          </p:cNvSpPr>
          <p:nvPr>
            <p:ph sz="quarter" idx="4"/>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marL="0" indent="0" algn="just">
              <a:buNone/>
            </a:pPr>
            <a:r>
              <a:rPr lang="ru-RU" dirty="0">
                <a:solidFill>
                  <a:srgbClr val="000000"/>
                </a:solidFill>
                <a:latin typeface="Times New Roman"/>
                <a:ea typeface="Calibri"/>
              </a:rPr>
              <a:t>д) в графе 7 указывается объем российского товара (в том числе товаров, поставляемых при выполнении закупаемых работ, оказании закупаемых услуг), в отношении которого в отчетном году в реестр контрактов, заключенных заказчиками, включена информация о его приемке. В случае если в графе 5 указано несколько уникальных номеров реестровых записей из реестра контрактов, заключенных заказчиками, </a:t>
            </a:r>
            <a:r>
              <a:rPr lang="ru-RU" b="1" dirty="0">
                <a:solidFill>
                  <a:srgbClr val="000000"/>
                </a:solidFill>
                <a:latin typeface="Times New Roman"/>
                <a:ea typeface="Calibri"/>
              </a:rPr>
              <a:t>указывается общий объем по таким контрактам</a:t>
            </a: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27</a:t>
            </a:fld>
            <a:endParaRPr lang="ru-RU"/>
          </a:p>
        </p:txBody>
      </p:sp>
    </p:spTree>
    <p:extLst>
      <p:ext uri="{BB962C8B-B14F-4D97-AF65-F5344CB8AC3E}">
        <p14:creationId xmlns:p14="http://schemas.microsoft.com/office/powerpoint/2010/main" val="12309427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Номер слайда 6"/>
          <p:cNvSpPr>
            <a:spLocks noGrp="1"/>
          </p:cNvSpPr>
          <p:nvPr>
            <p:ph type="sldNum" sz="quarter" idx="12"/>
          </p:nvPr>
        </p:nvSpPr>
        <p:spPr/>
        <p:txBody>
          <a:bodyPr/>
          <a:lstStyle/>
          <a:p>
            <a:pPr>
              <a:defRPr/>
            </a:pPr>
            <a:fld id="{79F29D84-33EF-4E03-A25E-0DCAFAC6BC5C}" type="slidenum">
              <a:rPr lang="ru-RU" smtClean="0"/>
              <a:pPr>
                <a:defRPr/>
              </a:pPr>
              <a:t>28</a:t>
            </a:fld>
            <a:endParaRPr lang="ru-RU"/>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857250"/>
            <a:ext cx="15240000" cy="8572500"/>
          </a:xfrm>
          <a:prstGeom prst="rect">
            <a:avLst/>
          </a:prstGeom>
          <a:ln/>
        </p:spPr>
        <p:style>
          <a:lnRef idx="1">
            <a:schemeClr val="accent3"/>
          </a:lnRef>
          <a:fillRef idx="2">
            <a:schemeClr val="accent3"/>
          </a:fillRef>
          <a:effectRef idx="1">
            <a:schemeClr val="accent3"/>
          </a:effectRef>
          <a:fontRef idx="minor">
            <a:schemeClr val="dk1"/>
          </a:fontRef>
        </p:style>
      </p:pic>
    </p:spTree>
    <p:extLst>
      <p:ext uri="{BB962C8B-B14F-4D97-AF65-F5344CB8AC3E}">
        <p14:creationId xmlns:p14="http://schemas.microsoft.com/office/powerpoint/2010/main" val="28082815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457200" y="274638"/>
            <a:ext cx="8229600" cy="2146250"/>
          </a:xfrm>
        </p:spPr>
        <p:style>
          <a:lnRef idx="1">
            <a:schemeClr val="accent3"/>
          </a:lnRef>
          <a:fillRef idx="2">
            <a:schemeClr val="accent3"/>
          </a:fillRef>
          <a:effectRef idx="1">
            <a:schemeClr val="accent3"/>
          </a:effectRef>
          <a:fontRef idx="minor">
            <a:schemeClr val="dk1"/>
          </a:fontRef>
        </p:style>
        <p:txBody>
          <a:bodyPr>
            <a:noAutofit/>
          </a:bodyPr>
          <a:lstStyle/>
          <a:p>
            <a:pPr>
              <a:lnSpc>
                <a:spcPct val="115000"/>
              </a:lnSpc>
            </a:pPr>
            <a:r>
              <a:rPr lang="ru-RU" sz="1800" b="1" dirty="0">
                <a:solidFill>
                  <a:srgbClr val="000000"/>
                </a:solidFill>
                <a:latin typeface="Times New Roman"/>
                <a:ea typeface="Calibri"/>
                <a:cs typeface="Times New Roman"/>
              </a:rPr>
              <a:t>Изменения в </a:t>
            </a:r>
            <a:r>
              <a:rPr lang="ru-RU" sz="1800" b="1" dirty="0">
                <a:latin typeface="Times New Roman"/>
                <a:ea typeface="Calibri"/>
                <a:cs typeface="Times New Roman"/>
              </a:rPr>
              <a:t>Постановление Правительства РФ от 30.06.2021 N 1078 </a:t>
            </a:r>
            <a:r>
              <a:rPr lang="ru-RU" sz="1800" b="1" dirty="0" smtClean="0">
                <a:latin typeface="Times New Roman"/>
                <a:ea typeface="Calibri"/>
                <a:cs typeface="Times New Roman"/>
              </a:rPr>
              <a:t/>
            </a:r>
            <a:br>
              <a:rPr lang="ru-RU" sz="1800" b="1" dirty="0" smtClean="0">
                <a:latin typeface="Times New Roman"/>
                <a:ea typeface="Calibri"/>
                <a:cs typeface="Times New Roman"/>
              </a:rPr>
            </a:br>
            <a:r>
              <a:rPr lang="ru-RU" sz="1800" b="1" dirty="0" smtClean="0">
                <a:latin typeface="Times New Roman"/>
                <a:ea typeface="Calibri"/>
                <a:cs typeface="Times New Roman"/>
              </a:rPr>
              <a:t>«</a:t>
            </a:r>
            <a:r>
              <a:rPr lang="ru-RU" sz="1800" b="1" dirty="0">
                <a:latin typeface="Times New Roman"/>
                <a:ea typeface="Calibri"/>
                <a:cs typeface="Times New Roman"/>
              </a:rPr>
              <a:t>О порядке ведения реестра недобросовестных поставщиков (подрядчиков, исполнителей), о внесении изменений в некоторые акты Правительства Российской Федерации и признании утратившими силу некоторых актов и отдельных положений некоторых актов Правительства Российской Федерации»</a:t>
            </a:r>
            <a:r>
              <a:rPr lang="ru-RU" sz="1800" dirty="0">
                <a:ea typeface="Calibri"/>
                <a:cs typeface="Times New Roman"/>
              </a:rPr>
              <a:t/>
            </a:r>
            <a:br>
              <a:rPr lang="ru-RU" sz="1800" dirty="0">
                <a:ea typeface="Calibri"/>
                <a:cs typeface="Times New Roman"/>
              </a:rPr>
            </a:br>
            <a:endParaRPr lang="ru-RU" sz="1800" dirty="0"/>
          </a:p>
        </p:txBody>
      </p:sp>
      <p:sp>
        <p:nvSpPr>
          <p:cNvPr id="9" name="Объект 8"/>
          <p:cNvSpPr>
            <a:spLocks noGrp="1"/>
          </p:cNvSpPr>
          <p:nvPr>
            <p:ph idx="1"/>
          </p:nvPr>
        </p:nvSpPr>
        <p:spPr>
          <a:xfrm>
            <a:off x="457200" y="2780928"/>
            <a:ext cx="8229600" cy="3345235"/>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0" indent="0" algn="just">
              <a:buNone/>
            </a:pPr>
            <a:r>
              <a:rPr lang="ru-RU" sz="1800" dirty="0" smtClean="0">
                <a:solidFill>
                  <a:srgbClr val="000000"/>
                </a:solidFill>
                <a:latin typeface="Times New Roman"/>
                <a:ea typeface="Calibri"/>
              </a:rPr>
              <a:t>	Дополнен </a:t>
            </a:r>
            <a:r>
              <a:rPr lang="ru-RU" sz="1800" dirty="0">
                <a:solidFill>
                  <a:srgbClr val="000000"/>
                </a:solidFill>
                <a:latin typeface="Times New Roman"/>
                <a:ea typeface="Calibri"/>
              </a:rPr>
              <a:t>случай </a:t>
            </a:r>
            <a:r>
              <a:rPr lang="ru-RU" sz="1800" dirty="0" smtClean="0">
                <a:solidFill>
                  <a:srgbClr val="000000"/>
                </a:solidFill>
                <a:latin typeface="Times New Roman"/>
                <a:ea typeface="Calibri"/>
              </a:rPr>
              <a:t>обращения заказчика </a:t>
            </a:r>
            <a:r>
              <a:rPr lang="ru-RU" sz="1800" dirty="0">
                <a:solidFill>
                  <a:srgbClr val="000000"/>
                </a:solidFill>
                <a:latin typeface="Times New Roman"/>
                <a:ea typeface="Calibri"/>
              </a:rPr>
              <a:t>для включения информации в </a:t>
            </a:r>
            <a:r>
              <a:rPr lang="ru-RU" sz="1800" dirty="0" smtClean="0">
                <a:solidFill>
                  <a:srgbClr val="000000"/>
                </a:solidFill>
                <a:latin typeface="Times New Roman"/>
                <a:ea typeface="Calibri"/>
              </a:rPr>
              <a:t>РНП: </a:t>
            </a:r>
            <a:r>
              <a:rPr lang="ru-RU" sz="1800" b="1" dirty="0">
                <a:solidFill>
                  <a:srgbClr val="000000"/>
                </a:solidFill>
                <a:latin typeface="Times New Roman"/>
                <a:ea typeface="Calibri"/>
              </a:rPr>
              <a:t>расторжение контракта в случае одностороннего отказа поставщика (подрядчика, исполнителя) от исполнения </a:t>
            </a:r>
            <a:r>
              <a:rPr lang="ru-RU" sz="1800" b="1" dirty="0" smtClean="0">
                <a:solidFill>
                  <a:srgbClr val="000000"/>
                </a:solidFill>
                <a:latin typeface="Times New Roman"/>
                <a:ea typeface="Calibri"/>
              </a:rPr>
              <a:t>контракта</a:t>
            </a:r>
          </a:p>
          <a:p>
            <a:pPr marL="0" indent="0" algn="just">
              <a:lnSpc>
                <a:spcPct val="115000"/>
              </a:lnSpc>
              <a:spcAft>
                <a:spcPts val="0"/>
              </a:spcAft>
              <a:buNone/>
            </a:pPr>
            <a:r>
              <a:rPr lang="ru-RU" sz="1800" dirty="0" smtClean="0">
                <a:solidFill>
                  <a:srgbClr val="000000"/>
                </a:solidFill>
                <a:latin typeface="Times New Roman"/>
                <a:ea typeface="Calibri"/>
                <a:cs typeface="Times New Roman"/>
              </a:rPr>
              <a:t>	К </a:t>
            </a:r>
            <a:r>
              <a:rPr lang="ru-RU" sz="1800" dirty="0">
                <a:solidFill>
                  <a:srgbClr val="000000"/>
                </a:solidFill>
                <a:latin typeface="Times New Roman"/>
                <a:ea typeface="Calibri"/>
                <a:cs typeface="Times New Roman"/>
              </a:rPr>
              <a:t>обращению </a:t>
            </a:r>
            <a:r>
              <a:rPr lang="ru-RU" sz="1800" dirty="0" smtClean="0">
                <a:solidFill>
                  <a:srgbClr val="000000"/>
                </a:solidFill>
                <a:latin typeface="Times New Roman"/>
                <a:ea typeface="Calibri"/>
                <a:cs typeface="Times New Roman"/>
              </a:rPr>
              <a:t>прилагается </a:t>
            </a:r>
            <a:r>
              <a:rPr lang="ru-RU" sz="1800" b="1" dirty="0" smtClean="0">
                <a:solidFill>
                  <a:srgbClr val="000000"/>
                </a:solidFill>
                <a:latin typeface="Times New Roman"/>
                <a:ea typeface="Calibri"/>
              </a:rPr>
              <a:t>решение </a:t>
            </a:r>
            <a:r>
              <a:rPr lang="ru-RU" sz="1800" b="1" dirty="0">
                <a:solidFill>
                  <a:srgbClr val="000000"/>
                </a:solidFill>
                <a:latin typeface="Times New Roman"/>
                <a:ea typeface="Calibri"/>
              </a:rPr>
              <a:t>поставщика (подрядчика, исполнителя) об одностороннем отказе от исполнения контракта, если основанием для направления обращения является расторжение контракта в случае одностороннего отказа поставщика (подрядчика, исполнителя) от исполнения контракта</a:t>
            </a:r>
            <a:r>
              <a:rPr lang="ru-RU" sz="1800" b="1" dirty="0" smtClean="0">
                <a:solidFill>
                  <a:srgbClr val="000000"/>
                </a:solidFill>
                <a:latin typeface="Times New Roman"/>
                <a:ea typeface="Calibri"/>
              </a:rPr>
              <a:t>.</a:t>
            </a:r>
          </a:p>
          <a:p>
            <a:pPr marL="0" indent="0" algn="just">
              <a:buNone/>
            </a:pPr>
            <a:r>
              <a:rPr lang="ru-RU" sz="1800" dirty="0" smtClean="0">
                <a:solidFill>
                  <a:srgbClr val="000000"/>
                </a:solidFill>
                <a:latin typeface="Times New Roman"/>
                <a:ea typeface="Calibri"/>
              </a:rPr>
              <a:t>	Решение поставщика (подрядчика, исполнителя) прилагается </a:t>
            </a:r>
            <a:r>
              <a:rPr lang="ru-RU" sz="1800" dirty="0">
                <a:solidFill>
                  <a:srgbClr val="000000"/>
                </a:solidFill>
                <a:latin typeface="Times New Roman"/>
                <a:ea typeface="Calibri"/>
              </a:rPr>
              <a:t>автоматически в случае их размещения в соответствии с Федеральным законом в единой информационной </a:t>
            </a:r>
            <a:r>
              <a:rPr lang="ru-RU" sz="1800" dirty="0" smtClean="0">
                <a:solidFill>
                  <a:srgbClr val="000000"/>
                </a:solidFill>
                <a:latin typeface="Times New Roman"/>
                <a:ea typeface="Calibri"/>
              </a:rPr>
              <a:t>системе.</a:t>
            </a:r>
            <a:endParaRPr lang="ru-RU" sz="1800" dirty="0"/>
          </a:p>
        </p:txBody>
      </p:sp>
      <p:sp>
        <p:nvSpPr>
          <p:cNvPr id="7" name="Номер слайда 6"/>
          <p:cNvSpPr>
            <a:spLocks noGrp="1"/>
          </p:cNvSpPr>
          <p:nvPr>
            <p:ph type="sldNum" sz="quarter" idx="12"/>
          </p:nvPr>
        </p:nvSpPr>
        <p:spPr/>
        <p:txBody>
          <a:bodyPr/>
          <a:lstStyle/>
          <a:p>
            <a:pPr>
              <a:defRPr/>
            </a:pPr>
            <a:fld id="{79F29D84-33EF-4E03-A25E-0DCAFAC6BC5C}" type="slidenum">
              <a:rPr lang="ru-RU" smtClean="0"/>
              <a:pPr>
                <a:defRPr/>
              </a:pPr>
              <a:t>29</a:t>
            </a:fld>
            <a:endParaRPr lang="ru-RU"/>
          </a:p>
        </p:txBody>
      </p:sp>
    </p:spTree>
    <p:extLst>
      <p:ext uri="{BB962C8B-B14F-4D97-AF65-F5344CB8AC3E}">
        <p14:creationId xmlns:p14="http://schemas.microsoft.com/office/powerpoint/2010/main" val="2355827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000" dirty="0">
                <a:solidFill>
                  <a:prstClr val="black"/>
                </a:solidFill>
                <a:latin typeface="Verdana"/>
              </a:rPr>
              <a:t>Федеральным законом от 04.11.2022 № 420-ФЗ </a:t>
            </a:r>
            <a:r>
              <a:rPr lang="ru-RU" sz="2000" b="1" dirty="0">
                <a:solidFill>
                  <a:prstClr val="black"/>
                </a:solidFill>
                <a:latin typeface="Verdana"/>
              </a:rPr>
              <a:t>приостановлено</a:t>
            </a:r>
            <a:r>
              <a:rPr lang="ru-RU" sz="2000" dirty="0">
                <a:solidFill>
                  <a:prstClr val="black"/>
                </a:solidFill>
                <a:latin typeface="Verdana"/>
              </a:rPr>
              <a:t> </a:t>
            </a:r>
            <a:r>
              <a:rPr lang="ru-RU" sz="2000" b="1" dirty="0">
                <a:solidFill>
                  <a:prstClr val="black"/>
                </a:solidFill>
                <a:latin typeface="Verdana"/>
              </a:rPr>
              <a:t>до 1 января 2024 года </a:t>
            </a:r>
            <a:endParaRPr lang="ru-RU" sz="20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0" indent="0" algn="just">
              <a:buNone/>
            </a:pPr>
            <a:r>
              <a:rPr lang="ru-RU" sz="2000" dirty="0" smtClean="0">
                <a:solidFill>
                  <a:prstClr val="black"/>
                </a:solidFill>
                <a:latin typeface="Verdana"/>
              </a:rPr>
              <a:t>действие </a:t>
            </a:r>
            <a:r>
              <a:rPr lang="ru-RU" sz="2000" dirty="0">
                <a:solidFill>
                  <a:prstClr val="black"/>
                </a:solidFill>
                <a:latin typeface="Verdana"/>
              </a:rPr>
              <a:t>части 5 статьи 2 Федерального закона № 44-ФЗ, устанавливающей, что федеральные законы, вносящие изменения в положения настоящего Федерального закона, касающиеся </a:t>
            </a:r>
            <a:r>
              <a:rPr lang="ru-RU" sz="2000" b="1" dirty="0">
                <a:solidFill>
                  <a:prstClr val="black"/>
                </a:solidFill>
                <a:latin typeface="Verdana"/>
              </a:rPr>
              <a:t>планирования</a:t>
            </a:r>
            <a:r>
              <a:rPr lang="ru-RU" sz="2000" dirty="0">
                <a:solidFill>
                  <a:prstClr val="black"/>
                </a:solidFill>
                <a:latin typeface="Verdana"/>
              </a:rPr>
              <a:t> закупок товаров, работ, услуг, </a:t>
            </a:r>
            <a:r>
              <a:rPr lang="ru-RU" sz="2000" b="1" dirty="0">
                <a:solidFill>
                  <a:prstClr val="black"/>
                </a:solidFill>
                <a:latin typeface="Verdana"/>
              </a:rPr>
              <a:t>определения поставщиков </a:t>
            </a:r>
            <a:r>
              <a:rPr lang="ru-RU" sz="2000" dirty="0">
                <a:solidFill>
                  <a:prstClr val="black"/>
                </a:solidFill>
                <a:latin typeface="Verdana"/>
              </a:rPr>
              <a:t>(подрядчиков, исполнителей), в том числе установления новых способов определения поставщиков (подрядчиков, исполнителей), </a:t>
            </a:r>
            <a:r>
              <a:rPr lang="ru-RU" sz="2000" b="1" dirty="0">
                <a:solidFill>
                  <a:prstClr val="black"/>
                </a:solidFill>
                <a:latin typeface="Verdana"/>
              </a:rPr>
              <a:t>контроля</a:t>
            </a:r>
            <a:r>
              <a:rPr lang="ru-RU" sz="2000" dirty="0">
                <a:solidFill>
                  <a:prstClr val="black"/>
                </a:solidFill>
                <a:latin typeface="Verdana"/>
              </a:rPr>
              <a:t> в сфере закупок, </a:t>
            </a:r>
            <a:r>
              <a:rPr lang="ru-RU" sz="2000" b="1" dirty="0">
                <a:solidFill>
                  <a:prstClr val="black"/>
                </a:solidFill>
                <a:latin typeface="Verdana"/>
              </a:rPr>
              <a:t>мониторинга</a:t>
            </a:r>
            <a:r>
              <a:rPr lang="ru-RU" sz="2000" dirty="0">
                <a:solidFill>
                  <a:prstClr val="black"/>
                </a:solidFill>
                <a:latin typeface="Verdana"/>
              </a:rPr>
              <a:t> закупок товаров, работ, услуг, </a:t>
            </a:r>
            <a:r>
              <a:rPr lang="ru-RU" sz="2000" b="1" dirty="0">
                <a:solidFill>
                  <a:prstClr val="black"/>
                </a:solidFill>
                <a:latin typeface="Verdana"/>
              </a:rPr>
              <a:t>аудита</a:t>
            </a:r>
            <a:r>
              <a:rPr lang="ru-RU" sz="2000" dirty="0">
                <a:solidFill>
                  <a:prstClr val="black"/>
                </a:solidFill>
                <a:latin typeface="Verdana"/>
              </a:rPr>
              <a:t> в сфере закупок товаров, работ, услуг, вступают в силу не ранее 1 января очередного календарного года, следующего за годом их принятия, за исключением случаев их принятия после 1 октября текущего календарного года, при которых такие федеральные законы вступают в силу не ранее 1 января года, следующего за очередным календарным годом.</a:t>
            </a: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a:t>
            </a:fld>
            <a:endParaRPr lang="ru-RU"/>
          </a:p>
        </p:txBody>
      </p:sp>
    </p:spTree>
    <p:extLst>
      <p:ext uri="{BB962C8B-B14F-4D97-AF65-F5344CB8AC3E}">
        <p14:creationId xmlns:p14="http://schemas.microsoft.com/office/powerpoint/2010/main" val="3234001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82154"/>
          </a:xfrm>
        </p:spPr>
        <p:style>
          <a:lnRef idx="1">
            <a:schemeClr val="accent3"/>
          </a:lnRef>
          <a:fillRef idx="2">
            <a:schemeClr val="accent3"/>
          </a:fillRef>
          <a:effectRef idx="1">
            <a:schemeClr val="accent3"/>
          </a:effectRef>
          <a:fontRef idx="minor">
            <a:schemeClr val="dk1"/>
          </a:fontRef>
        </p:style>
        <p:txBody>
          <a:bodyPr>
            <a:noAutofit/>
          </a:bodyPr>
          <a:lstStyle/>
          <a:p>
            <a:pPr>
              <a:lnSpc>
                <a:spcPct val="115000"/>
              </a:lnSpc>
            </a:pPr>
            <a:r>
              <a:rPr lang="ru-RU" sz="1800" b="1" dirty="0">
                <a:latin typeface="Times New Roman"/>
                <a:ea typeface="Calibri"/>
                <a:cs typeface="Times New Roman"/>
              </a:rPr>
              <a:t>Процедура расторжения контракта путем одностороннего отказа от исполнения контракта Поставщиком (подрядчиком, исполнителем)</a:t>
            </a:r>
            <a:r>
              <a:rPr lang="ru-RU" sz="1800" dirty="0">
                <a:ea typeface="Calibri"/>
                <a:cs typeface="Times New Roman"/>
              </a:rPr>
              <a:t/>
            </a:r>
            <a:br>
              <a:rPr lang="ru-RU" sz="1800" dirty="0">
                <a:ea typeface="Calibri"/>
                <a:cs typeface="Times New Roman"/>
              </a:rPr>
            </a:br>
            <a:r>
              <a:rPr lang="ru-RU" sz="1800" b="1" dirty="0">
                <a:latin typeface="Times New Roman"/>
                <a:ea typeface="Calibri"/>
                <a:cs typeface="Times New Roman"/>
              </a:rPr>
              <a:t>с 01.07.2022 года</a:t>
            </a:r>
            <a:r>
              <a:rPr lang="ru-RU" sz="1800" dirty="0">
                <a:ea typeface="Calibri"/>
                <a:cs typeface="Times New Roman"/>
              </a:rPr>
              <a:t/>
            </a:r>
            <a:br>
              <a:rPr lang="ru-RU" sz="1800" dirty="0">
                <a:ea typeface="Calibri"/>
                <a:cs typeface="Times New Roman"/>
              </a:rPr>
            </a:br>
            <a:endParaRPr lang="ru-RU" sz="1800" dirty="0"/>
          </a:p>
        </p:txBody>
      </p:sp>
      <p:sp>
        <p:nvSpPr>
          <p:cNvPr id="3" name="Объект 2"/>
          <p:cNvSpPr>
            <a:spLocks noGrp="1"/>
          </p:cNvSpPr>
          <p:nvPr>
            <p:ph idx="1"/>
          </p:nvPr>
        </p:nvSpPr>
        <p:spPr>
          <a:xfrm>
            <a:off x="457200" y="1844824"/>
            <a:ext cx="8229600" cy="4281339"/>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marL="0" indent="0" algn="just">
              <a:lnSpc>
                <a:spcPct val="115000"/>
              </a:lnSpc>
              <a:spcAft>
                <a:spcPts val="0"/>
              </a:spcAft>
              <a:buNone/>
            </a:pPr>
            <a:r>
              <a:rPr lang="ru-RU" sz="1900" b="1" dirty="0">
                <a:latin typeface="Times New Roman"/>
                <a:ea typeface="Calibri"/>
                <a:cs typeface="Times New Roman"/>
              </a:rPr>
              <a:t>Поставщик (подрядчик, исполнитель) вправе принять решение</a:t>
            </a:r>
            <a:r>
              <a:rPr lang="ru-RU" sz="1900" dirty="0">
                <a:latin typeface="Times New Roman"/>
                <a:ea typeface="Calibri"/>
                <a:cs typeface="Times New Roman"/>
              </a:rPr>
              <a:t> об одностороннем отказе от исполнения контракта по основаниям, предусмотренным Гражданским кодексом Российской Федерации для одностороннего отказа от исполнения отдельных видов обязательств,</a:t>
            </a:r>
            <a:r>
              <a:rPr lang="ru-RU" sz="1900" b="1" dirty="0">
                <a:latin typeface="Times New Roman"/>
                <a:ea typeface="Calibri"/>
                <a:cs typeface="Times New Roman"/>
              </a:rPr>
              <a:t> если в контракте было предусмотрено право заказчика принять решение об одностороннем отказе от исполнения контракта</a:t>
            </a:r>
            <a:r>
              <a:rPr lang="ru-RU" sz="1900" b="1" dirty="0" smtClean="0">
                <a:latin typeface="Times New Roman"/>
                <a:ea typeface="Calibri"/>
                <a:cs typeface="Times New Roman"/>
              </a:rPr>
              <a:t>.</a:t>
            </a:r>
          </a:p>
          <a:p>
            <a:pPr marL="0" indent="0" algn="just">
              <a:lnSpc>
                <a:spcPct val="115000"/>
              </a:lnSpc>
              <a:spcBef>
                <a:spcPts val="0"/>
              </a:spcBef>
              <a:spcAft>
                <a:spcPts val="0"/>
              </a:spcAft>
              <a:buNone/>
            </a:pPr>
            <a:r>
              <a:rPr lang="ru-RU" sz="2000" dirty="0" smtClean="0">
                <a:latin typeface="Times New Roman"/>
                <a:ea typeface="Calibri"/>
              </a:rPr>
              <a:t>Этапы </a:t>
            </a:r>
            <a:r>
              <a:rPr lang="ru-RU" sz="2000" dirty="0">
                <a:latin typeface="Times New Roman"/>
                <a:ea typeface="Calibri"/>
              </a:rPr>
              <a:t>одностороннего отказа от исполнения </a:t>
            </a:r>
            <a:r>
              <a:rPr lang="ru-RU" sz="2000" dirty="0" smtClean="0">
                <a:latin typeface="Times New Roman"/>
                <a:ea typeface="Calibri"/>
              </a:rPr>
              <a:t>контракта:</a:t>
            </a:r>
          </a:p>
          <a:p>
            <a:pPr algn="just">
              <a:lnSpc>
                <a:spcPct val="115000"/>
              </a:lnSpc>
              <a:spcBef>
                <a:spcPts val="0"/>
              </a:spcBef>
              <a:spcAft>
                <a:spcPts val="0"/>
              </a:spcAft>
            </a:pPr>
            <a:r>
              <a:rPr lang="ru-RU" sz="2000" dirty="0" smtClean="0">
                <a:latin typeface="Times New Roman"/>
                <a:ea typeface="Calibri"/>
                <a:cs typeface="Times New Roman"/>
              </a:rPr>
              <a:t>1</a:t>
            </a:r>
            <a:r>
              <a:rPr lang="ru-RU" sz="2000" dirty="0">
                <a:latin typeface="Times New Roman"/>
                <a:ea typeface="Calibri"/>
                <a:cs typeface="Times New Roman"/>
              </a:rPr>
              <a:t>. Принятие решения</a:t>
            </a:r>
            <a:endParaRPr lang="ru-RU" sz="1800" dirty="0">
              <a:ea typeface="Calibri"/>
              <a:cs typeface="Times New Roman"/>
            </a:endParaRPr>
          </a:p>
          <a:p>
            <a:pPr algn="just">
              <a:lnSpc>
                <a:spcPct val="115000"/>
              </a:lnSpc>
              <a:spcBef>
                <a:spcPts val="0"/>
              </a:spcBef>
              <a:spcAft>
                <a:spcPts val="0"/>
              </a:spcAft>
            </a:pPr>
            <a:r>
              <a:rPr lang="ru-RU" sz="2000" dirty="0">
                <a:latin typeface="Times New Roman"/>
                <a:ea typeface="Calibri"/>
                <a:cs typeface="Times New Roman"/>
              </a:rPr>
              <a:t>2. Информирование Заказчика</a:t>
            </a:r>
            <a:endParaRPr lang="ru-RU" sz="1800" dirty="0">
              <a:ea typeface="Calibri"/>
              <a:cs typeface="Times New Roman"/>
            </a:endParaRPr>
          </a:p>
          <a:p>
            <a:pPr algn="just">
              <a:lnSpc>
                <a:spcPct val="115000"/>
              </a:lnSpc>
              <a:spcBef>
                <a:spcPts val="0"/>
              </a:spcBef>
              <a:spcAft>
                <a:spcPts val="0"/>
              </a:spcAft>
            </a:pPr>
            <a:r>
              <a:rPr lang="ru-RU" sz="2000" dirty="0">
                <a:latin typeface="Times New Roman"/>
                <a:ea typeface="Calibri"/>
                <a:cs typeface="Times New Roman"/>
              </a:rPr>
              <a:t>3. Вступление решения в силу</a:t>
            </a:r>
            <a:endParaRPr lang="ru-RU" sz="1800" dirty="0">
              <a:ea typeface="Calibri"/>
              <a:cs typeface="Times New Roman"/>
            </a:endParaRPr>
          </a:p>
          <a:p>
            <a:pPr algn="just">
              <a:lnSpc>
                <a:spcPct val="115000"/>
              </a:lnSpc>
              <a:spcBef>
                <a:spcPts val="0"/>
              </a:spcBef>
              <a:spcAft>
                <a:spcPts val="0"/>
              </a:spcAft>
            </a:pPr>
            <a:r>
              <a:rPr lang="ru-RU" sz="2000" dirty="0">
                <a:latin typeface="Times New Roman"/>
                <a:ea typeface="Calibri"/>
              </a:rPr>
              <a:t>4. Отмена решения (если нарушения исправили</a:t>
            </a:r>
            <a:r>
              <a:rPr lang="ru-RU" sz="2000" dirty="0" smtClean="0">
                <a:latin typeface="Times New Roman"/>
                <a:ea typeface="Calibri"/>
              </a:rPr>
              <a:t>).</a:t>
            </a:r>
          </a:p>
          <a:p>
            <a:pPr marL="0" indent="0" algn="just">
              <a:lnSpc>
                <a:spcPct val="115000"/>
              </a:lnSpc>
              <a:spcAft>
                <a:spcPts val="0"/>
              </a:spcAft>
              <a:buNone/>
            </a:pPr>
            <a:r>
              <a:rPr lang="ru-RU" sz="2000" dirty="0" smtClean="0">
                <a:latin typeface="Times New Roman"/>
                <a:ea typeface="Calibri"/>
              </a:rPr>
              <a:t> </a:t>
            </a:r>
            <a:r>
              <a:rPr lang="ru-RU" sz="2000" dirty="0">
                <a:latin typeface="Times New Roman"/>
                <a:ea typeface="Calibri"/>
                <a:cs typeface="Times New Roman"/>
              </a:rPr>
              <a:t>Заказчик </a:t>
            </a:r>
            <a:r>
              <a:rPr lang="ru-RU" sz="2000" b="1" dirty="0">
                <a:latin typeface="Times New Roman"/>
                <a:ea typeface="Calibri"/>
                <a:cs typeface="Times New Roman"/>
              </a:rPr>
              <a:t>не позднее двух рабочих дней</a:t>
            </a:r>
            <a:r>
              <a:rPr lang="ru-RU" sz="2000" dirty="0">
                <a:latin typeface="Times New Roman"/>
                <a:ea typeface="Calibri"/>
                <a:cs typeface="Times New Roman"/>
              </a:rPr>
              <a:t>, следующих </a:t>
            </a:r>
            <a:r>
              <a:rPr lang="ru-RU" sz="2000" b="1" dirty="0">
                <a:latin typeface="Times New Roman"/>
                <a:ea typeface="Calibri"/>
                <a:cs typeface="Times New Roman"/>
              </a:rPr>
              <a:t>за днем вступления в силу решения поставщика</a:t>
            </a:r>
            <a:r>
              <a:rPr lang="ru-RU" sz="2000" dirty="0">
                <a:latin typeface="Times New Roman"/>
                <a:ea typeface="Calibri"/>
                <a:cs typeface="Times New Roman"/>
              </a:rPr>
              <a:t> об одностороннем отказе от исполнения контракта, направляет обращение о включении информации о поставщике (подрядчике, исполнителе) в реестр недобросовестных поставщиков (подрядчиков, исполнителей).</a:t>
            </a:r>
            <a:endParaRPr lang="ru-RU" sz="1800" dirty="0">
              <a:ea typeface="Calibri"/>
              <a:cs typeface="Times New Roman"/>
            </a:endParaRPr>
          </a:p>
          <a:p>
            <a:pPr marL="0" indent="0" algn="just">
              <a:buNone/>
            </a:pPr>
            <a:endParaRPr lang="ru-RU" sz="2000" b="1" i="1" dirty="0" smtClean="0">
              <a:latin typeface="Times New Roman"/>
              <a:ea typeface="Calibri"/>
            </a:endParaRPr>
          </a:p>
          <a:p>
            <a:pPr marL="0" indent="0" algn="just">
              <a:buNone/>
            </a:pPr>
            <a:r>
              <a:rPr lang="ru-RU" sz="2000" b="1" i="1" dirty="0" smtClean="0">
                <a:latin typeface="Times New Roman"/>
                <a:ea typeface="Calibri"/>
              </a:rPr>
              <a:t>Если </a:t>
            </a:r>
            <a:r>
              <a:rPr lang="ru-RU" sz="2000" b="1" i="1" dirty="0">
                <a:latin typeface="Times New Roman"/>
                <a:ea typeface="Calibri"/>
              </a:rPr>
              <a:t>будет доказано, что нарушил Заказчик – Поставщика в РНП не включат, если нет – его включат в РПН.</a:t>
            </a:r>
            <a:endParaRPr lang="ru-RU" sz="1900" b="1" dirty="0">
              <a:ea typeface="Calibri"/>
              <a:cs typeface="Times New Roman"/>
            </a:endParaRPr>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30</a:t>
            </a:fld>
            <a:endParaRPr lang="ru-RU"/>
          </a:p>
        </p:txBody>
      </p:sp>
    </p:spTree>
    <p:extLst>
      <p:ext uri="{BB962C8B-B14F-4D97-AF65-F5344CB8AC3E}">
        <p14:creationId xmlns:p14="http://schemas.microsoft.com/office/powerpoint/2010/main" val="732835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86210"/>
          </a:xfrm>
        </p:spPr>
        <p:style>
          <a:lnRef idx="1">
            <a:schemeClr val="accent3"/>
          </a:lnRef>
          <a:fillRef idx="2">
            <a:schemeClr val="accent3"/>
          </a:fillRef>
          <a:effectRef idx="1">
            <a:schemeClr val="accent3"/>
          </a:effectRef>
          <a:fontRef idx="minor">
            <a:schemeClr val="dk1"/>
          </a:fontRef>
        </p:style>
        <p:txBody>
          <a:bodyPr>
            <a:noAutofit/>
          </a:bodyPr>
          <a:lstStyle/>
          <a:p>
            <a:pPr>
              <a:lnSpc>
                <a:spcPct val="115000"/>
              </a:lnSpc>
            </a:pPr>
            <a:r>
              <a:rPr lang="ru-RU" sz="1800" b="1" dirty="0">
                <a:solidFill>
                  <a:srgbClr val="000000"/>
                </a:solidFill>
                <a:latin typeface="Times New Roman"/>
                <a:ea typeface="Calibri"/>
                <a:cs typeface="Times New Roman"/>
              </a:rPr>
              <a:t>Изменения в </a:t>
            </a:r>
            <a:r>
              <a:rPr lang="ru-RU" sz="1800" b="1" dirty="0">
                <a:latin typeface="Times New Roman"/>
                <a:ea typeface="Calibri"/>
                <a:cs typeface="Times New Roman"/>
              </a:rPr>
              <a:t>Постановление Правительства РФ от 29.12.2021 N 2571 «О требованиях к участникам закупки товаров, работ, услуг для обеспечения государственных и муниципальных нужд и признании утратившими силу некоторых актов и отдельных положений актов Правительства Российской Федерации»</a:t>
            </a:r>
            <a:r>
              <a:rPr lang="ru-RU" sz="1800" dirty="0">
                <a:ea typeface="Calibri"/>
                <a:cs typeface="Times New Roman"/>
              </a:rPr>
              <a:t/>
            </a:r>
            <a:br>
              <a:rPr lang="ru-RU" sz="1800" dirty="0">
                <a:ea typeface="Calibri"/>
                <a:cs typeface="Times New Roman"/>
              </a:rPr>
            </a:br>
            <a:endParaRPr lang="ru-RU" sz="1800" dirty="0"/>
          </a:p>
        </p:txBody>
      </p:sp>
      <p:sp>
        <p:nvSpPr>
          <p:cNvPr id="3" name="Объект 2"/>
          <p:cNvSpPr>
            <a:spLocks noGrp="1"/>
          </p:cNvSpPr>
          <p:nvPr>
            <p:ph idx="1"/>
          </p:nvPr>
        </p:nvSpPr>
        <p:spPr>
          <a:xfrm>
            <a:off x="457200" y="2060848"/>
            <a:ext cx="8229600" cy="4065315"/>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marL="0" indent="0">
              <a:lnSpc>
                <a:spcPct val="115000"/>
              </a:lnSpc>
              <a:spcAft>
                <a:spcPts val="0"/>
              </a:spcAft>
              <a:buNone/>
            </a:pPr>
            <a:r>
              <a:rPr lang="ru-RU" b="1" dirty="0" smtClean="0">
                <a:solidFill>
                  <a:srgbClr val="000000"/>
                </a:solidFill>
                <a:latin typeface="Times New Roman"/>
                <a:ea typeface="Calibri"/>
                <a:cs typeface="Times New Roman"/>
              </a:rPr>
              <a:t>Постановление расширено новыми позициям и условиями их применения:</a:t>
            </a:r>
          </a:p>
          <a:p>
            <a:pPr marL="0" algn="just">
              <a:lnSpc>
                <a:spcPct val="120000"/>
              </a:lnSpc>
              <a:spcBef>
                <a:spcPts val="0"/>
              </a:spcBef>
            </a:pPr>
            <a:r>
              <a:rPr lang="ru-RU" dirty="0" smtClean="0">
                <a:latin typeface="Times New Roman"/>
                <a:ea typeface="Calibri"/>
                <a:cs typeface="Times New Roman"/>
              </a:rPr>
              <a:t>Услуги </a:t>
            </a:r>
            <a:r>
              <a:rPr lang="ru-RU" dirty="0">
                <a:latin typeface="Times New Roman"/>
                <a:ea typeface="Calibri"/>
                <a:cs typeface="Times New Roman"/>
              </a:rPr>
              <a:t>по оценке недвижимого имущества </a:t>
            </a:r>
            <a:r>
              <a:rPr lang="ru-RU" dirty="0" smtClean="0">
                <a:latin typeface="Times New Roman"/>
                <a:ea typeface="Calibri"/>
                <a:cs typeface="Times New Roman"/>
              </a:rPr>
              <a:t>– применяется, если НМЦК закупки </a:t>
            </a:r>
            <a:r>
              <a:rPr lang="ru-RU" b="1" dirty="0" smtClean="0">
                <a:latin typeface="Times New Roman"/>
                <a:ea typeface="Calibri"/>
                <a:cs typeface="Times New Roman"/>
              </a:rPr>
              <a:t>превышает </a:t>
            </a:r>
            <a:r>
              <a:rPr lang="ru-RU" b="1" dirty="0" smtClean="0">
                <a:solidFill>
                  <a:srgbClr val="000000"/>
                </a:solidFill>
                <a:latin typeface="Times New Roman"/>
                <a:ea typeface="Calibri"/>
                <a:cs typeface="Times New Roman"/>
              </a:rPr>
              <a:t>500 </a:t>
            </a:r>
            <a:r>
              <a:rPr lang="ru-RU" b="1" dirty="0">
                <a:solidFill>
                  <a:srgbClr val="000000"/>
                </a:solidFill>
                <a:latin typeface="Times New Roman"/>
                <a:ea typeface="Calibri"/>
                <a:cs typeface="Times New Roman"/>
              </a:rPr>
              <a:t>тыс. </a:t>
            </a:r>
            <a:r>
              <a:rPr lang="ru-RU" b="1" dirty="0" smtClean="0">
                <a:solidFill>
                  <a:srgbClr val="000000"/>
                </a:solidFill>
                <a:latin typeface="Times New Roman"/>
                <a:ea typeface="Calibri"/>
                <a:cs typeface="Times New Roman"/>
              </a:rPr>
              <a:t>рублей</a:t>
            </a:r>
            <a:endParaRPr lang="ru-RU" sz="2800" b="1" dirty="0">
              <a:ea typeface="Calibri"/>
              <a:cs typeface="Times New Roman"/>
            </a:endParaRPr>
          </a:p>
          <a:p>
            <a:pPr marL="0" algn="just">
              <a:lnSpc>
                <a:spcPct val="120000"/>
              </a:lnSpc>
              <a:spcBef>
                <a:spcPts val="0"/>
              </a:spcBef>
            </a:pPr>
            <a:r>
              <a:rPr lang="ru-RU" dirty="0">
                <a:latin typeface="Times New Roman"/>
                <a:ea typeface="Calibri"/>
                <a:cs typeface="Times New Roman"/>
              </a:rPr>
              <a:t>Работы, связанные с осуществлением регулярных перевозок пассажиров и багажа автомобильным транспортом и городским наземным электрическим транспортом </a:t>
            </a:r>
            <a:r>
              <a:rPr lang="ru-RU" dirty="0" smtClean="0">
                <a:latin typeface="Times New Roman"/>
                <a:ea typeface="Calibri"/>
                <a:cs typeface="Times New Roman"/>
              </a:rPr>
              <a:t>по </a:t>
            </a:r>
            <a:r>
              <a:rPr lang="ru-RU" dirty="0">
                <a:latin typeface="Times New Roman"/>
                <a:ea typeface="Calibri"/>
                <a:cs typeface="Times New Roman"/>
              </a:rPr>
              <a:t>регулируемым тарифам</a:t>
            </a:r>
            <a:r>
              <a:rPr lang="ru-RU" dirty="0">
                <a:solidFill>
                  <a:srgbClr val="000000"/>
                </a:solidFill>
                <a:latin typeface="Times New Roman"/>
                <a:ea typeface="Calibri"/>
                <a:cs typeface="Times New Roman"/>
              </a:rPr>
              <a:t> - </a:t>
            </a:r>
            <a:r>
              <a:rPr lang="ru-RU" dirty="0" smtClean="0">
                <a:latin typeface="Times New Roman"/>
                <a:ea typeface="Calibri"/>
                <a:cs typeface="Times New Roman"/>
              </a:rPr>
              <a:t>применяется</a:t>
            </a:r>
            <a:r>
              <a:rPr lang="ru-RU" dirty="0">
                <a:latin typeface="Times New Roman"/>
                <a:ea typeface="Calibri"/>
                <a:cs typeface="Times New Roman"/>
              </a:rPr>
              <a:t>, если НМЦК закупки </a:t>
            </a:r>
            <a:r>
              <a:rPr lang="ru-RU" b="1" dirty="0">
                <a:latin typeface="Times New Roman"/>
                <a:ea typeface="Calibri"/>
                <a:cs typeface="Times New Roman"/>
              </a:rPr>
              <a:t>превышает</a:t>
            </a:r>
            <a:r>
              <a:rPr lang="ru-RU" dirty="0">
                <a:latin typeface="Times New Roman"/>
                <a:ea typeface="Calibri"/>
                <a:cs typeface="Times New Roman"/>
              </a:rPr>
              <a:t> </a:t>
            </a:r>
            <a:r>
              <a:rPr lang="ru-RU" b="1" dirty="0" smtClean="0">
                <a:solidFill>
                  <a:srgbClr val="000000"/>
                </a:solidFill>
                <a:latin typeface="Times New Roman"/>
                <a:ea typeface="Calibri"/>
                <a:cs typeface="Times New Roman"/>
              </a:rPr>
              <a:t>20 млн. </a:t>
            </a:r>
            <a:r>
              <a:rPr lang="ru-RU" b="1" dirty="0" smtClean="0">
                <a:solidFill>
                  <a:srgbClr val="000000"/>
                </a:solidFill>
                <a:latin typeface="Times New Roman"/>
                <a:ea typeface="Calibri"/>
                <a:cs typeface="Times New Roman"/>
              </a:rPr>
              <a:t>рублей</a:t>
            </a:r>
            <a:endParaRPr lang="ru-RU" sz="2800" dirty="0">
              <a:ea typeface="Calibri"/>
              <a:cs typeface="Times New Roman"/>
            </a:endParaRPr>
          </a:p>
          <a:p>
            <a:pPr marL="0" algn="just">
              <a:lnSpc>
                <a:spcPct val="120000"/>
              </a:lnSpc>
              <a:spcBef>
                <a:spcPts val="0"/>
              </a:spcBef>
            </a:pPr>
            <a:r>
              <a:rPr lang="ru-RU" dirty="0" smtClean="0">
                <a:latin typeface="Times New Roman"/>
                <a:ea typeface="Calibri"/>
              </a:rPr>
              <a:t>Работы </a:t>
            </a:r>
            <a:r>
              <a:rPr lang="ru-RU" dirty="0">
                <a:latin typeface="Times New Roman"/>
                <a:ea typeface="Calibri"/>
              </a:rPr>
              <a:t>по геологическому изучению недр</a:t>
            </a:r>
            <a:r>
              <a:rPr lang="ru-RU" dirty="0" smtClean="0">
                <a:latin typeface="Times New Roman"/>
                <a:ea typeface="Calibri"/>
              </a:rPr>
              <a:t>,</a:t>
            </a:r>
          </a:p>
          <a:p>
            <a:pPr marL="0" algn="just">
              <a:lnSpc>
                <a:spcPct val="120000"/>
              </a:lnSpc>
              <a:spcBef>
                <a:spcPts val="0"/>
              </a:spcBef>
            </a:pPr>
            <a:r>
              <a:rPr lang="ru-RU" dirty="0" smtClean="0">
                <a:latin typeface="Times New Roman"/>
                <a:ea typeface="Calibri"/>
              </a:rPr>
              <a:t> </a:t>
            </a:r>
            <a:r>
              <a:rPr lang="ru-RU" dirty="0">
                <a:solidFill>
                  <a:srgbClr val="000000"/>
                </a:solidFill>
                <a:latin typeface="Times New Roman"/>
                <a:ea typeface="Calibri"/>
              </a:rPr>
              <a:t>Работы по ликвидации накопленного вреда окружающей среде, по ликвидации мест несанкционированного размещения отходов, по рекультивации земель, которые использовались для размещения отходов производства и потребления, в том числе которые не предназначались для размещения отходов производства и потребления</a:t>
            </a:r>
            <a:r>
              <a:rPr lang="ru-RU" sz="2800" dirty="0">
                <a:ea typeface="Calibri"/>
                <a:cs typeface="Times New Roman"/>
              </a:rPr>
              <a:t> </a:t>
            </a:r>
            <a:r>
              <a:rPr lang="ru-RU" dirty="0">
                <a:solidFill>
                  <a:srgbClr val="000000"/>
                </a:solidFill>
                <a:latin typeface="Times New Roman"/>
                <a:ea typeface="Calibri"/>
              </a:rPr>
              <a:t>- </a:t>
            </a:r>
            <a:r>
              <a:rPr lang="ru-RU" dirty="0" smtClean="0">
                <a:latin typeface="Times New Roman"/>
                <a:ea typeface="Calibri"/>
                <a:cs typeface="Times New Roman"/>
              </a:rPr>
              <a:t>применяется</a:t>
            </a:r>
            <a:r>
              <a:rPr lang="ru-RU" dirty="0">
                <a:latin typeface="Times New Roman"/>
                <a:ea typeface="Calibri"/>
                <a:cs typeface="Times New Roman"/>
              </a:rPr>
              <a:t>, если НМЦК закупки </a:t>
            </a:r>
            <a:r>
              <a:rPr lang="ru-RU" b="1" dirty="0">
                <a:latin typeface="Times New Roman"/>
                <a:ea typeface="Calibri"/>
                <a:cs typeface="Times New Roman"/>
              </a:rPr>
              <a:t>превышает </a:t>
            </a:r>
            <a:r>
              <a:rPr lang="ru-RU" b="1" dirty="0" smtClean="0">
                <a:solidFill>
                  <a:srgbClr val="000000"/>
                </a:solidFill>
                <a:latin typeface="Times New Roman"/>
                <a:ea typeface="Calibri"/>
                <a:cs typeface="Times New Roman"/>
              </a:rPr>
              <a:t>100 млн. рублей</a:t>
            </a:r>
            <a:endParaRPr lang="ru-RU" sz="2800" b="1" dirty="0">
              <a:ea typeface="Calibri"/>
              <a:cs typeface="Times New Roman"/>
            </a:endParaRP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31</a:t>
            </a:fld>
            <a:endParaRPr lang="ru-RU"/>
          </a:p>
        </p:txBody>
      </p:sp>
    </p:spTree>
    <p:extLst>
      <p:ext uri="{BB962C8B-B14F-4D97-AF65-F5344CB8AC3E}">
        <p14:creationId xmlns:p14="http://schemas.microsoft.com/office/powerpoint/2010/main" val="3306062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642194"/>
          </a:xfrm>
        </p:spPr>
        <p:style>
          <a:lnRef idx="1">
            <a:schemeClr val="accent3"/>
          </a:lnRef>
          <a:fillRef idx="2">
            <a:schemeClr val="accent3"/>
          </a:fillRef>
          <a:effectRef idx="1">
            <a:schemeClr val="accent3"/>
          </a:effectRef>
          <a:fontRef idx="minor">
            <a:schemeClr val="dk1"/>
          </a:fontRef>
        </p:style>
        <p:txBody>
          <a:bodyPr>
            <a:noAutofit/>
          </a:bodyPr>
          <a:lstStyle/>
          <a:p>
            <a:r>
              <a:rPr lang="ru-RU" sz="1800" b="1" dirty="0">
                <a:solidFill>
                  <a:srgbClr val="000000"/>
                </a:solidFill>
                <a:latin typeface="Times New Roman"/>
                <a:ea typeface="Calibri"/>
                <a:cs typeface="Times New Roman"/>
              </a:rPr>
              <a:t>Изменения в </a:t>
            </a:r>
            <a:r>
              <a:rPr lang="ru-RU" sz="1800" b="1" dirty="0">
                <a:solidFill>
                  <a:prstClr val="black"/>
                </a:solidFill>
                <a:latin typeface="Times New Roman"/>
                <a:ea typeface="Calibri"/>
                <a:cs typeface="Times New Roman"/>
              </a:rPr>
              <a:t>Постановление Правительства РФ от 29.12.2021 N 2571 «О требованиях к участникам закупки товаров, работ, услуг для обеспечения государственных и муниципальных нужд и признании утратившими силу некоторых актов и отдельных положений актов Правительства Российской Федерации»</a:t>
            </a:r>
            <a:r>
              <a:rPr lang="ru-RU" sz="1800" dirty="0">
                <a:solidFill>
                  <a:prstClr val="black"/>
                </a:solidFill>
                <a:ea typeface="Calibri"/>
                <a:cs typeface="Times New Roman"/>
              </a:rPr>
              <a:t/>
            </a:r>
            <a:br>
              <a:rPr lang="ru-RU" sz="1800" dirty="0">
                <a:solidFill>
                  <a:prstClr val="black"/>
                </a:solidFill>
                <a:ea typeface="Calibri"/>
                <a:cs typeface="Times New Roman"/>
              </a:rPr>
            </a:br>
            <a:endParaRPr lang="ru-RU" sz="1800" dirty="0"/>
          </a:p>
        </p:txBody>
      </p:sp>
      <p:sp>
        <p:nvSpPr>
          <p:cNvPr id="3" name="Объект 2"/>
          <p:cNvSpPr>
            <a:spLocks noGrp="1"/>
          </p:cNvSpPr>
          <p:nvPr>
            <p:ph idx="1"/>
          </p:nvPr>
        </p:nvSpPr>
        <p:spPr>
          <a:xfrm>
            <a:off x="457200" y="2132856"/>
            <a:ext cx="8229600" cy="3993307"/>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ru-RU" sz="1800" dirty="0" smtClean="0">
                <a:solidFill>
                  <a:srgbClr val="000000"/>
                </a:solidFill>
                <a:latin typeface="Times New Roman"/>
                <a:ea typeface="Calibri"/>
              </a:rPr>
              <a:t>	Расширили </a:t>
            </a:r>
            <a:r>
              <a:rPr lang="ru-RU" sz="1800" dirty="0">
                <a:solidFill>
                  <a:srgbClr val="000000"/>
                </a:solidFill>
                <a:latin typeface="Times New Roman"/>
                <a:ea typeface="Calibri"/>
              </a:rPr>
              <a:t>случаи применения дополнительных требования при оказании охранных услуг. Теперь их надо устанавливать все зависимости от принадлежности объекта охраны к определенной сфере</a:t>
            </a:r>
            <a:r>
              <a:rPr lang="ru-RU" sz="1800" dirty="0" smtClean="0">
                <a:solidFill>
                  <a:srgbClr val="000000"/>
                </a:solidFill>
                <a:latin typeface="Times New Roman"/>
                <a:ea typeface="Calibri"/>
              </a:rPr>
              <a:t>.</a:t>
            </a:r>
          </a:p>
          <a:p>
            <a:pPr marL="0" indent="0">
              <a:buNone/>
            </a:pPr>
            <a:r>
              <a:rPr lang="ru-RU" sz="1800" i="1" dirty="0" smtClean="0">
                <a:solidFill>
                  <a:srgbClr val="000000"/>
                </a:solidFill>
                <a:latin typeface="Times New Roman"/>
              </a:rPr>
              <a:t>Было:</a:t>
            </a:r>
            <a:endParaRPr lang="ru-RU" sz="1800" i="1" dirty="0">
              <a:solidFill>
                <a:srgbClr val="000000"/>
              </a:solidFill>
              <a:latin typeface="Times New Roman"/>
            </a:endParaRPr>
          </a:p>
          <a:p>
            <a:r>
              <a:rPr lang="ru-RU" sz="1800" dirty="0">
                <a:solidFill>
                  <a:srgbClr val="000000"/>
                </a:solidFill>
                <a:latin typeface="Times New Roman"/>
                <a:ea typeface="Calibri"/>
              </a:rPr>
              <a:t>34.Услуги по обеспечению охраны объектов (территорий) </a:t>
            </a:r>
            <a:r>
              <a:rPr lang="ru-RU" sz="1800" b="1" strike="sngStrike" dirty="0">
                <a:solidFill>
                  <a:srgbClr val="000000"/>
                </a:solidFill>
                <a:latin typeface="Times New Roman"/>
                <a:ea typeface="Calibri"/>
              </a:rPr>
              <a:t>образовательных и научных </a:t>
            </a:r>
            <a:r>
              <a:rPr lang="ru-RU" sz="1800" b="1" strike="sngStrike" dirty="0" smtClean="0">
                <a:solidFill>
                  <a:srgbClr val="000000"/>
                </a:solidFill>
                <a:latin typeface="Times New Roman"/>
                <a:ea typeface="Calibri"/>
              </a:rPr>
              <a:t>организаций</a:t>
            </a:r>
          </a:p>
          <a:p>
            <a:pPr marL="0" indent="0">
              <a:buNone/>
            </a:pPr>
            <a:endParaRPr lang="ru-RU" sz="1800" b="1" strike="sngStrike" dirty="0">
              <a:solidFill>
                <a:srgbClr val="000000"/>
              </a:solidFill>
              <a:latin typeface="Times New Roman"/>
            </a:endParaRPr>
          </a:p>
          <a:p>
            <a:pPr marL="0" indent="0">
              <a:buNone/>
            </a:pPr>
            <a:endParaRPr lang="ru-RU" sz="1800" b="1" strike="sngStrike" dirty="0" smtClean="0">
              <a:solidFill>
                <a:srgbClr val="000000"/>
              </a:solidFill>
              <a:latin typeface="Times New Roman"/>
            </a:endParaRPr>
          </a:p>
          <a:p>
            <a:pPr marL="0" indent="0">
              <a:buNone/>
            </a:pPr>
            <a:endParaRPr lang="ru-RU" sz="1800" b="1" strike="sngStrike" dirty="0">
              <a:solidFill>
                <a:srgbClr val="000000"/>
              </a:solidFill>
              <a:latin typeface="Times New Roman"/>
            </a:endParaRPr>
          </a:p>
          <a:p>
            <a:pPr marL="0" indent="0">
              <a:buNone/>
            </a:pPr>
            <a:endParaRPr lang="ru-RU" sz="1800" b="1" strike="sngStrike" dirty="0" smtClean="0">
              <a:solidFill>
                <a:srgbClr val="000000"/>
              </a:solidFill>
              <a:latin typeface="Times New Roman"/>
            </a:endParaRPr>
          </a:p>
          <a:p>
            <a:pPr marL="0" indent="0">
              <a:buNone/>
            </a:pPr>
            <a:r>
              <a:rPr lang="ru-RU" sz="1800" i="1" dirty="0" smtClean="0">
                <a:solidFill>
                  <a:srgbClr val="000000"/>
                </a:solidFill>
                <a:latin typeface="Times New Roman"/>
                <a:ea typeface="Calibri"/>
              </a:rPr>
              <a:t>Стало:</a:t>
            </a:r>
          </a:p>
          <a:p>
            <a:r>
              <a:rPr lang="ru-RU" sz="1800" dirty="0" smtClean="0">
                <a:solidFill>
                  <a:srgbClr val="000000"/>
                </a:solidFill>
                <a:latin typeface="Times New Roman"/>
                <a:ea typeface="Calibri"/>
              </a:rPr>
              <a:t>34</a:t>
            </a:r>
            <a:r>
              <a:rPr lang="ru-RU" sz="1800" dirty="0">
                <a:solidFill>
                  <a:srgbClr val="000000"/>
                </a:solidFill>
                <a:latin typeface="Times New Roman"/>
                <a:ea typeface="Calibri"/>
              </a:rPr>
              <a:t>. Услуги по обеспечению охраны объектов (территорий)</a:t>
            </a:r>
            <a:endParaRPr lang="ru-RU" sz="1800"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32</a:t>
            </a:fld>
            <a:endParaRPr lang="ru-RU"/>
          </a:p>
        </p:txBody>
      </p:sp>
      <p:sp>
        <p:nvSpPr>
          <p:cNvPr id="5" name="Стрелка вниз 4"/>
          <p:cNvSpPr/>
          <p:nvPr/>
        </p:nvSpPr>
        <p:spPr>
          <a:xfrm>
            <a:off x="4355976" y="4005064"/>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385076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570186"/>
          </a:xfrm>
        </p:spPr>
        <p:style>
          <a:lnRef idx="1">
            <a:schemeClr val="accent3"/>
          </a:lnRef>
          <a:fillRef idx="2">
            <a:schemeClr val="accent3"/>
          </a:fillRef>
          <a:effectRef idx="1">
            <a:schemeClr val="accent3"/>
          </a:effectRef>
          <a:fontRef idx="minor">
            <a:schemeClr val="dk1"/>
          </a:fontRef>
        </p:style>
        <p:txBody>
          <a:bodyPr>
            <a:noAutofit/>
          </a:bodyPr>
          <a:lstStyle/>
          <a:p>
            <a:r>
              <a:rPr lang="ru-RU" sz="1800" b="1" dirty="0">
                <a:solidFill>
                  <a:srgbClr val="000000"/>
                </a:solidFill>
                <a:latin typeface="Times New Roman"/>
                <a:ea typeface="Calibri"/>
                <a:cs typeface="Times New Roman"/>
              </a:rPr>
              <a:t>Изменения в </a:t>
            </a:r>
            <a:r>
              <a:rPr lang="ru-RU" sz="1800" b="1" dirty="0">
                <a:solidFill>
                  <a:prstClr val="black"/>
                </a:solidFill>
                <a:latin typeface="Times New Roman"/>
                <a:ea typeface="Calibri"/>
                <a:cs typeface="Times New Roman"/>
              </a:rPr>
              <a:t>Постановление Правительства РФ от 29.12.2021 N 2571 </a:t>
            </a:r>
            <a:r>
              <a:rPr lang="ru-RU" sz="1800" b="1" dirty="0" smtClean="0">
                <a:solidFill>
                  <a:prstClr val="black"/>
                </a:solidFill>
                <a:latin typeface="Times New Roman"/>
                <a:ea typeface="Calibri"/>
                <a:cs typeface="Times New Roman"/>
              </a:rPr>
              <a:t/>
            </a:r>
            <a:br>
              <a:rPr lang="ru-RU" sz="1800" b="1" dirty="0" smtClean="0">
                <a:solidFill>
                  <a:prstClr val="black"/>
                </a:solidFill>
                <a:latin typeface="Times New Roman"/>
                <a:ea typeface="Calibri"/>
                <a:cs typeface="Times New Roman"/>
              </a:rPr>
            </a:br>
            <a:r>
              <a:rPr lang="ru-RU" sz="1800" b="1" dirty="0" smtClean="0">
                <a:solidFill>
                  <a:prstClr val="black"/>
                </a:solidFill>
                <a:latin typeface="Times New Roman"/>
                <a:ea typeface="Calibri"/>
                <a:cs typeface="Times New Roman"/>
              </a:rPr>
              <a:t>«</a:t>
            </a:r>
            <a:r>
              <a:rPr lang="ru-RU" sz="1800" b="1" dirty="0">
                <a:solidFill>
                  <a:prstClr val="black"/>
                </a:solidFill>
                <a:latin typeface="Times New Roman"/>
                <a:ea typeface="Calibri"/>
                <a:cs typeface="Times New Roman"/>
              </a:rPr>
              <a:t>О требованиях к участникам закупки товаров, работ, услуг для обеспечения государственных и муниципальных нужд и признании утратившими силу некоторых актов и отдельных положений актов Правительства Российской Федерации»</a:t>
            </a:r>
            <a:r>
              <a:rPr lang="ru-RU" sz="1800" dirty="0">
                <a:solidFill>
                  <a:prstClr val="black"/>
                </a:solidFill>
                <a:ea typeface="Calibri"/>
                <a:cs typeface="Times New Roman"/>
              </a:rPr>
              <a:t/>
            </a:r>
            <a:br>
              <a:rPr lang="ru-RU" sz="1800" dirty="0">
                <a:solidFill>
                  <a:prstClr val="black"/>
                </a:solidFill>
                <a:ea typeface="Calibri"/>
                <a:cs typeface="Times New Roman"/>
              </a:rPr>
            </a:br>
            <a:endParaRPr lang="ru-RU" sz="1800" dirty="0"/>
          </a:p>
        </p:txBody>
      </p:sp>
      <p:sp>
        <p:nvSpPr>
          <p:cNvPr id="3" name="Объект 2"/>
          <p:cNvSpPr>
            <a:spLocks noGrp="1"/>
          </p:cNvSpPr>
          <p:nvPr>
            <p:ph idx="1"/>
          </p:nvPr>
        </p:nvSpPr>
        <p:spPr>
          <a:xfrm>
            <a:off x="457200" y="2204864"/>
            <a:ext cx="8229600" cy="3921299"/>
          </a:xfrm>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pPr>
            <a:r>
              <a:rPr lang="ru-RU" dirty="0" smtClean="0">
                <a:solidFill>
                  <a:srgbClr val="000000"/>
                </a:solidFill>
                <a:latin typeface="Times New Roman"/>
                <a:ea typeface="Calibri"/>
              </a:rPr>
              <a:t>	Уточнили </a:t>
            </a:r>
            <a:r>
              <a:rPr lang="ru-RU" dirty="0">
                <a:solidFill>
                  <a:srgbClr val="000000"/>
                </a:solidFill>
                <a:latin typeface="Times New Roman"/>
                <a:ea typeface="Calibri"/>
              </a:rPr>
              <a:t>порядок подтверждения  соответствия участника закупки требованиям универсальной </a:t>
            </a:r>
            <a:r>
              <a:rPr lang="ru-RU" dirty="0" err="1" smtClean="0">
                <a:solidFill>
                  <a:srgbClr val="000000"/>
                </a:solidFill>
                <a:latin typeface="Times New Roman"/>
                <a:ea typeface="Calibri"/>
              </a:rPr>
              <a:t>предквалификации</a:t>
            </a:r>
            <a:r>
              <a:rPr lang="ru-RU" dirty="0" smtClean="0">
                <a:solidFill>
                  <a:srgbClr val="000000"/>
                </a:solidFill>
                <a:latin typeface="Times New Roman"/>
                <a:ea typeface="Calibri"/>
              </a:rPr>
              <a:t>:</a:t>
            </a:r>
          </a:p>
          <a:p>
            <a:pPr marL="0" indent="0" algn="just">
              <a:buNone/>
            </a:pPr>
            <a:r>
              <a:rPr lang="ru-RU" dirty="0" smtClean="0">
                <a:solidFill>
                  <a:srgbClr val="000000"/>
                </a:solidFill>
                <a:latin typeface="Times New Roman"/>
                <a:ea typeface="Calibri"/>
              </a:rPr>
              <a:t>	установить</a:t>
            </a:r>
            <a:r>
              <a:rPr lang="ru-RU" dirty="0">
                <a:solidFill>
                  <a:srgbClr val="000000"/>
                </a:solidFill>
                <a:latin typeface="Times New Roman"/>
                <a:ea typeface="Calibri"/>
              </a:rPr>
              <a:t>, что информацией и документами, подтверждающими соответствие участника закупки дополнительному требованию, установленному в соответствии с частью 2.1 статьи 31 Закона о контрактной системе, являются </a:t>
            </a:r>
            <a:r>
              <a:rPr lang="ru-RU" b="1" dirty="0">
                <a:solidFill>
                  <a:srgbClr val="000000"/>
                </a:solidFill>
                <a:latin typeface="Times New Roman"/>
                <a:ea typeface="Calibri"/>
              </a:rPr>
              <a:t>информация и документы, предусмотренные хотя бы одним из следующих </a:t>
            </a:r>
            <a:r>
              <a:rPr lang="ru-RU" b="1" dirty="0" smtClean="0">
                <a:solidFill>
                  <a:srgbClr val="000000"/>
                </a:solidFill>
                <a:latin typeface="Times New Roman"/>
                <a:ea typeface="Calibri"/>
              </a:rPr>
              <a:t>подпунктов…</a:t>
            </a:r>
          </a:p>
          <a:p>
            <a:pPr marL="0" indent="0" algn="just">
              <a:buNone/>
            </a:pPr>
            <a:r>
              <a:rPr lang="ru-RU" dirty="0" smtClean="0">
                <a:solidFill>
                  <a:srgbClr val="000000"/>
                </a:solidFill>
                <a:latin typeface="Times New Roman"/>
                <a:ea typeface="Calibri"/>
              </a:rPr>
              <a:t>	Уточнили </a:t>
            </a:r>
            <a:r>
              <a:rPr lang="ru-RU" dirty="0">
                <a:solidFill>
                  <a:srgbClr val="000000"/>
                </a:solidFill>
                <a:latin typeface="Times New Roman"/>
                <a:ea typeface="Calibri"/>
              </a:rPr>
              <a:t>порядок применения </a:t>
            </a:r>
            <a:r>
              <a:rPr lang="ru-RU" dirty="0" smtClean="0">
                <a:solidFill>
                  <a:srgbClr val="000000"/>
                </a:solidFill>
                <a:latin typeface="Times New Roman"/>
                <a:ea typeface="Calibri"/>
              </a:rPr>
              <a:t>постановления:</a:t>
            </a:r>
          </a:p>
          <a:p>
            <a:pPr marL="0" indent="0" algn="just">
              <a:buNone/>
            </a:pPr>
            <a:r>
              <a:rPr lang="ru-RU" dirty="0">
                <a:solidFill>
                  <a:srgbClr val="000000"/>
                </a:solidFill>
                <a:latin typeface="Times New Roman"/>
                <a:ea typeface="Calibri"/>
              </a:rPr>
              <a:t>	</a:t>
            </a:r>
            <a:r>
              <a:rPr lang="ru-RU" dirty="0" smtClean="0">
                <a:solidFill>
                  <a:srgbClr val="000000"/>
                </a:solidFill>
                <a:latin typeface="Times New Roman"/>
                <a:ea typeface="Calibri"/>
              </a:rPr>
              <a:t>если </a:t>
            </a:r>
            <a:r>
              <a:rPr lang="ru-RU" dirty="0">
                <a:solidFill>
                  <a:srgbClr val="000000"/>
                </a:solidFill>
                <a:latin typeface="Times New Roman"/>
                <a:ea typeface="Calibri"/>
              </a:rPr>
              <a:t>приложением в графе </a:t>
            </a:r>
            <a:r>
              <a:rPr lang="ru-RU" dirty="0" smtClean="0">
                <a:solidFill>
                  <a:srgbClr val="000000"/>
                </a:solidFill>
                <a:latin typeface="Times New Roman"/>
                <a:ea typeface="Calibri"/>
              </a:rPr>
              <a:t>«Дополнительные </a:t>
            </a:r>
            <a:r>
              <a:rPr lang="ru-RU" dirty="0">
                <a:solidFill>
                  <a:srgbClr val="000000"/>
                </a:solidFill>
                <a:latin typeface="Times New Roman"/>
                <a:ea typeface="Calibri"/>
              </a:rPr>
              <a:t>требования к участникам </a:t>
            </a:r>
            <a:r>
              <a:rPr lang="ru-RU" dirty="0" smtClean="0">
                <a:solidFill>
                  <a:srgbClr val="000000"/>
                </a:solidFill>
                <a:latin typeface="Times New Roman"/>
                <a:ea typeface="Calibri"/>
              </a:rPr>
              <a:t>закупки» </a:t>
            </a:r>
            <a:r>
              <a:rPr lang="ru-RU" dirty="0">
                <a:solidFill>
                  <a:srgbClr val="000000"/>
                </a:solidFill>
                <a:latin typeface="Times New Roman"/>
                <a:ea typeface="Calibri"/>
              </a:rPr>
              <a:t>предусмотрено </a:t>
            </a:r>
            <a:r>
              <a:rPr lang="ru-RU" b="1" dirty="0">
                <a:solidFill>
                  <a:srgbClr val="000000"/>
                </a:solidFill>
                <a:latin typeface="Times New Roman"/>
                <a:ea typeface="Calibri"/>
              </a:rPr>
              <a:t>несколько видов опыта</a:t>
            </a:r>
            <a:r>
              <a:rPr lang="ru-RU" dirty="0">
                <a:solidFill>
                  <a:srgbClr val="000000"/>
                </a:solidFill>
                <a:latin typeface="Times New Roman"/>
                <a:ea typeface="Calibri"/>
              </a:rPr>
              <a:t> выполнения работ, то соответствующим требованию о наличии опыта выполнения работ является участник закупки, обладающий </a:t>
            </a:r>
            <a:r>
              <a:rPr lang="ru-RU" b="1" dirty="0">
                <a:solidFill>
                  <a:srgbClr val="000000"/>
                </a:solidFill>
                <a:latin typeface="Times New Roman"/>
                <a:ea typeface="Calibri"/>
              </a:rPr>
              <a:t>хотя бы одним из таких видов </a:t>
            </a:r>
            <a:r>
              <a:rPr lang="ru-RU" b="1" dirty="0" smtClean="0">
                <a:solidFill>
                  <a:srgbClr val="000000"/>
                </a:solidFill>
                <a:latin typeface="Times New Roman"/>
                <a:ea typeface="Calibri"/>
              </a:rPr>
              <a:t>опыта…</a:t>
            </a: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33</a:t>
            </a:fld>
            <a:endParaRPr lang="ru-RU"/>
          </a:p>
        </p:txBody>
      </p:sp>
    </p:spTree>
    <p:extLst>
      <p:ext uri="{BB962C8B-B14F-4D97-AF65-F5344CB8AC3E}">
        <p14:creationId xmlns:p14="http://schemas.microsoft.com/office/powerpoint/2010/main" val="3978586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66130"/>
          </a:xfrm>
        </p:spPr>
        <p:style>
          <a:lnRef idx="1">
            <a:schemeClr val="accent3"/>
          </a:lnRef>
          <a:fillRef idx="2">
            <a:schemeClr val="accent3"/>
          </a:fillRef>
          <a:effectRef idx="1">
            <a:schemeClr val="accent3"/>
          </a:effectRef>
          <a:fontRef idx="minor">
            <a:schemeClr val="dk1"/>
          </a:fontRef>
        </p:style>
        <p:txBody>
          <a:bodyPr>
            <a:noAutofit/>
          </a:bodyPr>
          <a:lstStyle/>
          <a:p>
            <a:r>
              <a:rPr lang="ru-RU" sz="2400" b="1" dirty="0" smtClean="0">
                <a:solidFill>
                  <a:srgbClr val="000000"/>
                </a:solidFill>
                <a:latin typeface="Times New Roman"/>
                <a:ea typeface="Calibri"/>
                <a:cs typeface="Times New Roman"/>
              </a:rPr>
              <a:t>Какими документами подтверждается универсальная предварительная квалификация</a:t>
            </a:r>
            <a:endParaRPr lang="ru-RU" sz="2400" dirty="0"/>
          </a:p>
        </p:txBody>
      </p:sp>
      <p:sp>
        <p:nvSpPr>
          <p:cNvPr id="3" name="Объект 2"/>
          <p:cNvSpPr>
            <a:spLocks noGrp="1"/>
          </p:cNvSpPr>
          <p:nvPr>
            <p:ph idx="1"/>
          </p:nvPr>
        </p:nvSpPr>
        <p:spPr>
          <a:xfrm>
            <a:off x="457200" y="1700808"/>
            <a:ext cx="8229600" cy="4425355"/>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0" indent="0" algn="just">
              <a:buNone/>
            </a:pPr>
            <a:r>
              <a:rPr lang="ru-RU" dirty="0" smtClean="0">
                <a:solidFill>
                  <a:schemeClr val="tx1"/>
                </a:solidFill>
                <a:latin typeface="Times New Roman"/>
              </a:rPr>
              <a:t>	а</a:t>
            </a:r>
            <a:r>
              <a:rPr lang="ru-RU" dirty="0">
                <a:solidFill>
                  <a:schemeClr val="tx1"/>
                </a:solidFill>
                <a:latin typeface="Times New Roman"/>
              </a:rPr>
              <a:t>) </a:t>
            </a:r>
            <a:r>
              <a:rPr lang="ru-RU" dirty="0" smtClean="0">
                <a:solidFill>
                  <a:schemeClr val="tx1"/>
                </a:solidFill>
                <a:latin typeface="Times New Roman"/>
              </a:rPr>
              <a:t>номером </a:t>
            </a:r>
            <a:r>
              <a:rPr lang="ru-RU" dirty="0">
                <a:solidFill>
                  <a:schemeClr val="tx1"/>
                </a:solidFill>
                <a:latin typeface="Times New Roman"/>
              </a:rPr>
              <a:t>реестровой записи в предусмотренном </a:t>
            </a:r>
            <a:r>
              <a:rPr lang="ru-RU" dirty="0" smtClean="0">
                <a:solidFill>
                  <a:schemeClr val="tx1"/>
                </a:solidFill>
                <a:latin typeface="Times New Roman"/>
              </a:rPr>
              <a:t> Законом о контрактной системе реестре контрактов, заключенных заказчиками</a:t>
            </a:r>
          </a:p>
          <a:p>
            <a:pPr marL="0" indent="0" algn="just">
              <a:buNone/>
            </a:pPr>
            <a:r>
              <a:rPr lang="ru-RU" b="1" dirty="0" smtClean="0">
                <a:solidFill>
                  <a:schemeClr val="tx1"/>
                </a:solidFill>
                <a:latin typeface="Times New Roman"/>
              </a:rPr>
              <a:t>или</a:t>
            </a:r>
          </a:p>
          <a:p>
            <a:pPr marL="0" indent="0" algn="just">
              <a:buNone/>
            </a:pPr>
            <a:r>
              <a:rPr lang="ru-RU" dirty="0" smtClean="0">
                <a:solidFill>
                  <a:schemeClr val="tx1"/>
                </a:solidFill>
                <a:latin typeface="Times New Roman"/>
                <a:ea typeface="Calibri"/>
              </a:rPr>
              <a:t>	</a:t>
            </a:r>
            <a:r>
              <a:rPr lang="ru-RU" dirty="0">
                <a:solidFill>
                  <a:schemeClr val="tx1"/>
                </a:solidFill>
                <a:latin typeface="Times New Roman"/>
                <a:ea typeface="Calibri"/>
              </a:rPr>
              <a:t>б) </a:t>
            </a:r>
            <a:r>
              <a:rPr lang="ru-RU" dirty="0" smtClean="0">
                <a:solidFill>
                  <a:schemeClr val="tx1"/>
                </a:solidFill>
                <a:latin typeface="Times New Roman"/>
                <a:ea typeface="Calibri"/>
              </a:rPr>
              <a:t>выпиской </a:t>
            </a:r>
            <a:r>
              <a:rPr lang="ru-RU" dirty="0">
                <a:solidFill>
                  <a:schemeClr val="tx1"/>
                </a:solidFill>
                <a:latin typeface="Times New Roman"/>
                <a:ea typeface="Calibri"/>
              </a:rPr>
              <a:t>из предусмотренного Законом о контрактной системе реестра контрактов, содержащего сведения, составляющие государственную </a:t>
            </a:r>
            <a:r>
              <a:rPr lang="ru-RU" dirty="0" smtClean="0">
                <a:solidFill>
                  <a:schemeClr val="tx1"/>
                </a:solidFill>
                <a:latin typeface="Times New Roman"/>
                <a:ea typeface="Calibri"/>
              </a:rPr>
              <a:t>тайну</a:t>
            </a:r>
          </a:p>
          <a:p>
            <a:pPr marL="0" indent="0" algn="just">
              <a:buNone/>
            </a:pPr>
            <a:r>
              <a:rPr lang="ru-RU" b="1" dirty="0" smtClean="0">
                <a:solidFill>
                  <a:schemeClr val="tx1"/>
                </a:solidFill>
                <a:latin typeface="Times New Roman"/>
                <a:ea typeface="Calibri"/>
              </a:rPr>
              <a:t>или</a:t>
            </a:r>
            <a:endParaRPr lang="ru-RU" b="1" dirty="0">
              <a:solidFill>
                <a:schemeClr val="tx1"/>
              </a:solidFill>
              <a:latin typeface="Times New Roman"/>
              <a:ea typeface="Calibri"/>
            </a:endParaRPr>
          </a:p>
          <a:p>
            <a:pPr marL="0" indent="0" algn="just">
              <a:buNone/>
            </a:pPr>
            <a:r>
              <a:rPr lang="ru-RU" dirty="0" smtClean="0">
                <a:solidFill>
                  <a:schemeClr val="tx1"/>
                </a:solidFill>
                <a:latin typeface="Times New Roman"/>
              </a:rPr>
              <a:t>	в</a:t>
            </a:r>
            <a:r>
              <a:rPr lang="ru-RU" dirty="0">
                <a:solidFill>
                  <a:schemeClr val="tx1"/>
                </a:solidFill>
                <a:latin typeface="Times New Roman"/>
              </a:rPr>
              <a:t>) </a:t>
            </a:r>
            <a:r>
              <a:rPr lang="ru-RU" dirty="0" smtClean="0">
                <a:solidFill>
                  <a:schemeClr val="tx1"/>
                </a:solidFill>
                <a:latin typeface="Times New Roman"/>
              </a:rPr>
              <a:t>исполненным контрактом, заключенным </a:t>
            </a:r>
            <a:r>
              <a:rPr lang="ru-RU" dirty="0">
                <a:solidFill>
                  <a:schemeClr val="tx1"/>
                </a:solidFill>
                <a:latin typeface="Times New Roman"/>
              </a:rPr>
              <a:t>в соответствии </a:t>
            </a:r>
            <a:r>
              <a:rPr lang="ru-RU" dirty="0" smtClean="0">
                <a:solidFill>
                  <a:schemeClr val="tx1"/>
                </a:solidFill>
                <a:latin typeface="Times New Roman"/>
              </a:rPr>
              <a:t>с Законом о контрактной системе, или договором, заключенным в соответствии с Федеральным законом «О закупках товаров, работ, услуг отдельными видами юридических лиц», а также актом приемки поставленных товаров, выполненных работ, оказанных услуг, подтверждающим цену поставленных товаров, выполненных работ, оказанных услуг</a:t>
            </a:r>
          </a:p>
          <a:p>
            <a:pPr marL="0" indent="0" algn="just">
              <a:buNone/>
            </a:pP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34</a:t>
            </a:fld>
            <a:endParaRPr lang="ru-RU"/>
          </a:p>
        </p:txBody>
      </p:sp>
    </p:spTree>
    <p:extLst>
      <p:ext uri="{BB962C8B-B14F-4D97-AF65-F5344CB8AC3E}">
        <p14:creationId xmlns:p14="http://schemas.microsoft.com/office/powerpoint/2010/main" val="13319756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74242"/>
          </a:xfrm>
        </p:spPr>
        <p:style>
          <a:lnRef idx="1">
            <a:schemeClr val="accent3"/>
          </a:lnRef>
          <a:fillRef idx="2">
            <a:schemeClr val="accent3"/>
          </a:fillRef>
          <a:effectRef idx="1">
            <a:schemeClr val="accent3"/>
          </a:effectRef>
          <a:fontRef idx="minor">
            <a:schemeClr val="dk1"/>
          </a:fontRef>
        </p:style>
        <p:txBody>
          <a:bodyPr>
            <a:noAutofit/>
          </a:bodyPr>
          <a:lstStyle/>
          <a:p>
            <a:pPr>
              <a:lnSpc>
                <a:spcPct val="115000"/>
              </a:lnSpc>
            </a:pPr>
            <a:r>
              <a:rPr lang="ru-RU" sz="1800" b="1" dirty="0">
                <a:solidFill>
                  <a:srgbClr val="000000"/>
                </a:solidFill>
                <a:latin typeface="Times New Roman"/>
                <a:ea typeface="Calibri"/>
                <a:cs typeface="Times New Roman"/>
              </a:rPr>
              <a:t>Изменения в </a:t>
            </a:r>
            <a:r>
              <a:rPr lang="ru-RU" sz="1800" b="1" dirty="0">
                <a:latin typeface="Times New Roman"/>
                <a:ea typeface="Calibri"/>
                <a:cs typeface="Times New Roman"/>
              </a:rPr>
              <a:t>Постановление Правительства РФ от 31.12.2021 N 2604 «Об оценке заявок на участие в закупке товаров, работ, услуг для обеспечения государственных и муниципальных нужд, внесении изменений в пункт 4 постановления Правительства Российской Федерации от 20 декабря 2021 г</a:t>
            </a:r>
            <a:r>
              <a:rPr lang="ru-RU" sz="1800" b="1" dirty="0" smtClean="0">
                <a:latin typeface="Times New Roman"/>
                <a:ea typeface="Calibri"/>
                <a:cs typeface="Times New Roman"/>
              </a:rPr>
              <a:t>.  </a:t>
            </a:r>
            <a:r>
              <a:rPr lang="ru-RU" sz="1800" b="1" dirty="0">
                <a:latin typeface="Times New Roman"/>
                <a:ea typeface="Calibri"/>
                <a:cs typeface="Times New Roman"/>
              </a:rPr>
              <a:t>N 2369 и признании утратившими силу некоторых актов и отдельных положений некоторых актов Правительства Российской Федерации»</a:t>
            </a:r>
            <a:r>
              <a:rPr lang="ru-RU" sz="1800" dirty="0">
                <a:ea typeface="Calibri"/>
                <a:cs typeface="Times New Roman"/>
              </a:rPr>
              <a:t/>
            </a:r>
            <a:br>
              <a:rPr lang="ru-RU" sz="1800" dirty="0">
                <a:ea typeface="Calibri"/>
                <a:cs typeface="Times New Roman"/>
              </a:rPr>
            </a:br>
            <a:endParaRPr lang="ru-RU" sz="1800" dirty="0"/>
          </a:p>
        </p:txBody>
      </p:sp>
      <p:sp>
        <p:nvSpPr>
          <p:cNvPr id="3" name="Объект 2"/>
          <p:cNvSpPr>
            <a:spLocks noGrp="1"/>
          </p:cNvSpPr>
          <p:nvPr>
            <p:ph idx="1"/>
          </p:nvPr>
        </p:nvSpPr>
        <p:spPr>
          <a:xfrm>
            <a:off x="457200" y="2564904"/>
            <a:ext cx="8229600" cy="3561259"/>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marL="0" indent="0" algn="just">
              <a:lnSpc>
                <a:spcPct val="115000"/>
              </a:lnSpc>
              <a:spcAft>
                <a:spcPts val="0"/>
              </a:spcAft>
              <a:buNone/>
            </a:pPr>
            <a:r>
              <a:rPr lang="ru-RU" sz="1800" b="1" dirty="0">
                <a:solidFill>
                  <a:srgbClr val="000000"/>
                </a:solidFill>
                <a:latin typeface="Times New Roman"/>
                <a:ea typeface="Calibri"/>
                <a:cs typeface="Times New Roman"/>
              </a:rPr>
              <a:t>Изменен порядок </a:t>
            </a:r>
            <a:r>
              <a:rPr lang="ru-RU" sz="1800" dirty="0">
                <a:solidFill>
                  <a:srgbClr val="000000"/>
                </a:solidFill>
                <a:latin typeface="Times New Roman"/>
                <a:ea typeface="Calibri"/>
                <a:cs typeface="Times New Roman"/>
              </a:rPr>
              <a:t>оценки заявок по критерию оценки "цена контракта, </a:t>
            </a:r>
            <a:r>
              <a:rPr lang="ru-RU" sz="1800" dirty="0" smtClean="0">
                <a:solidFill>
                  <a:srgbClr val="000000"/>
                </a:solidFill>
                <a:latin typeface="Times New Roman"/>
                <a:ea typeface="Calibri"/>
                <a:cs typeface="Times New Roman"/>
              </a:rPr>
              <a:t>сумма </a:t>
            </a:r>
            <a:r>
              <a:rPr lang="ru-RU" sz="1800" dirty="0" smtClean="0">
                <a:solidFill>
                  <a:srgbClr val="000000"/>
                </a:solidFill>
                <a:latin typeface="Times New Roman"/>
                <a:ea typeface="Calibri"/>
              </a:rPr>
              <a:t>цен </a:t>
            </a:r>
            <a:r>
              <a:rPr lang="ru-RU" sz="1800" dirty="0">
                <a:solidFill>
                  <a:srgbClr val="000000"/>
                </a:solidFill>
                <a:latin typeface="Times New Roman"/>
                <a:ea typeface="Calibri"/>
              </a:rPr>
              <a:t>единиц товара, работы, услуги". </a:t>
            </a:r>
            <a:endParaRPr lang="ru-RU" sz="1800" dirty="0" smtClean="0">
              <a:solidFill>
                <a:srgbClr val="000000"/>
              </a:solidFill>
              <a:latin typeface="Times New Roman"/>
              <a:ea typeface="Calibri"/>
            </a:endParaRPr>
          </a:p>
          <a:p>
            <a:pPr marL="0" indent="0" algn="just">
              <a:lnSpc>
                <a:spcPct val="115000"/>
              </a:lnSpc>
              <a:spcAft>
                <a:spcPts val="0"/>
              </a:spcAft>
              <a:buNone/>
            </a:pPr>
            <a:r>
              <a:rPr lang="ru-RU" sz="1800" b="1" dirty="0" smtClean="0">
                <a:solidFill>
                  <a:srgbClr val="000000"/>
                </a:solidFill>
                <a:latin typeface="Times New Roman"/>
                <a:ea typeface="Calibri"/>
              </a:rPr>
              <a:t>Добавлен </a:t>
            </a:r>
            <a:r>
              <a:rPr lang="ru-RU" sz="1800" b="1" dirty="0">
                <a:solidFill>
                  <a:srgbClr val="000000"/>
                </a:solidFill>
                <a:latin typeface="Times New Roman"/>
                <a:ea typeface="Calibri"/>
              </a:rPr>
              <a:t>новый вариант расчета</a:t>
            </a:r>
            <a:r>
              <a:rPr lang="ru-RU" sz="1800" dirty="0">
                <a:solidFill>
                  <a:srgbClr val="000000"/>
                </a:solidFill>
                <a:latin typeface="Times New Roman"/>
                <a:ea typeface="Calibri"/>
              </a:rPr>
              <a:t> для случаев, когда при оценке </a:t>
            </a:r>
            <a:r>
              <a:rPr lang="ru-RU" sz="1800" b="1" dirty="0">
                <a:solidFill>
                  <a:srgbClr val="000000"/>
                </a:solidFill>
                <a:latin typeface="Times New Roman"/>
                <a:ea typeface="Calibri"/>
              </a:rPr>
              <a:t>хотя бы одной заявки </a:t>
            </a:r>
            <a:r>
              <a:rPr lang="ru-RU" sz="1800" dirty="0">
                <a:solidFill>
                  <a:srgbClr val="000000"/>
                </a:solidFill>
                <a:latin typeface="Times New Roman"/>
                <a:ea typeface="Calibri"/>
              </a:rPr>
              <a:t>получено значение, являющееся </a:t>
            </a:r>
            <a:r>
              <a:rPr lang="ru-RU" sz="1800" b="1" dirty="0">
                <a:solidFill>
                  <a:srgbClr val="000000"/>
                </a:solidFill>
                <a:latin typeface="Times New Roman"/>
                <a:ea typeface="Calibri"/>
              </a:rPr>
              <a:t>отрицательным </a:t>
            </a:r>
            <a:r>
              <a:rPr lang="ru-RU" sz="1800" b="1" dirty="0" smtClean="0">
                <a:solidFill>
                  <a:srgbClr val="000000"/>
                </a:solidFill>
                <a:latin typeface="Times New Roman"/>
                <a:ea typeface="Calibri"/>
              </a:rPr>
              <a:t>числом.</a:t>
            </a:r>
          </a:p>
          <a:p>
            <a:pPr marL="0" indent="0" algn="just">
              <a:lnSpc>
                <a:spcPct val="115000"/>
              </a:lnSpc>
              <a:spcAft>
                <a:spcPts val="0"/>
              </a:spcAft>
              <a:buNone/>
            </a:pPr>
            <a:r>
              <a:rPr lang="ru-RU" sz="1800" b="1" dirty="0" smtClean="0">
                <a:solidFill>
                  <a:srgbClr val="000000"/>
                </a:solidFill>
                <a:latin typeface="Times New Roman"/>
                <a:ea typeface="Calibri"/>
                <a:cs typeface="Times New Roman"/>
              </a:rPr>
              <a:t>Тогда</a:t>
            </a:r>
            <a:r>
              <a:rPr lang="ru-RU" sz="1800" dirty="0" smtClean="0">
                <a:solidFill>
                  <a:srgbClr val="000000"/>
                </a:solidFill>
                <a:latin typeface="Times New Roman"/>
                <a:ea typeface="Calibri"/>
                <a:cs typeface="Times New Roman"/>
              </a:rPr>
              <a:t> значение </a:t>
            </a:r>
            <a:r>
              <a:rPr lang="ru-RU" sz="1800" dirty="0">
                <a:solidFill>
                  <a:srgbClr val="000000"/>
                </a:solidFill>
                <a:latin typeface="Times New Roman"/>
                <a:ea typeface="Calibri"/>
                <a:cs typeface="Times New Roman"/>
              </a:rPr>
              <a:t>количества баллов по критерию оценки "цена контракта, сумма цен единиц товара, работы, услуги" </a:t>
            </a:r>
            <a:r>
              <a:rPr lang="ru-RU" sz="1800" b="1" dirty="0">
                <a:solidFill>
                  <a:srgbClr val="000000"/>
                </a:solidFill>
                <a:latin typeface="Times New Roman"/>
                <a:ea typeface="Calibri"/>
                <a:cs typeface="Times New Roman"/>
              </a:rPr>
              <a:t>всем заявкам</a:t>
            </a:r>
            <a:r>
              <a:rPr lang="ru-RU" sz="1800" dirty="0">
                <a:solidFill>
                  <a:srgbClr val="000000"/>
                </a:solidFill>
                <a:latin typeface="Times New Roman"/>
                <a:ea typeface="Calibri"/>
                <a:cs typeface="Times New Roman"/>
              </a:rPr>
              <a:t>, подлежащим в соответствии с Федеральным законом оценке по указанному критерию оценки (</a:t>
            </a:r>
            <a:r>
              <a:rPr lang="ru-RU" sz="1800" dirty="0" err="1">
                <a:solidFill>
                  <a:srgbClr val="000000"/>
                </a:solidFill>
                <a:latin typeface="Times New Roman"/>
                <a:ea typeface="Calibri"/>
                <a:cs typeface="Times New Roman"/>
              </a:rPr>
              <a:t>БЦi</a:t>
            </a:r>
            <a:r>
              <a:rPr lang="ru-RU" sz="1800" dirty="0">
                <a:solidFill>
                  <a:srgbClr val="000000"/>
                </a:solidFill>
                <a:latin typeface="Times New Roman"/>
                <a:ea typeface="Calibri"/>
                <a:cs typeface="Times New Roman"/>
              </a:rPr>
              <a:t>), определяется по формуле:</a:t>
            </a:r>
            <a:endParaRPr lang="ru-RU" sz="1600" dirty="0">
              <a:ea typeface="Calibri"/>
              <a:cs typeface="Times New Roman"/>
            </a:endParaRPr>
          </a:p>
          <a:p>
            <a:pPr marL="0" indent="0" algn="just">
              <a:lnSpc>
                <a:spcPct val="115000"/>
              </a:lnSpc>
              <a:spcAft>
                <a:spcPts val="0"/>
              </a:spcAft>
              <a:buNone/>
            </a:pPr>
            <a:r>
              <a:rPr lang="ru-RU" sz="1800" dirty="0">
                <a:solidFill>
                  <a:srgbClr val="000000"/>
                </a:solidFill>
                <a:latin typeface="Times New Roman"/>
                <a:ea typeface="Calibri"/>
                <a:cs typeface="Times New Roman"/>
              </a:rPr>
              <a:t> </a:t>
            </a:r>
            <a:endParaRPr lang="ru-RU" sz="1600" dirty="0">
              <a:ea typeface="Calibri"/>
              <a:cs typeface="Times New Roman"/>
            </a:endParaRPr>
          </a:p>
          <a:p>
            <a:pPr marL="0" indent="0" algn="just">
              <a:lnSpc>
                <a:spcPct val="115000"/>
              </a:lnSpc>
              <a:spcAft>
                <a:spcPts val="0"/>
              </a:spcAft>
              <a:buNone/>
            </a:pPr>
            <a:endParaRPr lang="ru-RU" sz="1600" dirty="0">
              <a:ea typeface="Calibri"/>
              <a:cs typeface="Times New Roman"/>
            </a:endParaRPr>
          </a:p>
          <a:p>
            <a:pPr marL="0" indent="0" algn="just">
              <a:buNone/>
            </a:pPr>
            <a:r>
              <a:rPr lang="ru-RU" sz="1800" dirty="0">
                <a:solidFill>
                  <a:srgbClr val="000000"/>
                </a:solidFill>
                <a:latin typeface="Times New Roman"/>
                <a:ea typeface="Calibri"/>
              </a:rPr>
              <a:t>где </a:t>
            </a:r>
            <a:r>
              <a:rPr lang="ru-RU" sz="1800" dirty="0" err="1">
                <a:solidFill>
                  <a:srgbClr val="000000"/>
                </a:solidFill>
                <a:latin typeface="Times New Roman"/>
                <a:ea typeface="Calibri"/>
              </a:rPr>
              <a:t>Цнач</a:t>
            </a:r>
            <a:r>
              <a:rPr lang="ru-RU" sz="1800" dirty="0">
                <a:solidFill>
                  <a:srgbClr val="000000"/>
                </a:solidFill>
                <a:latin typeface="Times New Roman"/>
                <a:ea typeface="Calibri"/>
              </a:rPr>
              <a:t> - начальная (максимальная) цена контракта, или сумма начальных (максимальных) цен каждого контракта, заключаемого по результатам проведения совместного конкурса (в случае проведения совместного конкурса), или начальная сумма цен единиц товаров, работ, услуг (в случае, предусмотренном частью 24 статьи 22 Федерального закона, в том числе при проведении в таком случае совместного конкурса).</a:t>
            </a:r>
            <a:endParaRPr lang="ru-RU" sz="1800" b="1"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35</a:t>
            </a:fld>
            <a:endParaRPr lang="ru-RU"/>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1272" y="4365104"/>
            <a:ext cx="2462213"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74478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74242"/>
          </a:xfrm>
        </p:spPr>
        <p:style>
          <a:lnRef idx="1">
            <a:schemeClr val="accent3"/>
          </a:lnRef>
          <a:fillRef idx="2">
            <a:schemeClr val="accent3"/>
          </a:fillRef>
          <a:effectRef idx="1">
            <a:schemeClr val="accent3"/>
          </a:effectRef>
          <a:fontRef idx="minor">
            <a:schemeClr val="dk1"/>
          </a:fontRef>
        </p:style>
        <p:txBody>
          <a:bodyPr>
            <a:noAutofit/>
          </a:bodyPr>
          <a:lstStyle/>
          <a:p>
            <a:pPr>
              <a:lnSpc>
                <a:spcPct val="115000"/>
              </a:lnSpc>
            </a:pPr>
            <a:r>
              <a:rPr lang="ru-RU" sz="1800" b="1" dirty="0">
                <a:solidFill>
                  <a:srgbClr val="000000"/>
                </a:solidFill>
                <a:latin typeface="Times New Roman"/>
                <a:ea typeface="Calibri"/>
                <a:cs typeface="Times New Roman"/>
              </a:rPr>
              <a:t>Изменения в </a:t>
            </a:r>
            <a:r>
              <a:rPr lang="ru-RU" sz="1800" b="1" dirty="0">
                <a:latin typeface="Times New Roman"/>
                <a:ea typeface="Calibri"/>
                <a:cs typeface="Times New Roman"/>
              </a:rPr>
              <a:t>Постановление Правительства РФ от 31.12.2021 N 2604 «Об оценке заявок на участие в закупке товаров, работ, услуг для обеспечения государственных и муниципальных нужд, внесении изменений в пункт 4 постановления Правительства Российской Федерации от 20 декабря 2021 г</a:t>
            </a:r>
            <a:r>
              <a:rPr lang="ru-RU" sz="1800" b="1" dirty="0" smtClean="0">
                <a:latin typeface="Times New Roman"/>
                <a:ea typeface="Calibri"/>
                <a:cs typeface="Times New Roman"/>
              </a:rPr>
              <a:t>.  </a:t>
            </a:r>
            <a:r>
              <a:rPr lang="ru-RU" sz="1800" b="1" dirty="0">
                <a:latin typeface="Times New Roman"/>
                <a:ea typeface="Calibri"/>
                <a:cs typeface="Times New Roman"/>
              </a:rPr>
              <a:t>N 2369 и признании утратившими силу некоторых актов и отдельных положений некоторых актов Правительства Российской Федерации»</a:t>
            </a:r>
            <a:r>
              <a:rPr lang="ru-RU" sz="1800" dirty="0">
                <a:ea typeface="Calibri"/>
                <a:cs typeface="Times New Roman"/>
              </a:rPr>
              <a:t/>
            </a:r>
            <a:br>
              <a:rPr lang="ru-RU" sz="1800" dirty="0">
                <a:ea typeface="Calibri"/>
                <a:cs typeface="Times New Roman"/>
              </a:rPr>
            </a:br>
            <a:endParaRPr lang="ru-RU" sz="1800" dirty="0"/>
          </a:p>
        </p:txBody>
      </p:sp>
      <p:sp>
        <p:nvSpPr>
          <p:cNvPr id="3" name="Объект 2"/>
          <p:cNvSpPr>
            <a:spLocks noGrp="1"/>
          </p:cNvSpPr>
          <p:nvPr>
            <p:ph idx="1"/>
          </p:nvPr>
        </p:nvSpPr>
        <p:spPr>
          <a:xfrm>
            <a:off x="457200" y="2708920"/>
            <a:ext cx="8229600" cy="3417243"/>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ru-RU" sz="1900" dirty="0" smtClean="0">
                <a:latin typeface="Times New Roman" pitchFamily="18" charset="0"/>
                <a:cs typeface="Times New Roman" pitchFamily="18" charset="0"/>
              </a:rPr>
              <a:t>При выборе критерия оценки:  квалификация </a:t>
            </a:r>
            <a:r>
              <a:rPr lang="ru-RU" sz="1900" dirty="0">
                <a:latin typeface="Times New Roman" pitchFamily="18" charset="0"/>
                <a:cs typeface="Times New Roman" pitchFamily="18" charset="0"/>
              </a:rPr>
              <a:t>участников </a:t>
            </a:r>
            <a:r>
              <a:rPr lang="ru-RU" sz="1900" dirty="0" smtClean="0">
                <a:latin typeface="Times New Roman" pitchFamily="18" charset="0"/>
                <a:cs typeface="Times New Roman" pitchFamily="18" charset="0"/>
              </a:rPr>
              <a:t>закупки, показателя оценки: наличие </a:t>
            </a:r>
            <a:r>
              <a:rPr lang="ru-RU" sz="1900" dirty="0">
                <a:latin typeface="Times New Roman" pitchFamily="18" charset="0"/>
                <a:cs typeface="Times New Roman" pitchFamily="18" charset="0"/>
              </a:rPr>
              <a:t>у участников закупки опыта поставки товара, выполнения работы, оказания услуги, связанного с предметом </a:t>
            </a:r>
            <a:r>
              <a:rPr lang="ru-RU" sz="1900" dirty="0" smtClean="0">
                <a:latin typeface="Times New Roman" pitchFamily="18" charset="0"/>
                <a:cs typeface="Times New Roman" pitchFamily="18" charset="0"/>
              </a:rPr>
              <a:t>контракта, </a:t>
            </a:r>
            <a:r>
              <a:rPr lang="ru-RU" sz="1900" dirty="0" smtClean="0">
                <a:solidFill>
                  <a:srgbClr val="000000"/>
                </a:solidFill>
                <a:latin typeface="Times New Roman" pitchFamily="18" charset="0"/>
                <a:ea typeface="Calibri"/>
                <a:cs typeface="Times New Roman" pitchFamily="18" charset="0"/>
              </a:rPr>
              <a:t>одного </a:t>
            </a:r>
            <a:r>
              <a:rPr lang="ru-RU" sz="1900" dirty="0">
                <a:solidFill>
                  <a:srgbClr val="000000"/>
                </a:solidFill>
                <a:latin typeface="Times New Roman" pitchFamily="18" charset="0"/>
                <a:ea typeface="Calibri"/>
                <a:cs typeface="Times New Roman" pitchFamily="18" charset="0"/>
              </a:rPr>
              <a:t>или нескольких из </a:t>
            </a:r>
            <a:r>
              <a:rPr lang="ru-RU" sz="1900" dirty="0" smtClean="0">
                <a:solidFill>
                  <a:srgbClr val="000000"/>
                </a:solidFill>
                <a:latin typeface="Times New Roman" pitchFamily="18" charset="0"/>
                <a:ea typeface="Calibri"/>
                <a:cs typeface="Times New Roman" pitchFamily="18" charset="0"/>
              </a:rPr>
              <a:t>детализирующих </a:t>
            </a:r>
            <a:r>
              <a:rPr lang="ru-RU" sz="1900" dirty="0">
                <a:solidFill>
                  <a:srgbClr val="000000"/>
                </a:solidFill>
                <a:latin typeface="Times New Roman" pitchFamily="18" charset="0"/>
                <a:ea typeface="Calibri"/>
                <a:cs typeface="Times New Roman" pitchFamily="18" charset="0"/>
              </a:rPr>
              <a:t>показателей оценки</a:t>
            </a:r>
            <a:endParaRPr lang="ru-RU" sz="1900" dirty="0">
              <a:latin typeface="Times New Roman" pitchFamily="18" charset="0"/>
              <a:cs typeface="Times New Roman" pitchFamily="18" charset="0"/>
            </a:endParaRPr>
          </a:p>
          <a:p>
            <a:pPr algn="just">
              <a:lnSpc>
                <a:spcPct val="115000"/>
              </a:lnSpc>
              <a:spcAft>
                <a:spcPts val="0"/>
              </a:spcAft>
            </a:pPr>
            <a:r>
              <a:rPr lang="ru-RU" sz="1900" dirty="0" smtClean="0">
                <a:solidFill>
                  <a:srgbClr val="000000"/>
                </a:solidFill>
                <a:latin typeface="Times New Roman" pitchFamily="18" charset="0"/>
                <a:ea typeface="Calibri"/>
                <a:cs typeface="Times New Roman" pitchFamily="18" charset="0"/>
              </a:rPr>
              <a:t>общая </a:t>
            </a:r>
            <a:r>
              <a:rPr lang="ru-RU" sz="1900" dirty="0">
                <a:solidFill>
                  <a:srgbClr val="000000"/>
                </a:solidFill>
                <a:latin typeface="Times New Roman" pitchFamily="18" charset="0"/>
                <a:ea typeface="Calibri"/>
                <a:cs typeface="Times New Roman" pitchFamily="18" charset="0"/>
              </a:rPr>
              <a:t>цена исполненных участником закупки договоров;</a:t>
            </a:r>
            <a:endParaRPr lang="ru-RU" sz="1900" dirty="0">
              <a:latin typeface="Times New Roman" pitchFamily="18" charset="0"/>
              <a:ea typeface="Calibri"/>
              <a:cs typeface="Times New Roman" pitchFamily="18" charset="0"/>
            </a:endParaRPr>
          </a:p>
          <a:p>
            <a:pPr algn="just">
              <a:lnSpc>
                <a:spcPct val="115000"/>
              </a:lnSpc>
              <a:spcAft>
                <a:spcPts val="0"/>
              </a:spcAft>
            </a:pPr>
            <a:r>
              <a:rPr lang="ru-RU" sz="1900" dirty="0">
                <a:solidFill>
                  <a:srgbClr val="000000"/>
                </a:solidFill>
                <a:latin typeface="Times New Roman" pitchFamily="18" charset="0"/>
                <a:ea typeface="Calibri"/>
                <a:cs typeface="Times New Roman" pitchFamily="18" charset="0"/>
              </a:rPr>
              <a:t>общее количество исполненных участником закупки договоров;</a:t>
            </a:r>
            <a:endParaRPr lang="ru-RU" sz="1900" dirty="0">
              <a:latin typeface="Times New Roman" pitchFamily="18" charset="0"/>
              <a:ea typeface="Calibri"/>
              <a:cs typeface="Times New Roman" pitchFamily="18" charset="0"/>
            </a:endParaRPr>
          </a:p>
          <a:p>
            <a:pPr algn="just"/>
            <a:r>
              <a:rPr lang="ru-RU" sz="1900" dirty="0">
                <a:solidFill>
                  <a:srgbClr val="000000"/>
                </a:solidFill>
                <a:latin typeface="Times New Roman" pitchFamily="18" charset="0"/>
                <a:ea typeface="Calibri"/>
                <a:cs typeface="Times New Roman" pitchFamily="18" charset="0"/>
              </a:rPr>
              <a:t>наибольшая цена одного из исполненных участником закупки договоров</a:t>
            </a:r>
            <a:r>
              <a:rPr lang="ru-RU" sz="1900" dirty="0" smtClean="0">
                <a:solidFill>
                  <a:srgbClr val="000000"/>
                </a:solidFill>
                <a:latin typeface="Times New Roman" pitchFamily="18" charset="0"/>
                <a:ea typeface="Calibri"/>
                <a:cs typeface="Times New Roman" pitchFamily="18" charset="0"/>
              </a:rPr>
              <a:t>.</a:t>
            </a:r>
          </a:p>
          <a:p>
            <a:pPr marL="0" indent="0" algn="just">
              <a:buNone/>
            </a:pPr>
            <a:r>
              <a:rPr lang="ru-RU" sz="1900" dirty="0" smtClean="0">
                <a:solidFill>
                  <a:srgbClr val="000000"/>
                </a:solidFill>
                <a:latin typeface="Times New Roman" pitchFamily="18" charset="0"/>
                <a:ea typeface="Calibri"/>
                <a:cs typeface="Times New Roman" pitchFamily="18" charset="0"/>
              </a:rPr>
              <a:t> </a:t>
            </a:r>
            <a:r>
              <a:rPr lang="ru-RU" sz="1900" b="1" dirty="0">
                <a:solidFill>
                  <a:srgbClr val="000000"/>
                </a:solidFill>
                <a:latin typeface="Times New Roman" pitchFamily="18" charset="0"/>
                <a:ea typeface="Calibri"/>
                <a:cs typeface="Times New Roman" pitchFamily="18" charset="0"/>
              </a:rPr>
              <a:t>Применение</a:t>
            </a:r>
            <a:r>
              <a:rPr lang="ru-RU" sz="1900" dirty="0">
                <a:solidFill>
                  <a:srgbClr val="000000"/>
                </a:solidFill>
                <a:latin typeface="Times New Roman" pitchFamily="18" charset="0"/>
                <a:ea typeface="Calibri"/>
                <a:cs typeface="Times New Roman" pitchFamily="18" charset="0"/>
              </a:rPr>
              <a:t> </a:t>
            </a:r>
            <a:r>
              <a:rPr lang="ru-RU" sz="1900" b="1" dirty="0">
                <a:solidFill>
                  <a:srgbClr val="000000"/>
                </a:solidFill>
                <a:latin typeface="Times New Roman" pitchFamily="18" charset="0"/>
                <a:ea typeface="Calibri"/>
                <a:cs typeface="Times New Roman" pitchFamily="18" charset="0"/>
              </a:rPr>
              <a:t>шкалы оценки не </a:t>
            </a:r>
            <a:r>
              <a:rPr lang="ru-RU" sz="1900" b="1" dirty="0" smtClean="0">
                <a:solidFill>
                  <a:srgbClr val="000000"/>
                </a:solidFill>
                <a:latin typeface="Times New Roman" pitchFamily="18" charset="0"/>
                <a:ea typeface="Calibri"/>
                <a:cs typeface="Times New Roman" pitchFamily="18" charset="0"/>
              </a:rPr>
              <a:t>допускается</a:t>
            </a:r>
            <a:r>
              <a:rPr lang="en-US" sz="1900" b="1" dirty="0" smtClean="0">
                <a:solidFill>
                  <a:srgbClr val="000000"/>
                </a:solidFill>
                <a:latin typeface="Times New Roman" pitchFamily="18" charset="0"/>
                <a:ea typeface="Calibri"/>
                <a:cs typeface="Times New Roman" pitchFamily="18" charset="0"/>
              </a:rPr>
              <a:t>! </a:t>
            </a:r>
            <a:r>
              <a:rPr lang="ru-RU" sz="1900" b="1" dirty="0" smtClean="0">
                <a:solidFill>
                  <a:srgbClr val="000000"/>
                </a:solidFill>
                <a:latin typeface="Times New Roman" pitchFamily="18" charset="0"/>
                <a:ea typeface="Calibri"/>
                <a:cs typeface="Times New Roman" pitchFamily="18" charset="0"/>
              </a:rPr>
              <a:t>Оценка заявок осуществляется исключительно по соответствующим формулам</a:t>
            </a:r>
            <a:r>
              <a:rPr lang="en-US" sz="2300" b="1" dirty="0" smtClean="0">
                <a:solidFill>
                  <a:srgbClr val="000000"/>
                </a:solidFill>
                <a:latin typeface="Times New Roman" pitchFamily="18" charset="0"/>
                <a:ea typeface="Calibri"/>
                <a:cs typeface="Times New Roman" pitchFamily="18" charset="0"/>
              </a:rPr>
              <a:t>!</a:t>
            </a:r>
            <a:endParaRPr lang="ru-RU" sz="2300" dirty="0">
              <a:latin typeface="Times New Roman" pitchFamily="18" charset="0"/>
              <a:ea typeface="Calibri"/>
              <a:cs typeface="Times New Roman" pitchFamily="18" charset="0"/>
            </a:endParaRPr>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36</a:t>
            </a:fld>
            <a:endParaRPr lang="ru-RU"/>
          </a:p>
        </p:txBody>
      </p:sp>
    </p:spTree>
    <p:extLst>
      <p:ext uri="{BB962C8B-B14F-4D97-AF65-F5344CB8AC3E}">
        <p14:creationId xmlns:p14="http://schemas.microsoft.com/office/powerpoint/2010/main" val="38483827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74242"/>
          </a:xfrm>
        </p:spPr>
        <p:style>
          <a:lnRef idx="1">
            <a:schemeClr val="accent3"/>
          </a:lnRef>
          <a:fillRef idx="2">
            <a:schemeClr val="accent3"/>
          </a:fillRef>
          <a:effectRef idx="1">
            <a:schemeClr val="accent3"/>
          </a:effectRef>
          <a:fontRef idx="minor">
            <a:schemeClr val="dk1"/>
          </a:fontRef>
        </p:style>
        <p:txBody>
          <a:bodyPr>
            <a:noAutofit/>
          </a:bodyPr>
          <a:lstStyle/>
          <a:p>
            <a:pPr>
              <a:lnSpc>
                <a:spcPct val="115000"/>
              </a:lnSpc>
            </a:pPr>
            <a:r>
              <a:rPr lang="ru-RU" sz="1800" b="1" dirty="0">
                <a:solidFill>
                  <a:srgbClr val="000000"/>
                </a:solidFill>
                <a:latin typeface="Times New Roman"/>
                <a:ea typeface="Calibri"/>
                <a:cs typeface="Times New Roman"/>
              </a:rPr>
              <a:t>Изменения в </a:t>
            </a:r>
            <a:r>
              <a:rPr lang="ru-RU" sz="1800" b="1" dirty="0">
                <a:latin typeface="Times New Roman"/>
                <a:ea typeface="Calibri"/>
                <a:cs typeface="Times New Roman"/>
              </a:rPr>
              <a:t>Постановление Правительства РФ от 31.12.2021 N 2604 «Об оценке заявок на участие в закупке товаров, работ, услуг для обеспечения государственных и муниципальных нужд, внесении изменений в пункт 4 постановления Правительства Российской Федерации от 20 декабря 2021 г</a:t>
            </a:r>
            <a:r>
              <a:rPr lang="ru-RU" sz="1800" b="1" dirty="0" smtClean="0">
                <a:latin typeface="Times New Roman"/>
                <a:ea typeface="Calibri"/>
                <a:cs typeface="Times New Roman"/>
              </a:rPr>
              <a:t>.  </a:t>
            </a:r>
            <a:r>
              <a:rPr lang="ru-RU" sz="1800" b="1" dirty="0">
                <a:latin typeface="Times New Roman"/>
                <a:ea typeface="Calibri"/>
                <a:cs typeface="Times New Roman"/>
              </a:rPr>
              <a:t>N 2369 и признании утратившими силу некоторых актов и отдельных положений некоторых актов Правительства Российской Федерации»</a:t>
            </a:r>
            <a:r>
              <a:rPr lang="ru-RU" sz="1800" dirty="0">
                <a:ea typeface="Calibri"/>
                <a:cs typeface="Times New Roman"/>
              </a:rPr>
              <a:t/>
            </a:r>
            <a:br>
              <a:rPr lang="ru-RU" sz="1800" dirty="0">
                <a:ea typeface="Calibri"/>
                <a:cs typeface="Times New Roman"/>
              </a:rPr>
            </a:br>
            <a:endParaRPr lang="ru-RU" sz="1800" dirty="0"/>
          </a:p>
        </p:txBody>
      </p:sp>
      <p:sp>
        <p:nvSpPr>
          <p:cNvPr id="3" name="Объект 2"/>
          <p:cNvSpPr>
            <a:spLocks noGrp="1"/>
          </p:cNvSpPr>
          <p:nvPr>
            <p:ph idx="1"/>
          </p:nvPr>
        </p:nvSpPr>
        <p:spPr>
          <a:xfrm>
            <a:off x="457200" y="2564904"/>
            <a:ext cx="8229600" cy="3561259"/>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ru-RU" sz="1800" dirty="0" smtClean="0">
                <a:solidFill>
                  <a:srgbClr val="000000"/>
                </a:solidFill>
                <a:latin typeface="Times New Roman"/>
                <a:ea typeface="Calibri"/>
              </a:rPr>
              <a:t>	</a:t>
            </a:r>
            <a:r>
              <a:rPr lang="ru-RU" sz="2000" dirty="0" smtClean="0">
                <a:solidFill>
                  <a:srgbClr val="000000"/>
                </a:solidFill>
                <a:latin typeface="Times New Roman"/>
                <a:ea typeface="Calibri"/>
              </a:rPr>
              <a:t>По </a:t>
            </a:r>
            <a:r>
              <a:rPr lang="ru-RU" sz="2000" dirty="0">
                <a:solidFill>
                  <a:srgbClr val="000000"/>
                </a:solidFill>
                <a:latin typeface="Times New Roman"/>
                <a:ea typeface="Calibri"/>
              </a:rPr>
              <a:t>всему тексту постановления скорректированы особенности оценки заявок при осуществлении закупок отдельных видов товаров, работ, услуг в части услуг охраны</a:t>
            </a:r>
            <a:r>
              <a:rPr lang="ru-RU" sz="2000" dirty="0" smtClean="0">
                <a:solidFill>
                  <a:srgbClr val="000000"/>
                </a:solidFill>
                <a:latin typeface="Times New Roman"/>
                <a:ea typeface="Calibri"/>
              </a:rPr>
              <a:t>.</a:t>
            </a:r>
          </a:p>
          <a:p>
            <a:pPr marL="0" indent="0" algn="just">
              <a:buNone/>
            </a:pPr>
            <a:endParaRPr lang="ru-RU" sz="2000" dirty="0" smtClean="0">
              <a:solidFill>
                <a:srgbClr val="000000"/>
              </a:solidFill>
              <a:latin typeface="Times New Roman"/>
              <a:ea typeface="Calibri"/>
            </a:endParaRPr>
          </a:p>
          <a:p>
            <a:pPr marL="0" indent="0" algn="just">
              <a:buNone/>
            </a:pPr>
            <a:r>
              <a:rPr lang="ru-RU" sz="2000" dirty="0" smtClean="0">
                <a:solidFill>
                  <a:srgbClr val="000000"/>
                </a:solidFill>
                <a:latin typeface="Times New Roman"/>
                <a:ea typeface="Calibri"/>
              </a:rPr>
              <a:t> </a:t>
            </a:r>
            <a:r>
              <a:rPr lang="ru-RU" sz="2000" dirty="0">
                <a:solidFill>
                  <a:srgbClr val="000000"/>
                </a:solidFill>
                <a:latin typeface="Times New Roman"/>
                <a:ea typeface="Calibri"/>
              </a:rPr>
              <a:t>Исключена привязка к отраслевой направленности объекта </a:t>
            </a:r>
            <a:r>
              <a:rPr lang="ru-RU" sz="2000" dirty="0" smtClean="0">
                <a:solidFill>
                  <a:srgbClr val="000000"/>
                </a:solidFill>
                <a:latin typeface="Times New Roman"/>
                <a:ea typeface="Calibri"/>
              </a:rPr>
              <a:t>охраны:</a:t>
            </a:r>
          </a:p>
          <a:p>
            <a:pPr marL="0" indent="0" algn="just">
              <a:buNone/>
            </a:pPr>
            <a:r>
              <a:rPr lang="ru-RU" sz="2000" dirty="0" smtClean="0">
                <a:solidFill>
                  <a:srgbClr val="000000"/>
                </a:solidFill>
                <a:latin typeface="Times New Roman"/>
                <a:ea typeface="Calibri"/>
              </a:rPr>
              <a:t>35</a:t>
            </a:r>
            <a:r>
              <a:rPr lang="ru-RU" sz="2000" dirty="0">
                <a:solidFill>
                  <a:srgbClr val="000000"/>
                </a:solidFill>
                <a:latin typeface="Times New Roman"/>
                <a:ea typeface="Calibri"/>
              </a:rPr>
              <a:t>. При осуществлении закупки, по результатам проведения которой заключается контракт на оказание услуг по обеспечению охраны объектов (территорий) </a:t>
            </a:r>
            <a:r>
              <a:rPr lang="ru-RU" sz="2000" b="1" strike="sngStrike" dirty="0">
                <a:solidFill>
                  <a:srgbClr val="000000"/>
                </a:solidFill>
                <a:latin typeface="Times New Roman"/>
                <a:ea typeface="Calibri"/>
              </a:rPr>
              <a:t>образовательных и научных организаций:</a:t>
            </a:r>
            <a:endParaRPr lang="ru-RU" sz="2000"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37</a:t>
            </a:fld>
            <a:endParaRPr lang="ru-RU"/>
          </a:p>
        </p:txBody>
      </p:sp>
    </p:spTree>
    <p:extLst>
      <p:ext uri="{BB962C8B-B14F-4D97-AF65-F5344CB8AC3E}">
        <p14:creationId xmlns:p14="http://schemas.microsoft.com/office/powerpoint/2010/main" val="37009593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ru-RU" dirty="0" smtClean="0"/>
              <a:t>Спасибо за внимание</a:t>
            </a:r>
            <a:r>
              <a:rPr lang="en-US" dirty="0" smtClean="0"/>
              <a:t>!</a:t>
            </a: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marL="0" indent="0" algn="ctr">
              <a:buNone/>
            </a:pPr>
            <a:endParaRPr lang="ru-RU" sz="2400"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endParaRPr lang="ru-RU" sz="2400"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endParaRPr lang="ru-RU" sz="2400"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endParaRPr lang="ru-RU" sz="2400"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endParaRPr lang="ru-RU" sz="2400"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endParaRPr>
          </a:p>
          <a:p>
            <a:pPr marL="0" indent="0" algn="ctr">
              <a:buNone/>
            </a:pPr>
            <a:r>
              <a:rPr lang="ru-RU" b="1" dirty="0" smtClean="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Долуденко </a:t>
            </a:r>
            <a: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Юлия</a:t>
            </a:r>
            <a:b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br>
            <a:r>
              <a:rPr lang="en-US"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
            </a:r>
            <a:br>
              <a:rPr lang="en-US"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br>
            <a:r>
              <a:rPr lang="en-US"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E-mail</a:t>
            </a:r>
            <a: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 </a:t>
            </a:r>
            <a:r>
              <a:rPr lang="en-US"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doludenko_ua@belregion.ru</a:t>
            </a:r>
            <a: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
            </a:r>
            <a:b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br>
            <a:r>
              <a:rPr lang="ru-RU" b="1" dirty="0">
                <a:solidFill>
                  <a:srgbClr val="323232">
                    <a:lumMod val="50000"/>
                  </a:srgbClr>
                </a:solidFill>
                <a:effectLst>
                  <a:outerShdw blurRad="53975" dist="22860" dir="5400000" algn="tl" rotWithShape="0">
                    <a:srgbClr val="000000">
                      <a:alpha val="55000"/>
                    </a:srgbClr>
                  </a:outerShdw>
                </a:effectLst>
                <a:latin typeface="Century Gothic (Основной текст)"/>
                <a:ea typeface="+mj-ea"/>
                <a:cs typeface="+mj-cs"/>
              </a:rPr>
              <a:t>Тел: +7 (4722) 32-86-69 </a:t>
            </a:r>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38</a:t>
            </a:fld>
            <a:endParaRPr lang="ru-RU"/>
          </a:p>
        </p:txBody>
      </p:sp>
    </p:spTree>
    <p:extLst>
      <p:ext uri="{BB962C8B-B14F-4D97-AF65-F5344CB8AC3E}">
        <p14:creationId xmlns:p14="http://schemas.microsoft.com/office/powerpoint/2010/main" val="4010222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562074"/>
          </a:xfrm>
        </p:spPr>
        <p:style>
          <a:lnRef idx="1">
            <a:schemeClr val="accent3"/>
          </a:lnRef>
          <a:fillRef idx="2">
            <a:schemeClr val="accent3"/>
          </a:fillRef>
          <a:effectRef idx="1">
            <a:schemeClr val="accent3"/>
          </a:effectRef>
          <a:fontRef idx="minor">
            <a:schemeClr val="dk1"/>
          </a:fontRef>
        </p:style>
        <p:txBody>
          <a:bodyPr anchor="t">
            <a:normAutofit/>
          </a:bodyPr>
          <a:lstStyle/>
          <a:p>
            <a:r>
              <a:rPr lang="ru-RU" sz="2400" b="1" dirty="0">
                <a:solidFill>
                  <a:srgbClr val="000000"/>
                </a:solidFill>
                <a:latin typeface="Times New Roman"/>
                <a:ea typeface="Calibri"/>
              </a:rPr>
              <a:t>Изменения в статью 93 Федерального закона № 44-ФЗ</a:t>
            </a:r>
            <a:endParaRPr lang="ru-RU" sz="2400" b="1" dirty="0">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idx="1"/>
          </p:nvPr>
        </p:nvSpPr>
        <p:spPr>
          <a:xfrm>
            <a:off x="395536" y="980728"/>
            <a:ext cx="4256212" cy="648072"/>
          </a:xfrm>
        </p:spPr>
        <p:txBody>
          <a:bodyPr/>
          <a:lstStyle/>
          <a:p>
            <a:r>
              <a:rPr lang="ru-RU" dirty="0" smtClean="0"/>
              <a:t>было</a:t>
            </a:r>
            <a:endParaRPr lang="ru-RU" dirty="0"/>
          </a:p>
        </p:txBody>
      </p:sp>
      <p:sp>
        <p:nvSpPr>
          <p:cNvPr id="6" name="Объект 5"/>
          <p:cNvSpPr>
            <a:spLocks noGrp="1"/>
          </p:cNvSpPr>
          <p:nvPr>
            <p:ph sz="half" idx="2"/>
          </p:nvPr>
        </p:nvSpPr>
        <p:spPr>
          <a:xfrm>
            <a:off x="457200" y="1628800"/>
            <a:ext cx="4040188" cy="4752528"/>
          </a:xfrm>
        </p:spPr>
        <p:style>
          <a:lnRef idx="1">
            <a:schemeClr val="accent3"/>
          </a:lnRef>
          <a:fillRef idx="2">
            <a:schemeClr val="accent3"/>
          </a:fillRef>
          <a:effectRef idx="1">
            <a:schemeClr val="accent3"/>
          </a:effectRef>
          <a:fontRef idx="minor">
            <a:schemeClr val="dk1"/>
          </a:fontRef>
        </p:style>
        <p:txBody>
          <a:bodyPr>
            <a:noAutofit/>
          </a:bodyPr>
          <a:lstStyle/>
          <a:p>
            <a:pPr marL="0" indent="0" algn="just">
              <a:buNone/>
            </a:pPr>
            <a:r>
              <a:rPr lang="ru-RU" sz="1600" dirty="0">
                <a:latin typeface="Times New Roman"/>
                <a:ea typeface="Calibri"/>
              </a:rPr>
              <a:t>Пункт 6 части 1: закупка работы или услуги, выполнение или оказание которых может осуществляться только органом исполнительной власти в соответствии с его полномочиями, либо подведомственными ему государственным учреждением, государственным унитарным предприятием, либо акционерным обществом, сто процентов акций которого принадлежит Российской Федерации, соответствующие полномочия которых устанавливаются федеральными законами, нормативными правовыми актами Президента Российской Федерации, нормативными правовыми актами Правительства Российской Федерации, законодательными актами соответствующего субъекта Российской Федерации</a:t>
            </a:r>
            <a:endParaRPr lang="ru-RU" sz="1600" dirty="0"/>
          </a:p>
        </p:txBody>
      </p:sp>
      <p:sp>
        <p:nvSpPr>
          <p:cNvPr id="7" name="Текст 6"/>
          <p:cNvSpPr>
            <a:spLocks noGrp="1"/>
          </p:cNvSpPr>
          <p:nvPr>
            <p:ph type="body" sz="quarter" idx="3"/>
          </p:nvPr>
        </p:nvSpPr>
        <p:spPr>
          <a:xfrm>
            <a:off x="4716016" y="980728"/>
            <a:ext cx="4041775" cy="639762"/>
          </a:xfrm>
        </p:spPr>
        <p:txBody>
          <a:bodyPr/>
          <a:lstStyle/>
          <a:p>
            <a:r>
              <a:rPr lang="ru-RU" dirty="0" smtClean="0"/>
              <a:t>Стало (с 01.01.2023 г)</a:t>
            </a:r>
            <a:endParaRPr lang="ru-RU" dirty="0"/>
          </a:p>
        </p:txBody>
      </p:sp>
      <p:sp>
        <p:nvSpPr>
          <p:cNvPr id="8" name="Объект 7"/>
          <p:cNvSpPr>
            <a:spLocks noGrp="1"/>
          </p:cNvSpPr>
          <p:nvPr>
            <p:ph sz="quarter" idx="4"/>
          </p:nvPr>
        </p:nvSpPr>
        <p:spPr>
          <a:xfrm>
            <a:off x="4644008" y="1628800"/>
            <a:ext cx="4185791" cy="4752528"/>
          </a:xfrm>
        </p:spPr>
        <p:style>
          <a:lnRef idx="1">
            <a:schemeClr val="accent3"/>
          </a:lnRef>
          <a:fillRef idx="2">
            <a:schemeClr val="accent3"/>
          </a:fillRef>
          <a:effectRef idx="1">
            <a:schemeClr val="accent3"/>
          </a:effectRef>
          <a:fontRef idx="minor">
            <a:schemeClr val="dk1"/>
          </a:fontRef>
        </p:style>
        <p:txBody>
          <a:bodyPr>
            <a:noAutofit/>
          </a:bodyPr>
          <a:lstStyle/>
          <a:p>
            <a:pPr marL="0" indent="0" algn="just">
              <a:buNone/>
            </a:pPr>
            <a:r>
              <a:rPr lang="ru-RU" sz="1600" b="1" dirty="0">
                <a:latin typeface="Times New Roman"/>
                <a:ea typeface="Calibri"/>
              </a:rPr>
              <a:t>Пункт 6 </a:t>
            </a:r>
            <a:r>
              <a:rPr lang="ru-RU" sz="1600" dirty="0">
                <a:latin typeface="Times New Roman"/>
                <a:ea typeface="Calibri"/>
              </a:rPr>
              <a:t>части 1: закупка работы или услуги, выполнение или оказание которых может осуществляться только </a:t>
            </a:r>
            <a:r>
              <a:rPr lang="ru-RU" sz="1600" b="1" dirty="0">
                <a:latin typeface="Times New Roman"/>
                <a:ea typeface="Calibri"/>
              </a:rPr>
              <a:t>органом</a:t>
            </a:r>
            <a:r>
              <a:rPr lang="ru-RU" sz="1600" dirty="0">
                <a:latin typeface="Times New Roman"/>
                <a:ea typeface="Calibri"/>
              </a:rPr>
              <a:t> исполнительной власти в соответствии с его полномочиями, либо </a:t>
            </a:r>
            <a:r>
              <a:rPr lang="ru-RU" sz="1600" b="1" strike="sngStrike" dirty="0">
                <a:latin typeface="Times New Roman"/>
                <a:ea typeface="Calibri"/>
              </a:rPr>
              <a:t>подведомственными ему</a:t>
            </a:r>
            <a:r>
              <a:rPr lang="ru-RU" sz="1600" dirty="0">
                <a:latin typeface="Times New Roman"/>
                <a:ea typeface="Calibri"/>
              </a:rPr>
              <a:t> государственным </a:t>
            </a:r>
            <a:r>
              <a:rPr lang="ru-RU" sz="1600" b="1" dirty="0">
                <a:latin typeface="Times New Roman"/>
                <a:ea typeface="Calibri"/>
              </a:rPr>
              <a:t>учреждением</a:t>
            </a:r>
            <a:r>
              <a:rPr lang="ru-RU" sz="1600" dirty="0">
                <a:latin typeface="Times New Roman"/>
                <a:ea typeface="Calibri"/>
              </a:rPr>
              <a:t>, государственным унитарным </a:t>
            </a:r>
            <a:r>
              <a:rPr lang="ru-RU" sz="1600" b="1" dirty="0">
                <a:latin typeface="Times New Roman"/>
                <a:ea typeface="Calibri"/>
              </a:rPr>
              <a:t>предприятием, </a:t>
            </a:r>
            <a:r>
              <a:rPr lang="ru-RU" sz="1600" dirty="0">
                <a:latin typeface="Times New Roman"/>
                <a:ea typeface="Calibri"/>
              </a:rPr>
              <a:t>либо </a:t>
            </a:r>
            <a:r>
              <a:rPr lang="ru-RU" sz="1600" b="1" dirty="0">
                <a:latin typeface="Times New Roman"/>
                <a:ea typeface="Calibri"/>
              </a:rPr>
              <a:t>акционерным обществом</a:t>
            </a:r>
            <a:r>
              <a:rPr lang="ru-RU" sz="1600" dirty="0">
                <a:latin typeface="Times New Roman"/>
                <a:ea typeface="Calibri"/>
              </a:rPr>
              <a:t>, сто процентов акций которого принадлежит Российской Федерации, соответствующие полномочия которых устанавливаются федеральными законами, нормативными правовыми актами Президента Российской Федерации, нормативными правовыми актами Правительства Российской Федерации, законодательными актами соответствующего субъекта Российской Федерации</a:t>
            </a:r>
            <a:endParaRPr lang="ru-RU" sz="1600"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4</a:t>
            </a:fld>
            <a:endParaRPr lang="ru-RU"/>
          </a:p>
        </p:txBody>
      </p:sp>
    </p:spTree>
    <p:extLst>
      <p:ext uri="{BB962C8B-B14F-4D97-AF65-F5344CB8AC3E}">
        <p14:creationId xmlns:p14="http://schemas.microsoft.com/office/powerpoint/2010/main" val="153693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style>
          <a:lnRef idx="1">
            <a:schemeClr val="accent3"/>
          </a:lnRef>
          <a:fillRef idx="2">
            <a:schemeClr val="accent3"/>
          </a:fillRef>
          <a:effectRef idx="1">
            <a:schemeClr val="accent3"/>
          </a:effectRef>
          <a:fontRef idx="minor">
            <a:schemeClr val="dk1"/>
          </a:fontRef>
        </p:style>
        <p:txBody>
          <a:bodyPr anchor="t">
            <a:normAutofit/>
          </a:bodyPr>
          <a:lstStyle/>
          <a:p>
            <a:r>
              <a:rPr lang="ru-RU" sz="2400" b="1" dirty="0">
                <a:solidFill>
                  <a:srgbClr val="000000"/>
                </a:solidFill>
                <a:latin typeface="Times New Roman"/>
                <a:ea typeface="Calibri"/>
              </a:rPr>
              <a:t>Изменения в статью 93 Федерального закона № 44-ФЗ</a:t>
            </a:r>
            <a:endParaRPr lang="ru-RU" sz="2400" b="1" dirty="0">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idx="1"/>
          </p:nvPr>
        </p:nvSpPr>
        <p:spPr>
          <a:xfrm>
            <a:off x="467544" y="980728"/>
            <a:ext cx="4040188" cy="360040"/>
          </a:xfrm>
        </p:spPr>
        <p:txBody>
          <a:bodyPr>
            <a:normAutofit fontScale="92500" lnSpcReduction="20000"/>
          </a:bodyPr>
          <a:lstStyle/>
          <a:p>
            <a:r>
              <a:rPr lang="ru-RU" dirty="0" smtClean="0"/>
              <a:t>было</a:t>
            </a:r>
            <a:endParaRPr lang="ru-RU" dirty="0"/>
          </a:p>
        </p:txBody>
      </p:sp>
      <p:sp>
        <p:nvSpPr>
          <p:cNvPr id="6" name="Объект 5"/>
          <p:cNvSpPr>
            <a:spLocks noGrp="1"/>
          </p:cNvSpPr>
          <p:nvPr>
            <p:ph sz="half" idx="2"/>
          </p:nvPr>
        </p:nvSpPr>
        <p:spPr>
          <a:xfrm>
            <a:off x="467544" y="1340768"/>
            <a:ext cx="4040188" cy="2808312"/>
          </a:xfrm>
        </p:spPr>
        <p:style>
          <a:lnRef idx="1">
            <a:schemeClr val="accent3"/>
          </a:lnRef>
          <a:fillRef idx="2">
            <a:schemeClr val="accent3"/>
          </a:fillRef>
          <a:effectRef idx="1">
            <a:schemeClr val="accent3"/>
          </a:effectRef>
          <a:fontRef idx="minor">
            <a:schemeClr val="dk1"/>
          </a:fontRef>
        </p:style>
        <p:txBody>
          <a:bodyPr>
            <a:noAutofit/>
          </a:bodyPr>
          <a:lstStyle/>
          <a:p>
            <a:pPr marL="0" indent="0" algn="just">
              <a:buNone/>
            </a:pPr>
            <a:r>
              <a:rPr lang="ru-RU" sz="1600" b="1" dirty="0">
                <a:latin typeface="Times New Roman"/>
                <a:ea typeface="Calibri"/>
              </a:rPr>
              <a:t>Пункт 8</a:t>
            </a:r>
            <a:r>
              <a:rPr lang="ru-RU" sz="1600" dirty="0">
                <a:latin typeface="Times New Roman"/>
                <a:ea typeface="Calibri"/>
              </a:rPr>
              <a:t> части 1: оказание услуг по водоснабжению, водоотведению, теплоснабжению, обращению с твердыми коммунальными отходами, газоснабжению (за исключением услуг по реализации сжиженного газа), по подключению (присоединению) к сетям инженерно-технического обеспечения, по хранению и ввозу (вывозу) наркотических средств и психотропных веществ</a:t>
            </a:r>
            <a:endParaRPr lang="ru-RU" sz="1600" dirty="0"/>
          </a:p>
        </p:txBody>
      </p:sp>
      <p:sp>
        <p:nvSpPr>
          <p:cNvPr id="7" name="Текст 6"/>
          <p:cNvSpPr>
            <a:spLocks noGrp="1"/>
          </p:cNvSpPr>
          <p:nvPr>
            <p:ph type="body" sz="quarter" idx="3"/>
          </p:nvPr>
        </p:nvSpPr>
        <p:spPr>
          <a:xfrm>
            <a:off x="4645025" y="980729"/>
            <a:ext cx="4041775" cy="432048"/>
          </a:xfrm>
        </p:spPr>
        <p:txBody>
          <a:bodyPr>
            <a:normAutofit lnSpcReduction="10000"/>
          </a:bodyPr>
          <a:lstStyle/>
          <a:p>
            <a:r>
              <a:rPr lang="ru-RU" dirty="0" smtClean="0"/>
              <a:t>Стало (с 01.01.2023 г.)</a:t>
            </a:r>
            <a:endParaRPr lang="ru-RU" dirty="0"/>
          </a:p>
        </p:txBody>
      </p:sp>
      <p:sp>
        <p:nvSpPr>
          <p:cNvPr id="8" name="Объект 7"/>
          <p:cNvSpPr>
            <a:spLocks noGrp="1"/>
          </p:cNvSpPr>
          <p:nvPr>
            <p:ph sz="quarter" idx="4"/>
          </p:nvPr>
        </p:nvSpPr>
        <p:spPr>
          <a:xfrm>
            <a:off x="4645025" y="1412776"/>
            <a:ext cx="4041775" cy="4713387"/>
          </a:xfrm>
        </p:spPr>
        <p:style>
          <a:lnRef idx="1">
            <a:schemeClr val="accent3"/>
          </a:lnRef>
          <a:fillRef idx="2">
            <a:schemeClr val="accent3"/>
          </a:fillRef>
          <a:effectRef idx="1">
            <a:schemeClr val="accent3"/>
          </a:effectRef>
          <a:fontRef idx="minor">
            <a:schemeClr val="dk1"/>
          </a:fontRef>
        </p:style>
        <p:txBody>
          <a:bodyPr>
            <a:noAutofit/>
          </a:bodyPr>
          <a:lstStyle/>
          <a:p>
            <a:pPr marL="0" indent="0" algn="just">
              <a:lnSpc>
                <a:spcPct val="115000"/>
              </a:lnSpc>
              <a:spcAft>
                <a:spcPts val="0"/>
              </a:spcAft>
              <a:buNone/>
            </a:pPr>
            <a:r>
              <a:rPr lang="ru-RU" sz="1600" b="1" dirty="0">
                <a:latin typeface="Times New Roman"/>
                <a:ea typeface="Calibri"/>
                <a:cs typeface="Times New Roman"/>
              </a:rPr>
              <a:t>Пункт 8</a:t>
            </a:r>
            <a:r>
              <a:rPr lang="ru-RU" sz="1600" dirty="0">
                <a:latin typeface="Times New Roman"/>
                <a:ea typeface="Calibri"/>
                <a:cs typeface="Times New Roman"/>
              </a:rPr>
              <a:t> части 1: оказание услуг по водоснабжению, водоотведению, теплоснабжению, обращению с твердыми коммунальными отходами, </a:t>
            </a:r>
            <a:r>
              <a:rPr lang="ru-RU" sz="1600" b="1" dirty="0">
                <a:latin typeface="Times New Roman"/>
                <a:ea typeface="Calibri"/>
                <a:cs typeface="Times New Roman"/>
              </a:rPr>
              <a:t>отходами </a:t>
            </a:r>
            <a:r>
              <a:rPr lang="en-US" sz="1600" b="1" dirty="0">
                <a:latin typeface="Times New Roman"/>
                <a:ea typeface="Calibri"/>
                <a:cs typeface="Times New Roman"/>
              </a:rPr>
              <a:t>I</a:t>
            </a:r>
            <a:r>
              <a:rPr lang="ru-RU" sz="1600" b="1" dirty="0">
                <a:latin typeface="Times New Roman"/>
                <a:ea typeface="Calibri"/>
                <a:cs typeface="Times New Roman"/>
              </a:rPr>
              <a:t> и </a:t>
            </a:r>
            <a:r>
              <a:rPr lang="en-US" sz="1600" b="1" dirty="0">
                <a:latin typeface="Times New Roman"/>
                <a:ea typeface="Calibri"/>
                <a:cs typeface="Times New Roman"/>
              </a:rPr>
              <a:t>II</a:t>
            </a:r>
            <a:r>
              <a:rPr lang="ru-RU" sz="1600" b="1" dirty="0">
                <a:latin typeface="Times New Roman"/>
                <a:ea typeface="Calibri"/>
                <a:cs typeface="Times New Roman"/>
              </a:rPr>
              <a:t> классов опасности</a:t>
            </a:r>
            <a:r>
              <a:rPr lang="ru-RU" sz="1600" dirty="0">
                <a:latin typeface="Times New Roman"/>
                <a:ea typeface="Calibri"/>
                <a:cs typeface="Times New Roman"/>
              </a:rPr>
              <a:t>, газоснабжению (за исключением услуг по реализации сжиженного газа), по подключению (присоединению) к сетям инженерно-технического обеспечения, по хранению и ввозу (вывозу) наркотических средств и психотропных </a:t>
            </a:r>
            <a:r>
              <a:rPr lang="ru-RU" sz="1600" dirty="0" smtClean="0">
                <a:latin typeface="Times New Roman"/>
                <a:ea typeface="Calibri"/>
                <a:cs typeface="Times New Roman"/>
              </a:rPr>
              <a:t>веществ.</a:t>
            </a:r>
          </a:p>
          <a:p>
            <a:pPr marL="0" indent="0" algn="just">
              <a:lnSpc>
                <a:spcPct val="115000"/>
              </a:lnSpc>
              <a:spcAft>
                <a:spcPts val="0"/>
              </a:spcAft>
              <a:buNone/>
            </a:pPr>
            <a:r>
              <a:rPr lang="ru-RU" sz="1400" b="1" i="1" dirty="0">
                <a:solidFill>
                  <a:srgbClr val="000000"/>
                </a:solidFill>
                <a:latin typeface="Times New Roman"/>
                <a:ea typeface="Calibri"/>
              </a:rPr>
              <a:t>Теперь по этому основанию можно заключить контракт  на оказание услуг по обращению с отходами  </a:t>
            </a:r>
            <a:r>
              <a:rPr lang="en-US" sz="1400" b="1" i="1" dirty="0">
                <a:latin typeface="Times New Roman"/>
                <a:ea typeface="Calibri"/>
              </a:rPr>
              <a:t>I</a:t>
            </a:r>
            <a:r>
              <a:rPr lang="ru-RU" sz="1400" b="1" i="1" dirty="0">
                <a:latin typeface="Times New Roman"/>
                <a:ea typeface="Calibri"/>
              </a:rPr>
              <a:t> и </a:t>
            </a:r>
            <a:r>
              <a:rPr lang="en-US" sz="1400" b="1" i="1" dirty="0">
                <a:latin typeface="Times New Roman"/>
                <a:ea typeface="Calibri"/>
              </a:rPr>
              <a:t>II</a:t>
            </a:r>
            <a:r>
              <a:rPr lang="ru-RU" sz="1400" b="1" i="1" dirty="0">
                <a:latin typeface="Times New Roman"/>
                <a:ea typeface="Calibri"/>
              </a:rPr>
              <a:t> классов опасности</a:t>
            </a:r>
            <a:r>
              <a:rPr lang="ru-RU" sz="1400" b="1" i="1" dirty="0">
                <a:solidFill>
                  <a:srgbClr val="000000"/>
                </a:solidFill>
                <a:latin typeface="Times New Roman"/>
                <a:ea typeface="Calibri"/>
              </a:rPr>
              <a:t> с единственным исполнителем - Федеральным государственным унитарным предприятием «Федеральный экологический оператор»</a:t>
            </a:r>
            <a:endParaRPr lang="ru-RU" sz="1400" b="1" i="1" dirty="0">
              <a:ea typeface="Calibri"/>
              <a:cs typeface="Times New Roman"/>
            </a:endParaRPr>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5</a:t>
            </a:fld>
            <a:endParaRPr lang="ru-RU" dirty="0"/>
          </a:p>
        </p:txBody>
      </p:sp>
      <p:sp>
        <p:nvSpPr>
          <p:cNvPr id="3" name="Стрелка вправо 2"/>
          <p:cNvSpPr/>
          <p:nvPr/>
        </p:nvSpPr>
        <p:spPr>
          <a:xfrm>
            <a:off x="2123728" y="52292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35706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363272" cy="1138138"/>
          </a:xfrm>
        </p:spPr>
        <p:style>
          <a:lnRef idx="1">
            <a:schemeClr val="accent3"/>
          </a:lnRef>
          <a:fillRef idx="2">
            <a:schemeClr val="accent3"/>
          </a:fillRef>
          <a:effectRef idx="1">
            <a:schemeClr val="accent3"/>
          </a:effectRef>
          <a:fontRef idx="minor">
            <a:schemeClr val="dk1"/>
          </a:fontRef>
        </p:style>
        <p:txBody>
          <a:bodyPr anchor="t">
            <a:normAutofit fontScale="90000"/>
          </a:bodyPr>
          <a:lstStyle/>
          <a:p>
            <a:r>
              <a:rPr lang="ru-RU" sz="2800" dirty="0">
                <a:solidFill>
                  <a:srgbClr val="000000"/>
                </a:solidFill>
                <a:latin typeface="Times New Roman"/>
                <a:ea typeface="Calibri"/>
              </a:rPr>
              <a:t>Пункт 56 </a:t>
            </a:r>
            <a:r>
              <a:rPr lang="ru-RU" sz="2800" dirty="0" smtClean="0">
                <a:solidFill>
                  <a:srgbClr val="000000"/>
                </a:solidFill>
                <a:latin typeface="Times New Roman"/>
                <a:ea typeface="Calibri"/>
              </a:rPr>
              <a:t>части 1 статьи 93 Федерального закона </a:t>
            </a:r>
            <a:r>
              <a:rPr lang="ru-RU" sz="2800" dirty="0" smtClean="0">
                <a:solidFill>
                  <a:srgbClr val="000000"/>
                </a:solidFill>
                <a:latin typeface="Times New Roman"/>
                <a:ea typeface="Calibri"/>
              </a:rPr>
              <a:t>№ </a:t>
            </a:r>
            <a:r>
              <a:rPr lang="ru-RU" sz="2800" dirty="0" smtClean="0">
                <a:solidFill>
                  <a:srgbClr val="000000"/>
                </a:solidFill>
                <a:latin typeface="Times New Roman"/>
                <a:ea typeface="Calibri"/>
              </a:rPr>
              <a:t>44-ФЗ : </a:t>
            </a:r>
            <a:r>
              <a:rPr lang="ru-RU" sz="2800" dirty="0">
                <a:solidFill>
                  <a:srgbClr val="000000"/>
                </a:solidFill>
                <a:latin typeface="Times New Roman"/>
                <a:ea typeface="Calibri"/>
              </a:rPr>
              <a:t>расширен перечень лиц, </a:t>
            </a:r>
            <a:r>
              <a:rPr lang="ru-RU" sz="2800" dirty="0" smtClean="0">
                <a:solidFill>
                  <a:srgbClr val="000000"/>
                </a:solidFill>
                <a:latin typeface="Times New Roman"/>
                <a:ea typeface="Calibri"/>
              </a:rPr>
              <a:t>дополнены </a:t>
            </a:r>
            <a:r>
              <a:rPr lang="ru-RU" sz="2800" dirty="0">
                <a:solidFill>
                  <a:srgbClr val="000000"/>
                </a:solidFill>
                <a:latin typeface="Times New Roman"/>
                <a:ea typeface="Calibri"/>
              </a:rPr>
              <a:t>цели осуществления  закупок по данному </a:t>
            </a:r>
            <a:r>
              <a:rPr lang="ru-RU" sz="2800" dirty="0" smtClean="0">
                <a:solidFill>
                  <a:srgbClr val="000000"/>
                </a:solidFill>
                <a:latin typeface="Times New Roman"/>
                <a:ea typeface="Calibri"/>
              </a:rPr>
              <a:t>основанию</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556792"/>
            <a:ext cx="8363272" cy="4896544"/>
          </a:xfrm>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ctr">
              <a:buNone/>
            </a:pPr>
            <a:r>
              <a:rPr lang="ru-RU" dirty="0" smtClean="0">
                <a:latin typeface="Times New Roman"/>
                <a:ea typeface="Calibri"/>
              </a:rPr>
              <a:t> Осуществление </a:t>
            </a:r>
            <a:r>
              <a:rPr lang="ru-RU" b="1" dirty="0">
                <a:latin typeface="Times New Roman"/>
                <a:ea typeface="Calibri"/>
              </a:rPr>
              <a:t>федеральным органом </a:t>
            </a:r>
            <a:r>
              <a:rPr lang="ru-RU" dirty="0">
                <a:latin typeface="Times New Roman"/>
                <a:ea typeface="Calibri"/>
              </a:rPr>
              <a:t>исполнительной власти, осуществляющим функции по выработке и реализации государственной политики в области обороны, подведомственными ему государственными учреждениями и государственными унитарными предприятиями, </a:t>
            </a:r>
            <a:r>
              <a:rPr lang="ru-RU" b="1" dirty="0">
                <a:latin typeface="Times New Roman"/>
                <a:ea typeface="Calibri"/>
              </a:rPr>
              <a:t>иными федеральными органами исполнительной власти, перечень которых утверждается Правительством Российской Федерации, подведомственными им государственными учреждениями и государственными унитарными предприятиями </a:t>
            </a:r>
            <a:r>
              <a:rPr lang="ru-RU" dirty="0">
                <a:latin typeface="Times New Roman"/>
                <a:ea typeface="Calibri"/>
              </a:rPr>
              <a:t>закупок товаров, работ, услуг </a:t>
            </a:r>
            <a:r>
              <a:rPr lang="ru-RU" b="1" dirty="0">
                <a:latin typeface="Times New Roman"/>
                <a:ea typeface="Calibri"/>
              </a:rPr>
              <a:t>в целях проведения специальной военной операции, </a:t>
            </a:r>
            <a:r>
              <a:rPr lang="ru-RU" dirty="0">
                <a:latin typeface="Times New Roman"/>
                <a:ea typeface="Calibri"/>
              </a:rPr>
              <a:t>а также в целях выполнения специальных задач по обеспечению обороны и безопасности государства, в том числе противодействия терроризму. </a:t>
            </a:r>
            <a:r>
              <a:rPr lang="ru-RU" b="1" dirty="0">
                <a:latin typeface="Times New Roman"/>
                <a:ea typeface="Calibri"/>
              </a:rPr>
              <a:t>Перечни товаров, работ, услуг, закупки которых могут осуществляться в соответствии с настоящим пунктом, утверждаются руководителями таких федеральных органов исполнительной </a:t>
            </a:r>
            <a:r>
              <a:rPr lang="ru-RU" b="1" dirty="0" smtClean="0">
                <a:latin typeface="Times New Roman"/>
                <a:ea typeface="Calibri"/>
              </a:rPr>
              <a:t>власти</a:t>
            </a:r>
          </a:p>
          <a:p>
            <a:pPr marL="0" indent="0" algn="ctr">
              <a:buNone/>
            </a:pPr>
            <a:endParaRPr lang="ru-RU" b="1" dirty="0">
              <a:latin typeface="Times New Roman"/>
              <a:ea typeface="Calibri"/>
            </a:endParaRPr>
          </a:p>
          <a:p>
            <a:pPr marL="0" indent="0" algn="ctr">
              <a:buNone/>
            </a:pPr>
            <a:endParaRPr lang="ru-RU" b="1" dirty="0" smtClean="0">
              <a:latin typeface="Times New Roman"/>
              <a:ea typeface="Calibri"/>
            </a:endParaRPr>
          </a:p>
          <a:p>
            <a:pPr marL="0" indent="0">
              <a:buNone/>
            </a:pPr>
            <a:r>
              <a:rPr lang="ru-RU" b="1" dirty="0" smtClean="0">
                <a:latin typeface="Times New Roman"/>
                <a:cs typeface="Times New Roman" panose="02020603050405020304" pitchFamily="18" charset="0"/>
              </a:rPr>
              <a:t>! Распоряжение Правительства РФ от 18 ноября  2022 года № 3514-р</a:t>
            </a:r>
            <a:endParaRPr lang="ru-RU" b="1" dirty="0">
              <a:latin typeface="Times New Roman" panose="02020603050405020304" pitchFamily="18" charset="0"/>
              <a:cs typeface="Times New Roman" panose="02020603050405020304" pitchFamily="18" charset="0"/>
            </a:endParaRPr>
          </a:p>
          <a:p>
            <a:pPr marL="0" indent="0" algn="just">
              <a:buNone/>
            </a:pPr>
            <a:endParaRPr lang="ru-RU" i="1" dirty="0">
              <a:latin typeface="Times New Roman" panose="02020603050405020304" pitchFamily="18" charset="0"/>
              <a:cs typeface="Times New Roman" panose="02020603050405020304" pitchFamily="18" charset="0"/>
            </a:endParaRPr>
          </a:p>
          <a:p>
            <a:pPr marL="0" indent="0" algn="just">
              <a:buNone/>
            </a:pPr>
            <a:endParaRPr lang="ru-RU" i="1"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6</a:t>
            </a:fld>
            <a:endParaRPr lang="ru-RU"/>
          </a:p>
        </p:txBody>
      </p:sp>
    </p:spTree>
    <p:extLst>
      <p:ext uri="{BB962C8B-B14F-4D97-AF65-F5344CB8AC3E}">
        <p14:creationId xmlns:p14="http://schemas.microsoft.com/office/powerpoint/2010/main" val="2081893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ru-RU" sz="2000" b="1" dirty="0">
                <a:solidFill>
                  <a:prstClr val="black"/>
                </a:solidFill>
                <a:latin typeface="Times New Roman"/>
                <a:ea typeface="+mn-ea"/>
                <a:cs typeface="Times New Roman" panose="02020603050405020304" pitchFamily="18" charset="0"/>
              </a:rPr>
              <a:t>Распоряжение Правительства РФ от 18 ноября  2022 года № 3514-р</a:t>
            </a:r>
            <a:endParaRPr lang="ru-RU"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47500" lnSpcReduction="20000"/>
          </a:bodyPr>
          <a:lstStyle/>
          <a:p>
            <a:pPr marL="0" indent="0" algn="ctr">
              <a:buNone/>
            </a:pPr>
            <a:r>
              <a:rPr lang="ru-RU" b="1" dirty="0">
                <a:latin typeface="Arial"/>
              </a:rPr>
              <a:t>ПЕРЕЧЕНЬ</a:t>
            </a:r>
          </a:p>
          <a:p>
            <a:pPr marL="0" indent="0" algn="ctr">
              <a:buNone/>
            </a:pPr>
            <a:r>
              <a:rPr lang="ru-RU" b="1" dirty="0">
                <a:latin typeface="Arial"/>
              </a:rPr>
              <a:t>ФЕДЕРАЛЬНЫХ ОРГАНОВ ИСПОЛНИТЕЛЬНОЙ ВЛАСТИ,</a:t>
            </a:r>
          </a:p>
          <a:p>
            <a:pPr marL="0" indent="0" algn="ctr">
              <a:buNone/>
            </a:pPr>
            <a:r>
              <a:rPr lang="ru-RU" b="1" dirty="0">
                <a:latin typeface="Arial"/>
              </a:rPr>
              <a:t>КОТОРЫЕ МОГУТ ОСУЩЕСТВЛЯТЬ ЗАКУПКИ ТОВАРОВ, РАБОТ, УСЛУГ</a:t>
            </a:r>
          </a:p>
          <a:p>
            <a:pPr marL="0" indent="0" algn="ctr">
              <a:buNone/>
            </a:pPr>
            <a:r>
              <a:rPr lang="ru-RU" b="1" dirty="0">
                <a:latin typeface="Arial"/>
              </a:rPr>
              <a:t>В СООТВЕТСТВИИ С ПУНКТОМ 56 ЧАСТИ 1 СТАТЬИ 93 ФЕДЕРАЛЬНОГО</a:t>
            </a:r>
          </a:p>
          <a:p>
            <a:pPr marL="0" indent="0" algn="ctr">
              <a:buNone/>
            </a:pPr>
            <a:r>
              <a:rPr lang="ru-RU" b="1" dirty="0">
                <a:latin typeface="Arial"/>
              </a:rPr>
              <a:t>ЗАКОНА "О КОНТРАКТНОЙ СИСТЕМЕ В СФЕРЕ ЗАКУПОК ТОВАРОВ,</a:t>
            </a:r>
          </a:p>
          <a:p>
            <a:pPr marL="0" indent="0" algn="ctr">
              <a:buNone/>
            </a:pPr>
            <a:r>
              <a:rPr lang="ru-RU" b="1" dirty="0">
                <a:latin typeface="Arial"/>
              </a:rPr>
              <a:t>РАБОТ, УСЛУГ ДЛЯ ОБЕСПЕЧЕНИЯ ГОСУДАРСТВЕННЫХ</a:t>
            </a:r>
          </a:p>
          <a:p>
            <a:pPr marL="0" indent="0" algn="ctr">
              <a:buNone/>
            </a:pPr>
            <a:r>
              <a:rPr lang="ru-RU" b="1" dirty="0">
                <a:latin typeface="Arial"/>
              </a:rPr>
              <a:t>И МУНИЦИПАЛЬНЫХ НУЖД"</a:t>
            </a:r>
          </a:p>
          <a:p>
            <a:pPr algn="just"/>
            <a:endParaRPr lang="ru-RU" dirty="0">
              <a:latin typeface="Arial"/>
            </a:endParaRPr>
          </a:p>
          <a:p>
            <a:pPr algn="just"/>
            <a:r>
              <a:rPr lang="ru-RU" dirty="0">
                <a:latin typeface="Arial"/>
              </a:rPr>
              <a:t>1. МВД России.</a:t>
            </a:r>
          </a:p>
          <a:p>
            <a:pPr algn="just"/>
            <a:r>
              <a:rPr lang="ru-RU" dirty="0">
                <a:latin typeface="Arial"/>
              </a:rPr>
              <a:t>2. МЧС России.</a:t>
            </a:r>
          </a:p>
          <a:p>
            <a:pPr algn="just"/>
            <a:r>
              <a:rPr lang="ru-RU" dirty="0">
                <a:latin typeface="Arial"/>
              </a:rPr>
              <a:t>3. СВР России.</a:t>
            </a:r>
          </a:p>
          <a:p>
            <a:pPr algn="just"/>
            <a:r>
              <a:rPr lang="ru-RU" dirty="0">
                <a:latin typeface="Arial"/>
              </a:rPr>
              <a:t>4. ФСБ России.</a:t>
            </a:r>
          </a:p>
          <a:p>
            <a:pPr algn="just"/>
            <a:r>
              <a:rPr lang="ru-RU" dirty="0">
                <a:latin typeface="Arial"/>
              </a:rPr>
              <a:t>5. </a:t>
            </a:r>
            <a:r>
              <a:rPr lang="ru-RU" dirty="0" err="1">
                <a:latin typeface="Arial"/>
              </a:rPr>
              <a:t>Росгвардия</a:t>
            </a:r>
            <a:r>
              <a:rPr lang="ru-RU" dirty="0">
                <a:latin typeface="Arial"/>
              </a:rPr>
              <a:t>.</a:t>
            </a:r>
          </a:p>
          <a:p>
            <a:pPr algn="just"/>
            <a:r>
              <a:rPr lang="ru-RU" dirty="0">
                <a:latin typeface="Arial"/>
              </a:rPr>
              <a:t>6. ФСО России.</a:t>
            </a:r>
          </a:p>
          <a:p>
            <a:pPr algn="just"/>
            <a:r>
              <a:rPr lang="ru-RU" dirty="0">
                <a:latin typeface="Arial"/>
              </a:rPr>
              <a:t>7. ФСИН России.</a:t>
            </a:r>
          </a:p>
          <a:p>
            <a:pPr algn="just"/>
            <a:r>
              <a:rPr lang="ru-RU" dirty="0">
                <a:latin typeface="Arial"/>
              </a:rPr>
              <a:t>8. ГУСП.</a:t>
            </a:r>
          </a:p>
          <a:p>
            <a:pPr algn="just"/>
            <a:r>
              <a:rPr lang="ru-RU" dirty="0">
                <a:latin typeface="Arial"/>
              </a:rPr>
              <a:t>9. </a:t>
            </a:r>
            <a:r>
              <a:rPr lang="ru-RU" dirty="0" err="1">
                <a:latin typeface="Arial"/>
              </a:rPr>
              <a:t>Росрезерв</a:t>
            </a:r>
            <a:r>
              <a:rPr lang="ru-RU" dirty="0">
                <a:latin typeface="Arial"/>
              </a:rPr>
              <a:t>.</a:t>
            </a:r>
          </a:p>
          <a:p>
            <a:endParaRPr lang="ru-RU"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7</a:t>
            </a:fld>
            <a:endParaRPr lang="ru-RU"/>
          </a:p>
        </p:txBody>
      </p:sp>
    </p:spTree>
    <p:extLst>
      <p:ext uri="{BB962C8B-B14F-4D97-AF65-F5344CB8AC3E}">
        <p14:creationId xmlns:p14="http://schemas.microsoft.com/office/powerpoint/2010/main" val="2358085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1858218"/>
          </a:xfrm>
        </p:spPr>
        <p:style>
          <a:lnRef idx="1">
            <a:schemeClr val="accent3"/>
          </a:lnRef>
          <a:fillRef idx="2">
            <a:schemeClr val="accent3"/>
          </a:fillRef>
          <a:effectRef idx="1">
            <a:schemeClr val="accent3"/>
          </a:effectRef>
          <a:fontRef idx="minor">
            <a:schemeClr val="dk1"/>
          </a:fontRef>
        </p:style>
        <p:txBody>
          <a:bodyPr anchor="t">
            <a:normAutofit/>
          </a:bodyPr>
          <a:lstStyle/>
          <a:p>
            <a:r>
              <a:rPr lang="ru-RU" sz="2800" dirty="0">
                <a:solidFill>
                  <a:srgbClr val="000000"/>
                </a:solidFill>
                <a:latin typeface="Times New Roman"/>
                <a:ea typeface="Calibri"/>
              </a:rPr>
              <a:t>Часть 1 статьи 93 </a:t>
            </a:r>
            <a:r>
              <a:rPr lang="ru-RU" sz="2800" dirty="0" smtClean="0">
                <a:solidFill>
                  <a:srgbClr val="000000"/>
                </a:solidFill>
                <a:latin typeface="Times New Roman"/>
                <a:ea typeface="Calibri"/>
              </a:rPr>
              <a:t>Федерального закона № 44-ФЗ расширена </a:t>
            </a:r>
            <a:r>
              <a:rPr lang="ru-RU" sz="2800" dirty="0">
                <a:solidFill>
                  <a:srgbClr val="000000"/>
                </a:solidFill>
                <a:latin typeface="Times New Roman"/>
                <a:ea typeface="Calibri"/>
              </a:rPr>
              <a:t>внесением нового основания для заключения контракта с единственным исполнителем </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2636912"/>
            <a:ext cx="8363272" cy="3816424"/>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r>
              <a:rPr lang="ru-RU" dirty="0">
                <a:latin typeface="Times New Roman"/>
                <a:ea typeface="Calibri"/>
              </a:rPr>
              <a:t>Пункт 62 части </a:t>
            </a:r>
            <a:r>
              <a:rPr lang="ru-RU" dirty="0" smtClean="0">
                <a:latin typeface="Times New Roman"/>
                <a:ea typeface="Calibri"/>
              </a:rPr>
              <a:t>1 статьи 93: </a:t>
            </a:r>
          </a:p>
          <a:p>
            <a:pPr marL="0" indent="0" algn="ctr">
              <a:buNone/>
            </a:pPr>
            <a:r>
              <a:rPr lang="ru-RU" dirty="0" smtClean="0">
                <a:latin typeface="Times New Roman"/>
                <a:ea typeface="Calibri"/>
              </a:rPr>
              <a:t>заключение </a:t>
            </a:r>
            <a:r>
              <a:rPr lang="ru-RU" dirty="0">
                <a:latin typeface="Times New Roman"/>
                <a:ea typeface="Calibri"/>
              </a:rPr>
              <a:t>контракта на оказание услуг по хранению материальных ценностей государственного материального резерва</a:t>
            </a:r>
            <a:endParaRPr lang="ru-RU" dirty="0" smtClean="0">
              <a:latin typeface="Times New Roman" panose="02020603050405020304" pitchFamily="18" charset="0"/>
              <a:cs typeface="Times New Roman" panose="02020603050405020304" pitchFamily="18" charset="0"/>
            </a:endParaRPr>
          </a:p>
          <a:p>
            <a:pPr marL="0" indent="0" algn="ctr">
              <a:buNone/>
            </a:pPr>
            <a:endParaRPr lang="ru-RU" dirty="0">
              <a:latin typeface="Times New Roman" panose="02020603050405020304" pitchFamily="18" charset="0"/>
              <a:cs typeface="Times New Roman" panose="02020603050405020304" pitchFamily="18" charset="0"/>
            </a:endParaRPr>
          </a:p>
          <a:p>
            <a:pPr marL="0" indent="0" algn="ctr">
              <a:buNone/>
            </a:pPr>
            <a:endParaRPr lang="ru-RU" dirty="0">
              <a:latin typeface="Times New Roman" panose="02020603050405020304" pitchFamily="18" charset="0"/>
              <a:cs typeface="Times New Roman" panose="02020603050405020304" pitchFamily="18" charset="0"/>
            </a:endParaRPr>
          </a:p>
          <a:p>
            <a:pPr marL="0" indent="0" algn="just">
              <a:buNone/>
            </a:pPr>
            <a:endParaRPr lang="ru-RU" i="1" dirty="0">
              <a:latin typeface="Times New Roman" panose="02020603050405020304" pitchFamily="18" charset="0"/>
              <a:cs typeface="Times New Roman" panose="02020603050405020304" pitchFamily="18" charset="0"/>
            </a:endParaRPr>
          </a:p>
          <a:p>
            <a:pPr marL="0" indent="0" algn="just">
              <a:buNone/>
            </a:pPr>
            <a:endParaRPr lang="ru-RU" i="1"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8</a:t>
            </a:fld>
            <a:endParaRPr lang="ru-RU"/>
          </a:p>
        </p:txBody>
      </p:sp>
    </p:spTree>
    <p:extLst>
      <p:ext uri="{BB962C8B-B14F-4D97-AF65-F5344CB8AC3E}">
        <p14:creationId xmlns:p14="http://schemas.microsoft.com/office/powerpoint/2010/main" val="34469753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pPr>
              <a:lnSpc>
                <a:spcPct val="115000"/>
              </a:lnSpc>
            </a:pPr>
            <a:r>
              <a:rPr lang="ru-RU" sz="2800" b="1" dirty="0">
                <a:latin typeface="Times New Roman"/>
                <a:ea typeface="Calibri"/>
                <a:cs typeface="Times New Roman"/>
              </a:rPr>
              <a:t>Уточнили случаи и порядок изменения условий контракта (статья </a:t>
            </a:r>
            <a:r>
              <a:rPr lang="ru-RU" sz="2800" b="1" dirty="0" smtClean="0">
                <a:latin typeface="Times New Roman"/>
                <a:ea typeface="Calibri"/>
                <a:cs typeface="Times New Roman"/>
              </a:rPr>
              <a:t>95 Федерального закона № 44-ФЗ)</a:t>
            </a:r>
            <a:endParaRPr lang="ru-RU" sz="2400" dirty="0">
              <a:ea typeface="Calibri"/>
              <a:cs typeface="Times New Roman"/>
            </a:endParaRPr>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r>
              <a:rPr lang="ru-RU" sz="2400" b="1" dirty="0" smtClean="0">
                <a:solidFill>
                  <a:prstClr val="black"/>
                </a:solidFill>
                <a:latin typeface="Times New Roman" panose="02020603050405020304" pitchFamily="18" charset="0"/>
                <a:cs typeface="Times New Roman" panose="02020603050405020304" pitchFamily="18" charset="0"/>
              </a:rPr>
              <a:t>Отдельно выделен предмет закупки - </a:t>
            </a:r>
            <a:endParaRPr lang="ru-RU" sz="2400" b="1" dirty="0">
              <a:solidFill>
                <a:prstClr val="black"/>
              </a:solidFill>
              <a:latin typeface="Times New Roman" panose="02020603050405020304" pitchFamily="18" charset="0"/>
              <a:cs typeface="Times New Roman" panose="02020603050405020304" pitchFamily="18" charset="0"/>
            </a:endParaRPr>
          </a:p>
          <a:p>
            <a:pPr marL="0" lvl="0" indent="0" algn="ctr">
              <a:buNone/>
            </a:pPr>
            <a:r>
              <a:rPr lang="ru-RU" sz="2400" b="1" dirty="0" smtClean="0">
                <a:solidFill>
                  <a:prstClr val="black"/>
                </a:solidFill>
                <a:latin typeface="Times New Roman" panose="02020603050405020304" pitchFamily="18" charset="0"/>
                <a:cs typeface="Times New Roman" panose="02020603050405020304" pitchFamily="18" charset="0"/>
              </a:rPr>
              <a:t>выполнение работ по геологическому изучению недр </a:t>
            </a:r>
          </a:p>
          <a:p>
            <a:pPr marL="0" lvl="0" indent="0" algn="just">
              <a:buNone/>
            </a:pPr>
            <a:r>
              <a:rPr lang="ru-RU" sz="1600" dirty="0" smtClean="0">
                <a:solidFill>
                  <a:srgbClr val="000000"/>
                </a:solidFill>
                <a:latin typeface="Times New Roman"/>
                <a:ea typeface="Calibri"/>
              </a:rPr>
              <a:t>- </a:t>
            </a:r>
            <a:r>
              <a:rPr lang="ru-RU" sz="1600" b="1" dirty="0" smtClean="0">
                <a:solidFill>
                  <a:srgbClr val="000000"/>
                </a:solidFill>
                <a:latin typeface="Times New Roman"/>
                <a:ea typeface="Calibri"/>
              </a:rPr>
              <a:t>пункт </a:t>
            </a:r>
            <a:r>
              <a:rPr lang="ru-RU" sz="1600" b="1" dirty="0">
                <a:solidFill>
                  <a:srgbClr val="000000"/>
                </a:solidFill>
                <a:latin typeface="Times New Roman"/>
                <a:ea typeface="Calibri"/>
              </a:rPr>
              <a:t>1.2. части </a:t>
            </a:r>
            <a:r>
              <a:rPr lang="ru-RU" sz="1600" b="1" dirty="0" smtClean="0">
                <a:solidFill>
                  <a:srgbClr val="000000"/>
                </a:solidFill>
                <a:latin typeface="Times New Roman"/>
                <a:ea typeface="Calibri"/>
              </a:rPr>
              <a:t>1 </a:t>
            </a:r>
            <a:r>
              <a:rPr lang="ru-RU" sz="1600" dirty="0" smtClean="0">
                <a:solidFill>
                  <a:srgbClr val="000000"/>
                </a:solidFill>
                <a:latin typeface="Times New Roman"/>
                <a:ea typeface="Calibri"/>
              </a:rPr>
              <a:t>(изменение объема не более чем на 10 процентов, цены -  не более чем на 10 процентов): не </a:t>
            </a:r>
            <a:r>
              <a:rPr lang="ru-RU" sz="1600" dirty="0">
                <a:solidFill>
                  <a:srgbClr val="000000"/>
                </a:solidFill>
                <a:latin typeface="Times New Roman"/>
                <a:ea typeface="Calibri"/>
              </a:rPr>
              <a:t>распространяется на выполнение работ по геологическому изучению недр </a:t>
            </a:r>
            <a:r>
              <a:rPr lang="ru-RU" sz="1600" i="1" dirty="0">
                <a:solidFill>
                  <a:srgbClr val="000000"/>
                </a:solidFill>
                <a:latin typeface="Times New Roman"/>
                <a:ea typeface="Calibri"/>
              </a:rPr>
              <a:t>аналогично строительным </a:t>
            </a:r>
            <a:r>
              <a:rPr lang="ru-RU" sz="1600" i="1" dirty="0" smtClean="0">
                <a:solidFill>
                  <a:srgbClr val="000000"/>
                </a:solidFill>
                <a:latin typeface="Times New Roman"/>
                <a:ea typeface="Calibri"/>
              </a:rPr>
              <a:t>контрактам</a:t>
            </a:r>
            <a:endParaRPr lang="ru-RU" sz="1600" i="1" dirty="0" smtClean="0">
              <a:solidFill>
                <a:prstClr val="black"/>
              </a:solidFill>
              <a:latin typeface="Times New Roman" panose="02020603050405020304" pitchFamily="18" charset="0"/>
              <a:cs typeface="Times New Roman" panose="02020603050405020304" pitchFamily="18" charset="0"/>
            </a:endParaRPr>
          </a:p>
          <a:p>
            <a:pPr marL="0" lvl="0" indent="0" algn="just">
              <a:spcBef>
                <a:spcPts val="0"/>
              </a:spcBef>
              <a:buNone/>
            </a:pPr>
            <a:r>
              <a:rPr lang="ru-RU" sz="1600" dirty="0" smtClean="0">
                <a:solidFill>
                  <a:srgbClr val="000000"/>
                </a:solidFill>
                <a:latin typeface="Times New Roman"/>
                <a:ea typeface="Calibri"/>
              </a:rPr>
              <a:t>- </a:t>
            </a:r>
            <a:r>
              <a:rPr lang="ru-RU" sz="1600" b="1" dirty="0" smtClean="0">
                <a:solidFill>
                  <a:srgbClr val="000000"/>
                </a:solidFill>
                <a:latin typeface="Times New Roman"/>
                <a:ea typeface="Calibri"/>
              </a:rPr>
              <a:t>пункт </a:t>
            </a:r>
            <a:r>
              <a:rPr lang="ru-RU" sz="1600" b="1" dirty="0">
                <a:solidFill>
                  <a:srgbClr val="000000"/>
                </a:solidFill>
                <a:latin typeface="Times New Roman"/>
                <a:ea typeface="Calibri"/>
              </a:rPr>
              <a:t>1.3. части </a:t>
            </a:r>
            <a:r>
              <a:rPr lang="ru-RU" sz="1600" b="1" dirty="0" smtClean="0">
                <a:solidFill>
                  <a:srgbClr val="000000"/>
                </a:solidFill>
                <a:latin typeface="Times New Roman"/>
                <a:ea typeface="Calibri"/>
              </a:rPr>
              <a:t>1 </a:t>
            </a:r>
            <a:r>
              <a:rPr lang="ru-RU" sz="1600" dirty="0" smtClean="0">
                <a:solidFill>
                  <a:srgbClr val="000000"/>
                </a:solidFill>
                <a:latin typeface="Times New Roman"/>
                <a:ea typeface="Calibri"/>
              </a:rPr>
              <a:t>(изменение видов и объемов, цены -  не более чем на 10 процентов): распространяется на </a:t>
            </a:r>
            <a:r>
              <a:rPr lang="ru-RU" sz="1600" dirty="0">
                <a:solidFill>
                  <a:srgbClr val="000000"/>
                </a:solidFill>
                <a:latin typeface="Times New Roman"/>
                <a:ea typeface="Calibri"/>
              </a:rPr>
              <a:t>выполнение работ по геологическому изучению недр </a:t>
            </a:r>
            <a:r>
              <a:rPr lang="ru-RU" sz="1600" i="1" dirty="0">
                <a:solidFill>
                  <a:srgbClr val="000000"/>
                </a:solidFill>
                <a:latin typeface="Times New Roman"/>
                <a:ea typeface="Calibri"/>
              </a:rPr>
              <a:t>аналогично строительным </a:t>
            </a:r>
            <a:r>
              <a:rPr lang="ru-RU" sz="1600" i="1" dirty="0" smtClean="0">
                <a:solidFill>
                  <a:srgbClr val="000000"/>
                </a:solidFill>
                <a:latin typeface="Times New Roman"/>
                <a:ea typeface="Calibri"/>
              </a:rPr>
              <a:t>контрактам</a:t>
            </a:r>
          </a:p>
          <a:p>
            <a:pPr marL="0" lvl="0" indent="0" algn="just">
              <a:spcBef>
                <a:spcPts val="0"/>
              </a:spcBef>
              <a:buNone/>
            </a:pPr>
            <a:r>
              <a:rPr lang="ru-RU" sz="1600" b="1" dirty="0" smtClean="0">
                <a:solidFill>
                  <a:srgbClr val="000000"/>
                </a:solidFill>
                <a:latin typeface="Times New Roman"/>
                <a:ea typeface="Calibri"/>
              </a:rPr>
              <a:t>- </a:t>
            </a:r>
            <a:r>
              <a:rPr lang="ru-RU" sz="1600" b="1" dirty="0" smtClean="0">
                <a:solidFill>
                  <a:srgbClr val="000000"/>
                </a:solidFill>
                <a:latin typeface="Times New Roman"/>
                <a:ea typeface="Calibri"/>
              </a:rPr>
              <a:t>пункт </a:t>
            </a:r>
            <a:r>
              <a:rPr lang="ru-RU" sz="1600" b="1" dirty="0">
                <a:solidFill>
                  <a:srgbClr val="000000"/>
                </a:solidFill>
                <a:latin typeface="Times New Roman"/>
                <a:ea typeface="Calibri"/>
              </a:rPr>
              <a:t>8 части </a:t>
            </a:r>
            <a:r>
              <a:rPr lang="ru-RU" sz="1600" b="1" dirty="0" smtClean="0">
                <a:solidFill>
                  <a:srgbClr val="000000"/>
                </a:solidFill>
                <a:latin typeface="Times New Roman"/>
                <a:ea typeface="Calibri"/>
              </a:rPr>
              <a:t>1 </a:t>
            </a:r>
            <a:r>
              <a:rPr lang="ru-RU" sz="1600" dirty="0" smtClean="0">
                <a:solidFill>
                  <a:srgbClr val="000000"/>
                </a:solidFill>
                <a:latin typeface="Times New Roman"/>
                <a:ea typeface="Calibri"/>
              </a:rPr>
              <a:t>(изменение срока </a:t>
            </a:r>
            <a:r>
              <a:rPr lang="ru-RU" sz="1600" dirty="0">
                <a:solidFill>
                  <a:srgbClr val="000000"/>
                </a:solidFill>
                <a:latin typeface="Times New Roman"/>
                <a:ea typeface="Calibri"/>
              </a:rPr>
              <a:t>исполнения контракта и (или) цены контракта более чем на тридцать </a:t>
            </a:r>
            <a:r>
              <a:rPr lang="ru-RU" sz="1600" dirty="0" smtClean="0">
                <a:solidFill>
                  <a:srgbClr val="000000"/>
                </a:solidFill>
                <a:latin typeface="Times New Roman"/>
                <a:ea typeface="Calibri"/>
              </a:rPr>
              <a:t>процентов при определенных условиях) распространяется </a:t>
            </a:r>
            <a:r>
              <a:rPr lang="ru-RU" sz="1600" dirty="0">
                <a:solidFill>
                  <a:srgbClr val="000000"/>
                </a:solidFill>
                <a:latin typeface="Times New Roman"/>
                <a:ea typeface="Calibri"/>
              </a:rPr>
              <a:t>на выполнение работ по геологическому изучению недр </a:t>
            </a:r>
            <a:r>
              <a:rPr lang="ru-RU" sz="1600" i="1" dirty="0">
                <a:solidFill>
                  <a:srgbClr val="000000"/>
                </a:solidFill>
                <a:latin typeface="Times New Roman"/>
                <a:ea typeface="Calibri"/>
              </a:rPr>
              <a:t>аналогично строительным </a:t>
            </a:r>
            <a:r>
              <a:rPr lang="ru-RU" sz="1600" i="1" dirty="0" smtClean="0">
                <a:solidFill>
                  <a:srgbClr val="000000"/>
                </a:solidFill>
                <a:latin typeface="Times New Roman"/>
                <a:ea typeface="Calibri"/>
              </a:rPr>
              <a:t>контрактам</a:t>
            </a:r>
          </a:p>
          <a:p>
            <a:pPr marL="0" lvl="0" indent="0" algn="just">
              <a:spcBef>
                <a:spcPts val="0"/>
              </a:spcBef>
              <a:buNone/>
            </a:pPr>
            <a:r>
              <a:rPr lang="ru-RU" sz="1600" dirty="0" smtClean="0">
                <a:solidFill>
                  <a:srgbClr val="000000"/>
                </a:solidFill>
                <a:latin typeface="Times New Roman"/>
                <a:ea typeface="Calibri"/>
              </a:rPr>
              <a:t>- </a:t>
            </a:r>
            <a:r>
              <a:rPr lang="ru-RU" sz="1600" b="1" dirty="0" smtClean="0">
                <a:solidFill>
                  <a:srgbClr val="000000"/>
                </a:solidFill>
                <a:latin typeface="Times New Roman"/>
                <a:ea typeface="Calibri"/>
              </a:rPr>
              <a:t>пункт </a:t>
            </a:r>
            <a:r>
              <a:rPr lang="ru-RU" sz="1600" b="1" dirty="0">
                <a:solidFill>
                  <a:srgbClr val="000000"/>
                </a:solidFill>
                <a:latin typeface="Times New Roman"/>
                <a:ea typeface="Calibri"/>
              </a:rPr>
              <a:t>9 части </a:t>
            </a:r>
            <a:r>
              <a:rPr lang="ru-RU" sz="1600" b="1" dirty="0" smtClean="0">
                <a:solidFill>
                  <a:srgbClr val="000000"/>
                </a:solidFill>
                <a:latin typeface="Times New Roman"/>
                <a:ea typeface="Calibri"/>
              </a:rPr>
              <a:t>1 </a:t>
            </a:r>
            <a:r>
              <a:rPr lang="ru-RU" sz="1600" dirty="0" smtClean="0">
                <a:solidFill>
                  <a:srgbClr val="000000"/>
                </a:solidFill>
                <a:latin typeface="Times New Roman"/>
                <a:ea typeface="Calibri"/>
              </a:rPr>
              <a:t>(</a:t>
            </a:r>
            <a:r>
              <a:rPr lang="ru-RU" sz="1600" dirty="0" smtClean="0">
                <a:solidFill>
                  <a:srgbClr val="000000"/>
                </a:solidFill>
                <a:latin typeface="Times New Roman"/>
              </a:rPr>
              <a:t>однократное </a:t>
            </a:r>
            <a:r>
              <a:rPr lang="ru-RU" sz="1600" dirty="0">
                <a:solidFill>
                  <a:srgbClr val="000000"/>
                </a:solidFill>
                <a:latin typeface="Times New Roman"/>
              </a:rPr>
              <a:t>изменение срока исполнения контракта на срок, не превышающий срока исполнения </a:t>
            </a:r>
            <a:r>
              <a:rPr lang="ru-RU" sz="1600" dirty="0" smtClean="0">
                <a:solidFill>
                  <a:srgbClr val="000000"/>
                </a:solidFill>
                <a:latin typeface="Times New Roman"/>
              </a:rPr>
              <a:t>контракта при определенных условиях)</a:t>
            </a:r>
            <a:r>
              <a:rPr lang="ru-RU" sz="1600" dirty="0" smtClean="0">
                <a:solidFill>
                  <a:srgbClr val="000000"/>
                </a:solidFill>
                <a:latin typeface="Times New Roman"/>
                <a:ea typeface="Calibri"/>
              </a:rPr>
              <a:t>: распространяется </a:t>
            </a:r>
            <a:r>
              <a:rPr lang="ru-RU" sz="1600" dirty="0">
                <a:solidFill>
                  <a:srgbClr val="000000"/>
                </a:solidFill>
                <a:latin typeface="Times New Roman"/>
                <a:ea typeface="Calibri"/>
              </a:rPr>
              <a:t>на выполнение работ по </a:t>
            </a:r>
            <a:r>
              <a:rPr lang="ru-RU" sz="1600" dirty="0" smtClean="0">
                <a:solidFill>
                  <a:srgbClr val="000000"/>
                </a:solidFill>
                <a:latin typeface="Times New Roman"/>
                <a:ea typeface="Calibri"/>
              </a:rPr>
              <a:t>геологическому  </a:t>
            </a:r>
            <a:r>
              <a:rPr lang="ru-RU" sz="1600" dirty="0">
                <a:solidFill>
                  <a:srgbClr val="000000"/>
                </a:solidFill>
                <a:latin typeface="Times New Roman"/>
                <a:ea typeface="Calibri"/>
              </a:rPr>
              <a:t>изучению недр</a:t>
            </a:r>
            <a:r>
              <a:rPr lang="ru-RU" sz="1600" dirty="0">
                <a:latin typeface="Times New Roman"/>
                <a:ea typeface="Calibri"/>
              </a:rPr>
              <a:t> </a:t>
            </a:r>
            <a:r>
              <a:rPr lang="ru-RU" sz="1600" i="1" dirty="0">
                <a:solidFill>
                  <a:srgbClr val="000000"/>
                </a:solidFill>
                <a:latin typeface="Times New Roman"/>
                <a:ea typeface="Calibri"/>
              </a:rPr>
              <a:t>аналогично строительным </a:t>
            </a:r>
            <a:r>
              <a:rPr lang="ru-RU" sz="1600" i="1" dirty="0" smtClean="0">
                <a:solidFill>
                  <a:srgbClr val="000000"/>
                </a:solidFill>
                <a:latin typeface="Times New Roman"/>
                <a:ea typeface="Calibri"/>
              </a:rPr>
              <a:t>контрактам</a:t>
            </a:r>
          </a:p>
          <a:p>
            <a:pPr marL="0" lvl="0" indent="0" algn="just">
              <a:spcBef>
                <a:spcPts val="0"/>
              </a:spcBef>
              <a:buNone/>
            </a:pPr>
            <a:r>
              <a:rPr lang="ru-RU" sz="1600" b="1" i="1" dirty="0" smtClean="0">
                <a:solidFill>
                  <a:srgbClr val="000000"/>
                </a:solidFill>
                <a:latin typeface="Times New Roman"/>
                <a:ea typeface="Calibri"/>
              </a:rPr>
              <a:t>! Действует с 1 января 2023 года</a:t>
            </a:r>
          </a:p>
          <a:p>
            <a:pPr marL="0" lvl="0" indent="0" algn="just">
              <a:spcBef>
                <a:spcPts val="0"/>
              </a:spcBef>
              <a:buNone/>
            </a:pPr>
            <a:endParaRPr lang="ru-RU" sz="1600" i="1" dirty="0" smtClean="0"/>
          </a:p>
          <a:p>
            <a:pPr marL="0" lvl="0" indent="0" algn="just">
              <a:spcBef>
                <a:spcPts val="0"/>
              </a:spcBef>
              <a:buNone/>
            </a:pPr>
            <a:endParaRPr lang="ru-RU" sz="1600" i="1" dirty="0"/>
          </a:p>
        </p:txBody>
      </p:sp>
      <p:sp>
        <p:nvSpPr>
          <p:cNvPr id="4" name="Номер слайда 3"/>
          <p:cNvSpPr>
            <a:spLocks noGrp="1"/>
          </p:cNvSpPr>
          <p:nvPr>
            <p:ph type="sldNum" sz="quarter" idx="12"/>
          </p:nvPr>
        </p:nvSpPr>
        <p:spPr/>
        <p:txBody>
          <a:bodyPr/>
          <a:lstStyle/>
          <a:p>
            <a:pPr>
              <a:defRPr/>
            </a:pPr>
            <a:fld id="{FDD1E54E-A18A-45F9-B93F-A6DCC9EAA0C6}" type="slidenum">
              <a:rPr lang="ru-RU" smtClean="0"/>
              <a:pPr>
                <a:defRPr/>
              </a:pPr>
              <a:t>9</a:t>
            </a:fld>
            <a:endParaRPr lang="ru-RU"/>
          </a:p>
        </p:txBody>
      </p:sp>
    </p:spTree>
    <p:extLst>
      <p:ext uri="{BB962C8B-B14F-4D97-AF65-F5344CB8AC3E}">
        <p14:creationId xmlns:p14="http://schemas.microsoft.com/office/powerpoint/2010/main" val="66481322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14574</TotalTime>
  <Words>4187</Words>
  <Application>Microsoft Office PowerPoint</Application>
  <PresentationFormat>Экран (4:3)</PresentationFormat>
  <Paragraphs>383</Paragraphs>
  <Slides>38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38</vt:i4>
      </vt:variant>
    </vt:vector>
  </HeadingPairs>
  <TitlesOfParts>
    <vt:vector size="39" baseType="lpstr">
      <vt:lpstr>Тема Office</vt:lpstr>
      <vt:lpstr>Основные изменения в законодательстве  о контрактной системе   (Федеральный закон от 04.11.2022 № 420-ФЗ ,  Постановление Правительства РФ от 31.10.2022 N 1946 )     29 ноября 2022 года     </vt:lpstr>
      <vt:lpstr>НОРМАТИВНО-ПРАВОВАЯ БАЗА  </vt:lpstr>
      <vt:lpstr>Федеральным законом от 04.11.2022 № 420-ФЗ приостановлено до 1 января 2024 года </vt:lpstr>
      <vt:lpstr>Изменения в статью 93 Федерального закона № 44-ФЗ</vt:lpstr>
      <vt:lpstr>Изменения в статью 93 Федерального закона № 44-ФЗ</vt:lpstr>
      <vt:lpstr>Пункт 56 части 1 статьи 93 Федерального закона № 44-ФЗ : расширен перечень лиц, дополнены цели осуществления  закупок по данному основанию</vt:lpstr>
      <vt:lpstr>Распоряжение Правительства РФ от 18 ноября  2022 года № 3514-р</vt:lpstr>
      <vt:lpstr>Часть 1 статьи 93 Федерального закона № 44-ФЗ расширена внесением нового основания для заключения контракта с единственным исполнителем </vt:lpstr>
      <vt:lpstr>Уточнили случаи и порядок изменения условий контракта (статья 95 Федерального закона № 44-ФЗ)</vt:lpstr>
      <vt:lpstr>Уточнили срок и порядок ведения Реестра контрактов, заключенных заказчиками  (статья 103 Федерального закона № 44-ФЗ)</vt:lpstr>
      <vt:lpstr>Изменили ряд заключительных положений (статья 112 Федерального закона № 44-ФЗ)</vt:lpstr>
      <vt:lpstr>Изменили ряд заключительных положений (статья 112 Федерального закона № 44-ФЗ)</vt:lpstr>
      <vt:lpstr>Изменили ряд заключительных положений (статья 112 Федерального закона № 44-ФЗ)</vt:lpstr>
      <vt:lpstr>Изменили ряд заключительных положений (статья 112 Федерального закона № 44-ФЗ)</vt:lpstr>
      <vt:lpstr>Изменили ряд заключительных положений (статья 112 Федерального закона № 44-ФЗ)</vt:lpstr>
      <vt:lpstr>Изменения в Федеральный закон  от 08.03.2022 года N 46-ФЗ (статья 15 часть 1) </vt:lpstr>
      <vt:lpstr>Изменения в Федеральный закон  от 08.03.2022 года N 46-ФЗ (статья 15 часть 2) </vt:lpstr>
      <vt:lpstr>Изменения в Федеральный закон  от 08.03.2022 года N 46-ФЗ (статья 15 часть 4) </vt:lpstr>
      <vt:lpstr>Изменения в Федеральный закон  от 08.03.2022 года N 46-ФЗ (статья 15 часть 5) </vt:lpstr>
      <vt:lpstr>Изменения в Федеральный закон № 46-ФЗ (добавлена часть 7)</vt:lpstr>
      <vt:lpstr>Изменения в Федеральный закон от 02.07.2021 года N 360-ФЗ</vt:lpstr>
      <vt:lpstr>Изменение подзаконных актов, принятых в развитие Федерального закона от 05.04.2013 N 44-ФЗ «О контрактной системе в сфере закупок товаров, работ, услуг для обеспечения государственных и муниципальных нужд»</vt:lpstr>
      <vt:lpstr>Изменения в Постановление Правительства РФ от 23.12.2016 года N 1466 «Об утверждении типовых условий контрактов, предусматривающих привлечение к исполнению контрактов субподрядчиков, соисполнителей из числа субъектов малого предпринимательства, социально ориентированных некоммерческих организаций»</vt:lpstr>
      <vt:lpstr>Изменения в Постановление Правительства РФ от 08.02.2017  года  N 145 «Об утверждении Правил формирования и ведения в единой информационной системе в сфере закупок каталога товаров, работ, услуг для обеспечения государственных и муниципальных нужд и Правил использования каталога товаров, работ, услуг для обеспечения государственных и муниципальных нужд» </vt:lpstr>
      <vt:lpstr>Изменения в Постановление Правительства РФ от 03.12.2020  года N 2014  «О минимальной обязательной доле закупок российских товаров и ее достижении заказчиком»</vt:lpstr>
      <vt:lpstr>Изменения в Постановление Правительства РФ от 03.12.2020  года N 2014 «О минимальной обязательной доле закупок российских товаров и ее достижении заказчиком»</vt:lpstr>
      <vt:lpstr>Изменения в Постановление Правительства РФ от 03.12.2020 N 2014  «О минимальной обязательной доле закупок российских товаров и ее достижении заказчиком»</vt:lpstr>
      <vt:lpstr>Презентация PowerPoint</vt:lpstr>
      <vt:lpstr>Изменения в Постановление Правительства РФ от 30.06.2021 N 1078  «О порядке ведения реестра недобросовестных поставщиков (подрядчиков, исполнителей), о внесении изменений в некоторые акты Правительства Российской Федерации и признании утратившими силу некоторых актов и отдельных положений некоторых актов Правительства Российской Федерации» </vt:lpstr>
      <vt:lpstr>Процедура расторжения контракта путем одностороннего отказа от исполнения контракта Поставщиком (подрядчиком, исполнителем) с 01.07.2022 года </vt:lpstr>
      <vt:lpstr>Изменения в Постановление Правительства РФ от 29.12.2021 N 2571 «О требованиях к участникам закупки товаров, работ, услуг для обеспечения государственных и муниципальных нужд и признании утратившими силу некоторых актов и отдельных положений актов Правительства Российской Федерации» </vt:lpstr>
      <vt:lpstr>Изменения в Постановление Правительства РФ от 29.12.2021 N 2571 «О требованиях к участникам закупки товаров, работ, услуг для обеспечения государственных и муниципальных нужд и признании утратившими силу некоторых актов и отдельных положений актов Правительства Российской Федерации» </vt:lpstr>
      <vt:lpstr>Изменения в Постановление Правительства РФ от 29.12.2021 N 2571  «О требованиях к участникам закупки товаров, работ, услуг для обеспечения государственных и муниципальных нужд и признании утратившими силу некоторых актов и отдельных положений актов Правительства Российской Федерации» </vt:lpstr>
      <vt:lpstr>Какими документами подтверждается универсальная предварительная квалификация</vt:lpstr>
      <vt:lpstr>Изменения в Постановление Правительства РФ от 31.12.2021 N 2604 «Об оценке заявок на участие в закупке товаров, работ, услуг для обеспечения государственных и муниципальных нужд, внесении изменений в пункт 4 постановления Правительства Российской Федерации от 20 декабря 2021 г.  N 2369 и признании утратившими силу некоторых актов и отдельных положений некоторых актов Правительства Российской Федерации» </vt:lpstr>
      <vt:lpstr>Изменения в Постановление Правительства РФ от 31.12.2021 N 2604 «Об оценке заявок на участие в закупке товаров, работ, услуг для обеспечения государственных и муниципальных нужд, внесении изменений в пункт 4 постановления Правительства Российской Федерации от 20 декабря 2021 г.  N 2369 и признании утратившими силу некоторых актов и отдельных положений некоторых актов Правительства Российской Федерации» </vt:lpstr>
      <vt:lpstr>Изменения в Постановление Правительства РФ от 31.12.2021 N 2604 «Об оценке заявок на участие в закупке товаров, работ, услуг для обеспечения государственных и муниципальных нужд, внесении изменений в пункт 4 постановления Правительства Российской Федерации от 20 декабря 2021 г.  N 2369 и признании утратившими силу некоторых актов и отдельных положений некоторых актов Правительства Российской Федерации» </vt:lpstr>
      <vt:lpstr>Спасибо за внимание!</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Стандартные разделы (условия)</dc:title>
  <dc:creator>Admin</dc:creator>
  <cp:lastModifiedBy>Юля Долуденко</cp:lastModifiedBy>
  <cp:revision>693</cp:revision>
  <cp:lastPrinted>2020-01-23T13:10:35Z</cp:lastPrinted>
  <dcterms:created xsi:type="dcterms:W3CDTF">2009-10-13T11:01:23Z</dcterms:created>
  <dcterms:modified xsi:type="dcterms:W3CDTF">2022-11-29T16:12:17Z</dcterms:modified>
</cp:coreProperties>
</file>