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21" r:id="rId1"/>
  </p:sldMasterIdLst>
  <p:notesMasterIdLst>
    <p:notesMasterId r:id="rId33"/>
  </p:notesMasterIdLst>
  <p:sldIdLst>
    <p:sldId id="313" r:id="rId2"/>
    <p:sldId id="456" r:id="rId3"/>
    <p:sldId id="457" r:id="rId4"/>
    <p:sldId id="461" r:id="rId5"/>
    <p:sldId id="458" r:id="rId6"/>
    <p:sldId id="476" r:id="rId7"/>
    <p:sldId id="462" r:id="rId8"/>
    <p:sldId id="459" r:id="rId9"/>
    <p:sldId id="463" r:id="rId10"/>
    <p:sldId id="483" r:id="rId11"/>
    <p:sldId id="484" r:id="rId12"/>
    <p:sldId id="464" r:id="rId13"/>
    <p:sldId id="465" r:id="rId14"/>
    <p:sldId id="466" r:id="rId15"/>
    <p:sldId id="467" r:id="rId16"/>
    <p:sldId id="468" r:id="rId17"/>
    <p:sldId id="469" r:id="rId18"/>
    <p:sldId id="470" r:id="rId19"/>
    <p:sldId id="471" r:id="rId20"/>
    <p:sldId id="473" r:id="rId21"/>
    <p:sldId id="411" r:id="rId22"/>
    <p:sldId id="432" r:id="rId23"/>
    <p:sldId id="474" r:id="rId24"/>
    <p:sldId id="477" r:id="rId25"/>
    <p:sldId id="478" r:id="rId26"/>
    <p:sldId id="475" r:id="rId27"/>
    <p:sldId id="482" r:id="rId28"/>
    <p:sldId id="479" r:id="rId29"/>
    <p:sldId id="480" r:id="rId30"/>
    <p:sldId id="481" r:id="rId31"/>
    <p:sldId id="451" r:id="rId32"/>
  </p:sldIdLst>
  <p:sldSz cx="9144000" cy="6858000" type="screen4x3"/>
  <p:notesSz cx="6858000" cy="994727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C535"/>
    <a:srgbClr val="ABDB77"/>
    <a:srgbClr val="CEEA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585" autoAdjust="0"/>
  </p:normalViewPr>
  <p:slideViewPr>
    <p:cSldViewPr>
      <p:cViewPr>
        <p:scale>
          <a:sx n="77" d="100"/>
          <a:sy n="77" d="100"/>
        </p:scale>
        <p:origin x="-2514" y="-4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4" d="100"/>
          <a:sy n="64" d="100"/>
        </p:scale>
        <p:origin x="-3426"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pPr>
              <a:defRPr/>
            </a:pPr>
            <a:fld id="{49B006D0-5BA4-4DC7-A3B5-A01552EFA324}" type="datetimeFigureOut">
              <a:rPr lang="ru-RU"/>
              <a:pPr>
                <a:defRPr/>
              </a:pPr>
              <a:t>30.12.2022</a:t>
            </a:fld>
            <a:endParaRPr lang="ru-RU"/>
          </a:p>
        </p:txBody>
      </p:sp>
      <p:sp>
        <p:nvSpPr>
          <p:cNvPr id="4" name="Образ слайда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685800" y="4724956"/>
            <a:ext cx="5486400" cy="4476274"/>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pPr>
              <a:defRPr/>
            </a:pPr>
            <a:fld id="{60D54F76-2FC5-4CF4-A191-3D58A57CC208}" type="slidenum">
              <a:rPr lang="ru-RU"/>
              <a:pPr>
                <a:defRPr/>
              </a:pPr>
              <a:t>‹#›</a:t>
            </a:fld>
            <a:endParaRPr lang="ru-RU"/>
          </a:p>
        </p:txBody>
      </p:sp>
    </p:spTree>
    <p:extLst>
      <p:ext uri="{BB962C8B-B14F-4D97-AF65-F5344CB8AC3E}">
        <p14:creationId xmlns:p14="http://schemas.microsoft.com/office/powerpoint/2010/main" val="397363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BD9A0863-F166-45EE-889F-01152849CD0D}" type="slidenum">
              <a:rPr lang="ru-RU" smtClean="0"/>
              <a:pPr>
                <a:defRPr/>
              </a:pPr>
              <a:t>‹#›</a:t>
            </a:fld>
            <a:endParaRPr lang="ru-RU"/>
          </a:p>
        </p:txBody>
      </p:sp>
    </p:spTree>
    <p:extLst>
      <p:ext uri="{BB962C8B-B14F-4D97-AF65-F5344CB8AC3E}">
        <p14:creationId xmlns:p14="http://schemas.microsoft.com/office/powerpoint/2010/main" val="387122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8A50D75A-6C9E-441B-9BED-237A99442C63}" type="slidenum">
              <a:rPr lang="ru-RU" smtClean="0"/>
              <a:pPr>
                <a:defRPr/>
              </a:pPr>
              <a:t>‹#›</a:t>
            </a:fld>
            <a:endParaRPr lang="ru-RU"/>
          </a:p>
        </p:txBody>
      </p:sp>
    </p:spTree>
    <p:extLst>
      <p:ext uri="{BB962C8B-B14F-4D97-AF65-F5344CB8AC3E}">
        <p14:creationId xmlns:p14="http://schemas.microsoft.com/office/powerpoint/2010/main" val="153439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A49863F5-6C81-48A7-B5C7-9EB2C19C9BA8}" type="slidenum">
              <a:rPr lang="ru-RU" smtClean="0"/>
              <a:pPr>
                <a:defRPr/>
              </a:pPr>
              <a:t>‹#›</a:t>
            </a:fld>
            <a:endParaRPr lang="ru-RU"/>
          </a:p>
        </p:txBody>
      </p:sp>
    </p:spTree>
    <p:extLst>
      <p:ext uri="{BB962C8B-B14F-4D97-AF65-F5344CB8AC3E}">
        <p14:creationId xmlns:p14="http://schemas.microsoft.com/office/powerpoint/2010/main" val="319811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FDD1E54E-A18A-45F9-B93F-A6DCC9EAA0C6}" type="slidenum">
              <a:rPr lang="ru-RU" smtClean="0"/>
              <a:pPr>
                <a:defRPr/>
              </a:pPr>
              <a:t>‹#›</a:t>
            </a:fld>
            <a:endParaRPr lang="ru-RU"/>
          </a:p>
        </p:txBody>
      </p:sp>
    </p:spTree>
    <p:extLst>
      <p:ext uri="{BB962C8B-B14F-4D97-AF65-F5344CB8AC3E}">
        <p14:creationId xmlns:p14="http://schemas.microsoft.com/office/powerpoint/2010/main" val="295452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D275C3C-944D-475C-9AB0-1FD6524E236A}" type="slidenum">
              <a:rPr lang="ru-RU" smtClean="0"/>
              <a:pPr>
                <a:defRPr/>
              </a:pPr>
              <a:t>‹#›</a:t>
            </a:fld>
            <a:endParaRPr lang="ru-RU"/>
          </a:p>
        </p:txBody>
      </p:sp>
    </p:spTree>
    <p:extLst>
      <p:ext uri="{BB962C8B-B14F-4D97-AF65-F5344CB8AC3E}">
        <p14:creationId xmlns:p14="http://schemas.microsoft.com/office/powerpoint/2010/main" val="314307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AFBD7B16-36CC-410B-A853-DAF270E4772D}" type="slidenum">
              <a:rPr lang="ru-RU" smtClean="0"/>
              <a:pPr>
                <a:defRPr/>
              </a:pPr>
              <a:t>‹#›</a:t>
            </a:fld>
            <a:endParaRPr lang="ru-RU"/>
          </a:p>
        </p:txBody>
      </p:sp>
    </p:spTree>
    <p:extLst>
      <p:ext uri="{BB962C8B-B14F-4D97-AF65-F5344CB8AC3E}">
        <p14:creationId xmlns:p14="http://schemas.microsoft.com/office/powerpoint/2010/main" val="1451091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79F29D84-33EF-4E03-A25E-0DCAFAC6BC5C}" type="slidenum">
              <a:rPr lang="ru-RU" smtClean="0"/>
              <a:pPr>
                <a:defRPr/>
              </a:pPr>
              <a:t>‹#›</a:t>
            </a:fld>
            <a:endParaRPr lang="ru-RU"/>
          </a:p>
        </p:txBody>
      </p:sp>
    </p:spTree>
    <p:extLst>
      <p:ext uri="{BB962C8B-B14F-4D97-AF65-F5344CB8AC3E}">
        <p14:creationId xmlns:p14="http://schemas.microsoft.com/office/powerpoint/2010/main" val="101659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C9612EE1-10CF-4893-AFCB-8DB1CDD4224D}" type="slidenum">
              <a:rPr lang="ru-RU" smtClean="0"/>
              <a:pPr>
                <a:defRPr/>
              </a:pPr>
              <a:t>‹#›</a:t>
            </a:fld>
            <a:endParaRPr lang="ru-RU"/>
          </a:p>
        </p:txBody>
      </p:sp>
    </p:spTree>
    <p:extLst>
      <p:ext uri="{BB962C8B-B14F-4D97-AF65-F5344CB8AC3E}">
        <p14:creationId xmlns:p14="http://schemas.microsoft.com/office/powerpoint/2010/main" val="127720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745DEF6B-0E1E-4B94-A2FA-1C71CA59026D}" type="slidenum">
              <a:rPr lang="ru-RU" smtClean="0"/>
              <a:pPr>
                <a:defRPr/>
              </a:pPr>
              <a:t>‹#›</a:t>
            </a:fld>
            <a:endParaRPr lang="ru-RU"/>
          </a:p>
        </p:txBody>
      </p:sp>
    </p:spTree>
    <p:extLst>
      <p:ext uri="{BB962C8B-B14F-4D97-AF65-F5344CB8AC3E}">
        <p14:creationId xmlns:p14="http://schemas.microsoft.com/office/powerpoint/2010/main" val="151501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690A37FE-93D9-4E42-ACC3-D2FB61D3F476}" type="slidenum">
              <a:rPr lang="ru-RU" smtClean="0"/>
              <a:pPr>
                <a:defRPr/>
              </a:pPr>
              <a:t>‹#›</a:t>
            </a:fld>
            <a:endParaRPr lang="ru-RU"/>
          </a:p>
        </p:txBody>
      </p:sp>
    </p:spTree>
    <p:extLst>
      <p:ext uri="{BB962C8B-B14F-4D97-AF65-F5344CB8AC3E}">
        <p14:creationId xmlns:p14="http://schemas.microsoft.com/office/powerpoint/2010/main" val="328464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FDFF334F-F6BB-43DA-9B2F-E9C7FD59BCF8}" type="slidenum">
              <a:rPr lang="ru-RU" smtClean="0"/>
              <a:pPr>
                <a:defRPr/>
              </a:pPr>
              <a:t>‹#›</a:t>
            </a:fld>
            <a:endParaRPr lang="ru-RU"/>
          </a:p>
        </p:txBody>
      </p:sp>
    </p:spTree>
    <p:extLst>
      <p:ext uri="{BB962C8B-B14F-4D97-AF65-F5344CB8AC3E}">
        <p14:creationId xmlns:p14="http://schemas.microsoft.com/office/powerpoint/2010/main" val="4085092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C73A34F-69CC-47BE-BDF0-A807656FE1B8}" type="slidenum">
              <a:rPr lang="ru-RU" smtClean="0"/>
              <a:pPr>
                <a:defRPr/>
              </a:pPr>
              <a:t>‹#›</a:t>
            </a:fld>
            <a:endParaRPr lang="ru-RU"/>
          </a:p>
        </p:txBody>
      </p:sp>
    </p:spTree>
    <p:extLst>
      <p:ext uri="{BB962C8B-B14F-4D97-AF65-F5344CB8AC3E}">
        <p14:creationId xmlns:p14="http://schemas.microsoft.com/office/powerpoint/2010/main" val="603093435"/>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consultantplus://offline/ref=8A85E07877892A72BF5CA4A3931ABA4B7B577F10593AEB261D53A6D2E10407B135A3A552AD5BCB3F2C8782F6D4TCFB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43329" y="980728"/>
            <a:ext cx="8424936" cy="5472608"/>
          </a:xfrm>
        </p:spPr>
        <p:style>
          <a:lnRef idx="1">
            <a:schemeClr val="accent3"/>
          </a:lnRef>
          <a:fillRef idx="2">
            <a:schemeClr val="accent3"/>
          </a:fillRef>
          <a:effectRef idx="1">
            <a:schemeClr val="accent3"/>
          </a:effectRef>
          <a:fontRef idx="minor">
            <a:schemeClr val="dk1"/>
          </a:fontRef>
        </p:style>
        <p:txBody>
          <a:bodyPr anchor="ctr">
            <a:noAutofit/>
          </a:bodyPr>
          <a:lstStyle/>
          <a:p>
            <a:r>
              <a:rPr lang="ru-RU" sz="3200" b="1" spc="300" dirty="0" smtClean="0">
                <a:solidFill>
                  <a:schemeClr val="tx1"/>
                </a:solidFill>
                <a:latin typeface="Times New Roman" pitchFamily="18" charset="0"/>
                <a:cs typeface="Times New Roman" pitchFamily="18" charset="0"/>
              </a:rPr>
              <a:t/>
            </a:r>
            <a:br>
              <a:rPr lang="ru-RU" sz="3200" b="1" spc="300" dirty="0" smtClean="0">
                <a:solidFill>
                  <a:schemeClr val="tx1"/>
                </a:solidFill>
                <a:latin typeface="Times New Roman" pitchFamily="18" charset="0"/>
                <a:cs typeface="Times New Roman" pitchFamily="18" charset="0"/>
              </a:rPr>
            </a:br>
            <a:r>
              <a:rPr lang="ru-RU" sz="3200" b="1" spc="300" dirty="0">
                <a:solidFill>
                  <a:schemeClr val="tx1"/>
                </a:solidFill>
                <a:latin typeface="Times New Roman" pitchFamily="18" charset="0"/>
                <a:cs typeface="Times New Roman" pitchFamily="18" charset="0"/>
              </a:rPr>
              <a:t/>
            </a:r>
            <a:br>
              <a:rPr lang="ru-RU" sz="3200" b="1" spc="300" dirty="0">
                <a:solidFill>
                  <a:schemeClr val="tx1"/>
                </a:solidFill>
                <a:latin typeface="Times New Roman" pitchFamily="18" charset="0"/>
                <a:cs typeface="Times New Roman" pitchFamily="18" charset="0"/>
              </a:rPr>
            </a:br>
            <a:r>
              <a:rPr lang="ru-RU" sz="3200" b="1" spc="300" dirty="0" smtClean="0">
                <a:solidFill>
                  <a:schemeClr val="tx1"/>
                </a:solidFill>
                <a:latin typeface="Times New Roman" pitchFamily="18" charset="0"/>
                <a:cs typeface="Times New Roman" pitchFamily="18" charset="0"/>
              </a:rPr>
              <a:t/>
            </a:r>
            <a:br>
              <a:rPr lang="ru-RU" sz="3200" b="1" spc="300" dirty="0" smtClean="0">
                <a:solidFill>
                  <a:schemeClr val="tx1"/>
                </a:solidFill>
                <a:latin typeface="Times New Roman" pitchFamily="18" charset="0"/>
                <a:cs typeface="Times New Roman" pitchFamily="18" charset="0"/>
              </a:rPr>
            </a:br>
            <a:r>
              <a:rPr lang="ru-RU" sz="3200" b="1" spc="300" dirty="0" smtClean="0">
                <a:solidFill>
                  <a:schemeClr val="tx1"/>
                </a:solidFill>
                <a:latin typeface="+mj-lt"/>
                <a:cs typeface="Times New Roman" pitchFamily="18" charset="0"/>
              </a:rPr>
              <a:t>Основные </a:t>
            </a:r>
            <a:r>
              <a:rPr lang="ru-RU" sz="3200" b="1" spc="300" dirty="0">
                <a:solidFill>
                  <a:schemeClr val="tx1"/>
                </a:solidFill>
                <a:latin typeface="+mj-lt"/>
                <a:cs typeface="Times New Roman" pitchFamily="18" charset="0"/>
              </a:rPr>
              <a:t>изменения в законодательстве</a:t>
            </a:r>
            <a:br>
              <a:rPr lang="ru-RU" sz="3200" b="1" spc="300" dirty="0">
                <a:solidFill>
                  <a:schemeClr val="tx1"/>
                </a:solidFill>
                <a:latin typeface="+mj-lt"/>
                <a:cs typeface="Times New Roman" pitchFamily="18" charset="0"/>
              </a:rPr>
            </a:br>
            <a:r>
              <a:rPr lang="ru-RU" sz="3200" b="1" spc="300" dirty="0">
                <a:solidFill>
                  <a:schemeClr val="tx1"/>
                </a:solidFill>
                <a:latin typeface="+mj-lt"/>
                <a:cs typeface="Times New Roman" pitchFamily="18" charset="0"/>
              </a:rPr>
              <a:t> о контрактной </a:t>
            </a:r>
            <a:r>
              <a:rPr lang="ru-RU" sz="3200" b="1" spc="300" dirty="0" smtClean="0">
                <a:solidFill>
                  <a:schemeClr val="tx1"/>
                </a:solidFill>
                <a:latin typeface="+mj-lt"/>
                <a:cs typeface="Times New Roman" pitchFamily="18" charset="0"/>
              </a:rPr>
              <a:t>системе</a:t>
            </a:r>
            <a:br>
              <a:rPr lang="ru-RU" sz="3200" b="1" spc="300" dirty="0" smtClean="0">
                <a:solidFill>
                  <a:schemeClr val="tx1"/>
                </a:solidFill>
                <a:latin typeface="+mj-lt"/>
                <a:cs typeface="Times New Roman" pitchFamily="18" charset="0"/>
              </a:rPr>
            </a:br>
            <a:r>
              <a:rPr lang="ru-RU" sz="3200" b="1" spc="300" dirty="0" smtClean="0">
                <a:solidFill>
                  <a:schemeClr val="tx1"/>
                </a:solidFill>
                <a:latin typeface="+mj-lt"/>
                <a:cs typeface="Times New Roman" pitchFamily="18" charset="0"/>
              </a:rPr>
              <a:t> с 1 января 2023 года</a:t>
            </a:r>
            <a:br>
              <a:rPr lang="ru-RU" sz="3200" b="1" spc="300" dirty="0" smtClean="0">
                <a:solidFill>
                  <a:schemeClr val="tx1"/>
                </a:solidFill>
                <a:latin typeface="+mj-lt"/>
                <a:cs typeface="Times New Roman" pitchFamily="18" charset="0"/>
              </a:rPr>
            </a:br>
            <a:r>
              <a:rPr lang="ru-RU" sz="3200" b="1" spc="300" dirty="0">
                <a:solidFill>
                  <a:schemeClr val="tx1"/>
                </a:solidFill>
                <a:latin typeface="+mj-lt"/>
                <a:cs typeface="Times New Roman" pitchFamily="18" charset="0"/>
              </a:rPr>
              <a:t/>
            </a:r>
            <a:br>
              <a:rPr lang="ru-RU" sz="3200" b="1" spc="300" dirty="0">
                <a:solidFill>
                  <a:schemeClr val="tx1"/>
                </a:solidFill>
                <a:latin typeface="+mj-lt"/>
                <a:cs typeface="Times New Roman" pitchFamily="18" charset="0"/>
              </a:rPr>
            </a:br>
            <a:r>
              <a:rPr lang="ru-RU" sz="2400" b="1" spc="300" dirty="0">
                <a:solidFill>
                  <a:schemeClr val="tx1"/>
                </a:solidFill>
                <a:latin typeface="+mj-lt"/>
                <a:cs typeface="Times New Roman" pitchFamily="18" charset="0"/>
              </a:rPr>
              <a:t> </a:t>
            </a:r>
            <a:br>
              <a:rPr lang="ru-RU" sz="2400" b="1" spc="300" dirty="0">
                <a:solidFill>
                  <a:schemeClr val="tx1"/>
                </a:solidFill>
                <a:latin typeface="+mj-lt"/>
                <a:cs typeface="Times New Roman" pitchFamily="18" charset="0"/>
              </a:rPr>
            </a:br>
            <a:r>
              <a:rPr lang="ru-RU" sz="2400" b="1" spc="300" dirty="0" smtClean="0">
                <a:solidFill>
                  <a:schemeClr val="tx1"/>
                </a:solidFill>
                <a:latin typeface="+mj-lt"/>
                <a:cs typeface="Times New Roman" pitchFamily="18" charset="0"/>
              </a:rPr>
              <a:t/>
            </a:r>
            <a:br>
              <a:rPr lang="ru-RU" sz="2400" b="1" spc="300" dirty="0" smtClean="0">
                <a:solidFill>
                  <a:schemeClr val="tx1"/>
                </a:solidFill>
                <a:latin typeface="+mj-lt"/>
                <a:cs typeface="Times New Roman" pitchFamily="18" charset="0"/>
              </a:rPr>
            </a:br>
            <a:r>
              <a:rPr lang="ru-RU" sz="2400" b="1" spc="300" dirty="0">
                <a:solidFill>
                  <a:schemeClr val="tx1"/>
                </a:solidFill>
                <a:latin typeface="+mj-lt"/>
                <a:cs typeface="Times New Roman" pitchFamily="18" charset="0"/>
              </a:rPr>
              <a:t/>
            </a:r>
            <a:br>
              <a:rPr lang="ru-RU" sz="2400" b="1" spc="300" dirty="0">
                <a:solidFill>
                  <a:schemeClr val="tx1"/>
                </a:solidFill>
                <a:latin typeface="+mj-lt"/>
                <a:cs typeface="Times New Roman" pitchFamily="18" charset="0"/>
              </a:rPr>
            </a:br>
            <a:r>
              <a:rPr lang="ru-RU" sz="2400" b="1" spc="300" dirty="0" smtClean="0">
                <a:solidFill>
                  <a:schemeClr val="tx1"/>
                </a:solidFill>
                <a:latin typeface="+mj-lt"/>
                <a:cs typeface="Times New Roman" pitchFamily="18" charset="0"/>
              </a:rPr>
              <a:t/>
            </a:r>
            <a:br>
              <a:rPr lang="ru-RU" sz="2400" b="1" spc="300" dirty="0" smtClean="0">
                <a:solidFill>
                  <a:schemeClr val="tx1"/>
                </a:solidFill>
                <a:latin typeface="+mj-lt"/>
                <a:cs typeface="Times New Roman" pitchFamily="18" charset="0"/>
              </a:rPr>
            </a:br>
            <a:r>
              <a:rPr lang="ru-RU" sz="2400" b="1" spc="300" dirty="0" smtClean="0">
                <a:solidFill>
                  <a:schemeClr val="tx1"/>
                </a:solidFill>
                <a:latin typeface="+mj-lt"/>
                <a:cs typeface="Times New Roman" pitchFamily="18" charset="0"/>
              </a:rPr>
              <a:t>29 декабря 2022 </a:t>
            </a:r>
            <a:r>
              <a:rPr lang="ru-RU" sz="2400" b="1" spc="300" dirty="0">
                <a:solidFill>
                  <a:schemeClr val="tx1"/>
                </a:solidFill>
                <a:latin typeface="+mj-lt"/>
                <a:cs typeface="Times New Roman" pitchFamily="18" charset="0"/>
              </a:rPr>
              <a:t>года </a:t>
            </a:r>
            <a:br>
              <a:rPr lang="ru-RU" sz="2400" b="1" spc="300" dirty="0">
                <a:solidFill>
                  <a:schemeClr val="tx1"/>
                </a:solidFill>
                <a:latin typeface="+mj-lt"/>
                <a:cs typeface="Times New Roman" pitchFamily="18" charset="0"/>
              </a:rPr>
            </a:br>
            <a:r>
              <a:rPr lang="ru-RU" sz="2400" dirty="0" smtClean="0">
                <a:solidFill>
                  <a:schemeClr val="tx1"/>
                </a:solidFill>
                <a:latin typeface="Times New Roman" pitchFamily="18" charset="0"/>
                <a:cs typeface="Times New Roman" pitchFamily="18" charset="0"/>
              </a:rPr>
              <a:t>  </a:t>
            </a:r>
            <a:br>
              <a:rPr lang="ru-RU" sz="2400" dirty="0" smtClean="0">
                <a:solidFill>
                  <a:schemeClr val="tx1"/>
                </a:solidFill>
                <a:latin typeface="Times New Roman" pitchFamily="18" charset="0"/>
                <a:cs typeface="Times New Roman" pitchFamily="18" charset="0"/>
              </a:rPr>
            </a:br>
            <a:endParaRPr lang="ru-RU" sz="2400" dirty="0">
              <a:solidFill>
                <a:schemeClr val="tx1"/>
              </a:solidFill>
              <a:latin typeface="Times New Roman" pitchFamily="18" charset="0"/>
              <a:cs typeface="Times New Roman" pitchFamily="18" charset="0"/>
            </a:endParaRPr>
          </a:p>
        </p:txBody>
      </p:sp>
      <p:sp>
        <p:nvSpPr>
          <p:cNvPr id="3" name="Прямоугольник 2"/>
          <p:cNvSpPr/>
          <p:nvPr/>
        </p:nvSpPr>
        <p:spPr>
          <a:xfrm>
            <a:off x="1011419" y="260648"/>
            <a:ext cx="7848872" cy="5760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b="1" dirty="0" smtClean="0">
                <a:latin typeface="+mj-lt"/>
                <a:cs typeface="Times New Roman" panose="02020603050405020304" pitchFamily="18" charset="0"/>
              </a:rPr>
              <a:t>Управление по регулированию контрактной системы в сфере закупок Белгородской области</a:t>
            </a:r>
            <a:endParaRPr lang="ru-RU" b="1" dirty="0">
              <a:latin typeface="+mj-lt"/>
              <a:cs typeface="Times New Roman" panose="02020603050405020304" pitchFamily="18" charset="0"/>
            </a:endParaRPr>
          </a:p>
        </p:txBody>
      </p:sp>
      <p:pic>
        <p:nvPicPr>
          <p:cNvPr id="1026" name="Picture 2"/>
          <p:cNvPicPr>
            <a:picLocks noChangeAspect="1" noChangeArrowheads="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7544" y="260648"/>
            <a:ext cx="553162" cy="576064"/>
          </a:xfrm>
          <a:prstGeom prst="rect">
            <a:avLst/>
          </a:prstGeom>
          <a:solidFill>
            <a:schemeClr val="tx2">
              <a:lumMod val="40000"/>
              <a:lumOff val="60000"/>
            </a:schemeClr>
          </a:solidFill>
          <a:ln/>
        </p:spPr>
        <p:style>
          <a:lnRef idx="2">
            <a:schemeClr val="accent3"/>
          </a:lnRef>
          <a:fillRef idx="1">
            <a:schemeClr val="lt1"/>
          </a:fillRef>
          <a:effectRef idx="0">
            <a:schemeClr val="accent3"/>
          </a:effectRef>
          <a:fontRef idx="minor">
            <a:schemeClr val="dk1"/>
          </a:fontRef>
        </p:style>
      </p:pic>
    </p:spTree>
    <p:extLst>
      <p:ext uri="{BB962C8B-B14F-4D97-AF65-F5344CB8AC3E}">
        <p14:creationId xmlns:p14="http://schemas.microsoft.com/office/powerpoint/2010/main" val="134626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a:t>Изменили антидемпинговые меры при проведении конкурса и аукциона</a:t>
            </a:r>
            <a:br>
              <a:rPr lang="ru-RU" sz="2400" b="1" dirty="0"/>
            </a:br>
            <a:r>
              <a:rPr lang="ru-RU" sz="2400" b="1" dirty="0"/>
              <a:t> (статья 37 Федерального закона № 44-ФЗ)</a:t>
            </a:r>
          </a:p>
        </p:txBody>
      </p:sp>
      <p:sp>
        <p:nvSpPr>
          <p:cNvPr id="7" name="Объект 6"/>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smtClean="0"/>
              <a:t>	Если </a:t>
            </a:r>
            <a:r>
              <a:rPr lang="ru-RU" dirty="0"/>
              <a:t>при проведении конкурса или аукциона начальная (максимальная) цена контракта составляет </a:t>
            </a:r>
            <a:r>
              <a:rPr lang="ru-RU" b="1" dirty="0"/>
              <a:t>пятнадцать миллионов рублей и менее </a:t>
            </a:r>
            <a:r>
              <a:rPr lang="ru-RU" dirty="0"/>
              <a:t>и участником закупки, с которым заключается контракт, предложена цена контракта, которая </a:t>
            </a:r>
            <a:r>
              <a:rPr lang="ru-RU" b="1" dirty="0"/>
              <a:t>на двадцать пять и более процентов ниже начальной (максимальной) цены контракта</a:t>
            </a:r>
            <a:r>
              <a:rPr lang="ru-RU" dirty="0"/>
              <a:t>, </a:t>
            </a:r>
            <a:r>
              <a:rPr lang="ru-RU" dirty="0" smtClean="0"/>
              <a:t>контракт </a:t>
            </a:r>
            <a:r>
              <a:rPr lang="ru-RU" dirty="0"/>
              <a:t>заключается только после предоставления таким участником обеспечения исполнения контракта </a:t>
            </a:r>
            <a:r>
              <a:rPr lang="ru-RU" b="1" dirty="0"/>
              <a:t>в размере, </a:t>
            </a:r>
            <a:r>
              <a:rPr lang="ru-RU" b="1" dirty="0" smtClean="0"/>
              <a:t>превышающем </a:t>
            </a:r>
            <a:r>
              <a:rPr lang="ru-RU" b="1" dirty="0"/>
              <a:t>в полтора раза</a:t>
            </a:r>
            <a:r>
              <a:rPr lang="ru-RU" dirty="0"/>
              <a:t> размер обеспечения исполнения контракта, указанный в извещении об осуществлении </a:t>
            </a:r>
            <a:r>
              <a:rPr lang="ru-RU" dirty="0" smtClean="0"/>
              <a:t>закупки, но </a:t>
            </a:r>
            <a:r>
              <a:rPr lang="ru-RU" dirty="0"/>
              <a:t>не менее чем десять процентов от начальной (максимальной) цены контракта или от цены заключаемого контракта </a:t>
            </a:r>
            <a:r>
              <a:rPr lang="ru-RU" dirty="0" smtClean="0"/>
              <a:t>(для СМП) </a:t>
            </a:r>
            <a:r>
              <a:rPr lang="ru-RU" dirty="0"/>
              <a:t>и не менее размера аванса (если контрактом предусмотрена выплата аванса</a:t>
            </a:r>
            <a:r>
              <a:rPr lang="ru-RU" dirty="0" smtClean="0"/>
              <a:t>), </a:t>
            </a:r>
            <a:r>
              <a:rPr lang="ru-RU" dirty="0"/>
              <a:t>или </a:t>
            </a:r>
            <a:endParaRPr lang="ru-RU" dirty="0" smtClean="0"/>
          </a:p>
          <a:p>
            <a:pPr marL="0" indent="0" algn="just">
              <a:buNone/>
            </a:pPr>
            <a:r>
              <a:rPr lang="ru-RU" b="1" dirty="0" smtClean="0"/>
              <a:t>информации</a:t>
            </a:r>
            <a:r>
              <a:rPr lang="ru-RU" b="1" dirty="0"/>
              <a:t>, подтверждающей добросовестность такого участника </a:t>
            </a:r>
            <a:r>
              <a:rPr lang="ru-RU" dirty="0"/>
              <a:t>в соответствии с частью 3 настоящей статьи, с одновременным предоставлением таким участником обеспечения исполнения контракта в размере обеспечения исполнения контракта, указанном в извещении об осуществлении </a:t>
            </a:r>
            <a:r>
              <a:rPr lang="ru-RU" dirty="0" smtClean="0"/>
              <a:t>закупки. </a:t>
            </a:r>
            <a:endParaRPr lang="ru-RU" dirty="0"/>
          </a:p>
        </p:txBody>
      </p:sp>
      <p:sp>
        <p:nvSpPr>
          <p:cNvPr id="5" name="Номер слайда 4"/>
          <p:cNvSpPr>
            <a:spLocks noGrp="1"/>
          </p:cNvSpPr>
          <p:nvPr>
            <p:ph type="sldNum" sz="quarter" idx="12"/>
          </p:nvPr>
        </p:nvSpPr>
        <p:spPr/>
        <p:txBody>
          <a:bodyPr/>
          <a:lstStyle/>
          <a:p>
            <a:pPr>
              <a:defRPr/>
            </a:pPr>
            <a:fld id="{AFBD7B16-36CC-410B-A853-DAF270E4772D}" type="slidenum">
              <a:rPr lang="ru-RU" smtClean="0"/>
              <a:pPr>
                <a:defRPr/>
              </a:pPr>
              <a:t>10</a:t>
            </a:fld>
            <a:endParaRPr lang="ru-RU"/>
          </a:p>
        </p:txBody>
      </p:sp>
    </p:spTree>
    <p:extLst>
      <p:ext uri="{BB962C8B-B14F-4D97-AF65-F5344CB8AC3E}">
        <p14:creationId xmlns:p14="http://schemas.microsoft.com/office/powerpoint/2010/main" val="3339904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a:t>Изменили антидемпинговые меры при проведении конкурса и аукциона</a:t>
            </a:r>
            <a:br>
              <a:rPr lang="ru-RU" sz="2400" b="1" dirty="0"/>
            </a:br>
            <a:r>
              <a:rPr lang="ru-RU" sz="2400" b="1" dirty="0"/>
              <a:t> (статья 37 Федерального закона № 44-ФЗ)</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buNone/>
            </a:pPr>
            <a:r>
              <a:rPr lang="ru-RU" dirty="0"/>
              <a:t>К информации, подтверждающей добросовестность участника закупки, </a:t>
            </a:r>
            <a:r>
              <a:rPr lang="ru-RU" dirty="0" smtClean="0"/>
              <a:t>относится</a:t>
            </a:r>
          </a:p>
          <a:p>
            <a:pPr marL="0" indent="0" algn="just">
              <a:buNone/>
            </a:pPr>
            <a:r>
              <a:rPr lang="ru-RU" dirty="0" smtClean="0"/>
              <a:t> </a:t>
            </a:r>
            <a:r>
              <a:rPr lang="ru-RU" b="1" dirty="0"/>
              <a:t>информация, содержащаяся в реестре контрактов, </a:t>
            </a:r>
            <a:r>
              <a:rPr lang="ru-RU" dirty="0"/>
              <a:t>заключенных заказчиками, и подтверждающая исполнение таким участником </a:t>
            </a:r>
            <a:r>
              <a:rPr lang="ru-RU" b="1" dirty="0"/>
              <a:t>в течение трех лет до даты </a:t>
            </a:r>
            <a:r>
              <a:rPr lang="ru-RU" dirty="0"/>
              <a:t>подачи заявки на участие в закупке </a:t>
            </a:r>
            <a:r>
              <a:rPr lang="ru-RU" b="1" dirty="0"/>
              <a:t>трех контрактов (с учетом правопреемства)</a:t>
            </a:r>
            <a:r>
              <a:rPr lang="ru-RU" dirty="0"/>
              <a:t>, исполненных без применения к такому участнику неустоек (штрафов, пеней</a:t>
            </a:r>
            <a:r>
              <a:rPr lang="ru-RU" dirty="0" smtClean="0"/>
              <a:t>).</a:t>
            </a:r>
          </a:p>
          <a:p>
            <a:pPr marL="0" indent="0" algn="just">
              <a:buNone/>
            </a:pPr>
            <a:r>
              <a:rPr lang="ru-RU" dirty="0" smtClean="0"/>
              <a:t> </a:t>
            </a:r>
            <a:r>
              <a:rPr lang="ru-RU" dirty="0"/>
              <a:t>При этом </a:t>
            </a:r>
            <a:r>
              <a:rPr lang="ru-RU" b="1" dirty="0"/>
              <a:t>цена одного из таких контрактов должна составлять не менее чем двадцать процентов начальной (максимальной) цены контракта</a:t>
            </a:r>
            <a:r>
              <a:rPr lang="ru-RU" dirty="0"/>
              <a:t>, указанной в извещении об осуществлении закупки, приглашении и документации о закупке (в случае, если настоящим Федеральным законом предусмотрена документация о закупке).</a:t>
            </a: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11</a:t>
            </a:fld>
            <a:endParaRPr lang="ru-RU"/>
          </a:p>
        </p:txBody>
      </p:sp>
    </p:spTree>
    <p:extLst>
      <p:ext uri="{BB962C8B-B14F-4D97-AF65-F5344CB8AC3E}">
        <p14:creationId xmlns:p14="http://schemas.microsoft.com/office/powerpoint/2010/main" val="4177479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smtClean="0"/>
              <a:t>Изменили антидемпинговые </a:t>
            </a:r>
            <a:r>
              <a:rPr lang="ru-RU" sz="2800" b="1" dirty="0"/>
              <a:t>меры при проведении конкурса и </a:t>
            </a:r>
            <a:r>
              <a:rPr lang="ru-RU" sz="2800" b="1" dirty="0" smtClean="0"/>
              <a:t>аукциона</a:t>
            </a:r>
            <a:br>
              <a:rPr lang="ru-RU" sz="2800" b="1" dirty="0" smtClean="0"/>
            </a:br>
            <a:r>
              <a:rPr lang="ru-RU" sz="2800" b="1" dirty="0" smtClean="0"/>
              <a:t> </a:t>
            </a:r>
            <a:r>
              <a:rPr lang="ru-RU" sz="2800" b="1" dirty="0"/>
              <a:t>(статья </a:t>
            </a:r>
            <a:r>
              <a:rPr lang="ru-RU" sz="2800" b="1" dirty="0" smtClean="0"/>
              <a:t>37 Федерального закона № 44-ФЗ)</a:t>
            </a:r>
            <a:endParaRPr lang="ru-RU" sz="28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dirty="0"/>
              <a:t>В случае проведения электронного конкурса, аукциона информация, предусмотренная частью 3 настоящей </a:t>
            </a:r>
            <a:r>
              <a:rPr lang="ru-RU" dirty="0" smtClean="0"/>
              <a:t>статьи (информации</a:t>
            </a:r>
            <a:r>
              <a:rPr lang="ru-RU" dirty="0"/>
              <a:t>, подтверждающей добросовестность участника </a:t>
            </a:r>
            <a:r>
              <a:rPr lang="ru-RU" dirty="0" smtClean="0"/>
              <a:t>закупки), </a:t>
            </a:r>
            <a:r>
              <a:rPr lang="ru-RU" dirty="0"/>
              <a:t>предоставляется участником закупки при направлении заказчику подписанного проекта контракта. При невыполнении таким участником, признанным победителем конкурса или аукциона, данного требования или признании комиссией по осуществлению закупок информации, предусмотренной частью 3 настоящей статьи, недостоверной контракт с таким участником не заключается и он признается уклонившимся от заключения контракта. </a:t>
            </a:r>
            <a:r>
              <a:rPr lang="ru-RU" strike="sngStrike" dirty="0"/>
              <a:t>В этом случае решение комиссии по осуществлению закупок оформляется протоколом, который размещается заказчиком в единой информационной системе не позднее рабочего дня, следующего за днем подписания указанного </a:t>
            </a:r>
            <a:r>
              <a:rPr lang="ru-RU" strike="sngStrike" dirty="0" smtClean="0"/>
              <a:t>протокола</a:t>
            </a:r>
          </a:p>
          <a:p>
            <a:pPr marL="0" indent="0" algn="just">
              <a:buNone/>
            </a:pPr>
            <a:r>
              <a:rPr lang="ru-RU" dirty="0" smtClean="0">
                <a:solidFill>
                  <a:srgbClr val="FF0000"/>
                </a:solidFill>
                <a:effectLst>
                  <a:outerShdw blurRad="38100" dist="38100" dir="2700000" algn="tl">
                    <a:srgbClr val="000000">
                      <a:alpha val="43137"/>
                    </a:srgbClr>
                  </a:outerShdw>
                </a:effectLst>
              </a:rPr>
              <a:t>Проверку информации осуществляет заказчик. Протокол не нужен.</a:t>
            </a:r>
            <a:endParaRPr lang="ru-RU" dirty="0">
              <a:solidFill>
                <a:srgbClr val="FF0000"/>
              </a:solidFill>
              <a:effectLst>
                <a:outerShdw blurRad="38100" dist="38100" dir="2700000" algn="tl">
                  <a:srgbClr val="000000">
                    <a:alpha val="43137"/>
                  </a:srgbClr>
                </a:outerShdw>
              </a:effectLst>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12</a:t>
            </a:fld>
            <a:endParaRPr lang="ru-RU"/>
          </a:p>
        </p:txBody>
      </p:sp>
    </p:spTree>
    <p:extLst>
      <p:ext uri="{BB962C8B-B14F-4D97-AF65-F5344CB8AC3E}">
        <p14:creationId xmlns:p14="http://schemas.microsoft.com/office/powerpoint/2010/main" val="21127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400" b="1" dirty="0">
                <a:latin typeface="+mj-lt"/>
              </a:rPr>
              <a:t>Обеспечение заявки на участие в </a:t>
            </a:r>
            <a:r>
              <a:rPr lang="ru-RU" sz="2400" b="1" dirty="0" smtClean="0">
                <a:latin typeface="+mj-lt"/>
              </a:rPr>
              <a:t>закупке</a:t>
            </a:r>
            <a:br>
              <a:rPr lang="ru-RU" sz="2400" b="1" dirty="0" smtClean="0">
                <a:latin typeface="+mj-lt"/>
              </a:rPr>
            </a:br>
            <a:r>
              <a:rPr lang="ru-RU" sz="2400" b="1" dirty="0" smtClean="0">
                <a:latin typeface="+mj-lt"/>
              </a:rPr>
              <a:t>(</a:t>
            </a:r>
            <a:r>
              <a:rPr lang="ru-RU" sz="2400" b="1" dirty="0">
                <a:latin typeface="+mj-lt"/>
              </a:rPr>
              <a:t>статья </a:t>
            </a:r>
            <a:r>
              <a:rPr lang="ru-RU" sz="2400" b="1" dirty="0" smtClean="0">
                <a:latin typeface="+mj-lt"/>
              </a:rPr>
              <a:t>44 Федерального закона № 44-ФЗ)- </a:t>
            </a:r>
            <a:br>
              <a:rPr lang="ru-RU" sz="2400" b="1" dirty="0" smtClean="0">
                <a:latin typeface="+mj-lt"/>
              </a:rPr>
            </a:br>
            <a:r>
              <a:rPr lang="ru-RU" sz="2400" b="1" dirty="0" smtClean="0">
                <a:latin typeface="+mj-lt"/>
              </a:rPr>
              <a:t>сформулирована цель блокировки денежных средств</a:t>
            </a:r>
            <a:endParaRPr lang="ru-RU" sz="2400" b="1" dirty="0">
              <a:latin typeface="+mj-lt"/>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buNone/>
            </a:pPr>
            <a:r>
              <a:rPr lang="ru-RU" sz="2100" dirty="0"/>
              <a:t>При проведении электронных процедур:</a:t>
            </a:r>
          </a:p>
          <a:p>
            <a:pPr marL="0" indent="0">
              <a:buNone/>
            </a:pPr>
            <a:r>
              <a:rPr lang="ru-RU" sz="2100" dirty="0"/>
              <a:t>1) обеспечение заявки на участие в закупке предоставляется одним из следующих способов:</a:t>
            </a:r>
          </a:p>
          <a:p>
            <a:pPr marL="0" indent="0" algn="just">
              <a:buNone/>
            </a:pPr>
            <a:r>
              <a:rPr lang="ru-RU" sz="2100" dirty="0"/>
              <a:t>а) путем блокирования денежных средств, на банковском счете, открытом таким участником в банке, включенном в перечень, утвержденный Правительством Российской Федерации (далее - специальный счет) </a:t>
            </a:r>
            <a:r>
              <a:rPr lang="ru-RU" sz="2100" b="1" dirty="0"/>
              <a:t>для их перевода в случаях, предусмотренных настоящей статьей, на счет</a:t>
            </a:r>
            <a:r>
              <a:rPr lang="ru-RU" sz="2100" dirty="0"/>
              <a:t>, на котором в соответствии с законодательством Российской Федерации учитываются операции со средствами, поступающими заказчику, или в соответствующий бюджет бюджетной системы Российской Федерации. </a:t>
            </a:r>
            <a:endParaRPr lang="ru-RU" sz="2100" dirty="0" smtClean="0"/>
          </a:p>
          <a:p>
            <a:pPr marL="0" indent="0" algn="just">
              <a:buNone/>
            </a:pPr>
            <a:r>
              <a:rPr lang="ru-RU" sz="2100" i="1" dirty="0" smtClean="0"/>
              <a:t>Блокирование </a:t>
            </a:r>
            <a:r>
              <a:rPr lang="ru-RU" sz="2100" i="1" dirty="0"/>
              <a:t>заключается в ограничении прав участника закупки по своему усмотрению распоряжаться денежными средствами, находящимися на его специальном счете в размере обеспечения соответствующей заявки, в течение срока, предусмотренного </a:t>
            </a:r>
            <a:r>
              <a:rPr lang="ru-RU" sz="2100" i="1" dirty="0" smtClean="0"/>
              <a:t>Федеральным законом № 44-ФЗ.</a:t>
            </a:r>
            <a:endParaRPr lang="ru-RU" sz="2100" i="1" dirty="0"/>
          </a:p>
          <a:p>
            <a:pPr marL="0" indent="0" algn="just">
              <a:buNone/>
            </a:pPr>
            <a:endParaRPr lang="ru-RU" sz="2100" dirty="0"/>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13</a:t>
            </a:fld>
            <a:endParaRPr lang="ru-RU"/>
          </a:p>
        </p:txBody>
      </p:sp>
    </p:spTree>
    <p:extLst>
      <p:ext uri="{BB962C8B-B14F-4D97-AF65-F5344CB8AC3E}">
        <p14:creationId xmlns:p14="http://schemas.microsoft.com/office/powerpoint/2010/main" val="3772764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864096"/>
          </a:xfrm>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smtClean="0"/>
              <a:t>Блокирование (прекращение блокирования), перевод денежных средств осуществляется после </a:t>
            </a:r>
            <a:r>
              <a:rPr lang="ru-RU" sz="2000" b="1" dirty="0"/>
              <a:t>наступления следующих случаев:</a:t>
            </a:r>
            <a:br>
              <a:rPr lang="ru-RU" sz="2000" b="1" dirty="0"/>
            </a:br>
            <a:endParaRPr lang="ru-RU" sz="2000" b="1" dirty="0"/>
          </a:p>
        </p:txBody>
      </p:sp>
      <p:sp>
        <p:nvSpPr>
          <p:cNvPr id="3" name="Объект 2"/>
          <p:cNvSpPr>
            <a:spLocks noGrp="1"/>
          </p:cNvSpPr>
          <p:nvPr>
            <p:ph idx="1"/>
          </p:nvPr>
        </p:nvSpPr>
        <p:spPr>
          <a:xfrm>
            <a:off x="467544" y="1052736"/>
            <a:ext cx="8229600" cy="5102027"/>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smtClean="0"/>
              <a:t>отклонение </a:t>
            </a:r>
            <a:r>
              <a:rPr lang="ru-RU" dirty="0"/>
              <a:t>заявки на участие в </a:t>
            </a:r>
            <a:r>
              <a:rPr lang="ru-RU" dirty="0" smtClean="0"/>
              <a:t>закупке, </a:t>
            </a:r>
            <a:r>
              <a:rPr lang="ru-RU" dirty="0"/>
              <a:t>отстранение участника закупки от участия в определении поставщика (подрядчика, исполнителя) </a:t>
            </a:r>
            <a:r>
              <a:rPr lang="ru-RU" dirty="0" smtClean="0"/>
              <a:t> - </a:t>
            </a:r>
            <a:r>
              <a:rPr lang="ru-RU" b="1" dirty="0" smtClean="0"/>
              <a:t>прекращение </a:t>
            </a:r>
            <a:r>
              <a:rPr lang="ru-RU" b="1" dirty="0"/>
              <a:t>блокирования</a:t>
            </a:r>
          </a:p>
          <a:p>
            <a:pPr algn="just"/>
            <a:r>
              <a:rPr lang="ru-RU" dirty="0" smtClean="0"/>
              <a:t>отзыв </a:t>
            </a:r>
            <a:r>
              <a:rPr lang="ru-RU" dirty="0"/>
              <a:t>заявки участником закупки </a:t>
            </a:r>
            <a:r>
              <a:rPr lang="ru-RU" dirty="0" smtClean="0"/>
              <a:t>- </a:t>
            </a:r>
            <a:r>
              <a:rPr lang="ru-RU" b="1" dirty="0" smtClean="0">
                <a:solidFill>
                  <a:prstClr val="black"/>
                </a:solidFill>
              </a:rPr>
              <a:t>прекращение </a:t>
            </a:r>
            <a:r>
              <a:rPr lang="ru-RU" b="1" dirty="0">
                <a:solidFill>
                  <a:prstClr val="black"/>
                </a:solidFill>
              </a:rPr>
              <a:t>блокирования</a:t>
            </a:r>
            <a:endParaRPr lang="ru-RU" dirty="0"/>
          </a:p>
          <a:p>
            <a:pPr algn="just"/>
            <a:r>
              <a:rPr lang="ru-RU" dirty="0" smtClean="0"/>
              <a:t>заключение </a:t>
            </a:r>
            <a:r>
              <a:rPr lang="ru-RU" dirty="0"/>
              <a:t>контракта </a:t>
            </a:r>
            <a:r>
              <a:rPr lang="ru-RU" dirty="0" smtClean="0"/>
              <a:t>с </a:t>
            </a:r>
            <a:r>
              <a:rPr lang="ru-RU" dirty="0"/>
              <a:t>участником </a:t>
            </a:r>
            <a:r>
              <a:rPr lang="ru-RU" dirty="0" smtClean="0"/>
              <a:t>закупки -  </a:t>
            </a:r>
            <a:r>
              <a:rPr lang="ru-RU" b="1" dirty="0"/>
              <a:t>прекращение блокирования</a:t>
            </a:r>
          </a:p>
          <a:p>
            <a:pPr algn="just"/>
            <a:r>
              <a:rPr lang="ru-RU" dirty="0" smtClean="0"/>
              <a:t>отмена </a:t>
            </a:r>
            <a:r>
              <a:rPr lang="ru-RU" dirty="0"/>
              <a:t>закупки </a:t>
            </a:r>
            <a:r>
              <a:rPr lang="ru-RU" dirty="0" smtClean="0"/>
              <a:t>- </a:t>
            </a:r>
            <a:r>
              <a:rPr lang="ru-RU" b="1" dirty="0" smtClean="0"/>
              <a:t>прекращение </a:t>
            </a:r>
            <a:r>
              <a:rPr lang="ru-RU" b="1" dirty="0"/>
              <a:t>блокирования</a:t>
            </a:r>
          </a:p>
          <a:p>
            <a:pPr algn="just"/>
            <a:r>
              <a:rPr lang="ru-RU" dirty="0" smtClean="0"/>
              <a:t>получение </a:t>
            </a:r>
            <a:r>
              <a:rPr lang="ru-RU" dirty="0"/>
              <a:t>решения контрольного органа в сфере закупок об отказе в согласовании заключения контракта с единственным поставщиком (подрядчиком, исполнителем</a:t>
            </a:r>
            <a:r>
              <a:rPr lang="ru-RU" dirty="0" smtClean="0"/>
              <a:t>) -  </a:t>
            </a:r>
            <a:r>
              <a:rPr lang="ru-RU" b="1" dirty="0"/>
              <a:t>прекращение блокирования</a:t>
            </a:r>
          </a:p>
          <a:p>
            <a:pPr algn="just"/>
            <a:r>
              <a:rPr lang="ru-RU" dirty="0" smtClean="0"/>
              <a:t>получение решения </a:t>
            </a:r>
            <a:r>
              <a:rPr lang="ru-RU" dirty="0"/>
              <a:t>об отказе во включении информации об участнике закупки в </a:t>
            </a:r>
            <a:r>
              <a:rPr lang="ru-RU" dirty="0" smtClean="0"/>
              <a:t>РНП в </a:t>
            </a:r>
            <a:r>
              <a:rPr lang="ru-RU" dirty="0"/>
              <a:t>связи с его уклонением от заключения </a:t>
            </a:r>
            <a:r>
              <a:rPr lang="ru-RU" dirty="0" smtClean="0"/>
              <a:t>контракта -  </a:t>
            </a:r>
            <a:r>
              <a:rPr lang="ru-RU" b="1" dirty="0"/>
              <a:t>прекращение блокирования</a:t>
            </a:r>
          </a:p>
          <a:p>
            <a:pPr algn="just"/>
            <a:r>
              <a:rPr lang="ru-RU" dirty="0" smtClean="0"/>
              <a:t>включение </a:t>
            </a:r>
            <a:r>
              <a:rPr lang="ru-RU" dirty="0"/>
              <a:t>информации об участнике закупки в </a:t>
            </a:r>
            <a:r>
              <a:rPr lang="ru-RU" dirty="0" smtClean="0"/>
              <a:t>РНП в </a:t>
            </a:r>
            <a:r>
              <a:rPr lang="ru-RU" dirty="0"/>
              <a:t>связи с его уклонением от заключения </a:t>
            </a:r>
            <a:r>
              <a:rPr lang="ru-RU" dirty="0" smtClean="0"/>
              <a:t>контракта - </a:t>
            </a:r>
            <a:r>
              <a:rPr lang="ru-RU" b="1" dirty="0" smtClean="0"/>
              <a:t>перевод </a:t>
            </a:r>
            <a:r>
              <a:rPr lang="ru-RU" b="1" dirty="0"/>
              <a:t>денежных </a:t>
            </a:r>
            <a:r>
              <a:rPr lang="ru-RU" b="1" dirty="0" smtClean="0"/>
              <a:t>средств на счет заказчика</a:t>
            </a:r>
          </a:p>
          <a:p>
            <a:pPr algn="just"/>
            <a:r>
              <a:rPr lang="ru-RU" dirty="0" smtClean="0"/>
              <a:t>если в </a:t>
            </a:r>
            <a:r>
              <a:rPr lang="ru-RU" dirty="0"/>
              <a:t>течение одного квартала календарного года на одной электронной площадке в отношении трех и более заявок одного участника закупки комиссиями </a:t>
            </a:r>
            <a:r>
              <a:rPr lang="ru-RU" dirty="0" smtClean="0"/>
              <a:t>приняты </a:t>
            </a:r>
            <a:r>
              <a:rPr lang="ru-RU" dirty="0"/>
              <a:t>решения о несоответствии указанных заявок требованиям, предусмотренным извещением об осуществлении закупки, по основаниям, установленным пунктами 1 - 3, 5 - 9 части 12 статьи 48 </a:t>
            </a:r>
            <a:r>
              <a:rPr lang="ru-RU" dirty="0" smtClean="0"/>
              <a:t>- </a:t>
            </a:r>
            <a:r>
              <a:rPr lang="ru-RU" b="1" dirty="0" smtClean="0"/>
              <a:t>перевод </a:t>
            </a:r>
            <a:r>
              <a:rPr lang="ru-RU" b="1" dirty="0"/>
              <a:t>денежных средств </a:t>
            </a:r>
            <a:r>
              <a:rPr lang="ru-RU" b="1" dirty="0" smtClean="0"/>
              <a:t>в соответствующий </a:t>
            </a:r>
            <a:r>
              <a:rPr lang="ru-RU" b="1" dirty="0"/>
              <a:t>бюджет бюджетной системы Российской Федерации</a:t>
            </a:r>
          </a:p>
          <a:p>
            <a:endParaRPr lang="ru-RU" dirty="0"/>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14</a:t>
            </a:fld>
            <a:endParaRPr lang="ru-RU"/>
          </a:p>
        </p:txBody>
      </p:sp>
    </p:spTree>
    <p:extLst>
      <p:ext uri="{BB962C8B-B14F-4D97-AF65-F5344CB8AC3E}">
        <p14:creationId xmlns:p14="http://schemas.microsoft.com/office/powerpoint/2010/main" val="8087188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850106"/>
          </a:xfrm>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a:latin typeface="+mj-lt"/>
              </a:rPr>
              <a:t>Обеспечение заявки на участие в </a:t>
            </a:r>
            <a:r>
              <a:rPr lang="ru-RU" sz="2000" b="1" dirty="0" smtClean="0">
                <a:latin typeface="+mj-lt"/>
              </a:rPr>
              <a:t>закупке</a:t>
            </a:r>
            <a:br>
              <a:rPr lang="ru-RU" sz="2000" b="1" dirty="0" smtClean="0">
                <a:latin typeface="+mj-lt"/>
              </a:rPr>
            </a:br>
            <a:r>
              <a:rPr lang="ru-RU" sz="2000" b="1" dirty="0" smtClean="0">
                <a:latin typeface="+mj-lt"/>
              </a:rPr>
              <a:t>(</a:t>
            </a:r>
            <a:r>
              <a:rPr lang="ru-RU" sz="2000" b="1" dirty="0">
                <a:latin typeface="+mj-lt"/>
              </a:rPr>
              <a:t>статья </a:t>
            </a:r>
            <a:r>
              <a:rPr lang="ru-RU" sz="2000" b="1" dirty="0" smtClean="0">
                <a:latin typeface="+mj-lt"/>
              </a:rPr>
              <a:t>44 Федерального закона № 44-ФЗ).  Изменился срок возврата</a:t>
            </a:r>
            <a:endParaRPr lang="ru-RU" sz="2000" b="1" dirty="0">
              <a:latin typeface="+mj-lt"/>
            </a:endParaRPr>
          </a:p>
        </p:txBody>
      </p:sp>
      <p:sp>
        <p:nvSpPr>
          <p:cNvPr id="3" name="Объект 2"/>
          <p:cNvSpPr>
            <a:spLocks noGrp="1"/>
          </p:cNvSpPr>
          <p:nvPr>
            <p:ph idx="1"/>
          </p:nvPr>
        </p:nvSpPr>
        <p:spPr>
          <a:xfrm>
            <a:off x="457200" y="1268760"/>
            <a:ext cx="8229600" cy="4857403"/>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b="1" dirty="0" smtClean="0"/>
              <a:t>Часть 13: </a:t>
            </a:r>
            <a:r>
              <a:rPr lang="ru-RU" dirty="0" smtClean="0"/>
              <a:t>В </a:t>
            </a:r>
            <a:r>
              <a:rPr lang="ru-RU" dirty="0"/>
              <a:t>случае, если при проведении электронных процедур в течение одного квартала календарного года на одной электронной площадке в отношении трех и более заявок одного участника закупки комиссиями по осуществлению закупок приняты решения о несоответствии указанных заявок требованиям, предусмотренным извещением об осуществлении закупки, по основаниям, установленным пунктами 1 - 3, 5 - 9 части 12 статьи 48 настоящего Федерального закона</a:t>
            </a:r>
            <a:r>
              <a:rPr lang="ru-RU" dirty="0" smtClean="0"/>
              <a:t>,</a:t>
            </a:r>
          </a:p>
          <a:p>
            <a:pPr marL="0" indent="0" algn="just">
              <a:buNone/>
            </a:pPr>
            <a:r>
              <a:rPr lang="ru-RU" dirty="0" smtClean="0"/>
              <a:t> </a:t>
            </a:r>
            <a:r>
              <a:rPr lang="ru-RU" dirty="0"/>
              <a:t>в порядке, предусмотренном частью 14 настоящей статьи, </a:t>
            </a:r>
            <a:r>
              <a:rPr lang="ru-RU" b="1" dirty="0"/>
              <a:t>осуществляется перечисление в соответствующий бюджет бюджетной системы Российской Федерации </a:t>
            </a:r>
            <a:r>
              <a:rPr lang="ru-RU" dirty="0"/>
              <a:t>заблокированных на специальном счете участника закупки </a:t>
            </a:r>
            <a:r>
              <a:rPr lang="ru-RU" b="1" dirty="0"/>
              <a:t>денежных средств </a:t>
            </a:r>
            <a:r>
              <a:rPr lang="ru-RU" dirty="0"/>
              <a:t>в размере обеспечения каждой третьей такой заявки или </a:t>
            </a:r>
            <a:endParaRPr lang="ru-RU" dirty="0" smtClean="0"/>
          </a:p>
          <a:p>
            <a:pPr marL="0" indent="0" algn="just">
              <a:buNone/>
            </a:pPr>
            <a:r>
              <a:rPr lang="ru-RU" dirty="0" smtClean="0"/>
              <a:t>в </a:t>
            </a:r>
            <a:r>
              <a:rPr lang="ru-RU" dirty="0"/>
              <a:t>порядке, предусмотренном частью 15 настоящей статьи, </a:t>
            </a:r>
            <a:r>
              <a:rPr lang="ru-RU" b="1" dirty="0"/>
              <a:t>предъявляется требование об уплате денежной суммы по независимой гарантии, </a:t>
            </a:r>
            <a:r>
              <a:rPr lang="ru-RU" dirty="0"/>
              <a:t>предоставленной для обеспечения каждой третьей такой заявки.</a:t>
            </a: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15</a:t>
            </a:fld>
            <a:endParaRPr lang="ru-RU"/>
          </a:p>
        </p:txBody>
      </p:sp>
    </p:spTree>
    <p:extLst>
      <p:ext uri="{BB962C8B-B14F-4D97-AF65-F5344CB8AC3E}">
        <p14:creationId xmlns:p14="http://schemas.microsoft.com/office/powerpoint/2010/main" val="1770901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t>Обеспечение заявки на участие в закупке</a:t>
            </a:r>
            <a:br>
              <a:rPr lang="ru-RU" sz="2800" b="1" dirty="0"/>
            </a:br>
            <a:r>
              <a:rPr lang="ru-RU" sz="2800" b="1" dirty="0"/>
              <a:t>(статья 44). Изменился срок возврата</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dirty="0"/>
              <a:t>оператор электронной площадки </a:t>
            </a:r>
            <a:r>
              <a:rPr lang="ru-RU" b="1" dirty="0"/>
              <a:t>через пятнадцать рабочих </a:t>
            </a:r>
            <a:r>
              <a:rPr lang="ru-RU" b="1" dirty="0" smtClean="0"/>
              <a:t>дней (было 30 дней) </a:t>
            </a:r>
            <a:r>
              <a:rPr lang="ru-RU" dirty="0"/>
              <a:t>со дня, следующего за днем размещения на электронной площадке в отношении такой заявки протокола, указанного в части 17 статьи 48, пункте 2 части 5 статьи 49, пункте 2 части 3 статьи 50 настоящего Федерального закона, направляет </a:t>
            </a:r>
            <a:endParaRPr lang="ru-RU" dirty="0" smtClean="0"/>
          </a:p>
          <a:p>
            <a:pPr marL="0" indent="0" algn="just">
              <a:buNone/>
            </a:pPr>
            <a:endParaRPr lang="ru-RU" dirty="0" smtClean="0"/>
          </a:p>
          <a:p>
            <a:pPr marL="0" indent="0" algn="just">
              <a:buNone/>
            </a:pPr>
            <a:r>
              <a:rPr lang="ru-RU" b="1" dirty="0" smtClean="0"/>
              <a:t>в </a:t>
            </a:r>
            <a:r>
              <a:rPr lang="ru-RU" b="1" dirty="0"/>
              <a:t>банк информацию </a:t>
            </a:r>
            <a:r>
              <a:rPr lang="ru-RU" dirty="0"/>
              <a:t>о реквизитах специального счета участника закупки, подавшего такую </a:t>
            </a:r>
            <a:r>
              <a:rPr lang="ru-RU" dirty="0" smtClean="0"/>
              <a:t>заявку</a:t>
            </a:r>
            <a:r>
              <a:rPr lang="ru-RU" dirty="0"/>
              <a:t> </a:t>
            </a:r>
            <a:r>
              <a:rPr lang="ru-RU" b="1" dirty="0" smtClean="0"/>
              <a:t>(если обеспечение заявки предоставлено в виде денежных средств)</a:t>
            </a:r>
          </a:p>
          <a:p>
            <a:pPr marL="0" indent="0" algn="just">
              <a:buNone/>
            </a:pPr>
            <a:endParaRPr lang="ru-RU" b="1" dirty="0" smtClean="0"/>
          </a:p>
          <a:p>
            <a:pPr marL="0" indent="0" algn="just">
              <a:buNone/>
            </a:pPr>
            <a:r>
              <a:rPr lang="ru-RU" b="1" dirty="0" smtClean="0"/>
              <a:t>заказчику</a:t>
            </a:r>
            <a:r>
              <a:rPr lang="ru-RU" b="1" dirty="0"/>
              <a:t>, разместившему такой соответствующий протокол, информацию </a:t>
            </a:r>
            <a:r>
              <a:rPr lang="ru-RU" dirty="0"/>
              <a:t>о наступлении случая, предусмотренного частью 13 настоящей статьи, и об участнике закупки, подавшем такую </a:t>
            </a:r>
            <a:r>
              <a:rPr lang="ru-RU" dirty="0" smtClean="0"/>
              <a:t>заявку </a:t>
            </a:r>
            <a:r>
              <a:rPr lang="ru-RU" b="1" dirty="0" smtClean="0"/>
              <a:t>(</a:t>
            </a:r>
            <a:r>
              <a:rPr lang="ru-RU" b="1" dirty="0"/>
              <a:t>если обеспечение заявки предоставлено в виде </a:t>
            </a:r>
            <a:r>
              <a:rPr lang="ru-RU" b="1" dirty="0" smtClean="0"/>
              <a:t>независимой </a:t>
            </a:r>
            <a:r>
              <a:rPr lang="ru-RU" b="1" dirty="0"/>
              <a:t>гарантии) </a:t>
            </a:r>
            <a:endParaRPr lang="ru-RU" b="1" dirty="0" smtClean="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16</a:t>
            </a:fld>
            <a:endParaRPr lang="ru-RU"/>
          </a:p>
        </p:txBody>
      </p:sp>
    </p:spTree>
    <p:extLst>
      <p:ext uri="{BB962C8B-B14F-4D97-AF65-F5344CB8AC3E}">
        <p14:creationId xmlns:p14="http://schemas.microsoft.com/office/powerpoint/2010/main" val="1179399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a:latin typeface="+mj-lt"/>
              </a:rPr>
              <a:t>Условия независимой гарантии. Реестры независимых гарантий (статья </a:t>
            </a:r>
            <a:r>
              <a:rPr lang="ru-RU" sz="2800" b="1" dirty="0" smtClean="0">
                <a:latin typeface="+mj-lt"/>
              </a:rPr>
              <a:t>45 Федерального закона № 44-ФЗ)</a:t>
            </a:r>
            <a:endParaRPr lang="ru-RU" sz="2800" b="1" dirty="0">
              <a:latin typeface="+mj-lt"/>
            </a:endParaRPr>
          </a:p>
        </p:txBody>
      </p:sp>
      <p:sp>
        <p:nvSpPr>
          <p:cNvPr id="3" name="Объект 2"/>
          <p:cNvSpPr>
            <a:spLocks noGrp="1"/>
          </p:cNvSpPr>
          <p:nvPr>
            <p:ph idx="1"/>
          </p:nvPr>
        </p:nvSpPr>
        <p:spPr>
          <a:xfrm>
            <a:off x="457200" y="1124744"/>
            <a:ext cx="8229600" cy="5001419"/>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a:t>Независимая гарантия должна быть безотзывной и должна содержать:</a:t>
            </a:r>
          </a:p>
          <a:p>
            <a:pPr marL="0" indent="0" algn="just">
              <a:buNone/>
            </a:pPr>
            <a:r>
              <a:rPr lang="ru-RU" dirty="0" smtClean="0"/>
              <a:t>сумму </a:t>
            </a:r>
            <a:r>
              <a:rPr lang="ru-RU" dirty="0"/>
              <a:t>независимой гарантии, подлежащую уплате гарантом заказчику в установленных статьей 44 настоящего Федерального закона случаях </a:t>
            </a:r>
            <a:r>
              <a:rPr lang="ru-RU" b="1" dirty="0"/>
              <a:t>для предъявления требования об уплате денежной суммы по независимой гарантии, предоставленной для обеспечения заявки на участие в </a:t>
            </a:r>
            <a:r>
              <a:rPr lang="ru-RU" b="1" dirty="0" smtClean="0"/>
              <a:t>закупке</a:t>
            </a:r>
          </a:p>
          <a:p>
            <a:pPr marL="0" indent="0" algn="just">
              <a:buNone/>
            </a:pPr>
            <a:r>
              <a:rPr lang="ru-RU" b="1" dirty="0" smtClean="0"/>
              <a:t> </a:t>
            </a:r>
            <a:r>
              <a:rPr lang="ru-RU" dirty="0" smtClean="0"/>
              <a:t>(</a:t>
            </a:r>
            <a:r>
              <a:rPr lang="ru-RU" b="1" i="1" dirty="0" smtClean="0"/>
              <a:t>в качестве обеспечения заявки - при отклонении  трижды в квартал)</a:t>
            </a:r>
          </a:p>
          <a:p>
            <a:pPr marL="0" indent="0" algn="just">
              <a:buNone/>
            </a:pPr>
            <a:r>
              <a:rPr lang="ru-RU" dirty="0" smtClean="0"/>
              <a:t>или </a:t>
            </a:r>
          </a:p>
          <a:p>
            <a:pPr marL="0" indent="0" algn="just">
              <a:buNone/>
            </a:pPr>
            <a:r>
              <a:rPr lang="ru-RU" dirty="0" smtClean="0"/>
              <a:t>сумму </a:t>
            </a:r>
            <a:r>
              <a:rPr lang="ru-RU" dirty="0"/>
              <a:t>независимой гарантии, подлежащую уплате гарантом заказчику в случае ненадлежащего исполнения обязательств принципалом в соответствии со статьей 96 настоящего Федерального </a:t>
            </a:r>
            <a:r>
              <a:rPr lang="ru-RU" dirty="0" smtClean="0"/>
              <a:t>закона</a:t>
            </a:r>
          </a:p>
          <a:p>
            <a:pPr marL="0" indent="0" algn="just">
              <a:buNone/>
            </a:pPr>
            <a:r>
              <a:rPr lang="ru-RU" dirty="0" smtClean="0"/>
              <a:t> </a:t>
            </a:r>
            <a:r>
              <a:rPr lang="ru-RU" b="1" i="1" dirty="0" smtClean="0"/>
              <a:t>(в качестве обеспечения контракта)</a:t>
            </a:r>
          </a:p>
          <a:p>
            <a:pPr marL="0" indent="0" algn="just">
              <a:buNone/>
            </a:pPr>
            <a:r>
              <a:rPr lang="ru-RU" dirty="0" smtClean="0"/>
              <a:t>а </a:t>
            </a:r>
            <a:r>
              <a:rPr lang="ru-RU" dirty="0"/>
              <a:t>также </a:t>
            </a:r>
            <a:r>
              <a:rPr lang="ru-RU" b="1" dirty="0"/>
              <a:t>идентификационный код закупки</a:t>
            </a:r>
            <a:r>
              <a:rPr lang="ru-RU" dirty="0"/>
              <a:t>, при осуществлении которой предоставляется такая независимая </a:t>
            </a:r>
            <a:r>
              <a:rPr lang="ru-RU" dirty="0" smtClean="0"/>
              <a:t>гарантия</a:t>
            </a:r>
          </a:p>
          <a:p>
            <a:pPr marL="0" indent="0" algn="just">
              <a:buNone/>
            </a:pPr>
            <a:endParaRPr lang="ru-RU" dirty="0" smtClean="0"/>
          </a:p>
          <a:p>
            <a:pPr marL="0" indent="0" algn="just">
              <a:buNone/>
            </a:pPr>
            <a:r>
              <a:rPr lang="ru-RU" i="1" dirty="0" smtClean="0">
                <a:solidFill>
                  <a:srgbClr val="FF0000"/>
                </a:solidFill>
              </a:rPr>
              <a:t>!!! Форма независимой гарантии утверждена Постановлением Правительства РФ № 1005</a:t>
            </a:r>
            <a:endParaRPr lang="ru-RU" i="1" dirty="0">
              <a:solidFill>
                <a:srgbClr val="FF0000"/>
              </a:solidFill>
            </a:endParaRP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17</a:t>
            </a:fld>
            <a:endParaRPr lang="ru-RU"/>
          </a:p>
        </p:txBody>
      </p:sp>
    </p:spTree>
    <p:extLst>
      <p:ext uri="{BB962C8B-B14F-4D97-AF65-F5344CB8AC3E}">
        <p14:creationId xmlns:p14="http://schemas.microsoft.com/office/powerpoint/2010/main" val="988667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642194"/>
          </a:xfrm>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a:latin typeface="+mj-lt"/>
              </a:rPr>
              <a:t>Порядок проведения электронного конкурса дополнен возможностью подать ценовое предложение ниже </a:t>
            </a:r>
            <a:r>
              <a:rPr lang="ru-RU" sz="2400" b="1" dirty="0" smtClean="0">
                <a:latin typeface="+mj-lt"/>
              </a:rPr>
              <a:t>нуля (статья 48 Федерального закона № 44-ФЗ)</a:t>
            </a:r>
            <a:endParaRPr lang="ru-RU" sz="2400" b="1" dirty="0">
              <a:latin typeface="+mj-lt"/>
            </a:endParaRPr>
          </a:p>
        </p:txBody>
      </p:sp>
      <p:sp>
        <p:nvSpPr>
          <p:cNvPr id="3" name="Объект 2"/>
          <p:cNvSpPr>
            <a:spLocks noGrp="1"/>
          </p:cNvSpPr>
          <p:nvPr>
            <p:ph idx="1"/>
          </p:nvPr>
        </p:nvSpPr>
        <p:spPr>
          <a:xfrm>
            <a:off x="457200" y="2204864"/>
            <a:ext cx="8229600" cy="3921299"/>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a:t>Участники закупки, первые части заявок которых признаны соответствующими извещению об осуществлении закупки, вправе в </a:t>
            </a:r>
            <a:r>
              <a:rPr lang="ru-RU" dirty="0" smtClean="0"/>
              <a:t>течение 1 часа подать </a:t>
            </a:r>
            <a:r>
              <a:rPr lang="ru-RU" dirty="0"/>
              <a:t>с использованием электронной площадки одно предложение о цене контракта </a:t>
            </a:r>
            <a:r>
              <a:rPr lang="ru-RU" dirty="0" smtClean="0"/>
              <a:t>- </a:t>
            </a:r>
            <a:r>
              <a:rPr lang="ru-RU" dirty="0"/>
              <a:t>ценовое </a:t>
            </a:r>
            <a:r>
              <a:rPr lang="ru-RU" dirty="0" smtClean="0"/>
              <a:t>предложение.</a:t>
            </a:r>
          </a:p>
          <a:p>
            <a:pPr marL="0" indent="0" algn="just">
              <a:buNone/>
            </a:pPr>
            <a:r>
              <a:rPr lang="ru-RU" dirty="0" smtClean="0"/>
              <a:t>При </a:t>
            </a:r>
            <a:r>
              <a:rPr lang="ru-RU" dirty="0"/>
              <a:t>подаче участником закупки ценового предложения не допускается подача предложения, равного или превышающего предложение, содержащееся в третьей части заявки на участие в закупке, а также не допускается подача предложения, равного нулю.</a:t>
            </a:r>
          </a:p>
          <a:p>
            <a:pPr marL="0" indent="0" algn="just">
              <a:buNone/>
            </a:pPr>
            <a:r>
              <a:rPr lang="ru-RU" dirty="0" smtClean="0"/>
              <a:t>Подача </a:t>
            </a:r>
            <a:r>
              <a:rPr lang="ru-RU" dirty="0"/>
              <a:t>участником закупки ценового предложения, предусматривающего снижение цены контракта </a:t>
            </a:r>
            <a:r>
              <a:rPr lang="ru-RU" b="1" dirty="0" smtClean="0"/>
              <a:t>ниже </a:t>
            </a:r>
            <a:r>
              <a:rPr lang="ru-RU" b="1" dirty="0"/>
              <a:t>нуля, означает подачу предложения о размере платы, подлежащей внесению участником закупки за заключение контракта и указываемой в качестве цены контракта</a:t>
            </a:r>
            <a:r>
              <a:rPr lang="ru-RU" b="1" dirty="0" smtClean="0"/>
              <a:t>.</a:t>
            </a:r>
          </a:p>
          <a:p>
            <a:pPr marL="0" indent="0" algn="just">
              <a:buNone/>
            </a:pPr>
            <a:r>
              <a:rPr lang="en-US" b="1" i="1" dirty="0" smtClean="0">
                <a:solidFill>
                  <a:srgbClr val="FF0000"/>
                </a:solidFill>
              </a:rPr>
              <a:t>!</a:t>
            </a:r>
            <a:r>
              <a:rPr lang="ru-RU" b="1" i="1" dirty="0" smtClean="0">
                <a:solidFill>
                  <a:srgbClr val="FF0000"/>
                </a:solidFill>
              </a:rPr>
              <a:t>Предельное значение не установлено</a:t>
            </a:r>
            <a:endParaRPr lang="ru-RU" b="1" i="1" dirty="0">
              <a:solidFill>
                <a:srgbClr val="FF0000"/>
              </a:solidFill>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18</a:t>
            </a:fld>
            <a:endParaRPr lang="ru-RU"/>
          </a:p>
        </p:txBody>
      </p:sp>
    </p:spTree>
    <p:extLst>
      <p:ext uri="{BB962C8B-B14F-4D97-AF65-F5344CB8AC3E}">
        <p14:creationId xmlns:p14="http://schemas.microsoft.com/office/powerpoint/2010/main" val="2653768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mj-lt"/>
              </a:rPr>
              <a:t>Проведение электронного аукциона (статья 49)</a:t>
            </a:r>
          </a:p>
        </p:txBody>
      </p:sp>
      <p:sp>
        <p:nvSpPr>
          <p:cNvPr id="3" name="Объект 2"/>
          <p:cNvSpPr>
            <a:spLocks noGrp="1"/>
          </p:cNvSpPr>
          <p:nvPr>
            <p:ph idx="1"/>
          </p:nvPr>
        </p:nvSpPr>
        <p:spPr>
          <a:xfrm>
            <a:off x="457200" y="1052736"/>
            <a:ext cx="8229600" cy="5073427"/>
          </a:xfrm>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pPr marL="0" indent="0" algn="just">
              <a:buNone/>
            </a:pPr>
            <a:r>
              <a:rPr lang="ru-RU" sz="3800" dirty="0" smtClean="0"/>
              <a:t>В </a:t>
            </a:r>
            <a:r>
              <a:rPr lang="ru-RU" sz="3800" dirty="0"/>
              <a:t>случае, если при проведении процедуры подачи ценовых предложений подано ценовое предложение, предусматривающее снижение цены контракта либо суммы цен единиц товара, работы, услуги (в случае, предусмотренном частью 24 статьи 22 настоящего Федерального закона) до половины процента начальной (максимальной) цены контракта либо начальной суммы цен единиц товара, работы, услуги (в случае, предусмотренном частью 24 статьи 22 настоящего Федерального закона) </a:t>
            </a:r>
            <a:r>
              <a:rPr lang="ru-RU" sz="3800" b="1" dirty="0"/>
              <a:t>или ниже, </a:t>
            </a:r>
            <a:r>
              <a:rPr lang="ru-RU" sz="3800" dirty="0"/>
              <a:t>такая процедура проводится на право заключения контракта в порядке, предусмотренном настоящей частью, с учетом следующих особенностей</a:t>
            </a:r>
            <a:r>
              <a:rPr lang="ru-RU" sz="3800" dirty="0" smtClean="0"/>
              <a:t>:</a:t>
            </a:r>
            <a:endParaRPr lang="ru-RU" sz="3800" dirty="0"/>
          </a:p>
          <a:p>
            <a:pPr marL="0" indent="0" algn="just">
              <a:buNone/>
            </a:pPr>
            <a:r>
              <a:rPr lang="ru-RU" sz="3800" dirty="0"/>
              <a:t>а) по результатам такой процедуры определяется размер платы, подлежащей внесению участником закупки за заключение контракта. При этом такой размер указывается в соответствии с настоящим Федеральным законом в качестве цены контракта</a:t>
            </a:r>
            <a:r>
              <a:rPr lang="ru-RU" sz="3800" dirty="0" smtClean="0"/>
              <a:t>;</a:t>
            </a:r>
            <a:endParaRPr lang="ru-RU" sz="3800" dirty="0"/>
          </a:p>
          <a:p>
            <a:pPr marL="0" indent="0" algn="just">
              <a:buNone/>
            </a:pPr>
            <a:r>
              <a:rPr lang="ru-RU" sz="3800" dirty="0"/>
              <a:t>б) участники закупки вправе подать ценовые предложения, предусматривающие увеличение ценового предложения, предусмотренного абзацем первым настоящего пункта</a:t>
            </a:r>
            <a:r>
              <a:rPr lang="ru-RU" sz="3800" dirty="0" smtClean="0"/>
              <a:t>;</a:t>
            </a:r>
            <a:endParaRPr lang="ru-RU" sz="3800" dirty="0"/>
          </a:p>
          <a:p>
            <a:pPr marL="0" indent="0" algn="just">
              <a:buNone/>
            </a:pPr>
            <a:r>
              <a:rPr lang="ru-RU" sz="3800" dirty="0"/>
              <a:t>в) процедура подачи ценовых предложений проводится путем повышения текущего максимального ценового предложения на величину в пределах "шага аукциона", составляющего до пяти миллионов рублей</a:t>
            </a:r>
            <a:r>
              <a:rPr lang="ru-RU" sz="3800" dirty="0" smtClean="0"/>
              <a:t>;</a:t>
            </a:r>
            <a:endParaRPr lang="ru-RU" sz="3800" dirty="0"/>
          </a:p>
          <a:p>
            <a:pPr marL="0" indent="0" algn="just">
              <a:buNone/>
            </a:pPr>
            <a:r>
              <a:rPr lang="ru-RU" sz="3800" strike="sngStrike" dirty="0">
                <a:solidFill>
                  <a:srgbClr val="FF0000"/>
                </a:solidFill>
              </a:rPr>
              <a:t>г) не допускается подача ценового предложения, размер которого превышает сто миллионов рублей</a:t>
            </a:r>
            <a:r>
              <a:rPr lang="ru-RU" sz="3800" strike="sngStrike" dirty="0" smtClean="0">
                <a:solidFill>
                  <a:srgbClr val="FF0000"/>
                </a:solidFill>
              </a:rPr>
              <a:t>.</a:t>
            </a: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19</a:t>
            </a:fld>
            <a:endParaRPr lang="ru-RU"/>
          </a:p>
        </p:txBody>
      </p:sp>
    </p:spTree>
    <p:extLst>
      <p:ext uri="{BB962C8B-B14F-4D97-AF65-F5344CB8AC3E}">
        <p14:creationId xmlns:p14="http://schemas.microsoft.com/office/powerpoint/2010/main" val="4119162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922114"/>
          </a:xfrm>
        </p:spPr>
        <p:style>
          <a:lnRef idx="1">
            <a:schemeClr val="accent3"/>
          </a:lnRef>
          <a:fillRef idx="2">
            <a:schemeClr val="accent3"/>
          </a:fillRef>
          <a:effectRef idx="1">
            <a:schemeClr val="accent3"/>
          </a:effectRef>
          <a:fontRef idx="minor">
            <a:schemeClr val="dk1"/>
          </a:fontRef>
        </p:style>
        <p:txBody>
          <a:bodyPr anchor="t">
            <a:normAutofit fontScale="90000"/>
          </a:bodyPr>
          <a:lstStyle/>
          <a:p>
            <a:r>
              <a:rPr lang="ru-RU" sz="3600" b="1" dirty="0">
                <a:latin typeface="+mj-lt"/>
                <a:ea typeface="Verdana" pitchFamily="34" charset="0"/>
                <a:cs typeface="Times New Roman" panose="02020603050405020304" pitchFamily="18" charset="0"/>
              </a:rPr>
              <a:t>НОРМАТИВНО-ПРАВОВАЯ БАЗА</a:t>
            </a:r>
            <a:r>
              <a:rPr lang="ru-RU" sz="3600" b="1" dirty="0">
                <a:latin typeface="Verdana" pitchFamily="34" charset="0"/>
                <a:ea typeface="Verdana" pitchFamily="34" charset="0"/>
                <a:cs typeface="Times New Roman" panose="02020603050405020304" pitchFamily="18" charset="0"/>
              </a:rPr>
              <a:t/>
            </a:r>
            <a:br>
              <a:rPr lang="ru-RU" sz="3600" b="1" dirty="0">
                <a:latin typeface="Verdana" pitchFamily="34" charset="0"/>
                <a:ea typeface="Verdana" pitchFamily="34" charset="0"/>
                <a:cs typeface="Times New Roman" panose="02020603050405020304" pitchFamily="18" charset="0"/>
              </a:rPr>
            </a:br>
            <a:r>
              <a:rPr lang="ru-RU" sz="3600" b="1" dirty="0">
                <a:latin typeface="Verdana" pitchFamily="34" charset="0"/>
                <a:ea typeface="Verdana" pitchFamily="34" charset="0"/>
                <a:cs typeface="Times New Roman" panose="02020603050405020304" pitchFamily="18" charset="0"/>
              </a:rPr>
              <a:t/>
            </a:r>
            <a:br>
              <a:rPr lang="ru-RU" sz="3600" b="1" dirty="0">
                <a:latin typeface="Verdana" pitchFamily="34" charset="0"/>
                <a:ea typeface="Verdana" pitchFamily="34" charset="0"/>
                <a:cs typeface="Times New Roman" panose="02020603050405020304" pitchFamily="18" charset="0"/>
              </a:rPr>
            </a:br>
            <a:endParaRPr lang="ru-RU" sz="3600" b="1" dirty="0">
              <a:latin typeface="Verdana" pitchFamily="34" charset="0"/>
              <a:ea typeface="Verdana" pitchFamily="34"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lvl="0" indent="0" algn="just">
              <a:spcBef>
                <a:spcPts val="250"/>
              </a:spcBef>
              <a:buClr>
                <a:srgbClr val="F07F09"/>
              </a:buClr>
              <a:buSzPct val="80000"/>
              <a:buNone/>
            </a:pPr>
            <a:r>
              <a:rPr lang="ru-RU" sz="2200" dirty="0" smtClean="0">
                <a:solidFill>
                  <a:prstClr val="black"/>
                </a:solidFill>
                <a:cs typeface="Times New Roman" pitchFamily="18" charset="0"/>
              </a:rPr>
              <a:t>Изменения вносятся следующими Федеральными законами: </a:t>
            </a:r>
            <a:endParaRPr lang="ru-RU" sz="2200" dirty="0">
              <a:solidFill>
                <a:prstClr val="black"/>
              </a:solidFill>
              <a:cs typeface="Times New Roman" pitchFamily="18" charset="0"/>
            </a:endParaRPr>
          </a:p>
          <a:p>
            <a:pPr lvl="0" algn="just">
              <a:spcBef>
                <a:spcPts val="250"/>
              </a:spcBef>
              <a:buClr>
                <a:srgbClr val="F07F09"/>
              </a:buClr>
              <a:buSzPct val="80000"/>
              <a:buFontTx/>
              <a:buChar char="-"/>
            </a:pPr>
            <a:r>
              <a:rPr lang="ru-RU" sz="2200" dirty="0" smtClean="0">
                <a:solidFill>
                  <a:prstClr val="black"/>
                </a:solidFill>
                <a:cs typeface="Times New Roman" pitchFamily="18" charset="0"/>
              </a:rPr>
              <a:t>Федеральным </a:t>
            </a:r>
            <a:r>
              <a:rPr lang="ru-RU" sz="2200" dirty="0">
                <a:solidFill>
                  <a:prstClr val="black"/>
                </a:solidFill>
                <a:cs typeface="Times New Roman" pitchFamily="18" charset="0"/>
              </a:rPr>
              <a:t>законом </a:t>
            </a:r>
            <a:r>
              <a:rPr lang="ru-RU" sz="2200" b="1" dirty="0">
                <a:solidFill>
                  <a:prstClr val="black"/>
                </a:solidFill>
                <a:cs typeface="Times New Roman" pitchFamily="18" charset="0"/>
              </a:rPr>
              <a:t>от 16.04.2022 N 104-ФЗ </a:t>
            </a:r>
            <a:r>
              <a:rPr lang="ru-RU" sz="2200" dirty="0">
                <a:solidFill>
                  <a:prstClr val="black"/>
                </a:solidFill>
                <a:cs typeface="Times New Roman" pitchFamily="18" charset="0"/>
              </a:rPr>
              <a:t>«О внесении изменений в отдельные законодательные акты Российской Федерации</a:t>
            </a:r>
            <a:r>
              <a:rPr lang="ru-RU" sz="2200" dirty="0" smtClean="0">
                <a:solidFill>
                  <a:prstClr val="black"/>
                </a:solidFill>
                <a:cs typeface="Times New Roman" pitchFamily="18" charset="0"/>
              </a:rPr>
              <a:t>»;</a:t>
            </a:r>
          </a:p>
          <a:p>
            <a:pPr lvl="0" algn="just">
              <a:spcBef>
                <a:spcPts val="250"/>
              </a:spcBef>
              <a:buClr>
                <a:srgbClr val="F07F09"/>
              </a:buClr>
              <a:buSzPct val="80000"/>
              <a:buFontTx/>
              <a:buChar char="-"/>
            </a:pPr>
            <a:r>
              <a:rPr lang="ru-RU" sz="2200" dirty="0" smtClean="0">
                <a:solidFill>
                  <a:prstClr val="black"/>
                </a:solidFill>
                <a:cs typeface="Times New Roman" pitchFamily="18" charset="0"/>
              </a:rPr>
              <a:t>Федеральным </a:t>
            </a:r>
            <a:r>
              <a:rPr lang="ru-RU" sz="2200" dirty="0">
                <a:solidFill>
                  <a:prstClr val="black"/>
                </a:solidFill>
                <a:cs typeface="Times New Roman" pitchFamily="18" charset="0"/>
              </a:rPr>
              <a:t>законом </a:t>
            </a:r>
            <a:r>
              <a:rPr lang="ru-RU" sz="2200" b="1" dirty="0">
                <a:solidFill>
                  <a:prstClr val="black"/>
                </a:solidFill>
                <a:cs typeface="Times New Roman" pitchFamily="18" charset="0"/>
              </a:rPr>
              <a:t>от 02.07.2021 N 360-ФЗ </a:t>
            </a:r>
            <a:r>
              <a:rPr lang="ru-RU" sz="2200" dirty="0">
                <a:solidFill>
                  <a:prstClr val="black"/>
                </a:solidFill>
                <a:cs typeface="Times New Roman" pitchFamily="18" charset="0"/>
              </a:rPr>
              <a:t>«О внесении изменений в отдельные законодательные акты Российской Федерации</a:t>
            </a:r>
            <a:r>
              <a:rPr lang="ru-RU" sz="2200" dirty="0" smtClean="0">
                <a:solidFill>
                  <a:prstClr val="black"/>
                </a:solidFill>
                <a:cs typeface="Times New Roman" pitchFamily="18" charset="0"/>
              </a:rPr>
              <a:t>»;</a:t>
            </a:r>
          </a:p>
          <a:p>
            <a:pPr lvl="0" algn="just">
              <a:spcBef>
                <a:spcPts val="250"/>
              </a:spcBef>
              <a:buClr>
                <a:srgbClr val="F07F09"/>
              </a:buClr>
              <a:buSzPct val="80000"/>
              <a:buFontTx/>
              <a:buChar char="-"/>
            </a:pPr>
            <a:r>
              <a:rPr lang="ru-RU" sz="2200" dirty="0" smtClean="0">
                <a:solidFill>
                  <a:prstClr val="black"/>
                </a:solidFill>
                <a:cs typeface="Times New Roman" pitchFamily="18" charset="0"/>
              </a:rPr>
              <a:t>Федеральным </a:t>
            </a:r>
            <a:r>
              <a:rPr lang="ru-RU" sz="2200" dirty="0">
                <a:solidFill>
                  <a:prstClr val="black"/>
                </a:solidFill>
                <a:cs typeface="Times New Roman" pitchFamily="18" charset="0"/>
              </a:rPr>
              <a:t>законом </a:t>
            </a:r>
            <a:r>
              <a:rPr lang="ru-RU" sz="2200" b="1" dirty="0">
                <a:solidFill>
                  <a:prstClr val="black"/>
                </a:solidFill>
                <a:cs typeface="Times New Roman" pitchFamily="18" charset="0"/>
              </a:rPr>
              <a:t>от 11.06.2022 N 160-ФЗ </a:t>
            </a:r>
            <a:r>
              <a:rPr lang="ru-RU" sz="2200" dirty="0">
                <a:solidFill>
                  <a:prstClr val="black"/>
                </a:solidFill>
                <a:cs typeface="Times New Roman" pitchFamily="18" charset="0"/>
              </a:rPr>
              <a:t>«О внесении изменений в статью 3 Федерального закона «О закупках товаров, работ, услуг отдельными видами юридических лиц» и Федеральный закон «О контрактной системе в сфере закупок товаров, работ, услуг для обеспечения государственных и муниципальных нужд</a:t>
            </a:r>
            <a:r>
              <a:rPr lang="ru-RU" sz="2200" dirty="0" smtClean="0">
                <a:solidFill>
                  <a:prstClr val="black"/>
                </a:solidFill>
                <a:cs typeface="Times New Roman" pitchFamily="18" charset="0"/>
              </a:rPr>
              <a:t>»;</a:t>
            </a:r>
          </a:p>
          <a:p>
            <a:pPr lvl="0" algn="just">
              <a:spcBef>
                <a:spcPts val="250"/>
              </a:spcBef>
              <a:buClr>
                <a:srgbClr val="F07F09"/>
              </a:buClr>
              <a:buSzPct val="80000"/>
              <a:buFontTx/>
              <a:buChar char="-"/>
            </a:pPr>
            <a:r>
              <a:rPr lang="ru-RU" sz="2200" dirty="0" smtClean="0">
                <a:solidFill>
                  <a:prstClr val="black"/>
                </a:solidFill>
                <a:cs typeface="Times New Roman" pitchFamily="18" charset="0"/>
              </a:rPr>
              <a:t>Федеральным законом </a:t>
            </a:r>
            <a:r>
              <a:rPr lang="ru-RU" sz="2200" b="1" dirty="0">
                <a:solidFill>
                  <a:prstClr val="black"/>
                </a:solidFill>
                <a:cs typeface="Times New Roman" pitchFamily="18" charset="0"/>
              </a:rPr>
              <a:t>от 28.06.2022 N 231-ФЗ </a:t>
            </a:r>
            <a:r>
              <a:rPr lang="ru-RU" sz="2200" dirty="0">
                <a:solidFill>
                  <a:prstClr val="black"/>
                </a:solidFill>
                <a:cs typeface="Times New Roman" pitchFamily="18" charset="0"/>
              </a:rPr>
              <a:t>«О внесении изменений в отдельные законодательные акты Российской Федерации</a:t>
            </a:r>
            <a:r>
              <a:rPr lang="ru-RU" sz="2200" dirty="0" smtClean="0">
                <a:solidFill>
                  <a:prstClr val="black"/>
                </a:solidFill>
                <a:cs typeface="Times New Roman" pitchFamily="18" charset="0"/>
              </a:rPr>
              <a:t>»; </a:t>
            </a:r>
          </a:p>
          <a:p>
            <a:pPr lvl="0" algn="just">
              <a:spcBef>
                <a:spcPts val="250"/>
              </a:spcBef>
              <a:buClr>
                <a:srgbClr val="F07F09"/>
              </a:buClr>
              <a:buSzPct val="80000"/>
              <a:buFontTx/>
              <a:buChar char="-"/>
            </a:pPr>
            <a:r>
              <a:rPr lang="ru-RU" sz="2200" dirty="0" smtClean="0">
                <a:solidFill>
                  <a:prstClr val="black"/>
                </a:solidFill>
                <a:ea typeface="Verdana" pitchFamily="34" charset="0"/>
                <a:cs typeface="Times New Roman" pitchFamily="18" charset="0"/>
              </a:rPr>
              <a:t>Федеральным законом </a:t>
            </a:r>
            <a:r>
              <a:rPr lang="ru-RU" sz="2000" b="1" dirty="0">
                <a:solidFill>
                  <a:prstClr val="black"/>
                </a:solidFill>
                <a:ea typeface="Verdana" pitchFamily="34" charset="0"/>
                <a:cs typeface="Times New Roman" pitchFamily="18" charset="0"/>
              </a:rPr>
              <a:t>от 04.11.2022 № 420-ФЗ </a:t>
            </a:r>
            <a:r>
              <a:rPr lang="ru-RU" sz="2200" dirty="0" smtClean="0">
                <a:solidFill>
                  <a:prstClr val="black"/>
                </a:solidFill>
                <a:ea typeface="Verdana" pitchFamily="34" charset="0"/>
                <a:cs typeface="Times New Roman" pitchFamily="18" charset="0"/>
              </a:rPr>
              <a:t>«</a:t>
            </a:r>
            <a:r>
              <a:rPr lang="ru-RU" sz="2200" dirty="0" smtClean="0">
                <a:solidFill>
                  <a:srgbClr val="333333"/>
                </a:solidFill>
                <a:ea typeface="Verdana" pitchFamily="34" charset="0"/>
                <a:cs typeface="Times New Roman" pitchFamily="18" charset="0"/>
              </a:rPr>
              <a:t>О </a:t>
            </a:r>
            <a:r>
              <a:rPr lang="ru-RU" sz="2200" dirty="0">
                <a:solidFill>
                  <a:srgbClr val="333333"/>
                </a:solidFill>
                <a:ea typeface="Verdana" pitchFamily="34" charset="0"/>
                <a:cs typeface="Times New Roman" pitchFamily="18" charset="0"/>
              </a:rPr>
              <a:t>внесении изменений в отдельные законодательные акты Российской Федерации и о приостановлении действия части 5 статьи 2 Федерального закона «О контрактной системе в сфере закупок товаров, работ, услуг для обеспечения государственных и муниципальных </a:t>
            </a:r>
            <a:r>
              <a:rPr lang="ru-RU" sz="2200" dirty="0" smtClean="0">
                <a:solidFill>
                  <a:srgbClr val="333333"/>
                </a:solidFill>
                <a:ea typeface="Verdana" pitchFamily="34" charset="0"/>
                <a:cs typeface="Times New Roman" pitchFamily="18" charset="0"/>
              </a:rPr>
              <a:t>нужд».</a:t>
            </a:r>
          </a:p>
          <a:p>
            <a:pPr lvl="0" algn="just">
              <a:spcBef>
                <a:spcPts val="250"/>
              </a:spcBef>
              <a:buClr>
                <a:srgbClr val="F07F09"/>
              </a:buClr>
              <a:buSzPct val="80000"/>
              <a:buFontTx/>
              <a:buChar char="-"/>
            </a:pPr>
            <a:r>
              <a:rPr lang="ru-RU" sz="2200" dirty="0" smtClean="0">
                <a:solidFill>
                  <a:prstClr val="black"/>
                </a:solidFill>
                <a:ea typeface="Verdana" pitchFamily="34" charset="0"/>
                <a:cs typeface="Times New Roman" pitchFamily="18" charset="0"/>
              </a:rPr>
              <a:t>Федеральным законом </a:t>
            </a:r>
            <a:r>
              <a:rPr lang="ru-RU" sz="2200" b="1" dirty="0">
                <a:solidFill>
                  <a:prstClr val="black"/>
                </a:solidFill>
                <a:ea typeface="Verdana" pitchFamily="34" charset="0"/>
                <a:cs typeface="Times New Roman" pitchFamily="18" charset="0"/>
              </a:rPr>
              <a:t>от 05.12.2022 N </a:t>
            </a:r>
            <a:r>
              <a:rPr lang="ru-RU" sz="2200" b="1" dirty="0" smtClean="0">
                <a:solidFill>
                  <a:prstClr val="black"/>
                </a:solidFill>
                <a:ea typeface="Verdana" pitchFamily="34" charset="0"/>
                <a:cs typeface="Times New Roman" pitchFamily="18" charset="0"/>
              </a:rPr>
              <a:t>498-ФЗ </a:t>
            </a:r>
            <a:r>
              <a:rPr lang="ru-RU" sz="2200" dirty="0" smtClean="0">
                <a:solidFill>
                  <a:prstClr val="black"/>
                </a:solidFill>
                <a:ea typeface="Verdana" pitchFamily="34" charset="0"/>
                <a:cs typeface="Times New Roman" pitchFamily="18" charset="0"/>
              </a:rPr>
              <a:t>«О </a:t>
            </a:r>
            <a:r>
              <a:rPr lang="ru-RU" sz="2200" dirty="0">
                <a:solidFill>
                  <a:prstClr val="black"/>
                </a:solidFill>
                <a:ea typeface="Verdana" pitchFamily="34" charset="0"/>
                <a:cs typeface="Times New Roman" pitchFamily="18" charset="0"/>
              </a:rPr>
              <a:t>внесении изменений в отдельные законодательные акты Российской </a:t>
            </a:r>
            <a:r>
              <a:rPr lang="ru-RU" sz="2200" dirty="0" smtClean="0">
                <a:solidFill>
                  <a:prstClr val="black"/>
                </a:solidFill>
                <a:ea typeface="Verdana" pitchFamily="34" charset="0"/>
                <a:cs typeface="Times New Roman" pitchFamily="18" charset="0"/>
              </a:rPr>
              <a:t>Федерации»</a:t>
            </a:r>
            <a:endParaRPr lang="ru-RU" sz="2200" dirty="0">
              <a:solidFill>
                <a:prstClr val="black"/>
              </a:solidFill>
              <a:ea typeface="Verdana" pitchFamily="34" charset="0"/>
              <a:cs typeface="Times New Roman" pitchFamily="18" charset="0"/>
            </a:endParaRPr>
          </a:p>
          <a:p>
            <a:pPr lvl="0" algn="just">
              <a:spcBef>
                <a:spcPts val="250"/>
              </a:spcBef>
              <a:buClr>
                <a:srgbClr val="F07F09"/>
              </a:buClr>
              <a:buSzPct val="80000"/>
              <a:buFontTx/>
              <a:buChar char="-"/>
            </a:pPr>
            <a:r>
              <a:rPr lang="ru-RU" sz="2200" dirty="0" smtClean="0">
                <a:solidFill>
                  <a:prstClr val="black"/>
                </a:solidFill>
                <a:ea typeface="Verdana" pitchFamily="34" charset="0"/>
                <a:cs typeface="Times New Roman" pitchFamily="18" charset="0"/>
              </a:rPr>
              <a:t>Федеральным законом </a:t>
            </a:r>
            <a:r>
              <a:rPr lang="ru-RU" sz="2200" b="1" dirty="0">
                <a:solidFill>
                  <a:prstClr val="black"/>
                </a:solidFill>
                <a:ea typeface="Verdana" pitchFamily="34" charset="0"/>
                <a:cs typeface="Times New Roman" pitchFamily="18" charset="0"/>
              </a:rPr>
              <a:t>от 19.12.2022 N </a:t>
            </a:r>
            <a:r>
              <a:rPr lang="ru-RU" sz="2200" b="1" dirty="0" smtClean="0">
                <a:solidFill>
                  <a:prstClr val="black"/>
                </a:solidFill>
                <a:ea typeface="Verdana" pitchFamily="34" charset="0"/>
                <a:cs typeface="Times New Roman" pitchFamily="18" charset="0"/>
              </a:rPr>
              <a:t>519-ФЗ </a:t>
            </a:r>
            <a:r>
              <a:rPr lang="ru-RU" sz="2200" dirty="0" smtClean="0">
                <a:solidFill>
                  <a:prstClr val="black"/>
                </a:solidFill>
                <a:ea typeface="Verdana" pitchFamily="34" charset="0"/>
                <a:cs typeface="Times New Roman" pitchFamily="18" charset="0"/>
              </a:rPr>
              <a:t>«О </a:t>
            </a:r>
            <a:r>
              <a:rPr lang="ru-RU" sz="2200" dirty="0">
                <a:solidFill>
                  <a:prstClr val="black"/>
                </a:solidFill>
                <a:ea typeface="Verdana" pitchFamily="34" charset="0"/>
                <a:cs typeface="Times New Roman" pitchFamily="18" charset="0"/>
              </a:rPr>
              <a:t>внесении изменений в отдельные законодательные акты Российской Федерации и приостановлении действия отдельных положений законодательных актов Российской </a:t>
            </a:r>
            <a:r>
              <a:rPr lang="ru-RU" sz="2200" dirty="0" smtClean="0">
                <a:solidFill>
                  <a:prstClr val="black"/>
                </a:solidFill>
                <a:ea typeface="Verdana" pitchFamily="34" charset="0"/>
                <a:cs typeface="Times New Roman" pitchFamily="18" charset="0"/>
              </a:rPr>
              <a:t>Федерации»</a:t>
            </a:r>
            <a:endParaRPr lang="ru-RU" sz="2200" dirty="0">
              <a:solidFill>
                <a:prstClr val="black"/>
              </a:solidFill>
              <a:ea typeface="Verdana" pitchFamily="34" charset="0"/>
              <a:cs typeface="Times New Roman" pitchFamily="18" charset="0"/>
            </a:endParaRPr>
          </a:p>
          <a:p>
            <a:pPr lvl="0" algn="just">
              <a:spcBef>
                <a:spcPts val="250"/>
              </a:spcBef>
              <a:buClr>
                <a:srgbClr val="F07F09"/>
              </a:buClr>
              <a:buSzPct val="80000"/>
              <a:buFontTx/>
              <a:buChar char="-"/>
            </a:pPr>
            <a:endParaRPr lang="ru-RU" sz="2200" dirty="0" smtClean="0">
              <a:solidFill>
                <a:prstClr val="black"/>
              </a:solidFill>
              <a:latin typeface="Verdana" pitchFamily="34" charset="0"/>
              <a:ea typeface="Verdana" pitchFamily="34" charset="0"/>
            </a:endParaRPr>
          </a:p>
          <a:p>
            <a:pPr lvl="0" algn="just">
              <a:spcBef>
                <a:spcPts val="250"/>
              </a:spcBef>
              <a:buClr>
                <a:srgbClr val="F07F09"/>
              </a:buClr>
              <a:buSzPct val="80000"/>
              <a:buFontTx/>
              <a:buChar char="-"/>
            </a:pPr>
            <a:endParaRPr lang="ru-RU" sz="2200" dirty="0" smtClean="0">
              <a:solidFill>
                <a:prstClr val="black"/>
              </a:solidFill>
              <a:latin typeface="Verdana"/>
            </a:endParaRPr>
          </a:p>
          <a:p>
            <a:pPr lvl="0" algn="just">
              <a:spcBef>
                <a:spcPts val="250"/>
              </a:spcBef>
              <a:buClr>
                <a:srgbClr val="F07F09"/>
              </a:buClr>
              <a:buSzPct val="80000"/>
              <a:buFontTx/>
              <a:buChar char="-"/>
            </a:pPr>
            <a:endParaRPr lang="ru-RU" sz="3000" dirty="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pPr marL="514350" indent="-514350">
              <a:buAutoNum type="arabicPeriod"/>
            </a:pPr>
            <a:endParaRPr lang="ru-RU" dirty="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endParaRPr lang="ru-RU" dirty="0" smtClean="0"/>
          </a:p>
          <a:p>
            <a:endParaRPr lang="ru-RU" dirty="0" smtClean="0"/>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solidFill>
                  <a:prstClr val="black">
                    <a:tint val="75000"/>
                  </a:prstClr>
                </a:solidFill>
              </a:rPr>
              <a:pPr>
                <a:defRPr/>
              </a:pPr>
              <a:t>2</a:t>
            </a:fld>
            <a:endParaRPr lang="ru-RU">
              <a:solidFill>
                <a:prstClr val="black">
                  <a:tint val="75000"/>
                </a:prstClr>
              </a:solidFill>
            </a:endParaRPr>
          </a:p>
        </p:txBody>
      </p:sp>
    </p:spTree>
    <p:extLst>
      <p:ext uri="{BB962C8B-B14F-4D97-AF65-F5344CB8AC3E}">
        <p14:creationId xmlns:p14="http://schemas.microsoft.com/office/powerpoint/2010/main" val="2500020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86210"/>
          </a:xfrm>
        </p:spPr>
        <p:style>
          <a:lnRef idx="1">
            <a:schemeClr val="accent3"/>
          </a:lnRef>
          <a:fillRef idx="2">
            <a:schemeClr val="accent3"/>
          </a:fillRef>
          <a:effectRef idx="1">
            <a:schemeClr val="accent3"/>
          </a:effectRef>
          <a:fontRef idx="minor">
            <a:schemeClr val="dk1"/>
          </a:fontRef>
        </p:style>
        <p:txBody>
          <a:bodyPr>
            <a:noAutofit/>
          </a:bodyPr>
          <a:lstStyle/>
          <a:p>
            <a:r>
              <a:rPr lang="ru-RU" sz="2800" b="1" dirty="0">
                <a:solidFill>
                  <a:srgbClr val="000000"/>
                </a:solidFill>
                <a:latin typeface="+mj-lt"/>
                <a:ea typeface="Calibri"/>
              </a:rPr>
              <a:t>Осуществление закупки у единственного поставщика (подрядчика, исполнителя</a:t>
            </a:r>
            <a:r>
              <a:rPr lang="ru-RU" sz="2800" b="1" dirty="0" smtClean="0">
                <a:solidFill>
                  <a:srgbClr val="000000"/>
                </a:solidFill>
                <a:latin typeface="+mj-lt"/>
                <a:ea typeface="Calibri"/>
              </a:rPr>
              <a:t>)</a:t>
            </a:r>
            <a:br>
              <a:rPr lang="ru-RU" sz="2800" b="1" dirty="0" smtClean="0">
                <a:solidFill>
                  <a:srgbClr val="000000"/>
                </a:solidFill>
                <a:latin typeface="+mj-lt"/>
                <a:ea typeface="Calibri"/>
              </a:rPr>
            </a:br>
            <a:r>
              <a:rPr lang="ru-RU" sz="2800" b="1" dirty="0" smtClean="0">
                <a:solidFill>
                  <a:srgbClr val="000000"/>
                </a:solidFill>
                <a:latin typeface="+mj-lt"/>
                <a:ea typeface="Calibri"/>
              </a:rPr>
              <a:t> </a:t>
            </a:r>
            <a:r>
              <a:rPr lang="ru-RU" sz="2800" b="1" dirty="0">
                <a:solidFill>
                  <a:srgbClr val="000000"/>
                </a:solidFill>
                <a:latin typeface="+mj-lt"/>
                <a:ea typeface="Calibri"/>
              </a:rPr>
              <a:t>(статья </a:t>
            </a:r>
            <a:r>
              <a:rPr lang="ru-RU" sz="2800" b="1" dirty="0" smtClean="0">
                <a:solidFill>
                  <a:srgbClr val="000000"/>
                </a:solidFill>
                <a:latin typeface="+mj-lt"/>
                <a:ea typeface="Calibri"/>
              </a:rPr>
              <a:t>93 Федерального закона № 44-ФЗ) – </a:t>
            </a:r>
            <a:br>
              <a:rPr lang="ru-RU" sz="2800" b="1" dirty="0" smtClean="0">
                <a:solidFill>
                  <a:srgbClr val="000000"/>
                </a:solidFill>
                <a:latin typeface="+mj-lt"/>
                <a:ea typeface="Calibri"/>
              </a:rPr>
            </a:br>
            <a:r>
              <a:rPr lang="ru-RU" sz="2800" b="1" dirty="0" smtClean="0">
                <a:solidFill>
                  <a:srgbClr val="000000"/>
                </a:solidFill>
                <a:latin typeface="+mj-lt"/>
                <a:ea typeface="Calibri"/>
              </a:rPr>
              <a:t>новое основание</a:t>
            </a:r>
            <a:endParaRPr lang="ru-RU" sz="2800" dirty="0">
              <a:latin typeface="+mj-lt"/>
            </a:endParaRPr>
          </a:p>
        </p:txBody>
      </p:sp>
      <p:sp>
        <p:nvSpPr>
          <p:cNvPr id="3" name="Объект 2"/>
          <p:cNvSpPr>
            <a:spLocks noGrp="1"/>
          </p:cNvSpPr>
          <p:nvPr>
            <p:ph idx="1"/>
          </p:nvPr>
        </p:nvSpPr>
        <p:spPr>
          <a:xfrm>
            <a:off x="457200" y="2636912"/>
            <a:ext cx="8229600" cy="3489251"/>
          </a:xfrm>
        </p:spPr>
        <p:style>
          <a:lnRef idx="1">
            <a:schemeClr val="accent3"/>
          </a:lnRef>
          <a:fillRef idx="2">
            <a:schemeClr val="accent3"/>
          </a:fillRef>
          <a:effectRef idx="1">
            <a:schemeClr val="accent3"/>
          </a:effectRef>
          <a:fontRef idx="minor">
            <a:schemeClr val="dk1"/>
          </a:fontRef>
        </p:style>
        <p:txBody>
          <a:bodyPr/>
          <a:lstStyle/>
          <a:p>
            <a:pPr algn="just"/>
            <a:r>
              <a:rPr lang="ru-RU" dirty="0"/>
              <a:t>заключение контракта на оказание услуг по подготовке космонавтов, по организации и обеспечению запусков космических аппаратов и управлению ими в полете, по созданию (разработке, изготовлению и испытанию) космической </a:t>
            </a:r>
            <a:r>
              <a:rPr lang="ru-RU" dirty="0" smtClean="0"/>
              <a:t>техники</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20</a:t>
            </a:fld>
            <a:endParaRPr lang="ru-RU"/>
          </a:p>
        </p:txBody>
      </p:sp>
    </p:spTree>
    <p:extLst>
      <p:ext uri="{BB962C8B-B14F-4D97-AF65-F5344CB8AC3E}">
        <p14:creationId xmlns:p14="http://schemas.microsoft.com/office/powerpoint/2010/main" val="924101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792088"/>
          </a:xfrm>
        </p:spPr>
        <p:style>
          <a:lnRef idx="1">
            <a:schemeClr val="accent3"/>
          </a:lnRef>
          <a:fillRef idx="2">
            <a:schemeClr val="accent3"/>
          </a:fillRef>
          <a:effectRef idx="1">
            <a:schemeClr val="accent3"/>
          </a:effectRef>
          <a:fontRef idx="minor">
            <a:schemeClr val="dk1"/>
          </a:fontRef>
        </p:style>
        <p:txBody>
          <a:bodyPr anchor="t">
            <a:normAutofit fontScale="90000"/>
          </a:bodyPr>
          <a:lstStyle/>
          <a:p>
            <a:r>
              <a:rPr lang="ru-RU" sz="2800" b="1" dirty="0" smtClean="0">
                <a:solidFill>
                  <a:srgbClr val="000000"/>
                </a:solidFill>
                <a:latin typeface="+mj-lt"/>
                <a:ea typeface="Calibri"/>
              </a:rPr>
              <a:t>Изменения статьи 93 Федерального закона № 44-ФЗ</a:t>
            </a:r>
            <a:endParaRPr lang="ru-RU" sz="2800" b="1" dirty="0">
              <a:latin typeface="+mj-lt"/>
              <a:cs typeface="Times New Roman" panose="02020603050405020304" pitchFamily="18" charset="0"/>
            </a:endParaRPr>
          </a:p>
        </p:txBody>
      </p:sp>
      <p:sp>
        <p:nvSpPr>
          <p:cNvPr id="5" name="Текст 4"/>
          <p:cNvSpPr>
            <a:spLocks noGrp="1"/>
          </p:cNvSpPr>
          <p:nvPr>
            <p:ph type="body" idx="1"/>
          </p:nvPr>
        </p:nvSpPr>
        <p:spPr>
          <a:xfrm>
            <a:off x="395536" y="980728"/>
            <a:ext cx="4256212" cy="648072"/>
          </a:xfrm>
        </p:spPr>
        <p:txBody>
          <a:bodyPr/>
          <a:lstStyle/>
          <a:p>
            <a:r>
              <a:rPr lang="ru-RU" dirty="0" smtClean="0"/>
              <a:t>было</a:t>
            </a:r>
            <a:endParaRPr lang="ru-RU" dirty="0"/>
          </a:p>
        </p:txBody>
      </p:sp>
      <p:sp>
        <p:nvSpPr>
          <p:cNvPr id="6" name="Объект 5"/>
          <p:cNvSpPr>
            <a:spLocks noGrp="1"/>
          </p:cNvSpPr>
          <p:nvPr>
            <p:ph sz="half" idx="2"/>
          </p:nvPr>
        </p:nvSpPr>
        <p:spPr>
          <a:xfrm>
            <a:off x="457200" y="1628800"/>
            <a:ext cx="4040188" cy="4752528"/>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dirty="0">
                <a:ea typeface="Calibri"/>
              </a:rPr>
              <a:t>Пункт 6 части 1: закупка работы или услуги, выполнение или оказание которых может осуществляться только органом исполнительной власти в соответствии с его полномочиями, либо подведомственными ему государственным учреждением, государственным унитарным предприятием, либо акционерным обществом, сто процентов акций которого принадлежит Российской Федерации, соответствующие полномочия которых устанавливаются федеральными законами, нормативными правовыми актами Президента Российской Федерации, нормативными правовыми актами Правительства Российской Федерации, законодательными актами соответствующего субъекта Российской Федерации</a:t>
            </a:r>
            <a:endParaRPr lang="ru-RU" sz="1600" dirty="0"/>
          </a:p>
        </p:txBody>
      </p:sp>
      <p:sp>
        <p:nvSpPr>
          <p:cNvPr id="7" name="Текст 6"/>
          <p:cNvSpPr>
            <a:spLocks noGrp="1"/>
          </p:cNvSpPr>
          <p:nvPr>
            <p:ph type="body" sz="quarter" idx="3"/>
          </p:nvPr>
        </p:nvSpPr>
        <p:spPr>
          <a:xfrm>
            <a:off x="4716016" y="980728"/>
            <a:ext cx="4041775" cy="639762"/>
          </a:xfrm>
        </p:spPr>
        <p:txBody>
          <a:bodyPr/>
          <a:lstStyle/>
          <a:p>
            <a:r>
              <a:rPr lang="ru-RU" dirty="0" smtClean="0"/>
              <a:t>Стало (с 01.01.2023 г)</a:t>
            </a:r>
            <a:endParaRPr lang="ru-RU" dirty="0"/>
          </a:p>
        </p:txBody>
      </p:sp>
      <p:sp>
        <p:nvSpPr>
          <p:cNvPr id="8" name="Объект 7"/>
          <p:cNvSpPr>
            <a:spLocks noGrp="1"/>
          </p:cNvSpPr>
          <p:nvPr>
            <p:ph sz="quarter" idx="4"/>
          </p:nvPr>
        </p:nvSpPr>
        <p:spPr>
          <a:xfrm>
            <a:off x="4644008" y="1628800"/>
            <a:ext cx="4185791" cy="4752528"/>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b="1" dirty="0">
                <a:ea typeface="Calibri"/>
              </a:rPr>
              <a:t>Пункт 6 </a:t>
            </a:r>
            <a:r>
              <a:rPr lang="ru-RU" sz="1600" dirty="0">
                <a:ea typeface="Calibri"/>
              </a:rPr>
              <a:t>части 1: закупка работы или услуги, выполнение или оказание которых может осуществляться только </a:t>
            </a:r>
            <a:r>
              <a:rPr lang="ru-RU" sz="1600" b="1" dirty="0">
                <a:ea typeface="Calibri"/>
              </a:rPr>
              <a:t>органом</a:t>
            </a:r>
            <a:r>
              <a:rPr lang="ru-RU" sz="1600" dirty="0">
                <a:ea typeface="Calibri"/>
              </a:rPr>
              <a:t> исполнительной власти в соответствии с его полномочиями, либо </a:t>
            </a:r>
            <a:r>
              <a:rPr lang="ru-RU" sz="1600" b="1" strike="sngStrike" dirty="0">
                <a:ea typeface="Calibri"/>
              </a:rPr>
              <a:t>подведомственными ему</a:t>
            </a:r>
            <a:r>
              <a:rPr lang="ru-RU" sz="1600" dirty="0">
                <a:ea typeface="Calibri"/>
              </a:rPr>
              <a:t> государственным </a:t>
            </a:r>
            <a:r>
              <a:rPr lang="ru-RU" sz="1600" b="1" dirty="0">
                <a:ea typeface="Calibri"/>
              </a:rPr>
              <a:t>учреждением</a:t>
            </a:r>
            <a:r>
              <a:rPr lang="ru-RU" sz="1600" dirty="0">
                <a:ea typeface="Calibri"/>
              </a:rPr>
              <a:t>, государственным унитарным </a:t>
            </a:r>
            <a:r>
              <a:rPr lang="ru-RU" sz="1600" b="1" dirty="0">
                <a:ea typeface="Calibri"/>
              </a:rPr>
              <a:t>предприятием, </a:t>
            </a:r>
            <a:r>
              <a:rPr lang="ru-RU" sz="1600" dirty="0">
                <a:ea typeface="Calibri"/>
              </a:rPr>
              <a:t>либо </a:t>
            </a:r>
            <a:r>
              <a:rPr lang="ru-RU" sz="1600" b="1" dirty="0">
                <a:ea typeface="Calibri"/>
              </a:rPr>
              <a:t>акционерным обществом</a:t>
            </a:r>
            <a:r>
              <a:rPr lang="ru-RU" sz="1600" dirty="0">
                <a:ea typeface="Calibri"/>
              </a:rPr>
              <a:t>, сто процентов акций которого принадлежит Российской Федерации, соответствующие полномочия которых устанавливаются федеральными законами, нормативными правовыми актами Президента Российской Федерации, нормативными правовыми актами Правительства Российской Федерации, законодательными актами соответствующего субъекта Российской Федерации</a:t>
            </a:r>
            <a:endParaRPr lang="ru-RU" sz="16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21</a:t>
            </a:fld>
            <a:endParaRPr lang="ru-RU"/>
          </a:p>
        </p:txBody>
      </p:sp>
    </p:spTree>
    <p:extLst>
      <p:ext uri="{BB962C8B-B14F-4D97-AF65-F5344CB8AC3E}">
        <p14:creationId xmlns:p14="http://schemas.microsoft.com/office/powerpoint/2010/main" val="1536937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562074"/>
          </a:xfrm>
        </p:spPr>
        <p:style>
          <a:lnRef idx="1">
            <a:schemeClr val="accent3"/>
          </a:lnRef>
          <a:fillRef idx="2">
            <a:schemeClr val="accent3"/>
          </a:fillRef>
          <a:effectRef idx="1">
            <a:schemeClr val="accent3"/>
          </a:effectRef>
          <a:fontRef idx="minor">
            <a:schemeClr val="dk1"/>
          </a:fontRef>
        </p:style>
        <p:txBody>
          <a:bodyPr anchor="t">
            <a:normAutofit fontScale="90000"/>
          </a:bodyPr>
          <a:lstStyle/>
          <a:p>
            <a:r>
              <a:rPr lang="ru-RU" sz="2800" b="1" dirty="0">
                <a:solidFill>
                  <a:srgbClr val="000000"/>
                </a:solidFill>
                <a:latin typeface="+mj-lt"/>
                <a:ea typeface="Calibri"/>
              </a:rPr>
              <a:t>Изменения </a:t>
            </a:r>
            <a:r>
              <a:rPr lang="ru-RU" sz="2800" b="1" dirty="0" smtClean="0">
                <a:solidFill>
                  <a:srgbClr val="000000"/>
                </a:solidFill>
                <a:latin typeface="+mj-lt"/>
                <a:ea typeface="Calibri"/>
              </a:rPr>
              <a:t>статьи 93 Федерального закона № 44-ФЗ</a:t>
            </a:r>
            <a:endParaRPr lang="ru-RU" sz="2800" b="1" dirty="0">
              <a:latin typeface="+mj-lt"/>
              <a:cs typeface="Times New Roman" panose="02020603050405020304" pitchFamily="18" charset="0"/>
            </a:endParaRPr>
          </a:p>
        </p:txBody>
      </p:sp>
      <p:sp>
        <p:nvSpPr>
          <p:cNvPr id="5" name="Текст 4"/>
          <p:cNvSpPr>
            <a:spLocks noGrp="1"/>
          </p:cNvSpPr>
          <p:nvPr>
            <p:ph type="body" idx="1"/>
          </p:nvPr>
        </p:nvSpPr>
        <p:spPr>
          <a:xfrm>
            <a:off x="467544" y="980728"/>
            <a:ext cx="4040188" cy="360040"/>
          </a:xfrm>
        </p:spPr>
        <p:txBody>
          <a:bodyPr>
            <a:normAutofit fontScale="92500" lnSpcReduction="20000"/>
          </a:bodyPr>
          <a:lstStyle/>
          <a:p>
            <a:r>
              <a:rPr lang="ru-RU" dirty="0" smtClean="0"/>
              <a:t>было</a:t>
            </a:r>
            <a:endParaRPr lang="ru-RU" dirty="0"/>
          </a:p>
        </p:txBody>
      </p:sp>
      <p:sp>
        <p:nvSpPr>
          <p:cNvPr id="6" name="Объект 5"/>
          <p:cNvSpPr>
            <a:spLocks noGrp="1"/>
          </p:cNvSpPr>
          <p:nvPr>
            <p:ph sz="half" idx="2"/>
          </p:nvPr>
        </p:nvSpPr>
        <p:spPr>
          <a:xfrm>
            <a:off x="467544" y="1340768"/>
            <a:ext cx="4040188" cy="2808312"/>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b="1" dirty="0">
                <a:ea typeface="Calibri"/>
              </a:rPr>
              <a:t>Пункт 8</a:t>
            </a:r>
            <a:r>
              <a:rPr lang="ru-RU" sz="1600" dirty="0">
                <a:ea typeface="Calibri"/>
              </a:rPr>
              <a:t> части 1: оказание услуг по водоснабжению, водоотведению, теплоснабжению, обращению с твердыми коммунальными отходами, газоснабжению (за исключением услуг по реализации сжиженного газа), по подключению (присоединению) к сетям инженерно-технического обеспечения, по хранению и ввозу (вывозу) наркотических средств и психотропных веществ</a:t>
            </a:r>
            <a:endParaRPr lang="ru-RU" sz="1600" dirty="0"/>
          </a:p>
        </p:txBody>
      </p:sp>
      <p:sp>
        <p:nvSpPr>
          <p:cNvPr id="7" name="Текст 6"/>
          <p:cNvSpPr>
            <a:spLocks noGrp="1"/>
          </p:cNvSpPr>
          <p:nvPr>
            <p:ph type="body" sz="quarter" idx="3"/>
          </p:nvPr>
        </p:nvSpPr>
        <p:spPr>
          <a:xfrm>
            <a:off x="4645025" y="980729"/>
            <a:ext cx="4041775" cy="432048"/>
          </a:xfrm>
        </p:spPr>
        <p:txBody>
          <a:bodyPr>
            <a:normAutofit lnSpcReduction="10000"/>
          </a:bodyPr>
          <a:lstStyle/>
          <a:p>
            <a:r>
              <a:rPr lang="ru-RU" dirty="0" smtClean="0"/>
              <a:t>Стало (с 01.01.2023 г.)</a:t>
            </a:r>
            <a:endParaRPr lang="ru-RU" dirty="0"/>
          </a:p>
        </p:txBody>
      </p:sp>
      <p:sp>
        <p:nvSpPr>
          <p:cNvPr id="8" name="Объект 7"/>
          <p:cNvSpPr>
            <a:spLocks noGrp="1"/>
          </p:cNvSpPr>
          <p:nvPr>
            <p:ph sz="quarter" idx="4"/>
          </p:nvPr>
        </p:nvSpPr>
        <p:spPr>
          <a:xfrm>
            <a:off x="4645025" y="1412776"/>
            <a:ext cx="4041775" cy="4713387"/>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lnSpc>
                <a:spcPct val="115000"/>
              </a:lnSpc>
              <a:spcAft>
                <a:spcPts val="0"/>
              </a:spcAft>
              <a:buNone/>
            </a:pPr>
            <a:r>
              <a:rPr lang="ru-RU" sz="1600" b="1" dirty="0">
                <a:ea typeface="Calibri"/>
                <a:cs typeface="Times New Roman"/>
              </a:rPr>
              <a:t>Пункт 8</a:t>
            </a:r>
            <a:r>
              <a:rPr lang="ru-RU" sz="1600" dirty="0">
                <a:ea typeface="Calibri"/>
                <a:cs typeface="Times New Roman"/>
              </a:rPr>
              <a:t> части 1: оказание услуг по водоснабжению, водоотведению, теплоснабжению, обращению с твердыми коммунальными отходами, </a:t>
            </a:r>
            <a:r>
              <a:rPr lang="ru-RU" sz="1600" b="1" dirty="0">
                <a:ea typeface="Calibri"/>
                <a:cs typeface="Times New Roman"/>
              </a:rPr>
              <a:t>отходами </a:t>
            </a:r>
            <a:r>
              <a:rPr lang="en-US" sz="1600" b="1" dirty="0">
                <a:ea typeface="Calibri"/>
                <a:cs typeface="Times New Roman"/>
              </a:rPr>
              <a:t>I</a:t>
            </a:r>
            <a:r>
              <a:rPr lang="ru-RU" sz="1600" b="1" dirty="0">
                <a:ea typeface="Calibri"/>
                <a:cs typeface="Times New Roman"/>
              </a:rPr>
              <a:t> и </a:t>
            </a:r>
            <a:r>
              <a:rPr lang="en-US" sz="1600" b="1" dirty="0">
                <a:ea typeface="Calibri"/>
                <a:cs typeface="Times New Roman"/>
              </a:rPr>
              <a:t>II</a:t>
            </a:r>
            <a:r>
              <a:rPr lang="ru-RU" sz="1600" b="1" dirty="0">
                <a:ea typeface="Calibri"/>
                <a:cs typeface="Times New Roman"/>
              </a:rPr>
              <a:t> классов опасности</a:t>
            </a:r>
            <a:r>
              <a:rPr lang="ru-RU" sz="1600" dirty="0">
                <a:ea typeface="Calibri"/>
                <a:cs typeface="Times New Roman"/>
              </a:rPr>
              <a:t>, газоснабжению (за исключением услуг по реализации сжиженного газа), по подключению (присоединению) к сетям инженерно-технического обеспечения, по хранению и ввозу (вывозу) наркотических средств и психотропных </a:t>
            </a:r>
            <a:r>
              <a:rPr lang="ru-RU" sz="1600" dirty="0" smtClean="0">
                <a:ea typeface="Calibri"/>
                <a:cs typeface="Times New Roman"/>
              </a:rPr>
              <a:t>веществ.</a:t>
            </a:r>
          </a:p>
          <a:p>
            <a:pPr marL="0" indent="0" algn="just">
              <a:lnSpc>
                <a:spcPct val="115000"/>
              </a:lnSpc>
              <a:spcAft>
                <a:spcPts val="0"/>
              </a:spcAft>
              <a:buNone/>
            </a:pPr>
            <a:r>
              <a:rPr lang="ru-RU" sz="1400" b="1" i="1" dirty="0">
                <a:solidFill>
                  <a:srgbClr val="000000"/>
                </a:solidFill>
                <a:ea typeface="Calibri"/>
              </a:rPr>
              <a:t>Теперь по этому основанию можно заключить контракт  на оказание услуг по обращению с отходами  </a:t>
            </a:r>
            <a:r>
              <a:rPr lang="en-US" sz="1400" b="1" i="1" dirty="0">
                <a:ea typeface="Calibri"/>
              </a:rPr>
              <a:t>I</a:t>
            </a:r>
            <a:r>
              <a:rPr lang="ru-RU" sz="1400" b="1" i="1" dirty="0">
                <a:ea typeface="Calibri"/>
              </a:rPr>
              <a:t> и </a:t>
            </a:r>
            <a:r>
              <a:rPr lang="en-US" sz="1400" b="1" i="1" dirty="0">
                <a:ea typeface="Calibri"/>
              </a:rPr>
              <a:t>II</a:t>
            </a:r>
            <a:r>
              <a:rPr lang="ru-RU" sz="1400" b="1" i="1" dirty="0">
                <a:ea typeface="Calibri"/>
              </a:rPr>
              <a:t> классов опасности</a:t>
            </a:r>
            <a:r>
              <a:rPr lang="ru-RU" sz="1400" b="1" i="1" dirty="0">
                <a:solidFill>
                  <a:srgbClr val="000000"/>
                </a:solidFill>
                <a:ea typeface="Calibri"/>
              </a:rPr>
              <a:t> с единственным исполнителем - Федеральным государственным унитарным предприятием «Федеральный экологический оператор»</a:t>
            </a:r>
            <a:endParaRPr lang="ru-RU" sz="1400" b="1" i="1" dirty="0">
              <a:ea typeface="Calibri"/>
              <a:cs typeface="Times New Roman"/>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22</a:t>
            </a:fld>
            <a:endParaRPr lang="ru-RU" dirty="0"/>
          </a:p>
        </p:txBody>
      </p:sp>
      <p:sp>
        <p:nvSpPr>
          <p:cNvPr id="3" name="Стрелка вправо 2"/>
          <p:cNvSpPr/>
          <p:nvPr/>
        </p:nvSpPr>
        <p:spPr>
          <a:xfrm>
            <a:off x="2123728" y="52292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357060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smtClean="0"/>
              <a:t>Изменен порядок проведения электронной закупки по части </a:t>
            </a:r>
            <a:r>
              <a:rPr lang="ru-RU" sz="2800" b="1" dirty="0"/>
              <a:t>12 статьи 93 Федерального закона </a:t>
            </a:r>
            <a:r>
              <a:rPr lang="ru-RU" sz="2800" b="1" dirty="0" smtClean="0"/>
              <a:t>N </a:t>
            </a:r>
            <a:r>
              <a:rPr lang="ru-RU" sz="2800" b="1" dirty="0"/>
              <a:t>44-ФЗ</a:t>
            </a:r>
          </a:p>
        </p:txBody>
      </p:sp>
      <p:sp>
        <p:nvSpPr>
          <p:cNvPr id="10" name="Объект 9"/>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dirty="0"/>
              <a:t>В электронной форме могут проводиться закупки у единственного поставщика по пунктам 4, 5, 5.1, 5.2. части 1 статьи 93 Закона о контрактной системе. </a:t>
            </a:r>
            <a:r>
              <a:rPr lang="ru-RU" dirty="0" smtClean="0"/>
              <a:t>Такая </a:t>
            </a:r>
            <a:r>
              <a:rPr lang="ru-RU" dirty="0"/>
              <a:t>электронная закупка проводится на тех же электронных площадках, что и другие электронные закупки по Закону о контрактной системе. </a:t>
            </a:r>
            <a:r>
              <a:rPr lang="ru-RU" dirty="0" smtClean="0"/>
              <a:t>Применяются </a:t>
            </a:r>
            <a:r>
              <a:rPr lang="ru-RU" dirty="0"/>
              <a:t>исключительно для закупки товаров</a:t>
            </a:r>
            <a:r>
              <a:rPr lang="ru-RU" dirty="0" smtClean="0"/>
              <a:t>.</a:t>
            </a:r>
          </a:p>
          <a:p>
            <a:pPr marL="0" indent="0" algn="just">
              <a:buNone/>
            </a:pPr>
            <a:endParaRPr lang="ru-RU" dirty="0"/>
          </a:p>
          <a:p>
            <a:pPr algn="just"/>
            <a:r>
              <a:rPr lang="ru-RU" dirty="0"/>
              <a:t>Минимальная цена контракта может быть любой. Максимальное значение цены контракта - не более 3 млн руб. </a:t>
            </a:r>
            <a:endParaRPr lang="ru-RU" dirty="0" smtClean="0"/>
          </a:p>
          <a:p>
            <a:pPr algn="just"/>
            <a:endParaRPr lang="ru-RU" dirty="0"/>
          </a:p>
          <a:p>
            <a:pPr algn="just"/>
            <a:r>
              <a:rPr lang="ru-RU" dirty="0"/>
              <a:t>Объем электронных малых закупок по пункту 4 и по пункту 5 части 1 статьи 93  Закона о контрактной системе учитывается в предельных годовых объемах закупок, которые предусмотрены указанными нормами. Годовой объем закупок по пункту 5.1. части 1 статьи 93 Закона о контрактной системе  не должен превышать: 50 млн руб. - в отношении расходных материалов; 250 млн руб. - в отношении медицинский изделий.</a:t>
            </a:r>
          </a:p>
          <a:p>
            <a:endParaRPr lang="ru-RU" dirty="0"/>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23</a:t>
            </a:fld>
            <a:endParaRPr lang="ru-RU"/>
          </a:p>
        </p:txBody>
      </p:sp>
    </p:spTree>
    <p:extLst>
      <p:ext uri="{BB962C8B-B14F-4D97-AF65-F5344CB8AC3E}">
        <p14:creationId xmlns:p14="http://schemas.microsoft.com/office/powerpoint/2010/main" val="3581551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a:t>Изменен порядок проведения электронной закупки по части 12 статьи 93 Федерального закона N 44-ФЗ</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dirty="0" smtClean="0">
                <a:ea typeface="Calibri"/>
              </a:rPr>
              <a:t>	</a:t>
            </a:r>
            <a:r>
              <a:rPr lang="ru-RU" sz="1600" b="1" dirty="0" smtClean="0">
                <a:ea typeface="Calibri"/>
              </a:rPr>
              <a:t>Любой </a:t>
            </a:r>
            <a:r>
              <a:rPr lang="ru-RU" sz="1600" b="1" dirty="0">
                <a:ea typeface="Calibri"/>
              </a:rPr>
              <a:t>участник закупки</a:t>
            </a:r>
            <a:r>
              <a:rPr lang="ru-RU" sz="1600" dirty="0">
                <a:ea typeface="Calibri"/>
              </a:rPr>
              <a:t>, зарегистрированный в ЕИС, </a:t>
            </a:r>
            <a:r>
              <a:rPr lang="ru-RU" sz="1600" dirty="0" smtClean="0">
                <a:ea typeface="Calibri"/>
              </a:rPr>
              <a:t>вправе </a:t>
            </a:r>
            <a:r>
              <a:rPr lang="ru-RU" sz="1600" dirty="0">
                <a:ea typeface="Calibri"/>
              </a:rPr>
              <a:t>сформировать на электронной площадке </a:t>
            </a:r>
            <a:r>
              <a:rPr lang="ru-RU" sz="1600" b="1" dirty="0">
                <a:solidFill>
                  <a:srgbClr val="000000"/>
                </a:solidFill>
                <a:ea typeface="Calibri"/>
              </a:rPr>
              <a:t>одно </a:t>
            </a:r>
            <a:r>
              <a:rPr lang="ru-RU" sz="1600" b="1" dirty="0">
                <a:ea typeface="Calibri"/>
              </a:rPr>
              <a:t>предварительное предложение,</a:t>
            </a:r>
            <a:r>
              <a:rPr lang="ru-RU" sz="1600" dirty="0">
                <a:ea typeface="Calibri"/>
              </a:rPr>
              <a:t> содержащее в отношении каждого товара, предлагаемого таким участником закупки к </a:t>
            </a:r>
            <a:r>
              <a:rPr lang="ru-RU" sz="1600" dirty="0" smtClean="0">
                <a:ea typeface="Calibri"/>
              </a:rPr>
              <a:t>поставкам </a:t>
            </a:r>
            <a:r>
              <a:rPr lang="ru-RU" sz="1600" dirty="0">
                <a:ea typeface="Calibri"/>
              </a:rPr>
              <a:t>необходимые сведения. Участник закупки формирует одно предварительное предложение в отношении нескольких товаров, предлагаемых участником закупки к поставкам. То есть предварительное предложение формируется не на конкретное извещение заказчика и может быть «не привязано» к конкретной закупке.</a:t>
            </a:r>
          </a:p>
          <a:p>
            <a:pPr marL="0" indent="0" algn="just">
              <a:buNone/>
            </a:pPr>
            <a:r>
              <a:rPr lang="ru-RU" sz="1600" dirty="0" smtClean="0">
                <a:ea typeface="Calibri"/>
              </a:rPr>
              <a:t>	Участник </a:t>
            </a:r>
            <a:r>
              <a:rPr lang="ru-RU" sz="1600" dirty="0">
                <a:ea typeface="Calibri"/>
              </a:rPr>
              <a:t>закупки дает предложение, которое </a:t>
            </a:r>
            <a:r>
              <a:rPr lang="ru-RU" sz="1600" b="1" dirty="0">
                <a:ea typeface="Calibri"/>
              </a:rPr>
              <a:t>носит предварительный характер</a:t>
            </a:r>
            <a:r>
              <a:rPr lang="ru-RU" sz="1600" dirty="0">
                <a:ea typeface="Calibri"/>
              </a:rPr>
              <a:t>, поскольку ему заранее не известно, в ответ на какие именно извещения об осуществлении закупок </a:t>
            </a:r>
            <a:r>
              <a:rPr lang="ru-RU" sz="1600" dirty="0" smtClean="0">
                <a:ea typeface="Calibri"/>
              </a:rPr>
              <a:t>оператором </a:t>
            </a:r>
            <a:r>
              <a:rPr lang="ru-RU" sz="1600" dirty="0">
                <a:ea typeface="Calibri"/>
              </a:rPr>
              <a:t>электронной площадки автоматически будут направлены заявки от имени такого участника закупки из состава его предварительного предложения.</a:t>
            </a:r>
          </a:p>
          <a:p>
            <a:pPr marL="0" indent="0" algn="just">
              <a:buNone/>
            </a:pPr>
            <a:r>
              <a:rPr lang="ru-RU" sz="1600" dirty="0">
                <a:ea typeface="Calibri"/>
              </a:rPr>
              <a:t>В предварительном предложении имеется возможность указания несколько товаров, предлагаемых к поставкам, множество мест их поставки, различное количество товара в разрезе нескольких мест поставки, а также различные цены за единицу товара и различные сроки поставки в разрезе различного количества и различных мест поставки. </a:t>
            </a:r>
            <a:r>
              <a:rPr lang="ru-RU" sz="1600" b="1" dirty="0">
                <a:ea typeface="Calibri"/>
              </a:rPr>
              <a:t>При этом не могут быть указаны различные цены в отношении одного и того же места поставки.</a:t>
            </a:r>
            <a:endParaRPr lang="ru-RU" sz="1600" b="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24</a:t>
            </a:fld>
            <a:endParaRPr lang="ru-RU"/>
          </a:p>
        </p:txBody>
      </p:sp>
    </p:spTree>
    <p:extLst>
      <p:ext uri="{BB962C8B-B14F-4D97-AF65-F5344CB8AC3E}">
        <p14:creationId xmlns:p14="http://schemas.microsoft.com/office/powerpoint/2010/main" val="1445173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t>Изменен порядок проведения электронной закупки по части 12 статьи 93 Федерального закона N </a:t>
            </a:r>
            <a:r>
              <a:rPr lang="ru-RU" sz="2400" b="1" dirty="0" smtClean="0"/>
              <a:t>44-ФЗ</a:t>
            </a:r>
            <a:endParaRPr lang="ru-RU" sz="24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b="1" dirty="0" smtClean="0">
                <a:ea typeface="Calibri"/>
              </a:rPr>
              <a:t>	Заказчик</a:t>
            </a:r>
            <a:r>
              <a:rPr lang="ru-RU" dirty="0" smtClean="0">
                <a:ea typeface="Calibri"/>
              </a:rPr>
              <a:t> </a:t>
            </a:r>
            <a:r>
              <a:rPr lang="ru-RU" b="1" dirty="0">
                <a:ea typeface="Calibri"/>
              </a:rPr>
              <a:t>формирует в ЕИС</a:t>
            </a:r>
            <a:r>
              <a:rPr lang="ru-RU" dirty="0">
                <a:ea typeface="Calibri"/>
              </a:rPr>
              <a:t>, подписывает усиленной электронной подписью и размещает в ЕИС </a:t>
            </a:r>
            <a:r>
              <a:rPr lang="ru-RU" b="1" dirty="0">
                <a:ea typeface="Calibri"/>
              </a:rPr>
              <a:t>извещение</a:t>
            </a:r>
            <a:r>
              <a:rPr lang="ru-RU" dirty="0">
                <a:ea typeface="Calibri"/>
              </a:rPr>
              <a:t> об осуществлении закупки </a:t>
            </a:r>
            <a:r>
              <a:rPr lang="ru-RU" b="1" dirty="0">
                <a:ea typeface="Calibri"/>
              </a:rPr>
              <a:t>в отношении одного товара</a:t>
            </a:r>
            <a:r>
              <a:rPr lang="ru-RU" dirty="0">
                <a:ea typeface="Calibri"/>
              </a:rPr>
              <a:t>, </a:t>
            </a:r>
            <a:r>
              <a:rPr lang="ru-RU" b="1" dirty="0">
                <a:ea typeface="Calibri"/>
              </a:rPr>
              <a:t>исходя из </a:t>
            </a:r>
            <a:r>
              <a:rPr lang="ru-RU" b="1" dirty="0" smtClean="0">
                <a:ea typeface="Calibri"/>
              </a:rPr>
              <a:t>конкретной потребности.</a:t>
            </a:r>
            <a:r>
              <a:rPr lang="ru-RU" dirty="0" smtClean="0">
                <a:ea typeface="Calibri"/>
              </a:rPr>
              <a:t> </a:t>
            </a:r>
            <a:r>
              <a:rPr lang="ru-RU" dirty="0" smtClean="0">
                <a:solidFill>
                  <a:srgbClr val="000000"/>
                </a:solidFill>
                <a:ea typeface="Calibri"/>
                <a:cs typeface="Times New Roman"/>
              </a:rPr>
              <a:t>Извещение </a:t>
            </a:r>
            <a:r>
              <a:rPr lang="ru-RU" dirty="0">
                <a:solidFill>
                  <a:srgbClr val="000000"/>
                </a:solidFill>
                <a:ea typeface="Calibri"/>
                <a:cs typeface="Times New Roman"/>
              </a:rPr>
              <a:t>об осуществлении закупки должно содержать проект контракта, а также обоснование цены контракта у единственного поставщика. Внесение изменений в такое извещение не допускается</a:t>
            </a:r>
            <a:r>
              <a:rPr lang="ru-RU" dirty="0" smtClean="0">
                <a:solidFill>
                  <a:srgbClr val="000000"/>
                </a:solidFill>
                <a:ea typeface="Calibri"/>
                <a:cs typeface="Times New Roman"/>
              </a:rPr>
              <a:t>.</a:t>
            </a:r>
          </a:p>
          <a:p>
            <a:pPr marL="0" indent="0" algn="just">
              <a:buNone/>
            </a:pPr>
            <a:r>
              <a:rPr lang="ru-RU" b="1" dirty="0" smtClean="0">
                <a:solidFill>
                  <a:srgbClr val="000000"/>
                </a:solidFill>
                <a:ea typeface="Calibri"/>
                <a:cs typeface="Times New Roman"/>
              </a:rPr>
              <a:t>	Оператор </a:t>
            </a:r>
            <a:r>
              <a:rPr lang="ru-RU" b="1" dirty="0">
                <a:solidFill>
                  <a:srgbClr val="000000"/>
                </a:solidFill>
                <a:ea typeface="Calibri"/>
                <a:cs typeface="Times New Roman"/>
              </a:rPr>
              <a:t>электронной площадки </a:t>
            </a:r>
            <a:r>
              <a:rPr lang="ru-RU" dirty="0">
                <a:solidFill>
                  <a:srgbClr val="000000"/>
                </a:solidFill>
                <a:ea typeface="Calibri"/>
                <a:cs typeface="Times New Roman"/>
              </a:rPr>
              <a:t>в течение одного часа с момента размещения в ЕИС извещения об осуществлении закупки с использованием электронной </a:t>
            </a:r>
            <a:r>
              <a:rPr lang="ru-RU" dirty="0" smtClean="0">
                <a:solidFill>
                  <a:srgbClr val="000000"/>
                </a:solidFill>
                <a:ea typeface="Calibri"/>
                <a:cs typeface="Times New Roman"/>
              </a:rPr>
              <a:t>площадки </a:t>
            </a:r>
            <a:r>
              <a:rPr lang="ru-RU" b="1" dirty="0" smtClean="0">
                <a:solidFill>
                  <a:srgbClr val="000000"/>
                </a:solidFill>
                <a:ea typeface="Calibri"/>
                <a:cs typeface="Times New Roman"/>
              </a:rPr>
              <a:t>определяет</a:t>
            </a:r>
            <a:r>
              <a:rPr lang="ru-RU" dirty="0" smtClean="0">
                <a:solidFill>
                  <a:srgbClr val="000000"/>
                </a:solidFill>
                <a:ea typeface="Calibri"/>
                <a:cs typeface="Times New Roman"/>
              </a:rPr>
              <a:t> </a:t>
            </a:r>
            <a:r>
              <a:rPr lang="ru-RU" dirty="0">
                <a:solidFill>
                  <a:srgbClr val="000000"/>
                </a:solidFill>
                <a:ea typeface="Calibri"/>
                <a:cs typeface="Times New Roman"/>
              </a:rPr>
              <a:t>из числа всех размещенных предварительных предложений не более пяти заявок на участие в закупке (предварительных предложений), соответствующих требованиям, установленным в извещении об осуществлении закупки и содержащих наименьшие цены за единицу товара, являющегося объектом закупки. </a:t>
            </a:r>
            <a:r>
              <a:rPr lang="ru-RU" b="1" dirty="0" smtClean="0">
                <a:solidFill>
                  <a:srgbClr val="000000"/>
                </a:solidFill>
                <a:ea typeface="Calibri"/>
                <a:cs typeface="Times New Roman"/>
              </a:rPr>
              <a:t>Направляет </a:t>
            </a:r>
            <a:r>
              <a:rPr lang="ru-RU" b="1" dirty="0">
                <a:solidFill>
                  <a:srgbClr val="000000"/>
                </a:solidFill>
                <a:ea typeface="Calibri"/>
                <a:cs typeface="Times New Roman"/>
              </a:rPr>
              <a:t>заказчику </a:t>
            </a:r>
            <a:r>
              <a:rPr lang="ru-RU" dirty="0">
                <a:solidFill>
                  <a:srgbClr val="000000"/>
                </a:solidFill>
                <a:ea typeface="Calibri"/>
                <a:cs typeface="Times New Roman"/>
              </a:rPr>
              <a:t>заявки на участие в закупке с указанием присвоенных порядковых номеров. </a:t>
            </a:r>
            <a:r>
              <a:rPr lang="ru-RU" dirty="0" smtClean="0">
                <a:solidFill>
                  <a:srgbClr val="000000"/>
                </a:solidFill>
                <a:ea typeface="Calibri"/>
                <a:cs typeface="Times New Roman"/>
              </a:rPr>
              <a:t>В </a:t>
            </a:r>
            <a:r>
              <a:rPr lang="ru-RU" dirty="0">
                <a:solidFill>
                  <a:srgbClr val="000000"/>
                </a:solidFill>
                <a:ea typeface="Calibri"/>
                <a:cs typeface="Times New Roman"/>
              </a:rPr>
              <a:t>случае указания участником закупки в предварительном предложении максимального количества товара </a:t>
            </a:r>
            <a:r>
              <a:rPr lang="ru-RU" b="1" dirty="0">
                <a:solidFill>
                  <a:srgbClr val="000000"/>
                </a:solidFill>
                <a:ea typeface="Calibri"/>
                <a:cs typeface="Times New Roman"/>
              </a:rPr>
              <a:t>блокирует количество </a:t>
            </a:r>
            <a:r>
              <a:rPr lang="ru-RU" b="1" dirty="0" smtClean="0">
                <a:solidFill>
                  <a:srgbClr val="000000"/>
                </a:solidFill>
                <a:ea typeface="Calibri"/>
                <a:cs typeface="Times New Roman"/>
              </a:rPr>
              <a:t>товара.</a:t>
            </a:r>
            <a:endParaRPr lang="ru-RU" b="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25</a:t>
            </a:fld>
            <a:endParaRPr lang="ru-RU"/>
          </a:p>
        </p:txBody>
      </p:sp>
    </p:spTree>
    <p:extLst>
      <p:ext uri="{BB962C8B-B14F-4D97-AF65-F5344CB8AC3E}">
        <p14:creationId xmlns:p14="http://schemas.microsoft.com/office/powerpoint/2010/main" val="2019306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a:t>Изменен порядок проведения электронной закупки по части 12 статьи 93 Федерального закона N 44-ФЗ</a:t>
            </a:r>
          </a:p>
        </p:txBody>
      </p:sp>
      <p:sp>
        <p:nvSpPr>
          <p:cNvPr id="3" name="Текст 2"/>
          <p:cNvSpPr>
            <a:spLocks noGrp="1"/>
          </p:cNvSpPr>
          <p:nvPr>
            <p:ph type="body" idx="1"/>
          </p:nvPr>
        </p:nvSpPr>
        <p:spPr/>
        <p:txBody>
          <a:bodyPr/>
          <a:lstStyle/>
          <a:p>
            <a:r>
              <a:rPr lang="ru-RU" dirty="0"/>
              <a:t>СЕЙЧАС:</a:t>
            </a:r>
          </a:p>
        </p:txBody>
      </p:sp>
      <p:sp>
        <p:nvSpPr>
          <p:cNvPr id="4" name="Объект 3"/>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2000" dirty="0" smtClean="0"/>
              <a:t>Если </a:t>
            </a:r>
            <a:r>
              <a:rPr lang="ru-RU" sz="2000" dirty="0"/>
              <a:t>по итогам отбора </a:t>
            </a:r>
            <a:r>
              <a:rPr lang="ru-RU" sz="2000" b="1" dirty="0"/>
              <a:t>окажется менее двух заявок,</a:t>
            </a:r>
            <a:r>
              <a:rPr lang="ru-RU" sz="2000" dirty="0"/>
              <a:t> оператор направляет заказчику уведомление об отсутствии двух заявок на участие в закупке, а также размещает такое уведомление в единой информационной системе. Заявки заказчику на рассмотрение не направляются. </a:t>
            </a:r>
          </a:p>
        </p:txBody>
      </p:sp>
      <p:sp>
        <p:nvSpPr>
          <p:cNvPr id="5" name="Текст 4"/>
          <p:cNvSpPr>
            <a:spLocks noGrp="1"/>
          </p:cNvSpPr>
          <p:nvPr>
            <p:ph type="body" sz="quarter" idx="3"/>
          </p:nvPr>
        </p:nvSpPr>
        <p:spPr/>
        <p:txBody>
          <a:bodyPr/>
          <a:lstStyle/>
          <a:p>
            <a:r>
              <a:rPr lang="ru-RU" dirty="0">
                <a:latin typeface="Times New Roman"/>
                <a:ea typeface="Calibri"/>
              </a:rPr>
              <a:t>С 01.01.2023 </a:t>
            </a:r>
            <a:r>
              <a:rPr lang="ru-RU" dirty="0" smtClean="0">
                <a:latin typeface="Times New Roman"/>
                <a:ea typeface="Calibri"/>
              </a:rPr>
              <a:t>года</a:t>
            </a:r>
            <a:endParaRPr lang="ru-RU" dirty="0"/>
          </a:p>
        </p:txBody>
      </p:sp>
      <p:sp>
        <p:nvSpPr>
          <p:cNvPr id="6" name="Объект 5"/>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lnSpc>
                <a:spcPct val="115000"/>
              </a:lnSpc>
              <a:spcBef>
                <a:spcPts val="0"/>
              </a:spcBef>
              <a:buNone/>
            </a:pPr>
            <a:r>
              <a:rPr lang="ru-RU" sz="2000" b="1" dirty="0">
                <a:ea typeface="Calibri"/>
              </a:rPr>
              <a:t>В</a:t>
            </a:r>
            <a:r>
              <a:rPr lang="ru-RU" sz="2000" b="1" dirty="0" smtClean="0">
                <a:ea typeface="Calibri"/>
              </a:rPr>
              <a:t> </a:t>
            </a:r>
            <a:r>
              <a:rPr lang="ru-RU" sz="2000" b="1" dirty="0">
                <a:ea typeface="Calibri"/>
              </a:rPr>
              <a:t>случае отсутствия заявок </a:t>
            </a:r>
            <a:r>
              <a:rPr lang="ru-RU" sz="2000" dirty="0">
                <a:ea typeface="Calibri"/>
              </a:rPr>
              <a:t>на участие в закупке, соответствующих требованиям, установленным в извещении об осуществлении закупки, оператор электронной площадки направляет заказчику уведомление об отсутствии заявок на участие в закупке, а также размещает такое уведомление в единой информационной системе.</a:t>
            </a:r>
            <a:endParaRPr lang="ru-RU" sz="2000" dirty="0"/>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26</a:t>
            </a:fld>
            <a:endParaRPr lang="ru-RU"/>
          </a:p>
        </p:txBody>
      </p:sp>
    </p:spTree>
    <p:extLst>
      <p:ext uri="{BB962C8B-B14F-4D97-AF65-F5344CB8AC3E}">
        <p14:creationId xmlns:p14="http://schemas.microsoft.com/office/powerpoint/2010/main" val="2517101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3100" b="1" dirty="0" smtClean="0"/>
              <a:t>Вступают в силу положения </a:t>
            </a:r>
            <a:r>
              <a:rPr lang="ru-RU" sz="3100" b="1" dirty="0"/>
              <a:t>ч. 13 ст. 93 </a:t>
            </a:r>
            <a:r>
              <a:rPr lang="ru-RU" sz="3100" b="1" dirty="0" smtClean="0"/>
              <a:t>Федерального закона № 44-ФЗ</a:t>
            </a:r>
            <a:endParaRPr lang="ru-RU" dirty="0"/>
          </a:p>
        </p:txBody>
      </p:sp>
      <p:sp>
        <p:nvSpPr>
          <p:cNvPr id="9" name="Объект 8"/>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buNone/>
            </a:pPr>
            <a:r>
              <a:rPr lang="ru-RU" dirty="0" smtClean="0"/>
              <a:t>	При </a:t>
            </a:r>
            <a:r>
              <a:rPr lang="ru-RU" dirty="0"/>
              <a:t>осуществлении закупок, предусмотренных частью 12 </a:t>
            </a:r>
            <a:r>
              <a:rPr lang="ru-RU" dirty="0" smtClean="0"/>
              <a:t>статьи 93 (электронная закупка у единственного поставщика), </a:t>
            </a:r>
            <a:r>
              <a:rPr lang="ru-RU" dirty="0"/>
              <a:t>обеспечивается доступность информации </a:t>
            </a:r>
            <a:r>
              <a:rPr lang="ru-RU" b="1" dirty="0"/>
              <a:t>обо всех предварительных предложениях,</a:t>
            </a:r>
            <a:r>
              <a:rPr lang="ru-RU" dirty="0"/>
              <a:t> размещенных участниками закупок </a:t>
            </a:r>
            <a:r>
              <a:rPr lang="ru-RU" b="1" dirty="0"/>
              <a:t>на всех электронных площадках,</a:t>
            </a:r>
            <a:r>
              <a:rPr lang="ru-RU" dirty="0"/>
              <a:t> посредством информационного взаимодействия с единой информационной системой. </a:t>
            </a:r>
            <a:endParaRPr lang="ru-RU" dirty="0" smtClean="0"/>
          </a:p>
          <a:p>
            <a:pPr marL="0" indent="0" algn="just">
              <a:buNone/>
            </a:pPr>
            <a:r>
              <a:rPr lang="ru-RU" dirty="0" smtClean="0"/>
              <a:t>Требования </a:t>
            </a:r>
            <a:r>
              <a:rPr lang="ru-RU" dirty="0"/>
              <a:t>к такому информационному взаимодействию устанавливаются Правительством Российской Федерации.</a:t>
            </a:r>
          </a:p>
          <a:p>
            <a:endParaRPr lang="ru-RU" dirty="0"/>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27</a:t>
            </a:fld>
            <a:endParaRPr lang="ru-RU"/>
          </a:p>
        </p:txBody>
      </p:sp>
    </p:spTree>
    <p:extLst>
      <p:ext uri="{BB962C8B-B14F-4D97-AF65-F5344CB8AC3E}">
        <p14:creationId xmlns:p14="http://schemas.microsoft.com/office/powerpoint/2010/main" val="37620969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solidFill>
                  <a:prstClr val="black"/>
                </a:solidFill>
                <a:ea typeface="Calibri"/>
                <a:cs typeface="Times New Roman"/>
              </a:rPr>
              <a:t>Уточнили случаи и порядок изменения условий контракта (статья 95 Федерального закона № 44-ФЗ)</a:t>
            </a:r>
            <a:endParaRPr lang="ru-RU" sz="2400" b="1" dirty="0"/>
          </a:p>
        </p:txBody>
      </p:sp>
      <p:sp>
        <p:nvSpPr>
          <p:cNvPr id="8" name="Объект 7"/>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0" indent="0" algn="just">
              <a:buNone/>
            </a:pPr>
            <a:r>
              <a:rPr lang="ru-RU" dirty="0" smtClean="0"/>
              <a:t>	Отдельно </a:t>
            </a:r>
            <a:r>
              <a:rPr lang="ru-RU" dirty="0"/>
              <a:t>выделен предмет закупки - </a:t>
            </a:r>
            <a:r>
              <a:rPr lang="ru-RU" b="1" dirty="0" smtClean="0"/>
              <a:t>выполнение </a:t>
            </a:r>
            <a:r>
              <a:rPr lang="ru-RU" b="1" dirty="0"/>
              <a:t>работ по геологическому изучению недр </a:t>
            </a:r>
            <a:endParaRPr lang="ru-RU" b="1" dirty="0" smtClean="0"/>
          </a:p>
          <a:p>
            <a:pPr marL="0" indent="0" algn="just">
              <a:buNone/>
            </a:pPr>
            <a:endParaRPr lang="ru-RU" b="1" dirty="0"/>
          </a:p>
          <a:p>
            <a:pPr algn="just"/>
            <a:r>
              <a:rPr lang="ru-RU" dirty="0"/>
              <a:t>- пункт 1.2. части 1 (изменение объема не более чем на 10 процентов, цены -  не более чем на 10 процентов): не распространяется на выполнение работ по геологическому изучению недр аналогично строительным контрактам</a:t>
            </a:r>
          </a:p>
          <a:p>
            <a:pPr algn="just"/>
            <a:r>
              <a:rPr lang="ru-RU" dirty="0"/>
              <a:t>- пункт 1.3. части 1 (изменение видов и объемов, цены -  не более чем на 10 процентов): распространяется на выполнение работ по геологическому изучению недр аналогично строительным контрактам</a:t>
            </a:r>
          </a:p>
          <a:p>
            <a:pPr algn="just"/>
            <a:r>
              <a:rPr lang="ru-RU" dirty="0"/>
              <a:t>- пункт 8 части 1 (изменение срока исполнения контракта и (или) цены контракта более чем на тридцать процентов при определенных условиях) распространяется на выполнение работ по геологическому изучению недр аналогично строительным контрактам</a:t>
            </a:r>
          </a:p>
          <a:p>
            <a:pPr algn="just"/>
            <a:r>
              <a:rPr lang="ru-RU" dirty="0"/>
              <a:t>- пункт 9 части 1 (однократное изменение срока исполнения контракта на срок, не превышающий срока исполнения контракта при определенных условиях): распространяется на выполнение работ по геологическому  изучению недр аналогично строительным контрактам</a:t>
            </a:r>
          </a:p>
          <a:p>
            <a:pPr marL="0" indent="0">
              <a:buNone/>
            </a:pPr>
            <a:endParaRPr lang="ru-RU" dirty="0"/>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28</a:t>
            </a:fld>
            <a:endParaRPr lang="ru-RU"/>
          </a:p>
        </p:txBody>
      </p:sp>
    </p:spTree>
    <p:extLst>
      <p:ext uri="{BB962C8B-B14F-4D97-AF65-F5344CB8AC3E}">
        <p14:creationId xmlns:p14="http://schemas.microsoft.com/office/powerpoint/2010/main" val="811881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smtClean="0"/>
              <a:t>Внесли изменения в статью 112 Федерального закона № 44-ФЗ</a:t>
            </a:r>
            <a:endParaRPr lang="ru-RU" sz="28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buNone/>
            </a:pPr>
            <a:r>
              <a:rPr lang="ru-RU" dirty="0" smtClean="0"/>
              <a:t>70</a:t>
            </a:r>
            <a:r>
              <a:rPr lang="ru-RU" dirty="0"/>
              <a:t>. В случаях и порядке, которые установлены Правительством Российской Федерации, </a:t>
            </a:r>
            <a:r>
              <a:rPr lang="ru-RU" b="1" dirty="0"/>
              <a:t>в 2021 - 2023 годах</a:t>
            </a:r>
            <a:r>
              <a:rPr lang="ru-RU" dirty="0"/>
              <a:t> </a:t>
            </a:r>
            <a:r>
              <a:rPr lang="ru-RU" dirty="0" smtClean="0"/>
              <a:t> ( было в 2021 и 2022 годах) положения </a:t>
            </a:r>
            <a:r>
              <a:rPr lang="ru-RU" dirty="0"/>
              <a:t>пункта 8 части 1 статьи 95 настоящего Федерального закона также применяются к контрактам, которые заключены на срок менее одного года и предметом которых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a:t>
            </a:r>
            <a:endParaRPr lang="ru-RU" dirty="0" smtClean="0"/>
          </a:p>
          <a:p>
            <a:pPr marL="0" indent="0" algn="just">
              <a:buNone/>
            </a:pPr>
            <a:r>
              <a:rPr lang="ru-RU" dirty="0" smtClean="0"/>
              <a:t>Случаи </a:t>
            </a:r>
            <a:r>
              <a:rPr lang="ru-RU" dirty="0"/>
              <a:t>и порядок такого изменения установлены Постановлением Правительства РФ от 09.08.2021 N 1315 «О внесении изменений в некоторые акты Правительства Российской Федерации».</a:t>
            </a:r>
          </a:p>
          <a:p>
            <a:pPr marL="0" indent="0" algn="just">
              <a:buNone/>
            </a:pPr>
            <a:endParaRPr lang="ru-RU" dirty="0"/>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29</a:t>
            </a:fld>
            <a:endParaRPr lang="ru-RU"/>
          </a:p>
        </p:txBody>
      </p:sp>
    </p:spTree>
    <p:extLst>
      <p:ext uri="{BB962C8B-B14F-4D97-AF65-F5344CB8AC3E}">
        <p14:creationId xmlns:p14="http://schemas.microsoft.com/office/powerpoint/2010/main" val="1849857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smtClean="0">
                <a:latin typeface="+mj-lt"/>
                <a:ea typeface="Verdana" pitchFamily="34" charset="0"/>
              </a:rPr>
              <a:t>Изменения в статье 3 </a:t>
            </a:r>
            <a:br>
              <a:rPr lang="ru-RU" sz="2800" b="1" dirty="0" smtClean="0">
                <a:latin typeface="+mj-lt"/>
                <a:ea typeface="Verdana" pitchFamily="34" charset="0"/>
              </a:rPr>
            </a:br>
            <a:r>
              <a:rPr lang="ru-RU" sz="2800" b="1" dirty="0" smtClean="0">
                <a:latin typeface="+mj-lt"/>
                <a:ea typeface="Verdana" pitchFamily="34" charset="0"/>
              </a:rPr>
              <a:t>Федерального закона № </a:t>
            </a:r>
            <a:r>
              <a:rPr lang="ru-RU" sz="2800" b="1" dirty="0" smtClean="0">
                <a:solidFill>
                  <a:srgbClr val="000000"/>
                </a:solidFill>
                <a:latin typeface="+mj-lt"/>
                <a:ea typeface="Verdana" pitchFamily="34" charset="0"/>
              </a:rPr>
              <a:t>44-ФЗ</a:t>
            </a:r>
            <a:endParaRPr lang="ru-RU" sz="2800" dirty="0">
              <a:latin typeface="+mj-lt"/>
              <a:ea typeface="Verdana" pitchFamily="34"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b="1" dirty="0"/>
              <a:t>участник закупки </a:t>
            </a:r>
            <a:r>
              <a:rPr lang="ru-RU" dirty="0"/>
              <a:t>- любое юридическое лицо независимо от его организационно-правовой формы, формы собственности, места нахождения и места происхождения капитала, за исключением юридического лица, местом регистрации которого является государство или территория, </a:t>
            </a:r>
            <a:r>
              <a:rPr lang="ru-RU" b="1" dirty="0"/>
              <a:t>включенные в утверждаемый в соответствии с пунктом 15 статьи 241 Бюджетного кодекса Российской Федерации перечень</a:t>
            </a:r>
            <a:r>
              <a:rPr lang="ru-RU" dirty="0"/>
              <a:t> государств и территорий, используемых для промежуточного (офшорного) владения активами в Российской Федерации (далее - офшорная компания), либо </a:t>
            </a:r>
            <a:r>
              <a:rPr lang="ru-RU" b="1" dirty="0"/>
              <a:t>юридического лица, являющегося иностранным агентом </a:t>
            </a:r>
            <a:r>
              <a:rPr lang="ru-RU" dirty="0"/>
              <a:t>в соответствии с Федеральным законом от 14 июля 2022 года N 255-ФЗ "О контроле за деятельностью лиц, находящихся под иностранным влиянием", или любое физическое лицо, в том числе зарегистрированное в качестве индивидуального предпринимателя, </a:t>
            </a:r>
            <a:r>
              <a:rPr lang="ru-RU" b="1" dirty="0"/>
              <a:t>за исключением физического лица, являющегося иностранным агентом </a:t>
            </a:r>
            <a:r>
              <a:rPr lang="ru-RU" dirty="0"/>
              <a:t>в соответствии с Федеральным законом от 14 июля 2022 года N 255-ФЗ "О контроле за деятельностью лиц, находящихся под иностранным влиянием"</a:t>
            </a: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a:t>
            </a:fld>
            <a:endParaRPr lang="ru-RU"/>
          </a:p>
        </p:txBody>
      </p:sp>
    </p:spTree>
    <p:extLst>
      <p:ext uri="{BB962C8B-B14F-4D97-AF65-F5344CB8AC3E}">
        <p14:creationId xmlns:p14="http://schemas.microsoft.com/office/powerpoint/2010/main" val="239229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sz="2800" b="1" dirty="0">
                <a:solidFill>
                  <a:prstClr val="black"/>
                </a:solidFill>
                <a:ea typeface="+mn-ea"/>
                <a:cs typeface="+mn-cs"/>
              </a:rPr>
              <a:t>Внесли изменения в статью 112 Федерального закона № 44-ФЗ</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dirty="0"/>
              <a:t>Федеральный закон от 28.12.2022 N 563-ФЗ «О внесении изменения в статью 112 Федерального закона «О контрактной системе в сфере закупок товаров, работ, услуг для обеспечения государственных и муниципальных нужд</a:t>
            </a:r>
            <a:r>
              <a:rPr lang="ru-RU" dirty="0" smtClean="0"/>
              <a:t>» вносит </a:t>
            </a:r>
            <a:r>
              <a:rPr lang="ru-RU" dirty="0"/>
              <a:t>изменения в статью 112 Закона о контрактной системе, дополнив ее частью 73 следующего содержания:</a:t>
            </a:r>
          </a:p>
          <a:p>
            <a:pPr marL="0" indent="0" algn="just">
              <a:buNone/>
            </a:pPr>
            <a:r>
              <a:rPr lang="ru-RU" dirty="0" smtClean="0"/>
              <a:t>	73. Правительство </a:t>
            </a:r>
            <a:r>
              <a:rPr lang="ru-RU" dirty="0"/>
              <a:t>Российской Федерации вправе устанавливать особенности планирования и осуществления в 2023 - 2025 годах закупок для обеспечения государственных нужд Донецкой Народной Республики, Луганской Народной Республики, Запорожской области, Херсонской области и муниципальных нужд муниципальных образований, находящихся на их территориях.</a:t>
            </a:r>
          </a:p>
          <a:p>
            <a:pPr marL="0" indent="0" algn="just">
              <a:buNone/>
            </a:pPr>
            <a:endParaRPr lang="ru-RU" dirty="0" smtClean="0"/>
          </a:p>
          <a:p>
            <a:pPr marL="0" indent="0" algn="just">
              <a:buNone/>
            </a:pPr>
            <a:r>
              <a:rPr lang="en-US" dirty="0" smtClean="0"/>
              <a:t>! </a:t>
            </a:r>
            <a:r>
              <a:rPr lang="ru-RU" dirty="0" smtClean="0"/>
              <a:t>Начало </a:t>
            </a:r>
            <a:r>
              <a:rPr lang="ru-RU" dirty="0"/>
              <a:t>действия документа - 28.12.2022.</a:t>
            </a: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30</a:t>
            </a:fld>
            <a:endParaRPr lang="ru-RU"/>
          </a:p>
        </p:txBody>
      </p:sp>
    </p:spTree>
    <p:extLst>
      <p:ext uri="{BB962C8B-B14F-4D97-AF65-F5344CB8AC3E}">
        <p14:creationId xmlns:p14="http://schemas.microsoft.com/office/powerpoint/2010/main" val="1998076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dirty="0" smtClean="0"/>
              <a:t>Спасибо за внимание</a:t>
            </a:r>
            <a:r>
              <a:rPr lang="en-US" dirty="0" smtClean="0"/>
              <a:t>!</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0" indent="0" algn="ctr">
              <a:buNone/>
            </a:pPr>
            <a:endParaRPr lang="ru-RU" sz="24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r>
              <a:rPr lang="ru-RU" sz="28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С Новым 2023 годом</a:t>
            </a:r>
            <a:r>
              <a:rPr lang="en-US" sz="28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a:t>
            </a:r>
            <a:endParaRPr lang="ru-RU" sz="28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r>
              <a:rPr lang="ru-RU"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Долуденко </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Юлия</a:t>
            </a:r>
            <a:b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r>
            <a:b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E-mail</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t>
            </a: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doludenko_ua@belregion.ru</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r>
            <a:b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Тел: +7 (4722) 32-86-69 </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31</a:t>
            </a:fld>
            <a:endParaRPr lang="ru-RU"/>
          </a:p>
        </p:txBody>
      </p:sp>
    </p:spTree>
    <p:extLst>
      <p:ext uri="{BB962C8B-B14F-4D97-AF65-F5344CB8AC3E}">
        <p14:creationId xmlns:p14="http://schemas.microsoft.com/office/powerpoint/2010/main" val="4010222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800" b="1" dirty="0">
                <a:latin typeface="+mj-lt"/>
                <a:ea typeface="Verdana" pitchFamily="34" charset="0"/>
              </a:rPr>
              <a:t>БК РФ Статья 241. Особенности исполнения бюджетов, установленные федеральными законами</a:t>
            </a:r>
          </a:p>
        </p:txBody>
      </p:sp>
      <p:sp>
        <p:nvSpPr>
          <p:cNvPr id="10" name="Объект 9"/>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marL="0" indent="0" algn="just">
              <a:buNone/>
            </a:pPr>
            <a:r>
              <a:rPr lang="ru-RU" dirty="0"/>
              <a:t>15. Не допускается предоставление предусмотренных статьями 78, 78.1, 78.3 и 78.4 настоящего Кодекса субсидий и предусмотренных статьей 80 настоящего Кодекса бюджетных инвестиций </a:t>
            </a:r>
            <a:r>
              <a:rPr lang="ru-RU" b="1" dirty="0"/>
              <a:t>иностранным юридическим лицам, в том числе местом регистрации которых является государство или территория, включенные в утверждаемый Министерством финансов Российской Федерации перечень государств и территорий, предоставляющих льготный налоговый режим налогообложения и (или) не предусматривающих раскрытия и предоставления информации при проведении финансовых операций (офшорные зоны) в отношении таких юридических лиц (далее - офшорные компании). </a:t>
            </a:r>
            <a:r>
              <a:rPr lang="ru-RU" dirty="0"/>
              <a:t>Указанные иностранные юридические лица, а также российские юридические лица, в уставном (складочном) капитале которых доля участия офшорных компаний в совокупности превышает 50 процентов, не вправе являться получателями указанных средств.</a:t>
            </a:r>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4</a:t>
            </a:fld>
            <a:endParaRPr lang="ru-RU"/>
          </a:p>
        </p:txBody>
      </p:sp>
    </p:spTree>
    <p:extLst>
      <p:ext uri="{BB962C8B-B14F-4D97-AF65-F5344CB8AC3E}">
        <p14:creationId xmlns:p14="http://schemas.microsoft.com/office/powerpoint/2010/main" val="3368265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82154"/>
          </a:xfrm>
        </p:spPr>
        <p:style>
          <a:lnRef idx="1">
            <a:schemeClr val="accent3"/>
          </a:lnRef>
          <a:fillRef idx="2">
            <a:schemeClr val="accent3"/>
          </a:fillRef>
          <a:effectRef idx="1">
            <a:schemeClr val="accent3"/>
          </a:effectRef>
          <a:fontRef idx="minor">
            <a:schemeClr val="dk1"/>
          </a:fontRef>
        </p:style>
        <p:txBody>
          <a:bodyPr>
            <a:noAutofit/>
          </a:bodyPr>
          <a:lstStyle/>
          <a:p>
            <a:r>
              <a:rPr lang="ru-RU" sz="1800" dirty="0" smtClean="0">
                <a:latin typeface="Verdana" pitchFamily="34" charset="0"/>
                <a:ea typeface="Verdana" pitchFamily="34" charset="0"/>
              </a:rPr>
              <a:t/>
            </a:r>
            <a:br>
              <a:rPr lang="ru-RU" sz="1800" dirty="0" smtClean="0">
                <a:latin typeface="Verdana" pitchFamily="34" charset="0"/>
                <a:ea typeface="Verdana" pitchFamily="34" charset="0"/>
              </a:rPr>
            </a:br>
            <a:r>
              <a:rPr lang="ru-RU" sz="1800" b="1" dirty="0" smtClean="0">
                <a:latin typeface="+mj-lt"/>
                <a:ea typeface="Verdana" pitchFamily="34" charset="0"/>
              </a:rPr>
              <a:t>Перечень государств и территорий, предоставляющих льготный налоговый режим налогообложения и (или) не предусматривающих раскрытия и предоставления информации при проведении финансовых операций (офшорные </a:t>
            </a:r>
            <a:r>
              <a:rPr lang="ru-RU" sz="1800" b="1" dirty="0">
                <a:latin typeface="+mj-lt"/>
                <a:ea typeface="Verdana" pitchFamily="34" charset="0"/>
              </a:rPr>
              <a:t>зоны</a:t>
            </a:r>
            <a:r>
              <a:rPr lang="ru-RU" sz="1800" b="1" dirty="0" smtClean="0">
                <a:latin typeface="+mj-lt"/>
                <a:ea typeface="Verdana" pitchFamily="34" charset="0"/>
              </a:rPr>
              <a:t>)-</a:t>
            </a:r>
            <a:br>
              <a:rPr lang="ru-RU" sz="1800" b="1" dirty="0" smtClean="0">
                <a:latin typeface="+mj-lt"/>
                <a:ea typeface="Verdana" pitchFamily="34" charset="0"/>
              </a:rPr>
            </a:br>
            <a:r>
              <a:rPr lang="ru-RU" sz="1800" b="1" dirty="0" smtClean="0">
                <a:latin typeface="+mj-lt"/>
                <a:ea typeface="Verdana" pitchFamily="34" charset="0"/>
              </a:rPr>
              <a:t>Приказ Министерства финансов РФ от </a:t>
            </a:r>
            <a:r>
              <a:rPr lang="ru-RU" sz="1800" b="1" dirty="0">
                <a:latin typeface="+mj-lt"/>
                <a:ea typeface="Verdana" pitchFamily="34" charset="0"/>
              </a:rPr>
              <a:t>13 ноября 2007 г. N 108н</a:t>
            </a:r>
            <a:r>
              <a:rPr lang="ru-RU" sz="1800" b="1" dirty="0" smtClean="0">
                <a:latin typeface="+mj-lt"/>
                <a:ea typeface="Verdana" pitchFamily="34" charset="0"/>
              </a:rPr>
              <a:t/>
            </a:r>
            <a:br>
              <a:rPr lang="ru-RU" sz="1800" b="1" dirty="0" smtClean="0">
                <a:latin typeface="+mj-lt"/>
                <a:ea typeface="Verdana" pitchFamily="34" charset="0"/>
              </a:rPr>
            </a:br>
            <a:endParaRPr lang="ru-RU" sz="1800" b="1" dirty="0">
              <a:latin typeface="+mj-lt"/>
              <a:ea typeface="Verdana" pitchFamily="34" charset="0"/>
            </a:endParaRPr>
          </a:p>
        </p:txBody>
      </p:sp>
      <p:sp>
        <p:nvSpPr>
          <p:cNvPr id="3" name="Объект 2"/>
          <p:cNvSpPr>
            <a:spLocks noGrp="1"/>
          </p:cNvSpPr>
          <p:nvPr>
            <p:ph sz="half" idx="1"/>
          </p:nvPr>
        </p:nvSpPr>
        <p:spPr>
          <a:xfrm>
            <a:off x="467544" y="1556792"/>
            <a:ext cx="4038600" cy="4680520"/>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marL="0">
              <a:lnSpc>
                <a:spcPct val="120000"/>
              </a:lnSpc>
            </a:pPr>
            <a:r>
              <a:rPr lang="ru-RU" sz="4800" dirty="0">
                <a:latin typeface="Times New Roman" pitchFamily="18" charset="0"/>
                <a:cs typeface="Times New Roman" pitchFamily="18" charset="0"/>
              </a:rPr>
              <a:t>1. </a:t>
            </a:r>
            <a:r>
              <a:rPr lang="ru-RU" sz="4800" dirty="0" err="1">
                <a:latin typeface="Times New Roman" pitchFamily="18" charset="0"/>
                <a:cs typeface="Times New Roman" pitchFamily="18" charset="0"/>
              </a:rPr>
              <a:t>Ангилья</a:t>
            </a:r>
            <a:r>
              <a:rPr lang="ru-RU" sz="4800" dirty="0">
                <a:latin typeface="Times New Roman" pitchFamily="18" charset="0"/>
                <a:cs typeface="Times New Roman" pitchFamily="18" charset="0"/>
              </a:rPr>
              <a:t>;</a:t>
            </a:r>
          </a:p>
          <a:p>
            <a:pPr marL="0">
              <a:lnSpc>
                <a:spcPct val="120000"/>
              </a:lnSpc>
            </a:pPr>
            <a:r>
              <a:rPr lang="ru-RU" sz="4800" dirty="0">
                <a:latin typeface="Times New Roman" pitchFamily="18" charset="0"/>
                <a:cs typeface="Times New Roman" pitchFamily="18" charset="0"/>
              </a:rPr>
              <a:t>2. Княжество Андорра;</a:t>
            </a:r>
          </a:p>
          <a:p>
            <a:pPr marL="0">
              <a:lnSpc>
                <a:spcPct val="120000"/>
              </a:lnSpc>
            </a:pPr>
            <a:r>
              <a:rPr lang="ru-RU" sz="4800" dirty="0">
                <a:latin typeface="Times New Roman" pitchFamily="18" charset="0"/>
                <a:cs typeface="Times New Roman" pitchFamily="18" charset="0"/>
              </a:rPr>
              <a:t>3. Антигуа и </a:t>
            </a:r>
            <a:r>
              <a:rPr lang="ru-RU" sz="4800" dirty="0" err="1">
                <a:latin typeface="Times New Roman" pitchFamily="18" charset="0"/>
                <a:cs typeface="Times New Roman" pitchFamily="18" charset="0"/>
              </a:rPr>
              <a:t>Барбуда</a:t>
            </a:r>
            <a:r>
              <a:rPr lang="ru-RU" sz="4800" dirty="0">
                <a:latin typeface="Times New Roman" pitchFamily="18" charset="0"/>
                <a:cs typeface="Times New Roman" pitchFamily="18" charset="0"/>
              </a:rPr>
              <a:t>;</a:t>
            </a:r>
          </a:p>
          <a:p>
            <a:pPr marL="0">
              <a:lnSpc>
                <a:spcPct val="120000"/>
              </a:lnSpc>
            </a:pPr>
            <a:r>
              <a:rPr lang="ru-RU" sz="4800" dirty="0">
                <a:latin typeface="Times New Roman" pitchFamily="18" charset="0"/>
                <a:cs typeface="Times New Roman" pitchFamily="18" charset="0"/>
              </a:rPr>
              <a:t>4. Аруба;</a:t>
            </a:r>
          </a:p>
          <a:p>
            <a:pPr marL="0">
              <a:lnSpc>
                <a:spcPct val="120000"/>
              </a:lnSpc>
            </a:pPr>
            <a:r>
              <a:rPr lang="ru-RU" sz="4800" dirty="0">
                <a:latin typeface="Times New Roman" pitchFamily="18" charset="0"/>
                <a:cs typeface="Times New Roman" pitchFamily="18" charset="0"/>
              </a:rPr>
              <a:t>5. Содружество Багамы;</a:t>
            </a:r>
          </a:p>
          <a:p>
            <a:pPr marL="0">
              <a:lnSpc>
                <a:spcPct val="120000"/>
              </a:lnSpc>
            </a:pPr>
            <a:r>
              <a:rPr lang="ru-RU" sz="4800" dirty="0">
                <a:latin typeface="Times New Roman" pitchFamily="18" charset="0"/>
                <a:cs typeface="Times New Roman" pitchFamily="18" charset="0"/>
              </a:rPr>
              <a:t>6. Королевство Бахрейн;</a:t>
            </a:r>
          </a:p>
          <a:p>
            <a:pPr marL="0">
              <a:lnSpc>
                <a:spcPct val="120000"/>
              </a:lnSpc>
            </a:pPr>
            <a:r>
              <a:rPr lang="ru-RU" sz="4800" dirty="0">
                <a:latin typeface="Times New Roman" pitchFamily="18" charset="0"/>
                <a:cs typeface="Times New Roman" pitchFamily="18" charset="0"/>
              </a:rPr>
              <a:t>7. Белиз;</a:t>
            </a:r>
          </a:p>
          <a:p>
            <a:pPr marL="0">
              <a:lnSpc>
                <a:spcPct val="120000"/>
              </a:lnSpc>
            </a:pPr>
            <a:r>
              <a:rPr lang="ru-RU" sz="4800" dirty="0">
                <a:latin typeface="Times New Roman" pitchFamily="18" charset="0"/>
                <a:cs typeface="Times New Roman" pitchFamily="18" charset="0"/>
              </a:rPr>
              <a:t>8. Бермуды;</a:t>
            </a:r>
          </a:p>
          <a:p>
            <a:pPr marL="0">
              <a:lnSpc>
                <a:spcPct val="120000"/>
              </a:lnSpc>
            </a:pPr>
            <a:r>
              <a:rPr lang="ru-RU" sz="4800" dirty="0">
                <a:latin typeface="Times New Roman" pitchFamily="18" charset="0"/>
                <a:cs typeface="Times New Roman" pitchFamily="18" charset="0"/>
              </a:rPr>
              <a:t>9. Бруней-</a:t>
            </a:r>
            <a:r>
              <a:rPr lang="ru-RU" sz="4800" dirty="0" err="1">
                <a:latin typeface="Times New Roman" pitchFamily="18" charset="0"/>
                <a:cs typeface="Times New Roman" pitchFamily="18" charset="0"/>
              </a:rPr>
              <a:t>Даруссалам</a:t>
            </a:r>
            <a:r>
              <a:rPr lang="ru-RU" sz="4800" dirty="0">
                <a:latin typeface="Times New Roman" pitchFamily="18" charset="0"/>
                <a:cs typeface="Times New Roman" pitchFamily="18" charset="0"/>
              </a:rPr>
              <a:t>;</a:t>
            </a:r>
          </a:p>
          <a:p>
            <a:pPr marL="0">
              <a:lnSpc>
                <a:spcPct val="120000"/>
              </a:lnSpc>
            </a:pPr>
            <a:r>
              <a:rPr lang="ru-RU" sz="4800" dirty="0">
                <a:latin typeface="Times New Roman" pitchFamily="18" charset="0"/>
                <a:cs typeface="Times New Roman" pitchFamily="18" charset="0"/>
              </a:rPr>
              <a:t>10. Республика Вануату;</a:t>
            </a:r>
          </a:p>
          <a:p>
            <a:pPr marL="0">
              <a:lnSpc>
                <a:spcPct val="120000"/>
              </a:lnSpc>
            </a:pPr>
            <a:r>
              <a:rPr lang="ru-RU" sz="4800" dirty="0">
                <a:latin typeface="Times New Roman" pitchFamily="18" charset="0"/>
                <a:cs typeface="Times New Roman" pitchFamily="18" charset="0"/>
              </a:rPr>
              <a:t>11. Британские Виргинские острова;</a:t>
            </a:r>
          </a:p>
          <a:p>
            <a:pPr marL="0">
              <a:lnSpc>
                <a:spcPct val="120000"/>
              </a:lnSpc>
            </a:pPr>
            <a:r>
              <a:rPr lang="ru-RU" sz="4800" dirty="0">
                <a:latin typeface="Times New Roman" pitchFamily="18" charset="0"/>
                <a:cs typeface="Times New Roman" pitchFamily="18" charset="0"/>
              </a:rPr>
              <a:t>12. Гибралтар;</a:t>
            </a:r>
          </a:p>
          <a:p>
            <a:pPr marL="0">
              <a:lnSpc>
                <a:spcPct val="120000"/>
              </a:lnSpc>
            </a:pPr>
            <a:r>
              <a:rPr lang="ru-RU" sz="4800" dirty="0">
                <a:latin typeface="Times New Roman" pitchFamily="18" charset="0"/>
                <a:cs typeface="Times New Roman" pitchFamily="18" charset="0"/>
              </a:rPr>
              <a:t>13. Гренада;</a:t>
            </a:r>
          </a:p>
          <a:p>
            <a:pPr marL="0">
              <a:lnSpc>
                <a:spcPct val="120000"/>
              </a:lnSpc>
            </a:pPr>
            <a:r>
              <a:rPr lang="ru-RU" sz="4800" dirty="0">
                <a:latin typeface="Times New Roman" pitchFamily="18" charset="0"/>
                <a:cs typeface="Times New Roman" pitchFamily="18" charset="0"/>
              </a:rPr>
              <a:t>14. Содружество Доминики;</a:t>
            </a:r>
          </a:p>
          <a:p>
            <a:pPr marL="0" algn="just">
              <a:lnSpc>
                <a:spcPct val="120000"/>
              </a:lnSpc>
              <a:spcAft>
                <a:spcPts val="0"/>
              </a:spcAft>
            </a:pPr>
            <a:r>
              <a:rPr lang="ru-RU" sz="4800" dirty="0" smtClean="0">
                <a:latin typeface="Times New Roman" pitchFamily="18" charset="0"/>
                <a:ea typeface="Times New Roman"/>
                <a:cs typeface="Times New Roman" pitchFamily="18" charset="0"/>
              </a:rPr>
              <a:t> 16</a:t>
            </a:r>
            <a:r>
              <a:rPr lang="ru-RU" sz="4800" dirty="0">
                <a:latin typeface="Times New Roman" pitchFamily="18" charset="0"/>
                <a:ea typeface="Times New Roman"/>
                <a:cs typeface="Times New Roman" pitchFamily="18" charset="0"/>
              </a:rPr>
              <a:t>.</a:t>
            </a:r>
            <a:r>
              <a:rPr lang="en-US" sz="4800" dirty="0">
                <a:latin typeface="Times New Roman" pitchFamily="18" charset="0"/>
                <a:ea typeface="Times New Roman"/>
                <a:cs typeface="Times New Roman" pitchFamily="18" charset="0"/>
              </a:rPr>
              <a:t> </a:t>
            </a:r>
            <a:r>
              <a:rPr lang="ru-RU" sz="4800" dirty="0">
                <a:latin typeface="Times New Roman" pitchFamily="18" charset="0"/>
                <a:ea typeface="Times New Roman"/>
                <a:cs typeface="Times New Roman" pitchFamily="18" charset="0"/>
              </a:rPr>
              <a:t>Китайская Народная </a:t>
            </a:r>
            <a:r>
              <a:rPr lang="ru-RU" sz="4800" dirty="0" smtClean="0">
                <a:latin typeface="Times New Roman" pitchFamily="18" charset="0"/>
                <a:ea typeface="Times New Roman"/>
                <a:cs typeface="Times New Roman" pitchFamily="18" charset="0"/>
              </a:rPr>
              <a:t>Республика: </a:t>
            </a:r>
            <a:r>
              <a:rPr lang="ru-RU" sz="4800" dirty="0">
                <a:latin typeface="Times New Roman" pitchFamily="18" charset="0"/>
                <a:ea typeface="Times New Roman"/>
                <a:cs typeface="Times New Roman" pitchFamily="18" charset="0"/>
              </a:rPr>
              <a:t>Специальный административный район Макао (Аомынь);</a:t>
            </a:r>
          </a:p>
          <a:p>
            <a:pPr marL="0" algn="just">
              <a:lnSpc>
                <a:spcPct val="120000"/>
              </a:lnSpc>
              <a:spcAft>
                <a:spcPts val="0"/>
              </a:spcAft>
            </a:pPr>
            <a:r>
              <a:rPr lang="ru-RU" sz="4800" dirty="0">
                <a:latin typeface="Times New Roman" pitchFamily="18" charset="0"/>
                <a:ea typeface="Times New Roman"/>
                <a:cs typeface="Times New Roman" pitchFamily="18" charset="0"/>
              </a:rPr>
              <a:t>17. Союз </a:t>
            </a:r>
            <a:r>
              <a:rPr lang="ru-RU" sz="4800" dirty="0" err="1" smtClean="0">
                <a:latin typeface="Times New Roman" pitchFamily="18" charset="0"/>
                <a:ea typeface="Times New Roman"/>
                <a:cs typeface="Times New Roman" pitchFamily="18" charset="0"/>
              </a:rPr>
              <a:t>Коморы</a:t>
            </a:r>
            <a:r>
              <a:rPr lang="ru-RU" sz="4800" dirty="0" smtClean="0">
                <a:latin typeface="Times New Roman" pitchFamily="18" charset="0"/>
                <a:ea typeface="Times New Roman"/>
                <a:cs typeface="Times New Roman" pitchFamily="18" charset="0"/>
              </a:rPr>
              <a:t>: остров </a:t>
            </a:r>
            <a:r>
              <a:rPr lang="ru-RU" sz="4800" dirty="0" err="1">
                <a:latin typeface="Times New Roman" pitchFamily="18" charset="0"/>
                <a:ea typeface="Times New Roman"/>
                <a:cs typeface="Times New Roman" pitchFamily="18" charset="0"/>
              </a:rPr>
              <a:t>Анжуан</a:t>
            </a:r>
            <a:r>
              <a:rPr lang="ru-RU" sz="4800" dirty="0">
                <a:latin typeface="Times New Roman" pitchFamily="18" charset="0"/>
                <a:ea typeface="Times New Roman"/>
                <a:cs typeface="Times New Roman" pitchFamily="18" charset="0"/>
              </a:rPr>
              <a:t>;</a:t>
            </a:r>
          </a:p>
          <a:p>
            <a:pPr marL="0" algn="just">
              <a:lnSpc>
                <a:spcPct val="120000"/>
              </a:lnSpc>
              <a:spcAft>
                <a:spcPts val="0"/>
              </a:spcAft>
            </a:pPr>
            <a:r>
              <a:rPr lang="ru-RU" sz="4800" dirty="0">
                <a:latin typeface="Times New Roman" pitchFamily="18" charset="0"/>
                <a:ea typeface="Times New Roman"/>
                <a:cs typeface="Times New Roman" pitchFamily="18" charset="0"/>
              </a:rPr>
              <a:t>18. Республика Либерия;</a:t>
            </a:r>
          </a:p>
          <a:p>
            <a:pPr marL="0" algn="just">
              <a:lnSpc>
                <a:spcPct val="120000"/>
              </a:lnSpc>
              <a:spcAft>
                <a:spcPts val="0"/>
              </a:spcAft>
            </a:pPr>
            <a:r>
              <a:rPr lang="ru-RU" sz="4800" dirty="0">
                <a:latin typeface="Times New Roman" pitchFamily="18" charset="0"/>
                <a:ea typeface="Times New Roman"/>
                <a:cs typeface="Times New Roman" pitchFamily="18" charset="0"/>
              </a:rPr>
              <a:t>19. Княжество Лихтенштейн;</a:t>
            </a:r>
          </a:p>
          <a:p>
            <a:pPr algn="just">
              <a:spcAft>
                <a:spcPts val="0"/>
              </a:spcAft>
            </a:pPr>
            <a:r>
              <a:rPr lang="ru-RU" sz="4800" dirty="0">
                <a:latin typeface="Times New Roman" pitchFamily="18" charset="0"/>
                <a:ea typeface="Times New Roman"/>
                <a:cs typeface="Times New Roman" pitchFamily="18" charset="0"/>
              </a:rPr>
              <a:t>20. Республика Маврикий</a:t>
            </a:r>
            <a:r>
              <a:rPr lang="ru-RU" sz="4800" dirty="0" smtClean="0">
                <a:latin typeface="Times New Roman" pitchFamily="18" charset="0"/>
                <a:ea typeface="Times New Roman"/>
                <a:cs typeface="Times New Roman" pitchFamily="18" charset="0"/>
              </a:rPr>
              <a:t>;</a:t>
            </a:r>
            <a:r>
              <a:rPr lang="ru-RU" sz="4800" dirty="0">
                <a:latin typeface="Times New Roman"/>
              </a:rPr>
              <a:t> </a:t>
            </a:r>
            <a:endParaRPr lang="ru-RU" sz="4800" dirty="0" smtClean="0">
              <a:latin typeface="Times New Roman"/>
            </a:endParaRPr>
          </a:p>
          <a:p>
            <a:pPr algn="just">
              <a:spcAft>
                <a:spcPts val="0"/>
              </a:spcAft>
            </a:pPr>
            <a:r>
              <a:rPr lang="ru-RU" sz="4800" dirty="0" smtClean="0">
                <a:latin typeface="Times New Roman"/>
              </a:rPr>
              <a:t>21</a:t>
            </a:r>
            <a:r>
              <a:rPr lang="ru-RU" sz="4800" dirty="0">
                <a:latin typeface="Times New Roman"/>
              </a:rPr>
              <a:t>. Малайзия</a:t>
            </a:r>
            <a:r>
              <a:rPr lang="ru-RU" sz="4800" dirty="0" smtClean="0">
                <a:latin typeface="Times New Roman"/>
              </a:rPr>
              <a:t>: остров </a:t>
            </a:r>
            <a:r>
              <a:rPr lang="ru-RU" sz="4800" dirty="0" err="1">
                <a:latin typeface="Times New Roman"/>
              </a:rPr>
              <a:t>Лабуан</a:t>
            </a:r>
            <a:r>
              <a:rPr lang="ru-RU" sz="4800" dirty="0">
                <a:latin typeface="Times New Roman"/>
              </a:rPr>
              <a:t>;</a:t>
            </a:r>
          </a:p>
          <a:p>
            <a:pPr marL="0" algn="just">
              <a:lnSpc>
                <a:spcPct val="120000"/>
              </a:lnSpc>
              <a:spcAft>
                <a:spcPts val="0"/>
              </a:spcAft>
            </a:pPr>
            <a:endParaRPr lang="ru-RU" sz="4800" dirty="0">
              <a:latin typeface="Times New Roman" pitchFamily="18" charset="0"/>
              <a:ea typeface="Times New Roman"/>
              <a:cs typeface="Times New Roman" pitchFamily="18" charset="0"/>
            </a:endParaRPr>
          </a:p>
        </p:txBody>
      </p:sp>
      <p:sp>
        <p:nvSpPr>
          <p:cNvPr id="5" name="Объект 4"/>
          <p:cNvSpPr>
            <a:spLocks noGrp="1"/>
          </p:cNvSpPr>
          <p:nvPr>
            <p:ph sz="half" idx="2"/>
          </p:nvPr>
        </p:nvSpPr>
        <p:spPr>
          <a:xfrm>
            <a:off x="4648200" y="1556792"/>
            <a:ext cx="4038600" cy="4680520"/>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algn="just">
              <a:spcAft>
                <a:spcPts val="0"/>
              </a:spcAft>
            </a:pPr>
            <a:endParaRPr lang="ru-RU" sz="2400" dirty="0">
              <a:latin typeface="Times New Roman"/>
              <a:ea typeface="Times New Roman"/>
            </a:endParaRPr>
          </a:p>
          <a:p>
            <a:pPr algn="just">
              <a:spcAft>
                <a:spcPts val="0"/>
              </a:spcAft>
            </a:pPr>
            <a:r>
              <a:rPr lang="ru-RU" sz="4800" dirty="0" smtClean="0">
                <a:latin typeface="Times New Roman"/>
              </a:rPr>
              <a:t>22</a:t>
            </a:r>
            <a:r>
              <a:rPr lang="ru-RU" sz="4800" dirty="0">
                <a:latin typeface="Times New Roman"/>
              </a:rPr>
              <a:t>. Мальдивская Республика;</a:t>
            </a:r>
          </a:p>
          <a:p>
            <a:r>
              <a:rPr lang="ru-RU" sz="4800" dirty="0"/>
              <a:t>24. Республика Маршалловы Острова;</a:t>
            </a:r>
          </a:p>
          <a:p>
            <a:r>
              <a:rPr lang="ru-RU" sz="4800" dirty="0"/>
              <a:t>25. Княжество Монако;</a:t>
            </a:r>
          </a:p>
          <a:p>
            <a:r>
              <a:rPr lang="ru-RU" sz="4800" dirty="0"/>
              <a:t>26. </a:t>
            </a:r>
            <a:r>
              <a:rPr lang="ru-RU" sz="4800" dirty="0" err="1"/>
              <a:t>Монтсеррат</a:t>
            </a:r>
            <a:r>
              <a:rPr lang="ru-RU" sz="4800" dirty="0"/>
              <a:t>;</a:t>
            </a:r>
          </a:p>
          <a:p>
            <a:r>
              <a:rPr lang="ru-RU" sz="4800" dirty="0"/>
              <a:t>27. Республика Науру;</a:t>
            </a:r>
          </a:p>
          <a:p>
            <a:r>
              <a:rPr lang="ru-RU" sz="4800" dirty="0"/>
              <a:t>28. Кюрасао и Сен-Мартен (нидерландская часть);</a:t>
            </a:r>
          </a:p>
          <a:p>
            <a:r>
              <a:rPr lang="ru-RU" sz="4800" dirty="0" smtClean="0"/>
              <a:t>29</a:t>
            </a:r>
            <a:r>
              <a:rPr lang="ru-RU" sz="4800" dirty="0"/>
              <a:t>. Республика </a:t>
            </a:r>
            <a:r>
              <a:rPr lang="ru-RU" sz="4800" dirty="0" err="1"/>
              <a:t>Ниуэ</a:t>
            </a:r>
            <a:r>
              <a:rPr lang="ru-RU" sz="4800" dirty="0"/>
              <a:t>;</a:t>
            </a:r>
          </a:p>
          <a:p>
            <a:r>
              <a:rPr lang="ru-RU" sz="4800" dirty="0"/>
              <a:t>30. Объединенные Арабские Эмираты;</a:t>
            </a:r>
          </a:p>
          <a:p>
            <a:r>
              <a:rPr lang="ru-RU" sz="4800" dirty="0"/>
              <a:t>31. Острова Кайман;</a:t>
            </a:r>
          </a:p>
          <a:p>
            <a:r>
              <a:rPr lang="ru-RU" sz="4800" dirty="0"/>
              <a:t>32. Острова Кука;</a:t>
            </a:r>
          </a:p>
          <a:p>
            <a:r>
              <a:rPr lang="ru-RU" sz="4800" dirty="0"/>
              <a:t>33. Острова </a:t>
            </a:r>
            <a:r>
              <a:rPr lang="ru-RU" sz="4800" dirty="0" err="1"/>
              <a:t>Теркс</a:t>
            </a:r>
            <a:r>
              <a:rPr lang="ru-RU" sz="4800" dirty="0"/>
              <a:t> и </a:t>
            </a:r>
            <a:r>
              <a:rPr lang="ru-RU" sz="4800" dirty="0" err="1"/>
              <a:t>Кайкос</a:t>
            </a:r>
            <a:r>
              <a:rPr lang="ru-RU" sz="4800" dirty="0"/>
              <a:t>;</a:t>
            </a:r>
          </a:p>
          <a:p>
            <a:r>
              <a:rPr lang="ru-RU" sz="4800" dirty="0"/>
              <a:t>34. Республика Палау;</a:t>
            </a:r>
          </a:p>
          <a:p>
            <a:r>
              <a:rPr lang="ru-RU" sz="4800" dirty="0"/>
              <a:t>35. Республика Панама;</a:t>
            </a:r>
          </a:p>
          <a:p>
            <a:r>
              <a:rPr lang="ru-RU" sz="4800" dirty="0"/>
              <a:t>36. Республика Самоа;</a:t>
            </a:r>
          </a:p>
          <a:p>
            <a:r>
              <a:rPr lang="ru-RU" sz="4800" dirty="0"/>
              <a:t>37. Республика Сан-Марино;</a:t>
            </a:r>
          </a:p>
          <a:p>
            <a:r>
              <a:rPr lang="ru-RU" sz="4800" dirty="0"/>
              <a:t>38. Сент-Винсент и Гренадины;</a:t>
            </a:r>
          </a:p>
          <a:p>
            <a:r>
              <a:rPr lang="ru-RU" sz="4800" dirty="0"/>
              <a:t>39. </a:t>
            </a:r>
            <a:r>
              <a:rPr lang="ru-RU" sz="4800" dirty="0" err="1"/>
              <a:t>Сент</a:t>
            </a:r>
            <a:r>
              <a:rPr lang="ru-RU" sz="4800" dirty="0"/>
              <a:t>-Китс и Невис;</a:t>
            </a:r>
          </a:p>
          <a:p>
            <a:r>
              <a:rPr lang="ru-RU" sz="4800" dirty="0"/>
              <a:t>40. Сент-Люсия;</a:t>
            </a:r>
          </a:p>
          <a:p>
            <a:r>
              <a:rPr lang="ru-RU" sz="4800" dirty="0"/>
              <a:t>41. Отдельные административные единицы Соединенного Королевства Великобритании и Северной Ирландии</a:t>
            </a:r>
            <a:r>
              <a:rPr lang="ru-RU" sz="4800" dirty="0" smtClean="0"/>
              <a:t>:  Остров Мэн; Нормандские </a:t>
            </a:r>
            <a:r>
              <a:rPr lang="ru-RU" sz="4800" dirty="0"/>
              <a:t>острова (острова Гернси, Джерси, Сарк, </a:t>
            </a:r>
            <a:r>
              <a:rPr lang="ru-RU" sz="4800" dirty="0" err="1"/>
              <a:t>Олдерни</a:t>
            </a:r>
            <a:r>
              <a:rPr lang="ru-RU" sz="4800" dirty="0"/>
              <a:t>);</a:t>
            </a:r>
          </a:p>
          <a:p>
            <a:r>
              <a:rPr lang="ru-RU" sz="4800" dirty="0"/>
              <a:t>42. Республика Сейшельские Острова.</a:t>
            </a:r>
          </a:p>
          <a:p>
            <a:endParaRPr lang="ru-RU" sz="48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5</a:t>
            </a:fld>
            <a:endParaRPr lang="ru-RU"/>
          </a:p>
        </p:txBody>
      </p:sp>
    </p:spTree>
    <p:extLst>
      <p:ext uri="{BB962C8B-B14F-4D97-AF65-F5344CB8AC3E}">
        <p14:creationId xmlns:p14="http://schemas.microsoft.com/office/powerpoint/2010/main" val="42905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smtClean="0">
                <a:latin typeface="+mj-lt"/>
              </a:rPr>
              <a:t>В соответствии с Федеральным законом от 14.07.2022 года № 255-ФЗ «О контроле за деятельностью лиц, находящихся под иностранным влиянием»</a:t>
            </a:r>
            <a:endParaRPr lang="ru-RU" sz="2400" b="1" u="sng" dirty="0">
              <a:latin typeface="+mj-lt"/>
            </a:endParaRPr>
          </a:p>
        </p:txBody>
      </p:sp>
      <p:sp>
        <p:nvSpPr>
          <p:cNvPr id="7" name="Объект 6"/>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
              <a:buNone/>
            </a:pPr>
            <a:r>
              <a:rPr lang="ru-RU" dirty="0" smtClean="0"/>
              <a:t>	под </a:t>
            </a:r>
            <a:r>
              <a:rPr lang="ru-RU" dirty="0"/>
              <a:t>иностранным агентом понимается лицо, получившее поддержку и (или) находящееся под иностранным влиянием в иных формах и осуществляющее </a:t>
            </a:r>
            <a:r>
              <a:rPr lang="ru-RU" dirty="0" smtClean="0"/>
              <a:t>деятельность:</a:t>
            </a:r>
          </a:p>
          <a:p>
            <a:pPr marL="0" indent="0" algn="just">
              <a:buNone/>
            </a:pPr>
            <a:r>
              <a:rPr lang="ru-RU" dirty="0"/>
              <a:t>политическая деятельность, целенаправленный сбор сведений в области военной, военно-технической деятельности Российской Федерации, распространение предназначенных для неограниченного круга лиц сообщений и материалов и (или) участие в создании таких сообщений и материалов, иные виды деятельности, установленные </a:t>
            </a:r>
            <a:r>
              <a:rPr lang="ru-RU" dirty="0" smtClean="0"/>
              <a:t>статьей 4 настоящего Федерального закона</a:t>
            </a:r>
          </a:p>
          <a:p>
            <a:pPr algn="just"/>
            <a:endParaRPr lang="ru-RU" b="1" dirty="0">
              <a:solidFill>
                <a:srgbClr val="0000FF"/>
              </a:solidFill>
              <a:latin typeface="Times New Roman"/>
              <a:hlinkClick r:id="rId2"/>
            </a:endParaRPr>
          </a:p>
          <a:p>
            <a:endParaRPr lang="ru-RU" dirty="0"/>
          </a:p>
        </p:txBody>
      </p:sp>
      <p:sp>
        <p:nvSpPr>
          <p:cNvPr id="5" name="Номер слайда 4"/>
          <p:cNvSpPr>
            <a:spLocks noGrp="1"/>
          </p:cNvSpPr>
          <p:nvPr>
            <p:ph type="sldNum" sz="quarter" idx="12"/>
          </p:nvPr>
        </p:nvSpPr>
        <p:spPr/>
        <p:txBody>
          <a:bodyPr/>
          <a:lstStyle/>
          <a:p>
            <a:pPr>
              <a:defRPr/>
            </a:pPr>
            <a:fld id="{AFBD7B16-36CC-410B-A853-DAF270E4772D}" type="slidenum">
              <a:rPr lang="ru-RU" smtClean="0"/>
              <a:pPr>
                <a:defRPr/>
              </a:pPr>
              <a:t>6</a:t>
            </a:fld>
            <a:endParaRPr lang="ru-RU"/>
          </a:p>
        </p:txBody>
      </p:sp>
    </p:spTree>
    <p:extLst>
      <p:ext uri="{BB962C8B-B14F-4D97-AF65-F5344CB8AC3E}">
        <p14:creationId xmlns:p14="http://schemas.microsoft.com/office/powerpoint/2010/main" val="1995430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mj-lt"/>
                <a:ea typeface="SimHei" pitchFamily="49" charset="-122"/>
              </a:rPr>
              <a:t>Определен порядок подписи электронных документов участниками закупок, являющимися иностранными </a:t>
            </a:r>
            <a:r>
              <a:rPr lang="ru-RU" sz="2000" b="1" dirty="0" smtClean="0">
                <a:latin typeface="+mj-lt"/>
                <a:ea typeface="SimHei" pitchFamily="49" charset="-122"/>
              </a:rPr>
              <a:t>лицами </a:t>
            </a:r>
            <a:br>
              <a:rPr lang="ru-RU" sz="2000" b="1" dirty="0" smtClean="0">
                <a:latin typeface="+mj-lt"/>
                <a:ea typeface="SimHei" pitchFamily="49" charset="-122"/>
              </a:rPr>
            </a:br>
            <a:r>
              <a:rPr lang="ru-RU" sz="2000" b="1" dirty="0" smtClean="0">
                <a:latin typeface="+mj-lt"/>
                <a:ea typeface="SimHei" pitchFamily="49" charset="-122"/>
              </a:rPr>
              <a:t>(часть 2 статьи </a:t>
            </a:r>
            <a:r>
              <a:rPr lang="ru-RU" sz="2000" b="1" dirty="0">
                <a:latin typeface="+mj-lt"/>
                <a:ea typeface="SimHei" pitchFamily="49" charset="-122"/>
              </a:rPr>
              <a:t>5 Федерального закона № 44-ФЗ)</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buNone/>
            </a:pPr>
            <a:r>
              <a:rPr lang="ru-RU" dirty="0"/>
              <a:t>Участники закупок, являющиеся иностранными лицами, вправе использовать для подписания информации и электронных документов, предусмотренных настоящим Федеральным законом, электронные подписи, </a:t>
            </a:r>
            <a:r>
              <a:rPr lang="ru-RU" b="1" dirty="0"/>
              <a:t>созданные </a:t>
            </a:r>
            <a:r>
              <a:rPr lang="ru-RU" dirty="0"/>
              <a:t>в соответствии с нормами права иностранного государства, международными стандартами </a:t>
            </a:r>
            <a:r>
              <a:rPr lang="ru-RU" b="1" dirty="0"/>
              <a:t>и признанные </a:t>
            </a:r>
            <a:r>
              <a:rPr lang="ru-RU" dirty="0"/>
              <a:t>в Российской Федерации. </a:t>
            </a:r>
            <a:endParaRPr lang="ru-RU" dirty="0" smtClean="0"/>
          </a:p>
          <a:p>
            <a:pPr marL="0" indent="0" algn="just">
              <a:buNone/>
            </a:pPr>
            <a:r>
              <a:rPr lang="ru-RU" b="1" dirty="0" smtClean="0"/>
              <a:t>Фамилия </a:t>
            </a:r>
            <a:r>
              <a:rPr lang="ru-RU" b="1" dirty="0"/>
              <a:t>и инициалы владельца квалифицированного сертификата ключа проверки </a:t>
            </a:r>
            <a:r>
              <a:rPr lang="ru-RU" dirty="0"/>
              <a:t>электронной подписи, подписавшего предусмотренные настоящим Федеральным законом информацию и документы, подлежащие размещению в единой информационной системе, </a:t>
            </a:r>
            <a:r>
              <a:rPr lang="ru-RU" b="1" dirty="0"/>
              <a:t>размещаются в единой информационной системе.</a:t>
            </a: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7</a:t>
            </a:fld>
            <a:endParaRPr lang="ru-RU"/>
          </a:p>
        </p:txBody>
      </p:sp>
    </p:spTree>
    <p:extLst>
      <p:ext uri="{BB962C8B-B14F-4D97-AF65-F5344CB8AC3E}">
        <p14:creationId xmlns:p14="http://schemas.microsoft.com/office/powerpoint/2010/main" val="15379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08912" cy="1215008"/>
          </a:xfrm>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t>Федеральный закон от 6 апреля 2011 </a:t>
            </a:r>
            <a:r>
              <a:rPr lang="ru-RU" sz="2800" b="1" dirty="0" smtClean="0"/>
              <a:t>года</a:t>
            </a:r>
            <a:br>
              <a:rPr lang="ru-RU" sz="2800" b="1" dirty="0" smtClean="0"/>
            </a:br>
            <a:r>
              <a:rPr lang="ru-RU" sz="2800" b="1" dirty="0" smtClean="0"/>
              <a:t> </a:t>
            </a:r>
            <a:r>
              <a:rPr lang="ru-RU" sz="2800" b="1" dirty="0"/>
              <a:t>N 63-ФЗ </a:t>
            </a:r>
            <a:r>
              <a:rPr lang="ru-RU" sz="2800" b="1" dirty="0" smtClean="0"/>
              <a:t>«Об </a:t>
            </a:r>
            <a:r>
              <a:rPr lang="ru-RU" sz="2800" b="1" dirty="0"/>
              <a:t>электронной </a:t>
            </a:r>
            <a:r>
              <a:rPr lang="ru-RU" sz="2800" b="1" dirty="0" smtClean="0"/>
              <a:t>подписи» </a:t>
            </a:r>
            <a:endParaRPr lang="ru-RU" sz="2800" b="1" dirty="0"/>
          </a:p>
        </p:txBody>
      </p:sp>
      <p:sp>
        <p:nvSpPr>
          <p:cNvPr id="3" name="Объект 2"/>
          <p:cNvSpPr>
            <a:spLocks noGrp="1"/>
          </p:cNvSpPr>
          <p:nvPr>
            <p:ph idx="1"/>
          </p:nvPr>
        </p:nvSpPr>
        <p:spPr>
          <a:xfrm>
            <a:off x="457200" y="1412776"/>
            <a:ext cx="8229600" cy="4896544"/>
          </a:xfrm>
        </p:spPr>
        <p:style>
          <a:lnRef idx="1">
            <a:schemeClr val="accent2"/>
          </a:lnRef>
          <a:fillRef idx="2">
            <a:schemeClr val="accent2"/>
          </a:fillRef>
          <a:effectRef idx="1">
            <a:schemeClr val="accent2"/>
          </a:effectRef>
          <a:fontRef idx="minor">
            <a:schemeClr val="dk1"/>
          </a:fontRef>
        </p:style>
        <p:txBody>
          <a:bodyPr>
            <a:noAutofit/>
          </a:bodyPr>
          <a:lstStyle/>
          <a:p>
            <a:pPr marL="0" indent="0" algn="just">
              <a:buNone/>
            </a:pPr>
            <a:r>
              <a:rPr lang="ru-RU" sz="1600" b="1" dirty="0"/>
              <a:t>Статья 7. Признание электронных подписей, созданных в соответствии с нормами иностранного права и международными </a:t>
            </a:r>
            <a:r>
              <a:rPr lang="ru-RU" sz="1600" b="1" dirty="0" smtClean="0"/>
              <a:t>стандартами</a:t>
            </a:r>
          </a:p>
          <a:p>
            <a:pPr marL="0" indent="0" algn="just">
              <a:buNone/>
            </a:pPr>
            <a:r>
              <a:rPr lang="ru-RU" sz="1600" dirty="0"/>
              <a:t>1. Электронные подписи, созданные в соответствии с нормами права иностранного государства и международными стандартами, в Российской Федерации признаются электронными подписями того вида, признакам которого они соответствуют на основании настоящего Федерального закона, с учетом части 3 настоящей статьи.</a:t>
            </a:r>
          </a:p>
          <a:p>
            <a:pPr marL="0" indent="0" algn="just">
              <a:buNone/>
            </a:pPr>
            <a:r>
              <a:rPr lang="ru-RU" sz="1600" dirty="0" smtClean="0"/>
              <a:t>2</a:t>
            </a:r>
            <a:r>
              <a:rPr lang="ru-RU" sz="1600" dirty="0"/>
              <a:t>. Электронная подпись и подписанный ею электронный документ не могут считаться не имеющими юридической силы только на том основании, что сертификат ключа проверки электронной подписи выдан в соответствии с нормами иностранного права</a:t>
            </a:r>
            <a:r>
              <a:rPr lang="ru-RU" sz="1600" dirty="0" smtClean="0"/>
              <a:t>.</a:t>
            </a:r>
          </a:p>
          <a:p>
            <a:pPr marL="0" indent="0" algn="just">
              <a:buNone/>
            </a:pPr>
            <a:r>
              <a:rPr lang="ru-RU" sz="1600" dirty="0" smtClean="0"/>
              <a:t> </a:t>
            </a:r>
            <a:r>
              <a:rPr lang="ru-RU" sz="1600" dirty="0"/>
              <a:t>3. Признание электронных подписей, созданных в соответствии с нормами права иностранного государства и международными стандартами, соответствующими признакам усиленной электронной подписи, и их применение в правоотношениях в соответствии с законодательством Российской Федерации осуществляются в случаях, установленных международными договорами Российской Федерации. Такие электронные подписи признаются действительными в случае подтверждения соответствия их требованиям указанных международных договоров аккредитованной доверенной третьей стороной, аккредитованным удостоверяющим центром, иным лицом, уполномоченными на это международным договором Российской Федерации, с учетом настоящего Федерального закона.</a:t>
            </a: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8</a:t>
            </a:fld>
            <a:endParaRPr lang="ru-RU"/>
          </a:p>
        </p:txBody>
      </p:sp>
    </p:spTree>
    <p:extLst>
      <p:ext uri="{BB962C8B-B14F-4D97-AF65-F5344CB8AC3E}">
        <p14:creationId xmlns:p14="http://schemas.microsoft.com/office/powerpoint/2010/main" val="1771509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a:t>Изменили требования к участникам закупки (статья </a:t>
            </a:r>
            <a:r>
              <a:rPr lang="ru-RU" sz="2000" b="1" dirty="0" smtClean="0"/>
              <a:t>31 Федерального закона № 44-ФЗ) – учет конфликта интересов</a:t>
            </a:r>
            <a:endParaRPr lang="ru-RU" sz="2000" b="1" dirty="0"/>
          </a:p>
        </p:txBody>
      </p:sp>
      <p:sp>
        <p:nvSpPr>
          <p:cNvPr id="5" name="Объект 4"/>
          <p:cNvSpPr>
            <a:spLocks noGrp="1"/>
          </p:cNvSpPr>
          <p:nvPr>
            <p:ph sz="half"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0" indent="0" algn="just">
              <a:lnSpc>
                <a:spcPct val="115000"/>
              </a:lnSpc>
              <a:spcAft>
                <a:spcPts val="0"/>
              </a:spcAft>
              <a:buNone/>
            </a:pPr>
            <a:r>
              <a:rPr lang="ru-RU" dirty="0">
                <a:ea typeface="Calibri"/>
                <a:cs typeface="Times New Roman"/>
              </a:rPr>
              <a:t>отсутствие обстоятельств, при которых </a:t>
            </a:r>
            <a:r>
              <a:rPr lang="ru-RU" b="1" dirty="0">
                <a:ea typeface="Calibri"/>
                <a:cs typeface="Times New Roman"/>
              </a:rPr>
              <a:t>должностное лицо </a:t>
            </a:r>
            <a:r>
              <a:rPr lang="ru-RU" b="1" dirty="0" smtClean="0">
                <a:ea typeface="Calibri"/>
                <a:cs typeface="Times New Roman"/>
              </a:rPr>
              <a:t>заказчика</a:t>
            </a:r>
          </a:p>
          <a:p>
            <a:pPr marL="0" indent="0" algn="just">
              <a:lnSpc>
                <a:spcPct val="115000"/>
              </a:lnSpc>
              <a:spcAft>
                <a:spcPts val="0"/>
              </a:spcAft>
              <a:buNone/>
            </a:pPr>
            <a:r>
              <a:rPr lang="ru-RU" dirty="0" smtClean="0">
                <a:ea typeface="Calibri"/>
                <a:cs typeface="Times New Roman"/>
              </a:rPr>
              <a:t> </a:t>
            </a:r>
            <a:r>
              <a:rPr lang="ru-RU" dirty="0">
                <a:ea typeface="Calibri"/>
                <a:cs typeface="Times New Roman"/>
              </a:rPr>
              <a:t>(руководитель заказчика, </a:t>
            </a:r>
            <a:endParaRPr lang="ru-RU" dirty="0" smtClean="0">
              <a:ea typeface="Calibri"/>
              <a:cs typeface="Times New Roman"/>
            </a:endParaRPr>
          </a:p>
          <a:p>
            <a:pPr marL="0" indent="0" algn="just">
              <a:lnSpc>
                <a:spcPct val="115000"/>
              </a:lnSpc>
              <a:spcAft>
                <a:spcPts val="0"/>
              </a:spcAft>
              <a:buNone/>
            </a:pPr>
            <a:r>
              <a:rPr lang="ru-RU" dirty="0" smtClean="0">
                <a:ea typeface="Calibri"/>
                <a:cs typeface="Times New Roman"/>
              </a:rPr>
              <a:t>член </a:t>
            </a:r>
            <a:r>
              <a:rPr lang="ru-RU" dirty="0">
                <a:ea typeface="Calibri"/>
                <a:cs typeface="Times New Roman"/>
              </a:rPr>
              <a:t>комиссии по осуществлению закупок</a:t>
            </a:r>
            <a:r>
              <a:rPr lang="ru-RU" dirty="0" smtClean="0">
                <a:ea typeface="Calibri"/>
                <a:cs typeface="Times New Roman"/>
              </a:rPr>
              <a:t>,</a:t>
            </a:r>
          </a:p>
          <a:p>
            <a:pPr marL="0" indent="0" algn="just">
              <a:lnSpc>
                <a:spcPct val="115000"/>
              </a:lnSpc>
              <a:spcAft>
                <a:spcPts val="0"/>
              </a:spcAft>
              <a:buNone/>
            </a:pPr>
            <a:r>
              <a:rPr lang="ru-RU" dirty="0" smtClean="0">
                <a:ea typeface="Calibri"/>
                <a:cs typeface="Times New Roman"/>
              </a:rPr>
              <a:t>руководитель </a:t>
            </a:r>
            <a:r>
              <a:rPr lang="ru-RU" dirty="0">
                <a:ea typeface="Calibri"/>
                <a:cs typeface="Times New Roman"/>
              </a:rPr>
              <a:t>контрактной службы заказчика</a:t>
            </a:r>
            <a:r>
              <a:rPr lang="ru-RU" dirty="0" smtClean="0">
                <a:ea typeface="Calibri"/>
                <a:cs typeface="Times New Roman"/>
              </a:rPr>
              <a:t>,</a:t>
            </a:r>
          </a:p>
          <a:p>
            <a:pPr marL="0" indent="0" algn="just">
              <a:lnSpc>
                <a:spcPct val="115000"/>
              </a:lnSpc>
              <a:spcAft>
                <a:spcPts val="0"/>
              </a:spcAft>
              <a:buNone/>
            </a:pPr>
            <a:r>
              <a:rPr lang="ru-RU" dirty="0" smtClean="0">
                <a:ea typeface="Calibri"/>
                <a:cs typeface="Times New Roman"/>
              </a:rPr>
              <a:t>контрактный </a:t>
            </a:r>
            <a:r>
              <a:rPr lang="ru-RU" dirty="0">
                <a:ea typeface="Calibri"/>
                <a:cs typeface="Times New Roman"/>
              </a:rPr>
              <a:t>управляющий</a:t>
            </a:r>
            <a:r>
              <a:rPr lang="ru-RU" dirty="0" smtClean="0">
                <a:ea typeface="Calibri"/>
                <a:cs typeface="Times New Roman"/>
              </a:rPr>
              <a:t>),</a:t>
            </a:r>
          </a:p>
          <a:p>
            <a:pPr marL="0" indent="0" algn="just">
              <a:lnSpc>
                <a:spcPct val="115000"/>
              </a:lnSpc>
              <a:spcAft>
                <a:spcPts val="0"/>
              </a:spcAft>
              <a:buNone/>
            </a:pPr>
            <a:r>
              <a:rPr lang="ru-RU" b="1" dirty="0" smtClean="0">
                <a:ea typeface="Calibri"/>
                <a:cs typeface="Times New Roman"/>
              </a:rPr>
              <a:t>его </a:t>
            </a:r>
            <a:r>
              <a:rPr lang="ru-RU" b="1" dirty="0">
                <a:ea typeface="Calibri"/>
                <a:cs typeface="Times New Roman"/>
              </a:rPr>
              <a:t>супруг (супруга), </a:t>
            </a:r>
            <a:endParaRPr lang="ru-RU" b="1" dirty="0" smtClean="0">
              <a:ea typeface="Calibri"/>
              <a:cs typeface="Times New Roman"/>
            </a:endParaRPr>
          </a:p>
          <a:p>
            <a:pPr marL="0" indent="0" algn="just">
              <a:lnSpc>
                <a:spcPct val="115000"/>
              </a:lnSpc>
              <a:spcAft>
                <a:spcPts val="0"/>
              </a:spcAft>
              <a:buNone/>
            </a:pPr>
            <a:r>
              <a:rPr lang="ru-RU" b="1" dirty="0" smtClean="0">
                <a:ea typeface="Calibri"/>
                <a:cs typeface="Times New Roman"/>
              </a:rPr>
              <a:t>близкий </a:t>
            </a:r>
            <a:r>
              <a:rPr lang="ru-RU" b="1" dirty="0">
                <a:ea typeface="Calibri"/>
                <a:cs typeface="Times New Roman"/>
              </a:rPr>
              <a:t>родственник </a:t>
            </a:r>
            <a:r>
              <a:rPr lang="ru-RU" dirty="0">
                <a:ea typeface="Calibri"/>
                <a:cs typeface="Times New Roman"/>
              </a:rPr>
              <a:t>по прямой восходящей или нисходящей линии (отец, мать, дедушка, бабушка, сын, дочь, внук, внучка), </a:t>
            </a:r>
            <a:endParaRPr lang="ru-RU" dirty="0" smtClean="0">
              <a:ea typeface="Calibri"/>
              <a:cs typeface="Times New Roman"/>
            </a:endParaRPr>
          </a:p>
          <a:p>
            <a:pPr marL="0" indent="0" algn="just">
              <a:lnSpc>
                <a:spcPct val="115000"/>
              </a:lnSpc>
              <a:spcAft>
                <a:spcPts val="0"/>
              </a:spcAft>
              <a:buNone/>
            </a:pPr>
            <a:r>
              <a:rPr lang="ru-RU" b="1" dirty="0" smtClean="0">
                <a:ea typeface="Calibri"/>
                <a:cs typeface="Times New Roman"/>
              </a:rPr>
              <a:t>полнородный </a:t>
            </a:r>
            <a:r>
              <a:rPr lang="ru-RU" b="1" dirty="0">
                <a:ea typeface="Calibri"/>
                <a:cs typeface="Times New Roman"/>
              </a:rPr>
              <a:t>или </a:t>
            </a:r>
            <a:r>
              <a:rPr lang="ru-RU" b="1" dirty="0" err="1">
                <a:ea typeface="Calibri"/>
                <a:cs typeface="Times New Roman"/>
              </a:rPr>
              <a:t>неполнородный</a:t>
            </a:r>
            <a:r>
              <a:rPr lang="ru-RU" b="1" dirty="0">
                <a:ea typeface="Calibri"/>
                <a:cs typeface="Times New Roman"/>
              </a:rPr>
              <a:t> </a:t>
            </a:r>
            <a:r>
              <a:rPr lang="ru-RU" dirty="0">
                <a:ea typeface="Calibri"/>
                <a:cs typeface="Times New Roman"/>
              </a:rPr>
              <a:t>(имеющий общих с должностным лицом заказчика отца или мать) </a:t>
            </a:r>
            <a:r>
              <a:rPr lang="ru-RU" dirty="0" smtClean="0">
                <a:ea typeface="Calibri"/>
                <a:cs typeface="Times New Roman"/>
              </a:rPr>
              <a:t> </a:t>
            </a:r>
            <a:r>
              <a:rPr lang="ru-RU" b="1" dirty="0" smtClean="0">
                <a:ea typeface="Calibri"/>
                <a:cs typeface="Times New Roman"/>
              </a:rPr>
              <a:t>брат </a:t>
            </a:r>
            <a:r>
              <a:rPr lang="ru-RU" b="1" dirty="0">
                <a:ea typeface="Calibri"/>
                <a:cs typeface="Times New Roman"/>
              </a:rPr>
              <a:t>(сестра)</a:t>
            </a:r>
            <a:r>
              <a:rPr lang="ru-RU" dirty="0">
                <a:ea typeface="Calibri"/>
                <a:cs typeface="Times New Roman"/>
              </a:rPr>
              <a:t>, </a:t>
            </a:r>
            <a:endParaRPr lang="ru-RU" dirty="0" smtClean="0">
              <a:ea typeface="Calibri"/>
              <a:cs typeface="Times New Roman"/>
            </a:endParaRPr>
          </a:p>
          <a:p>
            <a:pPr marL="0" indent="0" algn="just">
              <a:lnSpc>
                <a:spcPct val="115000"/>
              </a:lnSpc>
              <a:spcAft>
                <a:spcPts val="0"/>
              </a:spcAft>
              <a:buNone/>
            </a:pPr>
            <a:r>
              <a:rPr lang="ru-RU" b="1" dirty="0" smtClean="0">
                <a:ea typeface="Calibri"/>
                <a:cs typeface="Times New Roman"/>
              </a:rPr>
              <a:t>лицо</a:t>
            </a:r>
            <a:r>
              <a:rPr lang="ru-RU" b="1" dirty="0">
                <a:ea typeface="Calibri"/>
                <a:cs typeface="Times New Roman"/>
              </a:rPr>
              <a:t>, усыновленное </a:t>
            </a:r>
            <a:r>
              <a:rPr lang="ru-RU" dirty="0">
                <a:ea typeface="Calibri"/>
                <a:cs typeface="Times New Roman"/>
              </a:rPr>
              <a:t>должностным лицом заказчика, </a:t>
            </a:r>
            <a:endParaRPr lang="ru-RU" dirty="0" smtClean="0">
              <a:ea typeface="Calibri"/>
              <a:cs typeface="Times New Roman"/>
            </a:endParaRPr>
          </a:p>
          <a:p>
            <a:pPr marL="0" indent="0" algn="just">
              <a:lnSpc>
                <a:spcPct val="115000"/>
              </a:lnSpc>
              <a:spcAft>
                <a:spcPts val="0"/>
              </a:spcAft>
              <a:buNone/>
            </a:pPr>
            <a:r>
              <a:rPr lang="ru-RU" dirty="0" smtClean="0">
                <a:ea typeface="Calibri"/>
                <a:cs typeface="Times New Roman"/>
              </a:rPr>
              <a:t>либо </a:t>
            </a:r>
            <a:r>
              <a:rPr lang="ru-RU" b="1" dirty="0">
                <a:ea typeface="Calibri"/>
                <a:cs typeface="Times New Roman"/>
              </a:rPr>
              <a:t>усыновитель</a:t>
            </a:r>
            <a:r>
              <a:rPr lang="ru-RU" dirty="0">
                <a:ea typeface="Calibri"/>
                <a:cs typeface="Times New Roman"/>
              </a:rPr>
              <a:t> этого должностного лица заказчика является:</a:t>
            </a:r>
            <a:endParaRPr lang="ru-RU" sz="2400" dirty="0">
              <a:ea typeface="Calibri"/>
              <a:cs typeface="Times New Roman"/>
            </a:endParaRPr>
          </a:p>
          <a:p>
            <a:endParaRPr lang="ru-RU" dirty="0"/>
          </a:p>
        </p:txBody>
      </p:sp>
      <p:sp>
        <p:nvSpPr>
          <p:cNvPr id="6" name="Объект 5"/>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0" indent="0" algn="ctr">
              <a:lnSpc>
                <a:spcPct val="115000"/>
              </a:lnSpc>
              <a:spcBef>
                <a:spcPts val="0"/>
              </a:spcBef>
              <a:buNone/>
            </a:pPr>
            <a:r>
              <a:rPr lang="ru-RU" dirty="0">
                <a:ea typeface="Calibri"/>
                <a:cs typeface="Times New Roman"/>
              </a:rPr>
              <a:t>а) физическим лицом (в том числе зарегистрированным в качестве индивидуального предпринимателя), являющимся участником </a:t>
            </a:r>
            <a:r>
              <a:rPr lang="ru-RU" dirty="0" smtClean="0">
                <a:ea typeface="Calibri"/>
                <a:cs typeface="Times New Roman"/>
              </a:rPr>
              <a:t>закупки;</a:t>
            </a:r>
          </a:p>
          <a:p>
            <a:pPr marL="0" indent="0" algn="just">
              <a:lnSpc>
                <a:spcPct val="115000"/>
              </a:lnSpc>
              <a:spcBef>
                <a:spcPts val="0"/>
              </a:spcBef>
              <a:buNone/>
            </a:pPr>
            <a:endParaRPr lang="ru-RU" dirty="0">
              <a:ea typeface="Calibri"/>
              <a:cs typeface="Times New Roman"/>
            </a:endParaRPr>
          </a:p>
          <a:p>
            <a:pPr marL="0" indent="0" algn="ctr">
              <a:lnSpc>
                <a:spcPct val="115000"/>
              </a:lnSpc>
              <a:spcBef>
                <a:spcPts val="0"/>
              </a:spcBef>
              <a:buNone/>
            </a:pPr>
            <a:r>
              <a:rPr lang="ru-RU" dirty="0" smtClean="0">
                <a:ea typeface="Calibri"/>
                <a:cs typeface="Times New Roman"/>
              </a:rPr>
              <a:t>б</a:t>
            </a:r>
            <a:r>
              <a:rPr lang="ru-RU" dirty="0">
                <a:ea typeface="Calibri"/>
                <a:cs typeface="Times New Roman"/>
              </a:rPr>
              <a:t>) руководителем, единоличным исполнительным органом, членом коллегиального исполнительного органа, учредителем, членом коллегиального органа унитарной организации, являющейся участником закупки</a:t>
            </a:r>
            <a:r>
              <a:rPr lang="ru-RU" dirty="0" smtClean="0">
                <a:ea typeface="Calibri"/>
                <a:cs typeface="Times New Roman"/>
              </a:rPr>
              <a:t>;</a:t>
            </a:r>
          </a:p>
          <a:p>
            <a:pPr marL="0" indent="342900" algn="just">
              <a:lnSpc>
                <a:spcPct val="115000"/>
              </a:lnSpc>
              <a:spcBef>
                <a:spcPts val="0"/>
              </a:spcBef>
            </a:pPr>
            <a:endParaRPr lang="ru-RU" sz="2400" dirty="0">
              <a:ea typeface="Calibri"/>
              <a:cs typeface="Times New Roman"/>
            </a:endParaRPr>
          </a:p>
          <a:p>
            <a:pPr marL="0" indent="0" algn="ctr">
              <a:lnSpc>
                <a:spcPct val="115000"/>
              </a:lnSpc>
              <a:spcBef>
                <a:spcPts val="0"/>
              </a:spcBef>
              <a:buNone/>
            </a:pPr>
            <a:r>
              <a:rPr lang="ru-RU" dirty="0" smtClean="0">
                <a:ea typeface="Calibri"/>
              </a:rPr>
              <a:t>в</a:t>
            </a:r>
            <a:r>
              <a:rPr lang="ru-RU" dirty="0">
                <a:ea typeface="Calibri"/>
              </a:rPr>
              <a:t>) единоличным исполнительным органом, членом коллегиального исполнительного органа, членом коллегиального органа управления, выгодоприобретателем корпоративного юридического лица, являющегося участником закупки</a:t>
            </a:r>
            <a:r>
              <a:rPr lang="ru-RU" dirty="0">
                <a:latin typeface="Times New Roman"/>
                <a:ea typeface="Calibri"/>
              </a:rPr>
              <a:t>. </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9</a:t>
            </a:fld>
            <a:endParaRPr lang="ru-RU"/>
          </a:p>
        </p:txBody>
      </p:sp>
      <p:sp>
        <p:nvSpPr>
          <p:cNvPr id="7" name="Стрелка вправо 6"/>
          <p:cNvSpPr/>
          <p:nvPr/>
        </p:nvSpPr>
        <p:spPr>
          <a:xfrm>
            <a:off x="3419872" y="59492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8475186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15041</TotalTime>
  <Words>3245</Words>
  <Application>Microsoft Office PowerPoint</Application>
  <PresentationFormat>Экран (4:3)</PresentationFormat>
  <Paragraphs>233</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Тема Office</vt:lpstr>
      <vt:lpstr>   Основные изменения в законодательстве  о контрактной системе  с 1 января 2023 года       29 декабря 2022 года     </vt:lpstr>
      <vt:lpstr>НОРМАТИВНО-ПРАВОВАЯ БАЗА  </vt:lpstr>
      <vt:lpstr>Изменения в статье 3  Федерального закона № 44-ФЗ</vt:lpstr>
      <vt:lpstr>БК РФ Статья 241. Особенности исполнения бюджетов, установленные федеральными законами</vt:lpstr>
      <vt:lpstr> Перечень государств и территорий, предоставляющих льготный налоговый режим налогообложения и (или) не предусматривающих раскрытия и предоставления информации при проведении финансовых операций (офшорные зоны)- Приказ Министерства финансов РФ от 13 ноября 2007 г. N 108н </vt:lpstr>
      <vt:lpstr>В соответствии с Федеральным законом от 14.07.2022 года № 255-ФЗ «О контроле за деятельностью лиц, находящихся под иностранным влиянием»</vt:lpstr>
      <vt:lpstr>Определен порядок подписи электронных документов участниками закупок, являющимися иностранными лицами  (часть 2 статьи 5 Федерального закона № 44-ФЗ)</vt:lpstr>
      <vt:lpstr>Федеральный закон от 6 апреля 2011 года  N 63-ФЗ «Об электронной подписи» </vt:lpstr>
      <vt:lpstr>Изменили требования к участникам закупки (статья 31 Федерального закона № 44-ФЗ) – учет конфликта интересов</vt:lpstr>
      <vt:lpstr>Изменили антидемпинговые меры при проведении конкурса и аукциона  (статья 37 Федерального закона № 44-ФЗ)</vt:lpstr>
      <vt:lpstr>Изменили антидемпинговые меры при проведении конкурса и аукциона  (статья 37 Федерального закона № 44-ФЗ)</vt:lpstr>
      <vt:lpstr>Изменили антидемпинговые меры при проведении конкурса и аукциона  (статья 37 Федерального закона № 44-ФЗ)</vt:lpstr>
      <vt:lpstr>Обеспечение заявки на участие в закупке (статья 44 Федерального закона № 44-ФЗ)-  сформулирована цель блокировки денежных средств</vt:lpstr>
      <vt:lpstr>Блокирование (прекращение блокирования), перевод денежных средств осуществляется после наступления следующих случаев: </vt:lpstr>
      <vt:lpstr>Обеспечение заявки на участие в закупке (статья 44 Федерального закона № 44-ФЗ).  Изменился срок возврата</vt:lpstr>
      <vt:lpstr>Обеспечение заявки на участие в закупке (статья 44). Изменился срок возврата</vt:lpstr>
      <vt:lpstr>Условия независимой гарантии. Реестры независимых гарантий (статья 45 Федерального закона № 44-ФЗ)</vt:lpstr>
      <vt:lpstr>Порядок проведения электронного конкурса дополнен возможностью подать ценовое предложение ниже нуля (статья 48 Федерального закона № 44-ФЗ)</vt:lpstr>
      <vt:lpstr>Проведение электронного аукциона (статья 49)</vt:lpstr>
      <vt:lpstr>Осуществление закупки у единственного поставщика (подрядчика, исполнителя)  (статья 93 Федерального закона № 44-ФЗ) –  новое основание</vt:lpstr>
      <vt:lpstr>Изменения статьи 93 Федерального закона № 44-ФЗ</vt:lpstr>
      <vt:lpstr>Изменения статьи 93 Федерального закона № 44-ФЗ</vt:lpstr>
      <vt:lpstr>Изменен порядок проведения электронной закупки по части 12 статьи 93 Федерального закона N 44-ФЗ</vt:lpstr>
      <vt:lpstr>Изменен порядок проведения электронной закупки по части 12 статьи 93 Федерального закона N 44-ФЗ</vt:lpstr>
      <vt:lpstr>Изменен порядок проведения электронной закупки по части 12 статьи 93 Федерального закона N 44-ФЗ</vt:lpstr>
      <vt:lpstr>Изменен порядок проведения электронной закупки по части 12 статьи 93 Федерального закона N 44-ФЗ</vt:lpstr>
      <vt:lpstr>Вступают в силу положения ч. 13 ст. 93 Федерального закона № 44-ФЗ</vt:lpstr>
      <vt:lpstr>Уточнили случаи и порядок изменения условий контракта (статья 95 Федерального закона № 44-ФЗ)</vt:lpstr>
      <vt:lpstr>Внесли изменения в статью 112 Федерального закона № 44-ФЗ</vt:lpstr>
      <vt:lpstr>Внесли изменения в статью 112 Федерального закона № 44-ФЗ</vt:lpstr>
      <vt:lpstr>Спасибо за внимание!</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Стандартные разделы (условия)</dc:title>
  <dc:creator>Admin</dc:creator>
  <cp:lastModifiedBy>Юля Долуденко</cp:lastModifiedBy>
  <cp:revision>746</cp:revision>
  <cp:lastPrinted>2020-01-23T13:10:35Z</cp:lastPrinted>
  <dcterms:created xsi:type="dcterms:W3CDTF">2009-10-13T11:01:23Z</dcterms:created>
  <dcterms:modified xsi:type="dcterms:W3CDTF">2022-12-30T07:10:25Z</dcterms:modified>
</cp:coreProperties>
</file>