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25" r:id="rId1"/>
  </p:sldMasterIdLst>
  <p:notesMasterIdLst>
    <p:notesMasterId r:id="rId32"/>
  </p:notesMasterIdLst>
  <p:handoutMasterIdLst>
    <p:handoutMasterId r:id="rId33"/>
  </p:handoutMasterIdLst>
  <p:sldIdLst>
    <p:sldId id="305" r:id="rId2"/>
    <p:sldId id="459" r:id="rId3"/>
    <p:sldId id="457" r:id="rId4"/>
    <p:sldId id="461" r:id="rId5"/>
    <p:sldId id="462" r:id="rId6"/>
    <p:sldId id="463" r:id="rId7"/>
    <p:sldId id="464" r:id="rId8"/>
    <p:sldId id="465" r:id="rId9"/>
    <p:sldId id="419" r:id="rId10"/>
    <p:sldId id="470" r:id="rId11"/>
    <p:sldId id="467" r:id="rId12"/>
    <p:sldId id="468" r:id="rId13"/>
    <p:sldId id="466" r:id="rId14"/>
    <p:sldId id="469" r:id="rId15"/>
    <p:sldId id="471" r:id="rId16"/>
    <p:sldId id="472" r:id="rId17"/>
    <p:sldId id="473" r:id="rId18"/>
    <p:sldId id="460" r:id="rId19"/>
    <p:sldId id="475" r:id="rId20"/>
    <p:sldId id="477" r:id="rId21"/>
    <p:sldId id="478" r:id="rId22"/>
    <p:sldId id="479" r:id="rId23"/>
    <p:sldId id="418" r:id="rId24"/>
    <p:sldId id="420" r:id="rId25"/>
    <p:sldId id="480" r:id="rId26"/>
    <p:sldId id="421" r:id="rId27"/>
    <p:sldId id="481" r:id="rId28"/>
    <p:sldId id="482" r:id="rId29"/>
    <p:sldId id="483" r:id="rId30"/>
    <p:sldId id="298" r:id="rId3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3" autoAdjust="0"/>
    <p:restoredTop sz="90925" autoAdjust="0"/>
  </p:normalViewPr>
  <p:slideViewPr>
    <p:cSldViewPr>
      <p:cViewPr>
        <p:scale>
          <a:sx n="75" d="100"/>
          <a:sy n="75" d="100"/>
        </p:scale>
        <p:origin x="-1800" y="-2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8" d="100"/>
          <a:sy n="88" d="100"/>
        </p:scale>
        <p:origin x="-382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ru-RU" smtClean="0"/>
              <a:t>Управление государственного заказа и лицензирования Белгородской области, 2018 г.</a:t>
            </a:r>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FDF08C-AD7F-4AE7-A8BA-4B74EE6B2AB1}" type="datetimeFigureOut">
              <a:rPr lang="ru-RU" smtClean="0"/>
              <a:t>07.02.2022</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7510B5-0A13-49C4-9AFB-26250E3C653F}" type="slidenum">
              <a:rPr lang="ru-RU" smtClean="0"/>
              <a:t>‹#›</a:t>
            </a:fld>
            <a:endParaRPr lang="ru-RU"/>
          </a:p>
        </p:txBody>
      </p:sp>
    </p:spTree>
    <p:extLst>
      <p:ext uri="{BB962C8B-B14F-4D97-AF65-F5344CB8AC3E}">
        <p14:creationId xmlns:p14="http://schemas.microsoft.com/office/powerpoint/2010/main" val="90626472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r>
              <a:rPr lang="ru-RU" smtClean="0"/>
              <a:t>Управление государственного заказа и лицензирования Белгородской области, 2018 г.</a:t>
            </a: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9B006D0-5BA4-4DC7-A3B5-A01552EFA324}" type="datetimeFigureOut">
              <a:rPr lang="ru-RU"/>
              <a:pPr>
                <a:defRPr/>
              </a:pPr>
              <a:t>07.02.2022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0D54F76-2FC5-4CF4-A191-3D58A57CC208}" type="slidenum">
              <a:rPr lang="ru-RU"/>
              <a:pPr>
                <a:defRPr/>
              </a:pPr>
              <a:t>‹#›</a:t>
            </a:fld>
            <a:endParaRPr lang="ru-RU"/>
          </a:p>
        </p:txBody>
      </p:sp>
    </p:spTree>
    <p:extLst>
      <p:ext uri="{BB962C8B-B14F-4D97-AF65-F5344CB8AC3E}">
        <p14:creationId xmlns:p14="http://schemas.microsoft.com/office/powerpoint/2010/main" val="39736302"/>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Верхний колонтитул 3"/>
          <p:cNvSpPr>
            <a:spLocks noGrp="1"/>
          </p:cNvSpPr>
          <p:nvPr>
            <p:ph type="hdr" sz="quarter" idx="10"/>
          </p:nvPr>
        </p:nvSpPr>
        <p:spPr/>
        <p:txBody>
          <a:bodyPr/>
          <a:lstStyle/>
          <a:p>
            <a:pPr>
              <a:defRPr/>
            </a:pPr>
            <a:r>
              <a:rPr lang="ru-RU" smtClean="0">
                <a:solidFill>
                  <a:prstClr val="black"/>
                </a:solidFill>
              </a:rPr>
              <a:t>Управление государственного заказа и лицензирования Белгородской области, 2018 г.</a:t>
            </a:r>
            <a:endParaRPr lang="ru-RU">
              <a:solidFill>
                <a:prstClr val="black"/>
              </a:solidFill>
            </a:endParaRPr>
          </a:p>
        </p:txBody>
      </p:sp>
      <p:sp>
        <p:nvSpPr>
          <p:cNvPr id="5" name="Номер слайда 4"/>
          <p:cNvSpPr>
            <a:spLocks noGrp="1"/>
          </p:cNvSpPr>
          <p:nvPr>
            <p:ph type="sldNum" sz="quarter" idx="11"/>
          </p:nvPr>
        </p:nvSpPr>
        <p:spPr/>
        <p:txBody>
          <a:bodyPr/>
          <a:lstStyle/>
          <a:p>
            <a:pPr>
              <a:defRPr/>
            </a:pPr>
            <a:fld id="{60D54F76-2FC5-4CF4-A191-3D58A57CC208}" type="slidenum">
              <a:rPr lang="ru-RU" smtClean="0">
                <a:solidFill>
                  <a:prstClr val="black"/>
                </a:solidFill>
              </a:rPr>
              <a:pPr>
                <a:defRPr/>
              </a:pPr>
              <a:t>19</a:t>
            </a:fld>
            <a:endParaRPr lang="ru-RU">
              <a:solidFill>
                <a:prstClr val="black"/>
              </a:solidFill>
            </a:endParaRPr>
          </a:p>
        </p:txBody>
      </p:sp>
    </p:spTree>
    <p:extLst>
      <p:ext uri="{BB962C8B-B14F-4D97-AF65-F5344CB8AC3E}">
        <p14:creationId xmlns:p14="http://schemas.microsoft.com/office/powerpoint/2010/main" val="2328463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BD9A0863-F166-45EE-889F-01152849CD0D}" type="slidenum">
              <a:rPr lang="ru-RU" smtClean="0"/>
              <a:pPr>
                <a:defRPr/>
              </a:pPr>
              <a:t>‹#›</a:t>
            </a:fld>
            <a:endParaRPr lang="ru-RU"/>
          </a:p>
        </p:txBody>
      </p:sp>
    </p:spTree>
    <p:extLst>
      <p:ext uri="{BB962C8B-B14F-4D97-AF65-F5344CB8AC3E}">
        <p14:creationId xmlns:p14="http://schemas.microsoft.com/office/powerpoint/2010/main" val="1810243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8A50D75A-6C9E-441B-9BED-237A99442C63}" type="slidenum">
              <a:rPr lang="ru-RU" smtClean="0"/>
              <a:pPr>
                <a:defRPr/>
              </a:pPr>
              <a:t>‹#›</a:t>
            </a:fld>
            <a:endParaRPr lang="ru-RU"/>
          </a:p>
        </p:txBody>
      </p:sp>
    </p:spTree>
    <p:extLst>
      <p:ext uri="{BB962C8B-B14F-4D97-AF65-F5344CB8AC3E}">
        <p14:creationId xmlns:p14="http://schemas.microsoft.com/office/powerpoint/2010/main" val="1988216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A49863F5-6C81-48A7-B5C7-9EB2C19C9BA8}" type="slidenum">
              <a:rPr lang="ru-RU" smtClean="0"/>
              <a:pPr>
                <a:defRPr/>
              </a:pPr>
              <a:t>‹#›</a:t>
            </a:fld>
            <a:endParaRPr lang="ru-RU"/>
          </a:p>
        </p:txBody>
      </p:sp>
    </p:spTree>
    <p:extLst>
      <p:ext uri="{BB962C8B-B14F-4D97-AF65-F5344CB8AC3E}">
        <p14:creationId xmlns:p14="http://schemas.microsoft.com/office/powerpoint/2010/main" val="3109285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FDD1E54E-A18A-45F9-B93F-A6DCC9EAA0C6}" type="slidenum">
              <a:rPr lang="ru-RU" smtClean="0"/>
              <a:pPr>
                <a:defRPr/>
              </a:pPr>
              <a:t>‹#›</a:t>
            </a:fld>
            <a:endParaRPr lang="ru-RU"/>
          </a:p>
        </p:txBody>
      </p:sp>
    </p:spTree>
    <p:extLst>
      <p:ext uri="{BB962C8B-B14F-4D97-AF65-F5344CB8AC3E}">
        <p14:creationId xmlns:p14="http://schemas.microsoft.com/office/powerpoint/2010/main" val="3743461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3D275C3C-944D-475C-9AB0-1FD6524E236A}" type="slidenum">
              <a:rPr lang="ru-RU" smtClean="0"/>
              <a:pPr>
                <a:defRPr/>
              </a:pPr>
              <a:t>‹#›</a:t>
            </a:fld>
            <a:endParaRPr lang="ru-RU"/>
          </a:p>
        </p:txBody>
      </p:sp>
    </p:spTree>
    <p:extLst>
      <p:ext uri="{BB962C8B-B14F-4D97-AF65-F5344CB8AC3E}">
        <p14:creationId xmlns:p14="http://schemas.microsoft.com/office/powerpoint/2010/main" val="76480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AFBD7B16-36CC-410B-A853-DAF270E4772D}" type="slidenum">
              <a:rPr lang="ru-RU" smtClean="0"/>
              <a:pPr>
                <a:defRPr/>
              </a:pPr>
              <a:t>‹#›</a:t>
            </a:fld>
            <a:endParaRPr lang="ru-RU"/>
          </a:p>
        </p:txBody>
      </p:sp>
    </p:spTree>
    <p:extLst>
      <p:ext uri="{BB962C8B-B14F-4D97-AF65-F5344CB8AC3E}">
        <p14:creationId xmlns:p14="http://schemas.microsoft.com/office/powerpoint/2010/main" val="3772547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a:defRPr/>
            </a:pPr>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9" name="Номер слайда 8"/>
          <p:cNvSpPr>
            <a:spLocks noGrp="1"/>
          </p:cNvSpPr>
          <p:nvPr>
            <p:ph type="sldNum" sz="quarter" idx="12"/>
          </p:nvPr>
        </p:nvSpPr>
        <p:spPr/>
        <p:txBody>
          <a:bodyPr/>
          <a:lstStyle/>
          <a:p>
            <a:pPr>
              <a:defRPr/>
            </a:pPr>
            <a:fld id="{79F29D84-33EF-4E03-A25E-0DCAFAC6BC5C}" type="slidenum">
              <a:rPr lang="ru-RU" smtClean="0"/>
              <a:pPr>
                <a:defRPr/>
              </a:pPr>
              <a:t>‹#›</a:t>
            </a:fld>
            <a:endParaRPr lang="ru-RU"/>
          </a:p>
        </p:txBody>
      </p:sp>
    </p:spTree>
    <p:extLst>
      <p:ext uri="{BB962C8B-B14F-4D97-AF65-F5344CB8AC3E}">
        <p14:creationId xmlns:p14="http://schemas.microsoft.com/office/powerpoint/2010/main" val="44817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C9612EE1-10CF-4893-AFCB-8DB1CDD4224D}" type="slidenum">
              <a:rPr lang="ru-RU" smtClean="0"/>
              <a:pPr>
                <a:defRPr/>
              </a:pPr>
              <a:t>‹#›</a:t>
            </a:fld>
            <a:endParaRPr lang="ru-RU"/>
          </a:p>
        </p:txBody>
      </p:sp>
    </p:spTree>
    <p:extLst>
      <p:ext uri="{BB962C8B-B14F-4D97-AF65-F5344CB8AC3E}">
        <p14:creationId xmlns:p14="http://schemas.microsoft.com/office/powerpoint/2010/main" val="1053444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745DEF6B-0E1E-4B94-A2FA-1C71CA59026D}" type="slidenum">
              <a:rPr lang="ru-RU" smtClean="0"/>
              <a:pPr>
                <a:defRPr/>
              </a:pPr>
              <a:t>‹#›</a:t>
            </a:fld>
            <a:endParaRPr lang="ru-RU"/>
          </a:p>
        </p:txBody>
      </p:sp>
    </p:spTree>
    <p:extLst>
      <p:ext uri="{BB962C8B-B14F-4D97-AF65-F5344CB8AC3E}">
        <p14:creationId xmlns:p14="http://schemas.microsoft.com/office/powerpoint/2010/main" val="351480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690A37FE-93D9-4E42-ACC3-D2FB61D3F476}" type="slidenum">
              <a:rPr lang="ru-RU" smtClean="0"/>
              <a:pPr>
                <a:defRPr/>
              </a:pPr>
              <a:t>‹#›</a:t>
            </a:fld>
            <a:endParaRPr lang="ru-RU"/>
          </a:p>
        </p:txBody>
      </p:sp>
    </p:spTree>
    <p:extLst>
      <p:ext uri="{BB962C8B-B14F-4D97-AF65-F5344CB8AC3E}">
        <p14:creationId xmlns:p14="http://schemas.microsoft.com/office/powerpoint/2010/main" val="3031343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FDFF334F-F6BB-43DA-9B2F-E9C7FD59BCF8}" type="slidenum">
              <a:rPr lang="ru-RU" smtClean="0"/>
              <a:pPr>
                <a:defRPr/>
              </a:pPr>
              <a:t>‹#›</a:t>
            </a:fld>
            <a:endParaRPr lang="ru-RU"/>
          </a:p>
        </p:txBody>
      </p:sp>
    </p:spTree>
    <p:extLst>
      <p:ext uri="{BB962C8B-B14F-4D97-AF65-F5344CB8AC3E}">
        <p14:creationId xmlns:p14="http://schemas.microsoft.com/office/powerpoint/2010/main" val="3082159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C73A34F-69CC-47BE-BDF0-A807656FE1B8}" type="slidenum">
              <a:rPr lang="ru-RU" smtClean="0"/>
              <a:pPr>
                <a:defRPr/>
              </a:pPr>
              <a:t>‹#›</a:t>
            </a:fld>
            <a:endParaRPr lang="ru-RU"/>
          </a:p>
        </p:txBody>
      </p:sp>
    </p:spTree>
    <p:extLst>
      <p:ext uri="{BB962C8B-B14F-4D97-AF65-F5344CB8AC3E}">
        <p14:creationId xmlns:p14="http://schemas.microsoft.com/office/powerpoint/2010/main" val="3599767036"/>
      </p:ext>
    </p:extLst>
  </p:cSld>
  <p:clrMap bg1="lt1" tx1="dk1" bg2="lt2" tx2="dk2" accent1="accent1" accent2="accent2" accent3="accent3" accent4="accent4" accent5="accent5" accent6="accent6" hlink="hlink" folHlink="folHlink"/>
  <p:sldLayoutIdLst>
    <p:sldLayoutId id="2147484626" r:id="rId1"/>
    <p:sldLayoutId id="2147484627" r:id="rId2"/>
    <p:sldLayoutId id="2147484628" r:id="rId3"/>
    <p:sldLayoutId id="2147484629" r:id="rId4"/>
    <p:sldLayoutId id="2147484630" r:id="rId5"/>
    <p:sldLayoutId id="2147484631" r:id="rId6"/>
    <p:sldLayoutId id="2147484632" r:id="rId7"/>
    <p:sldLayoutId id="2147484633" r:id="rId8"/>
    <p:sldLayoutId id="2147484634" r:id="rId9"/>
    <p:sldLayoutId id="2147484635" r:id="rId10"/>
    <p:sldLayoutId id="214748463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consultantplus://offline/ref=33A0D3A6A1353E2D50207C63B6E8CB51273F20F4BA9A6D01EA71CC745CA3E6A79C5AE3E353E7252C54F1B2BDDB9F6646E46DEAC9277AL751I"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04664"/>
            <a:ext cx="8260672" cy="1039427"/>
          </a:xfrm>
        </p:spPr>
        <p:txBody>
          <a:bodyPr>
            <a:normAutofit fontScale="90000"/>
          </a:bodyPr>
          <a:lstStyle/>
          <a:p>
            <a:r>
              <a:rPr lang="ru-RU" dirty="0" smtClean="0"/>
              <a:t>          </a:t>
            </a:r>
            <a:r>
              <a:rPr lang="ru-RU" sz="2200" dirty="0"/>
              <a:t>У</a:t>
            </a:r>
            <a:r>
              <a:rPr lang="ru-RU" sz="2200" b="1" dirty="0" smtClean="0"/>
              <a:t>правление по регулированию контрактной системы  в сфере </a:t>
            </a:r>
            <a:br>
              <a:rPr lang="ru-RU" sz="2200" b="1" dirty="0" smtClean="0"/>
            </a:br>
            <a:r>
              <a:rPr lang="ru-RU" sz="2200" b="1" dirty="0" smtClean="0"/>
              <a:t>закупок  Белгородской области</a:t>
            </a:r>
            <a:endParaRPr lang="ru-RU" sz="2200" b="1" dirty="0"/>
          </a:p>
        </p:txBody>
      </p:sp>
      <p:sp>
        <p:nvSpPr>
          <p:cNvPr id="3" name="Объект 2"/>
          <p:cNvSpPr>
            <a:spLocks noGrp="1"/>
          </p:cNvSpPr>
          <p:nvPr>
            <p:ph idx="1"/>
          </p:nvPr>
        </p:nvSpPr>
        <p:spPr/>
        <p:txBody>
          <a:bodyPr>
            <a:normAutofit fontScale="77500" lnSpcReduction="20000"/>
          </a:bodyPr>
          <a:lstStyle/>
          <a:p>
            <a:pPr marL="0" indent="0" algn="ctr">
              <a:lnSpc>
                <a:spcPct val="80000"/>
              </a:lnSpc>
              <a:buNone/>
              <a:defRPr/>
            </a:pPr>
            <a:endParaRPr lang="ru-RU" b="1" dirty="0"/>
          </a:p>
          <a:p>
            <a:pPr marL="0" indent="0" algn="ctr">
              <a:lnSpc>
                <a:spcPct val="120000"/>
              </a:lnSpc>
              <a:buNone/>
              <a:defRPr/>
            </a:pPr>
            <a:endParaRPr lang="ru-RU" sz="4600" b="1" dirty="0" smtClean="0"/>
          </a:p>
          <a:p>
            <a:pPr marL="0" indent="0" algn="ctr">
              <a:lnSpc>
                <a:spcPct val="120000"/>
              </a:lnSpc>
              <a:buNone/>
              <a:defRPr/>
            </a:pPr>
            <a:r>
              <a:rPr lang="ru-RU" sz="4600" b="1" dirty="0" smtClean="0"/>
              <a:t>Проект контракта</a:t>
            </a:r>
          </a:p>
          <a:p>
            <a:pPr marL="0" indent="0" algn="ctr">
              <a:lnSpc>
                <a:spcPct val="120000"/>
              </a:lnSpc>
              <a:spcBef>
                <a:spcPts val="0"/>
              </a:spcBef>
              <a:buNone/>
              <a:defRPr/>
            </a:pPr>
            <a:r>
              <a:rPr lang="ru-RU" sz="2800" b="1" dirty="0" smtClean="0">
                <a:latin typeface="Times New Roman" pitchFamily="18" charset="0"/>
                <a:cs typeface="Times New Roman" pitchFamily="18" charset="0"/>
              </a:rPr>
              <a:t> (в рамках Федерального закона от 5 апреля 2013 года </a:t>
            </a:r>
          </a:p>
          <a:p>
            <a:pPr marL="0" indent="0" algn="ctr">
              <a:spcBef>
                <a:spcPts val="0"/>
              </a:spcBef>
              <a:buNone/>
            </a:pPr>
            <a:r>
              <a:rPr lang="ru-RU" sz="2800" b="1" dirty="0" smtClean="0">
                <a:latin typeface="Times New Roman" pitchFamily="18" charset="0"/>
                <a:cs typeface="Times New Roman" pitchFamily="18" charset="0"/>
              </a:rPr>
              <a:t>№ 44-ФЗ «</a:t>
            </a:r>
            <a:r>
              <a:rPr lang="ru-RU" sz="2800" b="1" dirty="0" smtClean="0">
                <a:latin typeface="Times New Roman" pitchFamily="18" charset="0"/>
                <a:ea typeface="Times New Roman"/>
                <a:cs typeface="Times New Roman" pitchFamily="18" charset="0"/>
              </a:rPr>
              <a:t>О контрактной системе в сфере закупок товаров, работ , услуг для обеспечения государственных и муниципальных нужд»)</a:t>
            </a:r>
          </a:p>
          <a:p>
            <a:pPr marL="0" indent="0" algn="ctr">
              <a:lnSpc>
                <a:spcPct val="120000"/>
              </a:lnSpc>
              <a:spcBef>
                <a:spcPts val="0"/>
              </a:spcBef>
              <a:buNone/>
              <a:defRPr/>
            </a:pPr>
            <a:endParaRPr lang="ru-RU" sz="2200" b="1" dirty="0"/>
          </a:p>
          <a:p>
            <a:pPr marL="0" indent="0" algn="ctr">
              <a:lnSpc>
                <a:spcPct val="80000"/>
              </a:lnSpc>
              <a:buNone/>
              <a:defRPr/>
            </a:pPr>
            <a:endParaRPr lang="ru-RU" sz="2800" b="1" dirty="0" smtClean="0"/>
          </a:p>
          <a:p>
            <a:pPr marL="0" indent="0" algn="ctr">
              <a:lnSpc>
                <a:spcPct val="80000"/>
              </a:lnSpc>
              <a:buNone/>
              <a:defRPr/>
            </a:pPr>
            <a:endParaRPr lang="ru-RU" b="1" dirty="0"/>
          </a:p>
          <a:p>
            <a:pPr marL="0" indent="0" algn="ctr">
              <a:lnSpc>
                <a:spcPct val="80000"/>
              </a:lnSpc>
              <a:buNone/>
              <a:defRPr/>
            </a:pPr>
            <a:endParaRPr lang="ru-RU" sz="2800" b="1" dirty="0" smtClean="0"/>
          </a:p>
          <a:p>
            <a:pPr marL="0" indent="0" algn="ctr">
              <a:lnSpc>
                <a:spcPct val="80000"/>
              </a:lnSpc>
              <a:buNone/>
              <a:defRPr/>
            </a:pPr>
            <a:endParaRPr lang="ru-RU" b="1" dirty="0"/>
          </a:p>
          <a:p>
            <a:pPr marL="0" indent="0" algn="ctr">
              <a:lnSpc>
                <a:spcPct val="80000"/>
              </a:lnSpc>
              <a:buNone/>
              <a:defRPr/>
            </a:pPr>
            <a:r>
              <a:rPr lang="ru-RU" sz="2800" b="1" dirty="0" smtClean="0"/>
              <a:t>7 февраля 2022 года </a:t>
            </a:r>
            <a:endParaRPr lang="ru-RU" sz="2800" b="1" dirty="0"/>
          </a:p>
          <a:p>
            <a:endParaRPr lang="ru-RU" dirty="0"/>
          </a:p>
        </p:txBody>
      </p:sp>
      <p:pic>
        <p:nvPicPr>
          <p:cNvPr id="4" name="Рисунок 3" descr="C:\Users\User\Desktop\gerb_belgorodskoy_oblasti_gerbmaster.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04664"/>
            <a:ext cx="1020321" cy="1224136"/>
          </a:xfrm>
          <a:prstGeom prst="rect">
            <a:avLst/>
          </a:prstGeom>
          <a:noFill/>
          <a:ln>
            <a:noFill/>
          </a:ln>
        </p:spPr>
      </p:pic>
    </p:spTree>
    <p:extLst>
      <p:ext uri="{BB962C8B-B14F-4D97-AF65-F5344CB8AC3E}">
        <p14:creationId xmlns:p14="http://schemas.microsoft.com/office/powerpoint/2010/main" val="3338022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26170"/>
          </a:xfrm>
        </p:spPr>
        <p:txBody>
          <a:bodyPr>
            <a:noAutofit/>
          </a:bodyPr>
          <a:lstStyle/>
          <a:p>
            <a:pPr lvl="0">
              <a:spcBef>
                <a:spcPct val="20000"/>
              </a:spcBef>
            </a:pPr>
            <a:r>
              <a:rPr lang="ru-RU" sz="1800" b="1" dirty="0" smtClean="0">
                <a:solidFill>
                  <a:prstClr val="black"/>
                </a:solidFill>
                <a:latin typeface="YS Text"/>
                <a:ea typeface="Calibri"/>
                <a:cs typeface="Times New Roman"/>
              </a:rPr>
              <a:t>Контракт с начальной (максимальной) ценой 100 млн. рублей и более  на основании требований ч. 23, ч. 24 ст. 34 Федерального закона № 44-ФЗ и Постановления Правительства от 04.09.2013 года № 775 должен содержать  </a:t>
            </a:r>
            <a:r>
              <a:rPr lang="ru-RU" sz="2800" b="1" dirty="0" smtClean="0">
                <a:solidFill>
                  <a:prstClr val="black"/>
                </a:solidFill>
                <a:latin typeface="YS Text"/>
                <a:ea typeface="Calibri"/>
                <a:cs typeface="Times New Roman"/>
              </a:rPr>
              <a:t/>
            </a:r>
            <a:br>
              <a:rPr lang="ru-RU" sz="2800" b="1" dirty="0" smtClean="0">
                <a:solidFill>
                  <a:prstClr val="black"/>
                </a:solidFill>
                <a:latin typeface="YS Text"/>
                <a:ea typeface="Calibri"/>
                <a:cs typeface="Times New Roman"/>
              </a:rPr>
            </a:br>
            <a:endParaRPr lang="ru-RU" sz="2800" dirty="0"/>
          </a:p>
        </p:txBody>
      </p:sp>
      <p:sp>
        <p:nvSpPr>
          <p:cNvPr id="3" name="Объект 2"/>
          <p:cNvSpPr>
            <a:spLocks noGrp="1"/>
          </p:cNvSpPr>
          <p:nvPr>
            <p:ph idx="1"/>
          </p:nvPr>
        </p:nvSpPr>
        <p:spPr>
          <a:xfrm>
            <a:off x="251520" y="1772817"/>
            <a:ext cx="8229600" cy="4464496"/>
          </a:xfrm>
        </p:spPr>
        <p:txBody>
          <a:bodyPr>
            <a:normAutofit/>
          </a:bodyPr>
          <a:lstStyle/>
          <a:p>
            <a:pPr marL="0" lvl="0" indent="0" algn="just">
              <a:buNone/>
            </a:pPr>
            <a:r>
              <a:rPr lang="ru-RU" sz="1400" dirty="0" smtClean="0">
                <a:solidFill>
                  <a:prstClr val="black"/>
                </a:solidFill>
                <a:latin typeface="YS Text"/>
                <a:ea typeface="Calibri"/>
                <a:cs typeface="Times New Roman"/>
              </a:rPr>
              <a:t>	Обязанность </a:t>
            </a:r>
            <a:r>
              <a:rPr lang="ru-RU" sz="1400" dirty="0">
                <a:solidFill>
                  <a:prstClr val="black"/>
                </a:solidFill>
                <a:latin typeface="YS Text"/>
                <a:ea typeface="Calibri"/>
                <a:cs typeface="Times New Roman"/>
              </a:rPr>
              <a:t>поставщика (подрядчика, исполнителя) предоставлять информацию о всех соисполнителях, субподрядчиках, заключивших договор или договоры с поставщиком (подрядчиком, исполнителем), цена которого или общая цена которых составляет более чем десять процентов цены контракта. Информация предоставляется заказчику поставщиком (подрядчиком, исполнителем) в течение десяти дней с момента заключения им договора с соисполнителем, субподрядчиком </a:t>
            </a:r>
            <a:r>
              <a:rPr lang="ru-RU" sz="1400" dirty="0" smtClean="0">
                <a:solidFill>
                  <a:prstClr val="black"/>
                </a:solidFill>
                <a:latin typeface="YS Text"/>
                <a:ea typeface="Calibri"/>
                <a:cs typeface="Times New Roman"/>
              </a:rPr>
              <a:t>.</a:t>
            </a:r>
          </a:p>
          <a:p>
            <a:pPr marL="0" lvl="0" indent="0" algn="just">
              <a:buNone/>
            </a:pPr>
            <a:endParaRPr lang="ru-RU" sz="1400" dirty="0">
              <a:solidFill>
                <a:prstClr val="black"/>
              </a:solidFill>
              <a:latin typeface="YS Text"/>
              <a:ea typeface="Calibri"/>
              <a:cs typeface="Times New Roman"/>
            </a:endParaRPr>
          </a:p>
          <a:p>
            <a:pPr marL="0" lvl="0" indent="0" algn="just">
              <a:buNone/>
            </a:pPr>
            <a:r>
              <a:rPr lang="ru-RU" sz="1400" dirty="0" smtClean="0">
                <a:solidFill>
                  <a:prstClr val="black"/>
                </a:solidFill>
                <a:latin typeface="YS Text"/>
                <a:ea typeface="Calibri"/>
                <a:cs typeface="Times New Roman"/>
              </a:rPr>
              <a:t>	Кроме </a:t>
            </a:r>
            <a:r>
              <a:rPr lang="ru-RU" sz="1400" dirty="0">
                <a:solidFill>
                  <a:prstClr val="black"/>
                </a:solidFill>
                <a:latin typeface="YS Text"/>
                <a:ea typeface="Calibri"/>
                <a:cs typeface="Times New Roman"/>
              </a:rPr>
              <a:t>того, этим контрактом предусматривается ответственность за </a:t>
            </a:r>
            <a:r>
              <a:rPr lang="ru-RU" sz="1400" dirty="0" err="1">
                <a:solidFill>
                  <a:prstClr val="black"/>
                </a:solidFill>
                <a:latin typeface="YS Text"/>
                <a:ea typeface="Calibri"/>
                <a:cs typeface="Times New Roman"/>
              </a:rPr>
              <a:t>непредоставление</a:t>
            </a:r>
            <a:r>
              <a:rPr lang="ru-RU" sz="1400" dirty="0">
                <a:solidFill>
                  <a:prstClr val="black"/>
                </a:solidFill>
                <a:latin typeface="YS Text"/>
                <a:ea typeface="Calibri"/>
                <a:cs typeface="Times New Roman"/>
              </a:rPr>
              <a:t> указанной выше информации путем взыскания с поставщика (подрядчика, исполнителя) пени в размере одной трехсотой действующей на дату уплаты пени ключевой ставки Центрального банка Российской Федерации от цены договора, заключенного поставщиком (подрядчиком, исполнителем) с соисполнителем, </a:t>
            </a:r>
            <a:r>
              <a:rPr lang="ru-RU" sz="1400" dirty="0" smtClean="0">
                <a:solidFill>
                  <a:prstClr val="black"/>
                </a:solidFill>
                <a:latin typeface="YS Text"/>
                <a:ea typeface="Calibri"/>
                <a:cs typeface="Times New Roman"/>
              </a:rPr>
              <a:t>субподрядчиком), действующей </a:t>
            </a:r>
            <a:r>
              <a:rPr lang="ru-RU" sz="1400" dirty="0">
                <a:solidFill>
                  <a:prstClr val="black"/>
                </a:solidFill>
                <a:latin typeface="YS Text"/>
                <a:ea typeface="Calibri"/>
                <a:cs typeface="Times New Roman"/>
              </a:rPr>
              <a:t>на дату уплаты пени ключевой ставки Центрального банка Российской Федерации от цены договора, заключенного поставщиком (подрядчиком, исполнителем) с соисполнителем, субподрядчиком в соответствии с настоящей частью. Пеня подлежит начислению за каждый день просрочки исполнения такого обязательства </a:t>
            </a:r>
            <a:r>
              <a:rPr lang="ru-RU" sz="1400" dirty="0" smtClean="0">
                <a:solidFill>
                  <a:prstClr val="black"/>
                </a:solidFill>
                <a:latin typeface="YS Text"/>
                <a:ea typeface="Calibri"/>
                <a:cs typeface="Times New Roman"/>
              </a:rPr>
              <a:t>.</a:t>
            </a:r>
          </a:p>
        </p:txBody>
      </p:sp>
    </p:spTree>
    <p:extLst>
      <p:ext uri="{BB962C8B-B14F-4D97-AF65-F5344CB8AC3E}">
        <p14:creationId xmlns:p14="http://schemas.microsoft.com/office/powerpoint/2010/main" val="108390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576064"/>
          </a:xfrm>
        </p:spPr>
        <p:txBody>
          <a:bodyPr>
            <a:noAutofit/>
          </a:bodyPr>
          <a:lstStyle/>
          <a:p>
            <a:r>
              <a:rPr lang="ru-RU" sz="1800" b="1" dirty="0" smtClean="0">
                <a:latin typeface="YS Text"/>
              </a:rPr>
              <a:t>Порядок, сроки и условия поставки товара</a:t>
            </a:r>
            <a:br>
              <a:rPr lang="ru-RU" sz="1800" b="1" dirty="0" smtClean="0">
                <a:latin typeface="YS Text"/>
              </a:rPr>
            </a:br>
            <a:r>
              <a:rPr lang="ru-RU" sz="1800" b="1" dirty="0" smtClean="0">
                <a:latin typeface="YS Text"/>
              </a:rPr>
              <a:t> (выполнения работ, оказания услуг)</a:t>
            </a:r>
            <a:endParaRPr lang="ru-RU" sz="1800" b="1" dirty="0">
              <a:latin typeface="YS Text"/>
            </a:endParaRPr>
          </a:p>
        </p:txBody>
      </p:sp>
      <p:sp>
        <p:nvSpPr>
          <p:cNvPr id="3" name="Объект 2"/>
          <p:cNvSpPr>
            <a:spLocks noGrp="1"/>
          </p:cNvSpPr>
          <p:nvPr>
            <p:ph idx="1"/>
          </p:nvPr>
        </p:nvSpPr>
        <p:spPr>
          <a:xfrm>
            <a:off x="457200" y="908720"/>
            <a:ext cx="8229600" cy="5217443"/>
          </a:xfrm>
        </p:spPr>
        <p:txBody>
          <a:bodyPr>
            <a:normAutofit fontScale="92500"/>
          </a:bodyPr>
          <a:lstStyle/>
          <a:p>
            <a:pPr marL="0" indent="0" algn="just">
              <a:buNone/>
            </a:pPr>
            <a:r>
              <a:rPr lang="ru-RU" sz="1400" b="0" i="0" dirty="0" smtClean="0">
                <a:effectLst/>
                <a:latin typeface="YS Text"/>
              </a:rPr>
              <a:t>	</a:t>
            </a:r>
          </a:p>
          <a:p>
            <a:pPr marL="0" indent="0" algn="just">
              <a:buNone/>
            </a:pPr>
            <a:r>
              <a:rPr lang="ru-RU" sz="1400" dirty="0">
                <a:latin typeface="YS Text"/>
              </a:rPr>
              <a:t>	</a:t>
            </a:r>
            <a:r>
              <a:rPr lang="ru-RU" sz="1400" b="0" i="0" dirty="0" smtClean="0">
                <a:effectLst/>
                <a:latin typeface="YS Text"/>
              </a:rPr>
              <a:t>Этот раздел контракт, регламентирует порядок, условия  и сроки поставки товаров (выполнения работ, оказания услуг) согласно контракту.  Раздел должен содержать информацию о месте поставки товара (выполнения работ, оказания услуг).</a:t>
            </a:r>
          </a:p>
          <a:p>
            <a:pPr marL="0" indent="0" algn="just">
              <a:buNone/>
            </a:pPr>
            <a:r>
              <a:rPr lang="ru-RU" sz="1400" dirty="0" smtClean="0">
                <a:latin typeface="YS Text"/>
              </a:rPr>
              <a:t>	Раздел должен содержать информацию о сроке поставки товара (выполнения работ, оказания услуг), причем, если контрактом предусмотрена поэтапная поставка (выполнение, оказание), в разделе должны быть указаны сроки исполнения каждого этапа контракта. Эта информация может быть изложена и в Приложении к контракту, например в «Графике выполнения работ»</a:t>
            </a:r>
          </a:p>
          <a:p>
            <a:pPr marL="0" indent="0" algn="just">
              <a:buNone/>
            </a:pPr>
            <a:r>
              <a:rPr lang="ru-RU" sz="1400" b="1" dirty="0" smtClean="0">
                <a:latin typeface="YS Text"/>
                <a:ea typeface="Times New Roman"/>
              </a:rPr>
              <a:t>Важно!</a:t>
            </a:r>
            <a:r>
              <a:rPr lang="ru-RU" sz="1400" dirty="0" smtClean="0">
                <a:latin typeface="YS Text"/>
                <a:ea typeface="Times New Roman"/>
              </a:rPr>
              <a:t> При </a:t>
            </a:r>
            <a:r>
              <a:rPr lang="ru-RU" sz="1400" dirty="0">
                <a:latin typeface="YS Text"/>
                <a:ea typeface="Times New Roman"/>
              </a:rPr>
              <a:t>исполнении контракта </a:t>
            </a:r>
            <a:r>
              <a:rPr lang="ru-RU" sz="1400" dirty="0" smtClean="0">
                <a:latin typeface="YS Text"/>
                <a:ea typeface="Times New Roman"/>
              </a:rPr>
              <a:t>возможно изменить </a:t>
            </a:r>
            <a:r>
              <a:rPr lang="ru-RU" sz="1400" dirty="0">
                <a:latin typeface="YS Text"/>
                <a:ea typeface="Times New Roman"/>
              </a:rPr>
              <a:t>срок исполнения отдельного этапа (отдельных этапов) исполнения контракта в рамках срока исполнения контракта, предусмотренного при его </a:t>
            </a:r>
            <a:r>
              <a:rPr lang="ru-RU" sz="1400" dirty="0" smtClean="0">
                <a:latin typeface="YS Text"/>
                <a:ea typeface="Times New Roman"/>
              </a:rPr>
              <a:t>заключении. ( п.12 ч. 1 ст. 95).</a:t>
            </a:r>
            <a:endParaRPr lang="ru-RU" sz="1400" dirty="0">
              <a:latin typeface="YS Text"/>
              <a:ea typeface="Times New Roman"/>
            </a:endParaRPr>
          </a:p>
          <a:p>
            <a:pPr marL="0" indent="0" algn="ctr">
              <a:buNone/>
            </a:pPr>
            <a:r>
              <a:rPr lang="ru-RU" sz="1800" b="1" dirty="0" smtClean="0">
                <a:solidFill>
                  <a:prstClr val="black"/>
                </a:solidFill>
                <a:latin typeface="YS Text"/>
                <a:ea typeface="+mj-ea"/>
                <a:cs typeface="+mj-cs"/>
              </a:rPr>
              <a:t>Порядок</a:t>
            </a:r>
            <a:r>
              <a:rPr lang="ru-RU" sz="1800" b="1" dirty="0">
                <a:solidFill>
                  <a:prstClr val="black"/>
                </a:solidFill>
                <a:latin typeface="YS Text"/>
                <a:ea typeface="+mj-ea"/>
                <a:cs typeface="+mj-cs"/>
              </a:rPr>
              <a:t>, сроки и условия </a:t>
            </a:r>
            <a:r>
              <a:rPr lang="ru-RU" sz="1800" b="1" dirty="0" smtClean="0">
                <a:solidFill>
                  <a:prstClr val="black"/>
                </a:solidFill>
                <a:latin typeface="YS Text"/>
                <a:ea typeface="+mj-ea"/>
                <a:cs typeface="+mj-cs"/>
              </a:rPr>
              <a:t>приемки </a:t>
            </a:r>
            <a:r>
              <a:rPr lang="ru-RU" sz="1800" b="1" dirty="0">
                <a:solidFill>
                  <a:prstClr val="black"/>
                </a:solidFill>
                <a:latin typeface="YS Text"/>
                <a:ea typeface="+mj-ea"/>
                <a:cs typeface="+mj-cs"/>
              </a:rPr>
              <a:t>товара</a:t>
            </a:r>
            <a:br>
              <a:rPr lang="ru-RU" sz="1800" b="1" dirty="0">
                <a:solidFill>
                  <a:prstClr val="black"/>
                </a:solidFill>
                <a:latin typeface="YS Text"/>
                <a:ea typeface="+mj-ea"/>
                <a:cs typeface="+mj-cs"/>
              </a:rPr>
            </a:br>
            <a:r>
              <a:rPr lang="ru-RU" sz="1800" b="1" dirty="0">
                <a:solidFill>
                  <a:prstClr val="black"/>
                </a:solidFill>
                <a:latin typeface="YS Text"/>
                <a:ea typeface="+mj-ea"/>
                <a:cs typeface="+mj-cs"/>
              </a:rPr>
              <a:t> (выполнения работ, оказания услуг</a:t>
            </a:r>
            <a:r>
              <a:rPr lang="ru-RU" sz="1800" b="1" dirty="0" smtClean="0">
                <a:solidFill>
                  <a:prstClr val="black"/>
                </a:solidFill>
                <a:latin typeface="YS Text"/>
                <a:ea typeface="+mj-ea"/>
                <a:cs typeface="+mj-cs"/>
              </a:rPr>
              <a:t>)</a:t>
            </a:r>
          </a:p>
          <a:p>
            <a:pPr marL="0" indent="0" algn="ctr">
              <a:buNone/>
            </a:pPr>
            <a:r>
              <a:rPr lang="ru-RU" sz="1400" dirty="0" smtClean="0">
                <a:latin typeface="YS Text"/>
              </a:rPr>
              <a:t>	</a:t>
            </a:r>
          </a:p>
          <a:p>
            <a:pPr marL="0" indent="0" algn="just">
              <a:buNone/>
            </a:pPr>
            <a:r>
              <a:rPr lang="ru-RU" sz="1400" dirty="0">
                <a:latin typeface="YS Text"/>
              </a:rPr>
              <a:t>	</a:t>
            </a:r>
            <a:r>
              <a:rPr lang="ru-RU" sz="1400" dirty="0" smtClean="0">
                <a:latin typeface="YS Text"/>
              </a:rPr>
              <a:t>Этот раздел контракта определяет п</a:t>
            </a:r>
            <a:r>
              <a:rPr lang="ru-RU" sz="1400" dirty="0" smtClean="0">
                <a:effectLst/>
                <a:latin typeface="YS Text"/>
                <a:ea typeface="Calibri"/>
              </a:rPr>
              <a:t>орядок и срок осуществления заказчиком приемки поставленного товара, выполненной работы (ее результатов) или оказанной услуги в части соответствия их количества, комплектности, объема требованиям, установленным контрактом, порядок и срок оформления результатов такой приемки. </a:t>
            </a:r>
          </a:p>
          <a:p>
            <a:pPr marL="0" indent="0" algn="just">
              <a:buNone/>
            </a:pPr>
            <a:r>
              <a:rPr lang="ru-RU" sz="1400" dirty="0">
                <a:latin typeface="YS Text"/>
                <a:ea typeface="Calibri"/>
              </a:rPr>
              <a:t>	</a:t>
            </a:r>
            <a:r>
              <a:rPr lang="ru-RU" sz="1400" dirty="0" smtClean="0">
                <a:effectLst/>
                <a:latin typeface="YS Text"/>
                <a:ea typeface="Calibri"/>
              </a:rPr>
              <a:t>Необходимо регламентировать срок приемки товара (работ, услуг), а также срок и порядок оформления такой приемки. Заказчик должен определить лиц, ответственных за приемку товара (работ, услуг), а также лиц, ответственных за оформление такой приемки Оформление приемки осуществляется путем формирования и подписания сторонами структурированного документа о приемке в соответствии с ч. 13 ст. 94 Федерального закона № 44-ФЗ.</a:t>
            </a:r>
            <a:r>
              <a:rPr lang="ru-RU" sz="1600" dirty="0" smtClean="0">
                <a:effectLst/>
                <a:latin typeface="YS Text"/>
                <a:ea typeface="Calibri"/>
              </a:rPr>
              <a:t>.</a:t>
            </a:r>
            <a:endParaRPr lang="ru-RU" sz="1600" dirty="0">
              <a:latin typeface="YS Text"/>
            </a:endParaRPr>
          </a:p>
        </p:txBody>
      </p:sp>
    </p:spTree>
    <p:extLst>
      <p:ext uri="{BB962C8B-B14F-4D97-AF65-F5344CB8AC3E}">
        <p14:creationId xmlns:p14="http://schemas.microsoft.com/office/powerpoint/2010/main" val="33452744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Электронное актирование</a:t>
            </a:r>
            <a:br>
              <a:rPr lang="ru-RU" sz="2800" b="1" dirty="0" smtClean="0">
                <a:latin typeface="YS Text"/>
              </a:rPr>
            </a:br>
            <a:r>
              <a:rPr lang="ru-RU" sz="2800" b="1" dirty="0" smtClean="0">
                <a:latin typeface="YS Text"/>
              </a:rPr>
              <a:t>Действия Поставщика</a:t>
            </a:r>
            <a:endParaRPr lang="ru-RU" sz="2800" b="1" dirty="0">
              <a:latin typeface="YS Text"/>
            </a:endParaRPr>
          </a:p>
        </p:txBody>
      </p:sp>
      <p:sp>
        <p:nvSpPr>
          <p:cNvPr id="3" name="Объект 2"/>
          <p:cNvSpPr>
            <a:spLocks noGrp="1"/>
          </p:cNvSpPr>
          <p:nvPr>
            <p:ph idx="1"/>
          </p:nvPr>
        </p:nvSpPr>
        <p:spPr/>
        <p:txBody>
          <a:bodyPr>
            <a:normAutofit lnSpcReduction="10000"/>
          </a:bodyPr>
          <a:lstStyle/>
          <a:p>
            <a:pPr indent="0" algn="just">
              <a:spcBef>
                <a:spcPts val="1400"/>
              </a:spcBef>
              <a:spcAft>
                <a:spcPts val="0"/>
              </a:spcAft>
              <a:buNone/>
            </a:pPr>
            <a:r>
              <a:rPr lang="ru-RU" sz="1600" dirty="0">
                <a:latin typeface="YS Text"/>
                <a:ea typeface="Times New Roman"/>
              </a:rPr>
              <a:t>	</a:t>
            </a:r>
            <a:r>
              <a:rPr lang="ru-RU" sz="1600" dirty="0" smtClean="0">
                <a:latin typeface="YS Text"/>
                <a:ea typeface="Times New Roman"/>
              </a:rPr>
              <a:t>Приемка товара (работ, услуг) по контрактам, заключенным по результатом проведения электронных процедур с 1 января 2022 года осуществляется в Единой информационной системе.</a:t>
            </a:r>
          </a:p>
          <a:p>
            <a:pPr indent="0" algn="just">
              <a:spcBef>
                <a:spcPts val="1400"/>
              </a:spcBef>
              <a:spcAft>
                <a:spcPts val="0"/>
              </a:spcAft>
              <a:buNone/>
            </a:pPr>
            <a:r>
              <a:rPr lang="ru-RU" sz="1600" dirty="0" smtClean="0">
                <a:latin typeface="YS Text"/>
                <a:ea typeface="Calibri"/>
                <a:cs typeface="Times New Roman"/>
              </a:rPr>
              <a:t>	Поставщик </a:t>
            </a:r>
            <a:r>
              <a:rPr lang="ru-RU" sz="1600" dirty="0">
                <a:latin typeface="YS Text"/>
                <a:ea typeface="Calibri"/>
                <a:cs typeface="Times New Roman"/>
              </a:rPr>
              <a:t>(подрядчик, исполнитель) в срок, установленный в </a:t>
            </a:r>
            <a:r>
              <a:rPr lang="ru-RU" sz="1600" dirty="0" smtClean="0">
                <a:latin typeface="YS Text"/>
                <a:ea typeface="Calibri"/>
                <a:cs typeface="Times New Roman"/>
              </a:rPr>
              <a:t>контракте, формирует </a:t>
            </a:r>
            <a:r>
              <a:rPr lang="ru-RU" sz="1600" dirty="0">
                <a:latin typeface="YS Text"/>
                <a:ea typeface="Calibri"/>
                <a:cs typeface="Times New Roman"/>
              </a:rPr>
              <a:t>с использованием единой информационной системы, подписывает усиленной электронной подписью лица, имеющего право действовать от имени поставщика (подрядчика, исполнителя), и размещает в единой информационной системе документ о </a:t>
            </a:r>
            <a:r>
              <a:rPr lang="ru-RU" sz="1600" dirty="0" smtClean="0">
                <a:latin typeface="YS Text"/>
                <a:ea typeface="Calibri"/>
                <a:cs typeface="Times New Roman"/>
              </a:rPr>
              <a:t>приемке, содержащий информацию в соответствии с требованиями ч. 13 ст. 94 Федерального закона о контрактной системе. </a:t>
            </a:r>
          </a:p>
          <a:p>
            <a:pPr indent="0" algn="just">
              <a:spcBef>
                <a:spcPts val="1400"/>
              </a:spcBef>
              <a:spcAft>
                <a:spcPts val="0"/>
              </a:spcAft>
              <a:buNone/>
            </a:pPr>
            <a:r>
              <a:rPr lang="ru-RU" sz="1600" dirty="0" smtClean="0">
                <a:latin typeface="YS Text"/>
                <a:ea typeface="Calibri"/>
                <a:cs typeface="Times New Roman"/>
              </a:rPr>
              <a:t>	К </a:t>
            </a:r>
            <a:r>
              <a:rPr lang="ru-RU" sz="1600" dirty="0">
                <a:latin typeface="YS Text"/>
                <a:ea typeface="Calibri"/>
                <a:cs typeface="Times New Roman"/>
              </a:rPr>
              <a:t>документу о </a:t>
            </a:r>
            <a:r>
              <a:rPr lang="ru-RU" sz="1600" dirty="0" smtClean="0">
                <a:latin typeface="YS Text"/>
                <a:ea typeface="Calibri"/>
                <a:cs typeface="Times New Roman"/>
              </a:rPr>
              <a:t>приемке </a:t>
            </a:r>
            <a:r>
              <a:rPr lang="ru-RU" sz="1600" dirty="0">
                <a:latin typeface="YS Text"/>
                <a:ea typeface="Calibri"/>
                <a:cs typeface="Times New Roman"/>
              </a:rPr>
              <a:t>могут прилагаться документы, которые считаются его неотъемлемой </a:t>
            </a:r>
            <a:r>
              <a:rPr lang="ru-RU" sz="1600" dirty="0" smtClean="0">
                <a:latin typeface="YS Text"/>
                <a:ea typeface="Calibri"/>
                <a:cs typeface="Times New Roman"/>
              </a:rPr>
              <a:t>частью, например документ об обеспечение гарантийных обязательств, документы, предусмотренные ТЗ. </a:t>
            </a:r>
            <a:r>
              <a:rPr lang="ru-RU" sz="1600" dirty="0">
                <a:latin typeface="YS Text"/>
                <a:ea typeface="Calibri"/>
                <a:cs typeface="Times New Roman"/>
              </a:rPr>
              <a:t>При этом в случае, если информация, содержащаяся в прилагаемых документах, не соответствует информации, содержащейся в документе о приемке, приоритет имеет </a:t>
            </a:r>
            <a:r>
              <a:rPr lang="ru-RU" sz="1600" dirty="0" smtClean="0">
                <a:latin typeface="YS Text"/>
                <a:ea typeface="Calibri"/>
                <a:cs typeface="Times New Roman"/>
              </a:rPr>
              <a:t>информация</a:t>
            </a:r>
            <a:r>
              <a:rPr lang="ru-RU" sz="1600" dirty="0">
                <a:latin typeface="YS Text"/>
                <a:ea typeface="Calibri"/>
                <a:cs typeface="Times New Roman"/>
              </a:rPr>
              <a:t>, содержащаяся в документе о </a:t>
            </a:r>
            <a:r>
              <a:rPr lang="ru-RU" sz="1600" dirty="0" smtClean="0">
                <a:latin typeface="YS Text"/>
                <a:ea typeface="Calibri"/>
                <a:cs typeface="Times New Roman"/>
              </a:rPr>
              <a:t>приемке.</a:t>
            </a:r>
          </a:p>
          <a:p>
            <a:pPr indent="0" algn="just">
              <a:spcBef>
                <a:spcPts val="1400"/>
              </a:spcBef>
              <a:spcAft>
                <a:spcPts val="0"/>
              </a:spcAft>
              <a:buNone/>
            </a:pPr>
            <a:r>
              <a:rPr lang="ru-RU" sz="1600" dirty="0" smtClean="0">
                <a:latin typeface="YS Text"/>
                <a:cs typeface="Times New Roman"/>
              </a:rPr>
              <a:t>	Таким образом осуществляется приемка по каждому этапу контракта.</a:t>
            </a:r>
            <a:endParaRPr lang="ru-RU" sz="1600" dirty="0">
              <a:latin typeface="YS Text"/>
            </a:endParaRPr>
          </a:p>
        </p:txBody>
      </p:sp>
    </p:spTree>
    <p:extLst>
      <p:ext uri="{BB962C8B-B14F-4D97-AF65-F5344CB8AC3E}">
        <p14:creationId xmlns:p14="http://schemas.microsoft.com/office/powerpoint/2010/main" val="16541203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Электронное актирование</a:t>
            </a:r>
            <a:br>
              <a:rPr lang="ru-RU" sz="2800" b="1" dirty="0" smtClean="0">
                <a:latin typeface="YS Text"/>
              </a:rPr>
            </a:br>
            <a:r>
              <a:rPr lang="ru-RU" sz="2800" b="1" dirty="0" smtClean="0">
                <a:latin typeface="YS Text"/>
              </a:rPr>
              <a:t>Действия Заказчика</a:t>
            </a:r>
            <a:endParaRPr lang="ru-RU" sz="2800" b="1" dirty="0">
              <a:latin typeface="YS Text"/>
            </a:endParaRPr>
          </a:p>
        </p:txBody>
      </p:sp>
      <p:sp>
        <p:nvSpPr>
          <p:cNvPr id="3" name="Объект 2"/>
          <p:cNvSpPr>
            <a:spLocks noGrp="1"/>
          </p:cNvSpPr>
          <p:nvPr>
            <p:ph idx="1"/>
          </p:nvPr>
        </p:nvSpPr>
        <p:spPr/>
        <p:txBody>
          <a:bodyPr>
            <a:noAutofit/>
          </a:bodyPr>
          <a:lstStyle/>
          <a:p>
            <a:pPr marL="0" indent="0" algn="just">
              <a:spcBef>
                <a:spcPts val="0"/>
              </a:spcBef>
              <a:spcAft>
                <a:spcPts val="0"/>
              </a:spcAft>
              <a:buNone/>
            </a:pPr>
            <a:r>
              <a:rPr lang="ru-RU" sz="1500" dirty="0" smtClean="0">
                <a:latin typeface="YS Text"/>
                <a:ea typeface="Times New Roman"/>
              </a:rPr>
              <a:t>	Документ </a:t>
            </a:r>
            <a:r>
              <a:rPr lang="ru-RU" sz="1500" dirty="0">
                <a:latin typeface="YS Text"/>
                <a:ea typeface="Times New Roman"/>
              </a:rPr>
              <a:t>о приемке, подписанный поставщиком (подрядчиком, исполнителем), не позднее одного часа с момента его размещения в единой информационной системе </a:t>
            </a:r>
            <a:r>
              <a:rPr lang="ru-RU" sz="1500" dirty="0" smtClean="0">
                <a:latin typeface="YS Text"/>
                <a:ea typeface="Times New Roman"/>
              </a:rPr>
              <a:t>автоматически </a:t>
            </a:r>
            <a:r>
              <a:rPr lang="ru-RU" sz="1500" dirty="0">
                <a:latin typeface="YS Text"/>
                <a:ea typeface="Times New Roman"/>
              </a:rPr>
              <a:t>с использованием единой информационной системы направляется заказчику</a:t>
            </a:r>
            <a:r>
              <a:rPr lang="ru-RU" sz="1500" dirty="0" smtClean="0">
                <a:latin typeface="YS Text"/>
                <a:ea typeface="Times New Roman"/>
              </a:rPr>
              <a:t>.</a:t>
            </a:r>
          </a:p>
          <a:p>
            <a:pPr marL="0" indent="0" algn="just">
              <a:spcBef>
                <a:spcPts val="0"/>
              </a:spcBef>
              <a:spcAft>
                <a:spcPts val="0"/>
              </a:spcAft>
              <a:buNone/>
            </a:pPr>
            <a:r>
              <a:rPr lang="ru-RU" sz="1500" dirty="0" smtClean="0">
                <a:latin typeface="YS Text"/>
                <a:ea typeface="Times New Roman"/>
              </a:rPr>
              <a:t> 	Датой </a:t>
            </a:r>
            <a:r>
              <a:rPr lang="ru-RU" sz="1500" dirty="0">
                <a:latin typeface="YS Text"/>
                <a:ea typeface="Times New Roman"/>
              </a:rPr>
              <a:t>поступления заказчику документа о приемке, подписанного поставщиком (подрядчиком, исполнителем), считается дата размещения </a:t>
            </a:r>
            <a:r>
              <a:rPr lang="ru-RU" sz="1500" dirty="0" smtClean="0">
                <a:latin typeface="YS Text"/>
                <a:ea typeface="Times New Roman"/>
              </a:rPr>
              <a:t>такого </a:t>
            </a:r>
            <a:r>
              <a:rPr lang="ru-RU" sz="1500" dirty="0">
                <a:latin typeface="YS Text"/>
                <a:ea typeface="Times New Roman"/>
              </a:rPr>
              <a:t>документа в единой информационной системе в соответствии с часовой зоной, в которой расположен </a:t>
            </a:r>
            <a:r>
              <a:rPr lang="ru-RU" sz="1500" dirty="0" smtClean="0">
                <a:latin typeface="YS Text"/>
                <a:ea typeface="Times New Roman"/>
              </a:rPr>
              <a:t>заказчик.</a:t>
            </a:r>
          </a:p>
          <a:p>
            <a:pPr marL="0" indent="0" algn="just">
              <a:spcBef>
                <a:spcPts val="0"/>
              </a:spcBef>
              <a:spcAft>
                <a:spcPts val="0"/>
              </a:spcAft>
              <a:buNone/>
            </a:pPr>
            <a:r>
              <a:rPr lang="ru-RU" sz="1500" dirty="0" smtClean="0">
                <a:latin typeface="YS Text"/>
                <a:ea typeface="Times New Roman"/>
              </a:rPr>
              <a:t>	В </a:t>
            </a:r>
            <a:r>
              <a:rPr lang="ru-RU" sz="1500" dirty="0">
                <a:latin typeface="YS Text"/>
                <a:ea typeface="Times New Roman"/>
              </a:rPr>
              <a:t>срок, установленный контрактом, но </a:t>
            </a:r>
            <a:r>
              <a:rPr lang="ru-RU" sz="1500" b="1" dirty="0">
                <a:latin typeface="YS Text"/>
                <a:ea typeface="Times New Roman"/>
              </a:rPr>
              <a:t>не позднее двадцати рабочих дней</a:t>
            </a:r>
            <a:r>
              <a:rPr lang="ru-RU" sz="1500" dirty="0">
                <a:latin typeface="YS Text"/>
                <a:ea typeface="Times New Roman"/>
              </a:rPr>
              <a:t>, следующих за днем поступления документа о </a:t>
            </a:r>
            <a:r>
              <a:rPr lang="ru-RU" sz="1500" dirty="0" smtClean="0">
                <a:latin typeface="YS Text"/>
                <a:ea typeface="Times New Roman"/>
              </a:rPr>
              <a:t>приемке, </a:t>
            </a:r>
            <a:r>
              <a:rPr lang="ru-RU" sz="1500" dirty="0">
                <a:latin typeface="YS Text"/>
                <a:ea typeface="Times New Roman"/>
              </a:rPr>
              <a:t>заказчик (за исключением случая создания приемочной </a:t>
            </a:r>
            <a:r>
              <a:rPr lang="ru-RU" sz="1500" dirty="0" smtClean="0">
                <a:latin typeface="YS Text"/>
                <a:ea typeface="Times New Roman"/>
              </a:rPr>
              <a:t>комиссии) </a:t>
            </a:r>
            <a:r>
              <a:rPr lang="ru-RU" sz="1500" dirty="0">
                <a:latin typeface="YS Text"/>
                <a:ea typeface="Times New Roman"/>
              </a:rPr>
              <a:t>осуществляет одно из следующих действий:</a:t>
            </a:r>
          </a:p>
          <a:p>
            <a:pPr marL="0" indent="342900" algn="just">
              <a:spcBef>
                <a:spcPts val="0"/>
              </a:spcBef>
              <a:spcAft>
                <a:spcPts val="0"/>
              </a:spcAft>
            </a:pPr>
            <a:r>
              <a:rPr lang="ru-RU" sz="1500" dirty="0">
                <a:latin typeface="YS Text"/>
                <a:ea typeface="Times New Roman"/>
              </a:rPr>
              <a:t>а) подписывает усиленной электронной подписью лица, имеющего право действовать от имени заказчика, и размещает в единой информационной системе документ о приемке;</a:t>
            </a:r>
          </a:p>
          <a:p>
            <a:pPr marL="0" indent="342900" algn="just">
              <a:spcBef>
                <a:spcPts val="0"/>
              </a:spcBef>
              <a:spcAft>
                <a:spcPts val="0"/>
              </a:spcAft>
            </a:pPr>
            <a:r>
              <a:rPr lang="ru-RU" sz="1500" dirty="0">
                <a:latin typeface="YS Text"/>
                <a:ea typeface="Times New Roman"/>
              </a:rPr>
              <a:t>б) формирует с использованием единой информационной системы, подписывает усиленной электронной подписью лица, имеющего право действовать от имени заказчика, и размещает в единой информационной системе мотивированный отказ от подписания документа о приемке с указанием причин такого </a:t>
            </a:r>
            <a:r>
              <a:rPr lang="ru-RU" sz="1500" dirty="0" smtClean="0">
                <a:latin typeface="YS Text"/>
                <a:ea typeface="Times New Roman"/>
              </a:rPr>
              <a:t>отказа.</a:t>
            </a:r>
            <a:endParaRPr lang="ru-RU" sz="1500" dirty="0">
              <a:latin typeface="YS Text"/>
              <a:ea typeface="Times New Roman"/>
            </a:endParaRPr>
          </a:p>
          <a:p>
            <a:pPr marL="0" indent="0" algn="just">
              <a:spcBef>
                <a:spcPts val="0"/>
              </a:spcBef>
              <a:spcAft>
                <a:spcPts val="0"/>
              </a:spcAft>
              <a:buNone/>
            </a:pPr>
            <a:endParaRPr lang="ru-RU" sz="1500" dirty="0">
              <a:latin typeface="YS Text"/>
              <a:ea typeface="Times New Roman"/>
            </a:endParaRPr>
          </a:p>
          <a:p>
            <a:endParaRPr lang="ru-RU" sz="1500" dirty="0"/>
          </a:p>
        </p:txBody>
      </p:sp>
    </p:spTree>
    <p:extLst>
      <p:ext uri="{BB962C8B-B14F-4D97-AF65-F5344CB8AC3E}">
        <p14:creationId xmlns:p14="http://schemas.microsoft.com/office/powerpoint/2010/main" val="24180595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Электронное актирование</a:t>
            </a:r>
            <a:br>
              <a:rPr lang="ru-RU" sz="2800" b="1" dirty="0" smtClean="0">
                <a:latin typeface="YS Text"/>
              </a:rPr>
            </a:br>
            <a:r>
              <a:rPr lang="ru-RU" sz="2800" b="1" dirty="0" smtClean="0">
                <a:latin typeface="YS Text"/>
              </a:rPr>
              <a:t> Действия приемочной комиссии</a:t>
            </a:r>
            <a:endParaRPr lang="ru-RU" sz="2800" b="1" dirty="0">
              <a:latin typeface="YS Text"/>
            </a:endParaRPr>
          </a:p>
        </p:txBody>
      </p:sp>
      <p:sp>
        <p:nvSpPr>
          <p:cNvPr id="3" name="Объект 2"/>
          <p:cNvSpPr>
            <a:spLocks noGrp="1"/>
          </p:cNvSpPr>
          <p:nvPr>
            <p:ph idx="1"/>
          </p:nvPr>
        </p:nvSpPr>
        <p:spPr>
          <a:xfrm>
            <a:off x="467544" y="1556792"/>
            <a:ext cx="8229600" cy="4525963"/>
          </a:xfrm>
        </p:spPr>
        <p:txBody>
          <a:bodyPr>
            <a:normAutofit fontScale="40000" lnSpcReduction="20000"/>
          </a:bodyPr>
          <a:lstStyle/>
          <a:p>
            <a:pPr indent="342900" algn="just">
              <a:spcBef>
                <a:spcPts val="1100"/>
              </a:spcBef>
              <a:spcAft>
                <a:spcPts val="0"/>
              </a:spcAft>
            </a:pPr>
            <a:r>
              <a:rPr lang="ru-RU" sz="4000" dirty="0" smtClean="0">
                <a:latin typeface="YS Text"/>
                <a:ea typeface="Times New Roman"/>
              </a:rPr>
              <a:t>В </a:t>
            </a:r>
            <a:r>
              <a:rPr lang="ru-RU" sz="4000" dirty="0">
                <a:latin typeface="YS Text"/>
                <a:ea typeface="Times New Roman"/>
              </a:rPr>
              <a:t>случае создания </a:t>
            </a:r>
            <a:r>
              <a:rPr lang="ru-RU" sz="4000" dirty="0" smtClean="0">
                <a:latin typeface="YS Text"/>
                <a:ea typeface="Times New Roman"/>
              </a:rPr>
              <a:t>приемочной </a:t>
            </a:r>
            <a:r>
              <a:rPr lang="ru-RU" sz="4000" dirty="0">
                <a:latin typeface="YS Text"/>
                <a:ea typeface="Times New Roman"/>
              </a:rPr>
              <a:t>комиссии </a:t>
            </a:r>
            <a:r>
              <a:rPr lang="ru-RU" sz="4000" b="1" dirty="0">
                <a:latin typeface="YS Text"/>
                <a:ea typeface="Times New Roman"/>
              </a:rPr>
              <a:t>не позднее двадцати рабочих дней</a:t>
            </a:r>
            <a:r>
              <a:rPr lang="ru-RU" sz="4000" dirty="0">
                <a:latin typeface="YS Text"/>
                <a:ea typeface="Times New Roman"/>
              </a:rPr>
              <a:t>, следующих за днем поступления заказчику документа о приемке </a:t>
            </a:r>
            <a:r>
              <a:rPr lang="ru-RU" sz="4000" dirty="0" smtClean="0">
                <a:latin typeface="YS Text"/>
                <a:ea typeface="Times New Roman"/>
              </a:rPr>
              <a:t>:</a:t>
            </a:r>
            <a:endParaRPr lang="ru-RU" sz="4000" dirty="0">
              <a:latin typeface="YS Text"/>
              <a:ea typeface="Times New Roman"/>
            </a:endParaRPr>
          </a:p>
          <a:p>
            <a:pPr indent="342900" algn="just">
              <a:spcBef>
                <a:spcPts val="1100"/>
              </a:spcBef>
              <a:spcAft>
                <a:spcPts val="0"/>
              </a:spcAft>
            </a:pPr>
            <a:r>
              <a:rPr lang="ru-RU" sz="4000" dirty="0">
                <a:latin typeface="YS Text"/>
                <a:ea typeface="Times New Roman"/>
              </a:rPr>
              <a:t>а) члены приемочной комиссии подписывают усиленными электронными подписями поступивший документ о приемке или формируют с использованием единой информационной системы, подписывают усиленными электронными подписями мотивированный отказ от подписания документа о приемке с указанием причин такого отказа. При этом, если приемочная комиссия включает членов, не являющихся работниками заказчика, допускается осуществлять подписание документа о приемке, составление мотивированного отказа от подписания документа о приемке, подписание такого отказа без использования усиленных электронных подписей и единой информационной системы;</a:t>
            </a:r>
          </a:p>
          <a:p>
            <a:pPr indent="342900" algn="just">
              <a:spcBef>
                <a:spcPts val="1100"/>
              </a:spcBef>
              <a:spcAft>
                <a:spcPts val="0"/>
              </a:spcAft>
            </a:pPr>
            <a:r>
              <a:rPr lang="ru-RU" sz="4000" dirty="0">
                <a:latin typeface="YS Text"/>
                <a:ea typeface="Times New Roman"/>
              </a:rPr>
              <a:t>б) после подписания членами приемочной комиссии </a:t>
            </a:r>
            <a:r>
              <a:rPr lang="ru-RU" sz="4000" dirty="0" smtClean="0">
                <a:latin typeface="YS Text"/>
                <a:ea typeface="Times New Roman"/>
              </a:rPr>
              <a:t>документа </a:t>
            </a:r>
            <a:r>
              <a:rPr lang="ru-RU" sz="4000" dirty="0">
                <a:latin typeface="YS Text"/>
                <a:ea typeface="Times New Roman"/>
              </a:rPr>
              <a:t>о приемке или мотивированного отказа от подписания документа о приемке заказчик подписывает документ о приемке или мотивированный отказ от подписания документа о приемке усиленной электронной подписью лица, имеющего право действовать от имени заказчика, и размещает их в единой информационной системе. Если члены приемочной комиссии </a:t>
            </a:r>
            <a:r>
              <a:rPr lang="ru-RU" sz="4000" dirty="0" smtClean="0">
                <a:latin typeface="YS Text"/>
                <a:ea typeface="Times New Roman"/>
              </a:rPr>
              <a:t>не </a:t>
            </a:r>
            <a:r>
              <a:rPr lang="ru-RU" sz="4000" dirty="0">
                <a:latin typeface="YS Text"/>
                <a:ea typeface="Times New Roman"/>
              </a:rPr>
              <a:t>использовали усиленные электронные подписи и единую информационную систему, заказчик прилагает подписанные ими документы в форме электронных образов бумажных </a:t>
            </a:r>
            <a:r>
              <a:rPr lang="ru-RU" sz="4000" dirty="0" smtClean="0">
                <a:latin typeface="YS Text"/>
                <a:ea typeface="Times New Roman"/>
              </a:rPr>
              <a:t>документов.</a:t>
            </a:r>
            <a:endParaRPr lang="ru-RU" sz="4000" dirty="0">
              <a:latin typeface="YS Text"/>
              <a:ea typeface="Times New Roman"/>
            </a:endParaRPr>
          </a:p>
          <a:p>
            <a:endParaRPr lang="ru-RU" dirty="0"/>
          </a:p>
        </p:txBody>
      </p:sp>
    </p:spTree>
    <p:extLst>
      <p:ext uri="{BB962C8B-B14F-4D97-AF65-F5344CB8AC3E}">
        <p14:creationId xmlns:p14="http://schemas.microsoft.com/office/powerpoint/2010/main" val="27624662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Электронное актирование</a:t>
            </a:r>
            <a:endParaRPr lang="ru-RU" sz="2800" b="1" dirty="0">
              <a:latin typeface="YS Text"/>
            </a:endParaRPr>
          </a:p>
        </p:txBody>
      </p:sp>
      <p:sp>
        <p:nvSpPr>
          <p:cNvPr id="3" name="Объект 2"/>
          <p:cNvSpPr>
            <a:spLocks noGrp="1"/>
          </p:cNvSpPr>
          <p:nvPr>
            <p:ph idx="1"/>
          </p:nvPr>
        </p:nvSpPr>
        <p:spPr/>
        <p:txBody>
          <a:bodyPr>
            <a:normAutofit/>
          </a:bodyPr>
          <a:lstStyle/>
          <a:p>
            <a:pPr indent="0" algn="just">
              <a:spcBef>
                <a:spcPts val="1400"/>
              </a:spcBef>
              <a:spcAft>
                <a:spcPts val="0"/>
              </a:spcAft>
              <a:buNone/>
            </a:pPr>
            <a:r>
              <a:rPr lang="ru-RU" sz="1400" dirty="0" smtClean="0">
                <a:latin typeface="YS Text"/>
                <a:ea typeface="Times New Roman"/>
              </a:rPr>
              <a:t>	Внесение </a:t>
            </a:r>
            <a:r>
              <a:rPr lang="ru-RU" sz="1400" dirty="0">
                <a:latin typeface="YS Text"/>
                <a:ea typeface="Times New Roman"/>
              </a:rPr>
              <a:t>исправлений в </a:t>
            </a:r>
            <a:r>
              <a:rPr lang="ru-RU" sz="1400" dirty="0" smtClean="0">
                <a:latin typeface="YS Text"/>
                <a:ea typeface="Times New Roman"/>
              </a:rPr>
              <a:t>структурированный документ </a:t>
            </a:r>
            <a:r>
              <a:rPr lang="ru-RU" sz="1400" dirty="0">
                <a:latin typeface="YS Text"/>
                <a:ea typeface="Times New Roman"/>
              </a:rPr>
              <a:t>о приемке</a:t>
            </a:r>
            <a:r>
              <a:rPr lang="ru-RU" sz="1400" dirty="0" smtClean="0">
                <a:latin typeface="YS Text"/>
                <a:ea typeface="Times New Roman"/>
              </a:rPr>
              <a:t>, </a:t>
            </a:r>
            <a:r>
              <a:rPr lang="ru-RU" sz="1400" dirty="0">
                <a:latin typeface="YS Text"/>
                <a:ea typeface="Times New Roman"/>
              </a:rPr>
              <a:t>осуществляется путем формирования, подписания усиленными электронными подписями лиц, имеющих право действовать от имени поставщика (подрядчика, исполнителя), заказчика, и размещения в единой информационной системе исправленного документа о приемке</a:t>
            </a:r>
            <a:r>
              <a:rPr lang="ru-RU" sz="1400" dirty="0" smtClean="0">
                <a:latin typeface="YS Text"/>
                <a:ea typeface="Times New Roman"/>
              </a:rPr>
              <a:t>.</a:t>
            </a:r>
          </a:p>
          <a:p>
            <a:pPr marL="0" indent="0" algn="just">
              <a:buNone/>
            </a:pPr>
            <a:r>
              <a:rPr lang="ru-RU" sz="1400" dirty="0" smtClean="0">
                <a:latin typeface="YS Text"/>
                <a:ea typeface="Calibri"/>
                <a:cs typeface="Times New Roman"/>
              </a:rPr>
              <a:t>	Заказчики вправе </a:t>
            </a:r>
            <a:r>
              <a:rPr lang="ru-RU" sz="1400" dirty="0">
                <a:latin typeface="YS Text"/>
                <a:ea typeface="Calibri"/>
                <a:cs typeface="Times New Roman"/>
              </a:rPr>
              <a:t>применять положения ч. 13 ст. 94 </a:t>
            </a:r>
            <a:r>
              <a:rPr lang="ru-RU" sz="1400" dirty="0" smtClean="0">
                <a:latin typeface="YS Text"/>
                <a:ea typeface="Calibri"/>
                <a:cs typeface="Times New Roman"/>
              </a:rPr>
              <a:t>(электронное актирование) </a:t>
            </a:r>
            <a:r>
              <a:rPr lang="ru-RU" sz="1400" dirty="0">
                <a:latin typeface="YS Text"/>
                <a:ea typeface="Calibri"/>
                <a:cs typeface="Times New Roman"/>
              </a:rPr>
              <a:t>к закупкам, извещения о которых размещены до </a:t>
            </a:r>
            <a:r>
              <a:rPr lang="ru-RU" sz="1400" dirty="0" smtClean="0">
                <a:latin typeface="YS Text"/>
                <a:ea typeface="Calibri"/>
                <a:cs typeface="Times New Roman"/>
              </a:rPr>
              <a:t>1 января 2022 года</a:t>
            </a:r>
          </a:p>
          <a:p>
            <a:pPr marL="0" indent="0" algn="just">
              <a:buNone/>
            </a:pPr>
            <a:r>
              <a:rPr lang="ru-RU" sz="1400" dirty="0" smtClean="0">
                <a:latin typeface="YS Text"/>
                <a:ea typeface="Calibri"/>
                <a:cs typeface="Times New Roman"/>
              </a:rPr>
              <a:t>	Заказчики </a:t>
            </a:r>
            <a:r>
              <a:rPr lang="ru-RU" sz="1400" b="1" dirty="0" smtClean="0">
                <a:latin typeface="YS Text"/>
                <a:ea typeface="Calibri"/>
                <a:cs typeface="Times New Roman"/>
              </a:rPr>
              <a:t>обязаны</a:t>
            </a:r>
            <a:r>
              <a:rPr lang="ru-RU" sz="1400" dirty="0" smtClean="0">
                <a:latin typeface="YS Text"/>
                <a:ea typeface="Calibri"/>
                <a:cs typeface="Times New Roman"/>
              </a:rPr>
              <a:t> применять положения ч. 13 ст. 94 (электронное актирование)  при </a:t>
            </a:r>
            <a:r>
              <a:rPr lang="ru-RU" sz="1400" dirty="0">
                <a:latin typeface="YS Text"/>
                <a:ea typeface="Calibri"/>
                <a:cs typeface="Times New Roman"/>
              </a:rPr>
              <a:t>исполнении контракта, заключенного по результатам проведения </a:t>
            </a:r>
            <a:r>
              <a:rPr lang="ru-RU" sz="1400" b="1" dirty="0">
                <a:latin typeface="YS Text"/>
                <a:ea typeface="Calibri"/>
                <a:cs typeface="Times New Roman"/>
              </a:rPr>
              <a:t>электронных процедур</a:t>
            </a:r>
            <a:r>
              <a:rPr lang="ru-RU" sz="1400" dirty="0">
                <a:latin typeface="YS Text"/>
                <a:ea typeface="Calibri"/>
                <a:cs typeface="Times New Roman"/>
              </a:rPr>
              <a:t>, </a:t>
            </a:r>
            <a:r>
              <a:rPr lang="ru-RU" sz="1400" b="1" dirty="0">
                <a:latin typeface="YS Text"/>
                <a:ea typeface="Calibri"/>
                <a:cs typeface="Times New Roman"/>
              </a:rPr>
              <a:t>закрытых электронных процедур </a:t>
            </a:r>
            <a:r>
              <a:rPr lang="ru-RU" sz="1400" dirty="0">
                <a:latin typeface="YS Text"/>
                <a:ea typeface="Calibri"/>
                <a:cs typeface="Times New Roman"/>
              </a:rPr>
              <a:t>(за исключением закрытых электронных процедур, проводимых в случае, </a:t>
            </a:r>
            <a:r>
              <a:rPr lang="ru-RU" sz="1400" dirty="0" smtClean="0">
                <a:latin typeface="YS Text"/>
                <a:ea typeface="Calibri"/>
                <a:cs typeface="Times New Roman"/>
              </a:rPr>
              <a:t>предусмотренном п. 5 ч. 11 ст.24  </a:t>
            </a:r>
            <a:r>
              <a:rPr lang="ru-RU" sz="1400" dirty="0">
                <a:latin typeface="YS Text"/>
                <a:ea typeface="Calibri"/>
                <a:cs typeface="Times New Roman"/>
              </a:rPr>
              <a:t>Федерального </a:t>
            </a:r>
            <a:r>
              <a:rPr lang="ru-RU" sz="1400" dirty="0" smtClean="0">
                <a:latin typeface="YS Text"/>
                <a:ea typeface="Calibri"/>
                <a:cs typeface="Times New Roman"/>
              </a:rPr>
              <a:t>закона о контрактной системе).</a:t>
            </a:r>
          </a:p>
          <a:p>
            <a:pPr marL="0" indent="0" algn="just">
              <a:buNone/>
            </a:pPr>
            <a:r>
              <a:rPr lang="ru-RU" sz="1400" dirty="0" smtClean="0">
                <a:latin typeface="Arial"/>
              </a:rPr>
              <a:t>	 В соответствии с ч. 3 ст. 24 Федерального закона № 44-ФЗ, </a:t>
            </a:r>
            <a:r>
              <a:rPr lang="ru-RU" sz="1400" dirty="0">
                <a:latin typeface="Arial"/>
              </a:rPr>
              <a:t>электронный конкурс, электронный аукцион, электронный запрос котировок, закупка товара у единственного </a:t>
            </a:r>
            <a:r>
              <a:rPr lang="ru-RU" sz="1400" dirty="0" smtClean="0">
                <a:latin typeface="Arial"/>
              </a:rPr>
              <a:t>поставщика в соответствии с  ч. 12 ст. 93 </a:t>
            </a:r>
            <a:r>
              <a:rPr lang="ru-RU" sz="1400" b="1" dirty="0" smtClean="0">
                <a:latin typeface="Arial"/>
              </a:rPr>
              <a:t>считаются электронными процедурами.</a:t>
            </a:r>
          </a:p>
          <a:p>
            <a:pPr marL="0" indent="0" algn="just">
              <a:buNone/>
            </a:pPr>
            <a:r>
              <a:rPr lang="ru-RU" sz="1400" dirty="0" smtClean="0">
                <a:solidFill>
                  <a:srgbClr val="0000FF"/>
                </a:solidFill>
                <a:latin typeface="Arial"/>
                <a:hlinkClick r:id="rId2"/>
              </a:rPr>
              <a:t> </a:t>
            </a:r>
            <a:endParaRPr lang="ru-RU" sz="1400" dirty="0" smtClean="0">
              <a:latin typeface="YS Text"/>
              <a:ea typeface="Calibri"/>
              <a:cs typeface="Times New Roman"/>
            </a:endParaRPr>
          </a:p>
          <a:p>
            <a:pPr marL="0" indent="0" algn="just">
              <a:buNone/>
            </a:pPr>
            <a:r>
              <a:rPr lang="ru-RU" sz="1400" dirty="0">
                <a:latin typeface="YS Text"/>
                <a:ea typeface="Calibri"/>
                <a:cs typeface="Times New Roman"/>
              </a:rPr>
              <a:t>	Таким образом, применять электронное актирование при приемке товаров (работ, услуг) по контрактам, заключенным в соответствии с частью 1 статьи 93 заказчики вправе, но не обязаны.</a:t>
            </a:r>
            <a:endParaRPr lang="ru-RU" sz="1400" b="1" dirty="0">
              <a:latin typeface="YS Text"/>
              <a:ea typeface="Calibri"/>
              <a:cs typeface="Times New Roman"/>
            </a:endParaRPr>
          </a:p>
        </p:txBody>
      </p:sp>
    </p:spTree>
    <p:extLst>
      <p:ext uri="{BB962C8B-B14F-4D97-AF65-F5344CB8AC3E}">
        <p14:creationId xmlns:p14="http://schemas.microsoft.com/office/powerpoint/2010/main" val="674244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Обеспечение исполнения обязательств по контракту</a:t>
            </a:r>
            <a:endParaRPr lang="ru-RU" sz="2800" b="1" dirty="0">
              <a:latin typeface="YS Text"/>
            </a:endParaRPr>
          </a:p>
        </p:txBody>
      </p:sp>
      <p:sp>
        <p:nvSpPr>
          <p:cNvPr id="3" name="Объект 2"/>
          <p:cNvSpPr>
            <a:spLocks noGrp="1"/>
          </p:cNvSpPr>
          <p:nvPr>
            <p:ph idx="1"/>
          </p:nvPr>
        </p:nvSpPr>
        <p:spPr/>
        <p:txBody>
          <a:bodyPr>
            <a:normAutofit fontScale="92500" lnSpcReduction="10000"/>
          </a:bodyPr>
          <a:lstStyle/>
          <a:p>
            <a:pPr indent="0" algn="just">
              <a:spcBef>
                <a:spcPts val="1400"/>
              </a:spcBef>
              <a:spcAft>
                <a:spcPts val="0"/>
              </a:spcAft>
              <a:buNone/>
            </a:pPr>
            <a:r>
              <a:rPr lang="ru-RU" sz="1500" dirty="0" smtClean="0">
                <a:latin typeface="YS Text"/>
                <a:ea typeface="Times New Roman"/>
              </a:rPr>
              <a:t>	Заказчиком</a:t>
            </a:r>
            <a:r>
              <a:rPr lang="ru-RU" sz="1500" dirty="0">
                <a:latin typeface="YS Text"/>
                <a:ea typeface="Times New Roman"/>
              </a:rPr>
              <a:t>, </a:t>
            </a:r>
            <a:r>
              <a:rPr lang="ru-RU" sz="1500" dirty="0" smtClean="0">
                <a:latin typeface="YS Text"/>
                <a:ea typeface="Times New Roman"/>
              </a:rPr>
              <a:t>при проведении электронного конкурса и аукциона в </a:t>
            </a:r>
            <a:r>
              <a:rPr lang="ru-RU" sz="1500" dirty="0">
                <a:latin typeface="YS Text"/>
                <a:ea typeface="Times New Roman"/>
              </a:rPr>
              <a:t>извещении об осуществлении </a:t>
            </a:r>
            <a:r>
              <a:rPr lang="ru-RU" sz="1500" dirty="0" smtClean="0">
                <a:latin typeface="YS Text"/>
                <a:ea typeface="Times New Roman"/>
              </a:rPr>
              <a:t>закупки </a:t>
            </a:r>
            <a:r>
              <a:rPr lang="ru-RU" sz="1500" b="1" dirty="0">
                <a:latin typeface="YS Text"/>
                <a:ea typeface="Times New Roman"/>
              </a:rPr>
              <a:t>должно быть </a:t>
            </a:r>
            <a:r>
              <a:rPr lang="ru-RU" sz="1500" dirty="0">
                <a:latin typeface="YS Text"/>
                <a:ea typeface="Times New Roman"/>
              </a:rPr>
              <a:t>установлено требование обеспечения исполнения контракта</a:t>
            </a:r>
            <a:r>
              <a:rPr lang="ru-RU" sz="1500" dirty="0" smtClean="0">
                <a:latin typeface="YS Text"/>
                <a:ea typeface="Times New Roman"/>
              </a:rPr>
              <a:t>. (ч. 1 ст. 96).</a:t>
            </a:r>
          </a:p>
          <a:p>
            <a:pPr indent="0" algn="just">
              <a:spcBef>
                <a:spcPts val="1400"/>
              </a:spcBef>
              <a:spcAft>
                <a:spcPts val="0"/>
              </a:spcAft>
              <a:buNone/>
            </a:pPr>
            <a:r>
              <a:rPr lang="ru-RU" sz="1500" dirty="0">
                <a:latin typeface="YS Text"/>
                <a:ea typeface="Times New Roman"/>
              </a:rPr>
              <a:t>	</a:t>
            </a:r>
            <a:r>
              <a:rPr lang="ru-RU" sz="1500" dirty="0" smtClean="0">
                <a:latin typeface="YS Text"/>
                <a:ea typeface="Times New Roman"/>
              </a:rPr>
              <a:t>По общему правилу размер обеспечения контракта устанавливается </a:t>
            </a:r>
            <a:r>
              <a:rPr lang="ru-RU" sz="1500" dirty="0">
                <a:solidFill>
                  <a:prstClr val="black"/>
                </a:solidFill>
                <a:latin typeface="YS Text"/>
                <a:ea typeface="Calibri"/>
                <a:cs typeface="Times New Roman"/>
              </a:rPr>
              <a:t>в размере от одной второй процента до тридцати процентов начальной (максимальной) цены </a:t>
            </a:r>
            <a:r>
              <a:rPr lang="ru-RU" sz="1500" dirty="0" smtClean="0">
                <a:solidFill>
                  <a:prstClr val="black"/>
                </a:solidFill>
                <a:latin typeface="YS Text"/>
                <a:ea typeface="Calibri"/>
                <a:cs typeface="Times New Roman"/>
              </a:rPr>
              <a:t>контракта.</a:t>
            </a:r>
          </a:p>
          <a:p>
            <a:pPr lvl="0" indent="0" algn="just">
              <a:spcBef>
                <a:spcPts val="1400"/>
              </a:spcBef>
              <a:buNone/>
            </a:pPr>
            <a:r>
              <a:rPr lang="ru-RU" sz="1500" dirty="0" smtClean="0">
                <a:solidFill>
                  <a:prstClr val="black"/>
                </a:solidFill>
                <a:latin typeface="YS Text"/>
                <a:ea typeface="Calibri"/>
                <a:cs typeface="Times New Roman"/>
              </a:rPr>
              <a:t>	При проведении закупок у СМП и СОНКО размер обеспечения контракта устанавливается  в размере от одной </a:t>
            </a:r>
            <a:r>
              <a:rPr lang="ru-RU" sz="1500" dirty="0">
                <a:solidFill>
                  <a:prstClr val="black"/>
                </a:solidFill>
                <a:latin typeface="YS Text"/>
                <a:ea typeface="Calibri"/>
                <a:cs typeface="Times New Roman"/>
              </a:rPr>
              <a:t>второй процента до тридцати процентов </a:t>
            </a:r>
            <a:r>
              <a:rPr lang="ru-RU" sz="1500" dirty="0" smtClean="0">
                <a:solidFill>
                  <a:prstClr val="black"/>
                </a:solidFill>
                <a:latin typeface="YS Text"/>
                <a:ea typeface="Calibri"/>
                <a:cs typeface="Times New Roman"/>
              </a:rPr>
              <a:t>цены </a:t>
            </a:r>
            <a:r>
              <a:rPr lang="ru-RU" sz="1500" dirty="0">
                <a:solidFill>
                  <a:prstClr val="black"/>
                </a:solidFill>
                <a:latin typeface="YS Text"/>
                <a:ea typeface="Calibri"/>
                <a:cs typeface="Times New Roman"/>
              </a:rPr>
              <a:t>контракта</a:t>
            </a:r>
            <a:r>
              <a:rPr lang="ru-RU" sz="1500" dirty="0" smtClean="0">
                <a:solidFill>
                  <a:prstClr val="black"/>
                </a:solidFill>
                <a:latin typeface="YS Text"/>
                <a:ea typeface="Calibri"/>
                <a:cs typeface="Times New Roman"/>
              </a:rPr>
              <a:t>.</a:t>
            </a:r>
          </a:p>
          <a:p>
            <a:pPr lvl="0" indent="0" algn="just">
              <a:spcBef>
                <a:spcPts val="1400"/>
              </a:spcBef>
              <a:buNone/>
            </a:pPr>
            <a:r>
              <a:rPr lang="ru-RU" sz="1500" dirty="0" smtClean="0">
                <a:solidFill>
                  <a:prstClr val="black"/>
                </a:solidFill>
                <a:latin typeface="YS Text"/>
                <a:ea typeface="Calibri"/>
                <a:cs typeface="Times New Roman"/>
              </a:rPr>
              <a:t>	Особый порядок определения размера </a:t>
            </a:r>
            <a:r>
              <a:rPr lang="ru-RU" sz="1500" dirty="0">
                <a:solidFill>
                  <a:prstClr val="black"/>
                </a:solidFill>
                <a:latin typeface="YS Text"/>
                <a:ea typeface="Calibri"/>
                <a:cs typeface="Times New Roman"/>
              </a:rPr>
              <a:t>о</a:t>
            </a:r>
            <a:r>
              <a:rPr lang="ru-RU" sz="1500" dirty="0" smtClean="0">
                <a:solidFill>
                  <a:prstClr val="black"/>
                </a:solidFill>
                <a:latin typeface="YS Text"/>
                <a:ea typeface="Calibri"/>
                <a:cs typeface="Times New Roman"/>
              </a:rPr>
              <a:t>беспечения контракта  определен для случаев, е</a:t>
            </a:r>
            <a:r>
              <a:rPr lang="ru-RU" sz="1500" dirty="0" smtClean="0">
                <a:latin typeface="YS Text"/>
                <a:ea typeface="Calibri"/>
                <a:cs typeface="Times New Roman"/>
              </a:rPr>
              <a:t>сли </a:t>
            </a:r>
            <a:r>
              <a:rPr lang="ru-RU" sz="1500" dirty="0">
                <a:latin typeface="YS Text"/>
                <a:ea typeface="Calibri"/>
                <a:cs typeface="Times New Roman"/>
              </a:rPr>
              <a:t>в соответствии с законодательством Российской Федерации расчеты по контракту подлежат казначейскому </a:t>
            </a:r>
            <a:r>
              <a:rPr lang="ru-RU" sz="1500" dirty="0" smtClean="0">
                <a:latin typeface="YS Text"/>
                <a:ea typeface="Calibri"/>
                <a:cs typeface="Times New Roman"/>
              </a:rPr>
              <a:t>сопровождению, </a:t>
            </a:r>
            <a:r>
              <a:rPr lang="ru-RU" sz="1500" dirty="0" smtClean="0">
                <a:solidFill>
                  <a:prstClr val="black"/>
                </a:solidFill>
                <a:latin typeface="YS Text"/>
                <a:ea typeface="Calibri"/>
                <a:cs typeface="Times New Roman"/>
              </a:rPr>
              <a:t>а также для контрактов жизненного цикла.</a:t>
            </a:r>
            <a:endParaRPr lang="ru-RU" sz="1400" dirty="0">
              <a:solidFill>
                <a:prstClr val="black"/>
              </a:solidFill>
              <a:latin typeface="YS Text"/>
              <a:ea typeface="Calibri"/>
              <a:cs typeface="Times New Roman"/>
            </a:endParaRPr>
          </a:p>
          <a:p>
            <a:pPr indent="0" algn="just">
              <a:spcBef>
                <a:spcPts val="1400"/>
              </a:spcBef>
              <a:spcAft>
                <a:spcPts val="0"/>
              </a:spcAft>
              <a:buNone/>
            </a:pPr>
            <a:r>
              <a:rPr lang="ru-RU" sz="1500" dirty="0" smtClean="0">
                <a:latin typeface="YS Text"/>
                <a:ea typeface="Times New Roman"/>
              </a:rPr>
              <a:t>	Заказчик </a:t>
            </a:r>
            <a:r>
              <a:rPr lang="ru-RU" sz="1500" b="1" dirty="0">
                <a:latin typeface="YS Text"/>
                <a:ea typeface="Times New Roman"/>
              </a:rPr>
              <a:t>вправе</a:t>
            </a:r>
            <a:r>
              <a:rPr lang="ru-RU" sz="1500" dirty="0">
                <a:latin typeface="YS Text"/>
                <a:ea typeface="Times New Roman"/>
              </a:rPr>
              <a:t> установить в извещении об осуществлении закупки, </a:t>
            </a:r>
            <a:r>
              <a:rPr lang="ru-RU" sz="1500" dirty="0" smtClean="0">
                <a:latin typeface="YS Text"/>
                <a:ea typeface="Times New Roman"/>
              </a:rPr>
              <a:t>требование </a:t>
            </a:r>
            <a:r>
              <a:rPr lang="ru-RU" sz="1500" dirty="0">
                <a:latin typeface="YS Text"/>
                <a:ea typeface="Times New Roman"/>
              </a:rPr>
              <a:t>обеспечения гарантийных обязательств в случае установления требований к таким обязательствам в соответствии с </a:t>
            </a:r>
            <a:r>
              <a:rPr lang="ru-RU" sz="1500" dirty="0" smtClean="0">
                <a:latin typeface="YS Text"/>
                <a:ea typeface="Times New Roman"/>
              </a:rPr>
              <a:t>ч. 4 ст.33  Федерального закона № 44-ФЗ.</a:t>
            </a:r>
          </a:p>
          <a:p>
            <a:pPr indent="0" algn="just">
              <a:spcBef>
                <a:spcPts val="1400"/>
              </a:spcBef>
              <a:spcAft>
                <a:spcPts val="0"/>
              </a:spcAft>
              <a:buNone/>
            </a:pPr>
            <a:r>
              <a:rPr lang="ru-RU" sz="1500" dirty="0">
                <a:latin typeface="YS Text"/>
                <a:ea typeface="Times New Roman"/>
              </a:rPr>
              <a:t>	</a:t>
            </a:r>
            <a:r>
              <a:rPr lang="ru-RU" sz="1500" dirty="0" smtClean="0">
                <a:latin typeface="YS Text"/>
                <a:ea typeface="Times New Roman"/>
              </a:rPr>
              <a:t> </a:t>
            </a:r>
            <a:r>
              <a:rPr lang="ru-RU" sz="1500" dirty="0">
                <a:latin typeface="YS Text"/>
                <a:ea typeface="Times New Roman"/>
              </a:rPr>
              <a:t>Размер обеспечения гарантийных обязательств не может превышать десять процентов от начальной (максимальной) цены контракта, от цены </a:t>
            </a:r>
            <a:r>
              <a:rPr lang="ru-RU" sz="1500" dirty="0" smtClean="0">
                <a:latin typeface="YS Text"/>
                <a:ea typeface="Times New Roman"/>
              </a:rPr>
              <a:t>контракта (ч. 2.2. ст. 96).</a:t>
            </a:r>
            <a:endParaRPr lang="ru-RU" sz="1500" dirty="0">
              <a:latin typeface="YS Text"/>
              <a:ea typeface="Times New Roman"/>
            </a:endParaRPr>
          </a:p>
          <a:p>
            <a:pPr indent="0" algn="just">
              <a:spcBef>
                <a:spcPts val="1400"/>
              </a:spcBef>
              <a:spcAft>
                <a:spcPts val="0"/>
              </a:spcAft>
              <a:buNone/>
            </a:pPr>
            <a:endParaRPr lang="ru-RU" sz="1400" dirty="0">
              <a:latin typeface="YS Text"/>
              <a:ea typeface="Times New Roman"/>
            </a:endParaRPr>
          </a:p>
          <a:p>
            <a:endParaRPr lang="ru-RU" sz="1400" dirty="0">
              <a:latin typeface="YS Text"/>
            </a:endParaRPr>
          </a:p>
        </p:txBody>
      </p:sp>
    </p:spTree>
    <p:extLst>
      <p:ext uri="{BB962C8B-B14F-4D97-AF65-F5344CB8AC3E}">
        <p14:creationId xmlns:p14="http://schemas.microsoft.com/office/powerpoint/2010/main" val="36756954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Способы обеспечения обязательств по контракту</a:t>
            </a:r>
            <a:endParaRPr lang="ru-RU" sz="2800" b="1" dirty="0">
              <a:latin typeface="YS Text"/>
            </a:endParaRPr>
          </a:p>
        </p:txBody>
      </p:sp>
      <p:sp>
        <p:nvSpPr>
          <p:cNvPr id="3" name="Объект 2"/>
          <p:cNvSpPr>
            <a:spLocks noGrp="1"/>
          </p:cNvSpPr>
          <p:nvPr>
            <p:ph idx="1"/>
          </p:nvPr>
        </p:nvSpPr>
        <p:spPr/>
        <p:txBody>
          <a:bodyPr>
            <a:normAutofit lnSpcReduction="10000"/>
          </a:bodyPr>
          <a:lstStyle/>
          <a:p>
            <a:pPr marL="0" indent="0" algn="just">
              <a:buNone/>
            </a:pPr>
            <a:r>
              <a:rPr lang="ru-RU" sz="1400" dirty="0" smtClean="0">
                <a:latin typeface="YS Text"/>
                <a:ea typeface="Calibri"/>
                <a:cs typeface="Times New Roman"/>
              </a:rPr>
              <a:t>	Исполнение </a:t>
            </a:r>
            <a:r>
              <a:rPr lang="ru-RU" sz="1400" dirty="0">
                <a:latin typeface="YS Text"/>
                <a:ea typeface="Calibri"/>
                <a:cs typeface="Times New Roman"/>
              </a:rPr>
              <a:t>контракта, гарантийные обязательства могут обеспечиваться предоставлением независимой гарантии, соответствующей </a:t>
            </a:r>
            <a:r>
              <a:rPr lang="ru-RU" sz="1400" dirty="0">
                <a:solidFill>
                  <a:srgbClr val="0000FF"/>
                </a:solidFill>
                <a:latin typeface="YS Text"/>
                <a:ea typeface="Calibri"/>
                <a:cs typeface="Times New Roman"/>
              </a:rPr>
              <a:t> </a:t>
            </a:r>
            <a:r>
              <a:rPr lang="ru-RU" sz="1400" dirty="0" smtClean="0">
                <a:latin typeface="YS Text"/>
                <a:ea typeface="Calibri"/>
                <a:cs typeface="Times New Roman"/>
              </a:rPr>
              <a:t>требованиям ст. 45 Федерального закона о контрактной системе, </a:t>
            </a:r>
            <a:r>
              <a:rPr lang="ru-RU" sz="1400" dirty="0">
                <a:latin typeface="YS Text"/>
                <a:ea typeface="Calibri"/>
                <a:cs typeface="Times New Roman"/>
              </a:rPr>
              <a:t>или внесением денежных средств на указанный заказчиком счет, на котором в соответствии с законодательством Российской Федерации учитываются операции со средствами, поступающими заказчику. </a:t>
            </a:r>
            <a:endParaRPr lang="ru-RU" sz="1400" dirty="0" smtClean="0">
              <a:latin typeface="YS Text"/>
              <a:ea typeface="Calibri"/>
              <a:cs typeface="Times New Roman"/>
            </a:endParaRPr>
          </a:p>
          <a:p>
            <a:pPr marL="0" indent="0" algn="just">
              <a:buNone/>
            </a:pPr>
            <a:r>
              <a:rPr lang="ru-RU" sz="1400" dirty="0" smtClean="0">
                <a:latin typeface="YS Text"/>
                <a:ea typeface="Calibri"/>
                <a:cs typeface="Times New Roman"/>
              </a:rPr>
              <a:t>	Способ </a:t>
            </a:r>
            <a:r>
              <a:rPr lang="ru-RU" sz="1400" dirty="0">
                <a:latin typeface="YS Text"/>
                <a:ea typeface="Calibri"/>
                <a:cs typeface="Times New Roman"/>
              </a:rPr>
              <a:t>обеспечения исполнения контракта, гарантийных обязательств, срок действия независимой гарантии определяются в соответствии с требованиями </a:t>
            </a:r>
            <a:r>
              <a:rPr lang="ru-RU" sz="1400" dirty="0" smtClean="0">
                <a:latin typeface="YS Text"/>
                <a:ea typeface="Calibri"/>
                <a:cs typeface="Times New Roman"/>
              </a:rPr>
              <a:t>Федерального </a:t>
            </a:r>
            <a:r>
              <a:rPr lang="ru-RU" sz="1400" dirty="0">
                <a:latin typeface="YS Text"/>
                <a:ea typeface="Calibri"/>
                <a:cs typeface="Times New Roman"/>
              </a:rPr>
              <a:t>закона </a:t>
            </a:r>
            <a:r>
              <a:rPr lang="ru-RU" sz="1400" dirty="0" smtClean="0">
                <a:latin typeface="YS Text"/>
                <a:ea typeface="Calibri"/>
                <a:cs typeface="Times New Roman"/>
              </a:rPr>
              <a:t>о контрактной системе участником </a:t>
            </a:r>
            <a:r>
              <a:rPr lang="ru-RU" sz="1400" dirty="0">
                <a:latin typeface="YS Text"/>
                <a:ea typeface="Calibri"/>
                <a:cs typeface="Times New Roman"/>
              </a:rPr>
              <a:t>закупки, с которым заключается контракт, самостоятельно. </a:t>
            </a:r>
          </a:p>
          <a:p>
            <a:pPr marL="0" indent="0" algn="just">
              <a:buNone/>
            </a:pPr>
            <a:r>
              <a:rPr lang="ru-RU" sz="1400" dirty="0" smtClean="0">
                <a:latin typeface="YS Text"/>
                <a:ea typeface="Times New Roman"/>
                <a:cs typeface="Times New Roman"/>
              </a:rPr>
              <a:t>	</a:t>
            </a:r>
            <a:r>
              <a:rPr lang="ru-RU" sz="1400" dirty="0" smtClean="0">
                <a:latin typeface="YS Text"/>
                <a:ea typeface="Times New Roman"/>
              </a:rPr>
              <a:t>При </a:t>
            </a:r>
            <a:r>
              <a:rPr lang="ru-RU" sz="1400" dirty="0">
                <a:latin typeface="YS Text"/>
                <a:ea typeface="Times New Roman"/>
              </a:rPr>
              <a:t>этом срок действия независимой гарантии должен превышать предусмотренный контрактом срок исполнения обязательств, которые должны быть обеспечены такой независимой гарантией, </a:t>
            </a:r>
            <a:r>
              <a:rPr lang="ru-RU" sz="1400" b="1" dirty="0">
                <a:latin typeface="YS Text"/>
                <a:ea typeface="Times New Roman"/>
              </a:rPr>
              <a:t>не менее чем на один месяц</a:t>
            </a:r>
            <a:r>
              <a:rPr lang="ru-RU" sz="1400" dirty="0">
                <a:latin typeface="YS Text"/>
                <a:ea typeface="Times New Roman"/>
              </a:rPr>
              <a:t>, в том числе в случае его изменения в соответствии со </a:t>
            </a:r>
            <a:r>
              <a:rPr lang="ru-RU" sz="1400" dirty="0" smtClean="0">
                <a:latin typeface="YS Text"/>
                <a:ea typeface="Times New Roman"/>
              </a:rPr>
              <a:t>ст. 95  </a:t>
            </a:r>
            <a:r>
              <a:rPr lang="ru-RU" sz="1400" dirty="0">
                <a:latin typeface="YS Text"/>
                <a:ea typeface="Times New Roman"/>
              </a:rPr>
              <a:t>Федерального </a:t>
            </a:r>
            <a:r>
              <a:rPr lang="ru-RU" sz="1400" dirty="0" smtClean="0">
                <a:latin typeface="YS Text"/>
                <a:ea typeface="Times New Roman"/>
              </a:rPr>
              <a:t>закона о контрактной системе.</a:t>
            </a:r>
          </a:p>
          <a:p>
            <a:pPr marL="0" indent="0" algn="just">
              <a:buNone/>
            </a:pPr>
            <a:r>
              <a:rPr lang="ru-RU" sz="1400" dirty="0">
                <a:latin typeface="YS Text"/>
                <a:ea typeface="Times New Roman"/>
              </a:rPr>
              <a:t>	</a:t>
            </a:r>
            <a:r>
              <a:rPr lang="ru-RU" sz="1400" dirty="0" smtClean="0">
                <a:latin typeface="YS Text"/>
                <a:ea typeface="Times New Roman"/>
              </a:rPr>
              <a:t>В </a:t>
            </a:r>
            <a:r>
              <a:rPr lang="ru-RU" sz="1400" dirty="0">
                <a:latin typeface="YS Text"/>
                <a:ea typeface="Times New Roman"/>
              </a:rPr>
              <a:t>контракт включается </a:t>
            </a:r>
            <a:r>
              <a:rPr lang="ru-RU" sz="1400" b="1" dirty="0">
                <a:latin typeface="YS Text"/>
                <a:ea typeface="Times New Roman"/>
              </a:rPr>
              <a:t>обязательное условие </a:t>
            </a:r>
            <a:r>
              <a:rPr lang="ru-RU" sz="1400" dirty="0">
                <a:latin typeface="YS Text"/>
                <a:ea typeface="Times New Roman"/>
              </a:rPr>
              <a:t>о сроках возврата заказчиком поставщику </a:t>
            </a:r>
            <a:r>
              <a:rPr lang="ru-RU" sz="1400" dirty="0" smtClean="0">
                <a:latin typeface="YS Text"/>
                <a:ea typeface="Times New Roman"/>
              </a:rPr>
              <a:t>денежных </a:t>
            </a:r>
            <a:r>
              <a:rPr lang="ru-RU" sz="1400" dirty="0">
                <a:latin typeface="YS Text"/>
                <a:ea typeface="Times New Roman"/>
              </a:rPr>
              <a:t>средств, внесенных в качестве обеспечения исполнения контракта (если такая форма обеспечения исполнения контракта применяется </a:t>
            </a:r>
            <a:r>
              <a:rPr lang="ru-RU" sz="1400" dirty="0" smtClean="0">
                <a:latin typeface="YS Text"/>
                <a:ea typeface="Times New Roman"/>
              </a:rPr>
              <a:t>поставщиком, </a:t>
            </a:r>
            <a:r>
              <a:rPr lang="ru-RU" sz="1400" dirty="0">
                <a:latin typeface="YS Text"/>
                <a:ea typeface="Times New Roman"/>
              </a:rPr>
              <a:t>в том числе части этих денежных средств в случае уменьшения размера обеспечения исполнения контракта в соответствии с </a:t>
            </a:r>
            <a:r>
              <a:rPr lang="ru-RU" sz="1400" dirty="0" smtClean="0">
                <a:latin typeface="YS Text"/>
                <a:ea typeface="Times New Roman"/>
              </a:rPr>
              <a:t>ч. 7, 7.1 и 7.2. ст. 96  Федерального закона  № 44-ФЗ.</a:t>
            </a:r>
          </a:p>
          <a:p>
            <a:pPr marL="0" indent="0" algn="just">
              <a:buNone/>
            </a:pPr>
            <a:r>
              <a:rPr lang="ru-RU" sz="1400" dirty="0">
                <a:latin typeface="YS Text"/>
                <a:ea typeface="Times New Roman"/>
              </a:rPr>
              <a:t>	</a:t>
            </a:r>
            <a:r>
              <a:rPr lang="ru-RU" sz="1400" dirty="0" smtClean="0">
                <a:latin typeface="YS Text"/>
                <a:ea typeface="Times New Roman"/>
              </a:rPr>
              <a:t> </a:t>
            </a:r>
            <a:r>
              <a:rPr lang="ru-RU" sz="1400" dirty="0">
                <a:latin typeface="YS Text"/>
                <a:ea typeface="Times New Roman"/>
              </a:rPr>
              <a:t>При этом срок возврата заказчиком поставщику </a:t>
            </a:r>
            <a:r>
              <a:rPr lang="ru-RU" sz="1400" dirty="0" smtClean="0">
                <a:latin typeface="YS Text"/>
                <a:ea typeface="Times New Roman"/>
              </a:rPr>
              <a:t>таких </a:t>
            </a:r>
            <a:r>
              <a:rPr lang="ru-RU" sz="1400" dirty="0">
                <a:latin typeface="YS Text"/>
                <a:ea typeface="Times New Roman"/>
              </a:rPr>
              <a:t>денежных средств не должен превышать </a:t>
            </a:r>
            <a:r>
              <a:rPr lang="ru-RU" sz="1400" b="1" dirty="0">
                <a:latin typeface="YS Text"/>
                <a:ea typeface="Times New Roman"/>
              </a:rPr>
              <a:t>тридцать дней </a:t>
            </a:r>
            <a:r>
              <a:rPr lang="ru-RU" sz="1400" dirty="0">
                <a:latin typeface="YS Text"/>
                <a:ea typeface="Times New Roman"/>
              </a:rPr>
              <a:t>с даты исполнения поставщиком </a:t>
            </a:r>
            <a:r>
              <a:rPr lang="ru-RU" sz="1400" dirty="0" smtClean="0">
                <a:latin typeface="YS Text"/>
                <a:ea typeface="Times New Roman"/>
              </a:rPr>
              <a:t>обязательств</a:t>
            </a:r>
            <a:r>
              <a:rPr lang="ru-RU" sz="1400" dirty="0">
                <a:latin typeface="YS Text"/>
                <a:ea typeface="Times New Roman"/>
              </a:rPr>
              <a:t>, предусмотренных контрактом, а в случае </a:t>
            </a:r>
            <a:r>
              <a:rPr lang="ru-RU" sz="1400" dirty="0" smtClean="0">
                <a:latin typeface="YS Text"/>
                <a:ea typeface="Times New Roman"/>
              </a:rPr>
              <a:t>проведения закупки у СМП и СОНКО </a:t>
            </a:r>
            <a:r>
              <a:rPr lang="ru-RU" sz="1400" dirty="0">
                <a:latin typeface="YS Text"/>
                <a:ea typeface="Times New Roman"/>
              </a:rPr>
              <a:t>такой срок не должен превышать </a:t>
            </a:r>
            <a:r>
              <a:rPr lang="ru-RU" sz="1400" b="1" dirty="0">
                <a:latin typeface="YS Text"/>
                <a:ea typeface="Times New Roman"/>
              </a:rPr>
              <a:t>пятнадцать дней </a:t>
            </a:r>
            <a:r>
              <a:rPr lang="ru-RU" sz="1400" dirty="0">
                <a:latin typeface="YS Text"/>
                <a:ea typeface="Times New Roman"/>
              </a:rPr>
              <a:t>с даты исполнения поставщиком </a:t>
            </a:r>
            <a:r>
              <a:rPr lang="ru-RU" sz="1400" dirty="0" smtClean="0">
                <a:latin typeface="YS Text"/>
                <a:ea typeface="Times New Roman"/>
              </a:rPr>
              <a:t>обязательств</a:t>
            </a:r>
            <a:r>
              <a:rPr lang="ru-RU" sz="1400" dirty="0">
                <a:latin typeface="YS Text"/>
                <a:ea typeface="Times New Roman"/>
              </a:rPr>
              <a:t>, предусмотренных контрактом.</a:t>
            </a:r>
          </a:p>
          <a:p>
            <a:pPr marL="0" indent="0" algn="just">
              <a:buNone/>
            </a:pPr>
            <a:endParaRPr lang="ru-RU" sz="1400" dirty="0">
              <a:latin typeface="YS Text"/>
              <a:ea typeface="Times New Roman"/>
            </a:endParaRPr>
          </a:p>
          <a:p>
            <a:pPr marL="0" indent="0" algn="just">
              <a:buNone/>
            </a:pPr>
            <a:endParaRPr lang="ru-RU" sz="1400" dirty="0">
              <a:latin typeface="YS Text"/>
            </a:endParaRPr>
          </a:p>
        </p:txBody>
      </p:sp>
    </p:spTree>
    <p:extLst>
      <p:ext uri="{BB962C8B-B14F-4D97-AF65-F5344CB8AC3E}">
        <p14:creationId xmlns:p14="http://schemas.microsoft.com/office/powerpoint/2010/main" val="36527307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332656"/>
            <a:ext cx="8229600" cy="850106"/>
          </a:xfrm>
        </p:spPr>
        <p:txBody>
          <a:bodyPr>
            <a:noAutofit/>
          </a:bodyPr>
          <a:lstStyle/>
          <a:p>
            <a:r>
              <a:rPr lang="ru-RU" sz="2800" b="1" dirty="0" smtClean="0">
                <a:latin typeface="YS Text"/>
              </a:rPr>
              <a:t>Независимая гарантия</a:t>
            </a:r>
            <a:endParaRPr lang="ru-RU" sz="2800" b="1" dirty="0">
              <a:latin typeface="YS Text"/>
            </a:endParaRPr>
          </a:p>
        </p:txBody>
      </p:sp>
      <p:sp>
        <p:nvSpPr>
          <p:cNvPr id="3" name="Объект 2"/>
          <p:cNvSpPr>
            <a:spLocks noGrp="1"/>
          </p:cNvSpPr>
          <p:nvPr>
            <p:ph idx="1"/>
          </p:nvPr>
        </p:nvSpPr>
        <p:spPr>
          <a:xfrm>
            <a:off x="683568" y="1412776"/>
            <a:ext cx="8229600" cy="4968552"/>
          </a:xfrm>
        </p:spPr>
        <p:txBody>
          <a:bodyPr>
            <a:noAutofit/>
          </a:bodyPr>
          <a:lstStyle/>
          <a:p>
            <a:pPr marL="0" indent="0" algn="just">
              <a:buNone/>
            </a:pPr>
            <a:r>
              <a:rPr lang="ru-RU" sz="1400" dirty="0" smtClean="0">
                <a:latin typeface="YS Text"/>
              </a:rPr>
              <a:t>	С 1 января 2022 года расширен круг гарантов, поэтому понятие «банковская гарантия» заменено на понятие «</a:t>
            </a:r>
            <a:r>
              <a:rPr lang="ru-RU" sz="1400" b="1" dirty="0" smtClean="0">
                <a:latin typeface="YS Text"/>
              </a:rPr>
              <a:t>независимая гарантия» </a:t>
            </a:r>
            <a:r>
              <a:rPr lang="ru-RU" sz="1400" dirty="0" smtClean="0">
                <a:latin typeface="YS Text"/>
              </a:rPr>
              <a:t>(ст. 45)</a:t>
            </a:r>
          </a:p>
          <a:p>
            <a:pPr marL="0" indent="0" algn="just">
              <a:buNone/>
            </a:pPr>
            <a:r>
              <a:rPr lang="ru-RU" sz="1400" dirty="0" smtClean="0">
                <a:latin typeface="YS Text"/>
              </a:rPr>
              <a:t>	Заказчики для обеспечения исполнения обязательств по контракту  принимают независимые </a:t>
            </a:r>
            <a:r>
              <a:rPr lang="ru-RU" sz="1400" b="1" dirty="0" smtClean="0">
                <a:latin typeface="YS Text"/>
              </a:rPr>
              <a:t>гарантии, выданные: </a:t>
            </a:r>
          </a:p>
          <a:p>
            <a:pPr algn="just"/>
            <a:r>
              <a:rPr lang="ru-RU" sz="1400" dirty="0" smtClean="0">
                <a:latin typeface="YS Text"/>
              </a:rPr>
              <a:t>1) банками, соответствующими требованиям, установленным Правительством Российской Федерации, и включенными в перечень, предусмотренный частью 1.2 статьи 45</a:t>
            </a:r>
          </a:p>
          <a:p>
            <a:pPr algn="just"/>
            <a:r>
              <a:rPr lang="ru-RU" sz="1400" dirty="0" smtClean="0">
                <a:latin typeface="YS Text"/>
              </a:rPr>
              <a:t> 2) государственной корпорацией развития "ВЭБ.РФ" </a:t>
            </a:r>
          </a:p>
          <a:p>
            <a:pPr algn="just"/>
            <a:r>
              <a:rPr lang="ru-RU" sz="1400" dirty="0" smtClean="0">
                <a:latin typeface="YS Text"/>
              </a:rPr>
              <a:t>3) фондами содействия кредитованию (гарантийными фондами, фондами поручительств), являющимися участниками национальной гарантийной системы поддержки малого и среднего предпринимательства, предусмотренной Федеральным законом от 24 июля 2007 года N 209-ФЗ "О развитии малого и среднего предпринимательства в Российской Федерации",</a:t>
            </a:r>
            <a:r>
              <a:rPr lang="ru-RU" sz="1400" dirty="0">
                <a:latin typeface="YS Text"/>
              </a:rPr>
              <a:t> соответствующими требованиям, установленным Правительством Российской Федерации, и включенными в перечень, предусмотренный частью 1.7 </a:t>
            </a:r>
            <a:r>
              <a:rPr lang="ru-RU" sz="1400" dirty="0" smtClean="0">
                <a:latin typeface="YS Text"/>
              </a:rPr>
              <a:t>статьи 45</a:t>
            </a:r>
          </a:p>
          <a:p>
            <a:pPr algn="just"/>
            <a:r>
              <a:rPr lang="ru-RU" sz="1400" dirty="0" smtClean="0">
                <a:latin typeface="YS Text"/>
              </a:rPr>
              <a:t>4) Евразийским банком развития.</a:t>
            </a:r>
          </a:p>
          <a:p>
            <a:pPr marL="0" indent="0" algn="just">
              <a:buNone/>
            </a:pPr>
            <a:r>
              <a:rPr lang="ru-RU" sz="1400" dirty="0">
                <a:latin typeface="YS Text"/>
                <a:ea typeface="Times New Roman"/>
              </a:rPr>
              <a:t>	</a:t>
            </a:r>
            <a:r>
              <a:rPr lang="ru-RU" sz="1400" dirty="0" smtClean="0">
                <a:latin typeface="YS Text"/>
                <a:ea typeface="Times New Roman"/>
              </a:rPr>
              <a:t>В </a:t>
            </a:r>
            <a:r>
              <a:rPr lang="ru-RU" sz="1400" dirty="0">
                <a:latin typeface="YS Text"/>
                <a:ea typeface="Times New Roman"/>
              </a:rPr>
              <a:t>независимую гарантию включается условие о праве заказчика на бесспорное списание денежных средств со счета гаранта при отсутствии оснований для отказа в удовлетворении требования бенефициара, предусмотренных </a:t>
            </a:r>
            <a:r>
              <a:rPr lang="ru-RU" sz="1400" dirty="0" smtClean="0">
                <a:latin typeface="YS Text"/>
                <a:ea typeface="Times New Roman"/>
              </a:rPr>
              <a:t>Гражданским кодексом  </a:t>
            </a:r>
            <a:r>
              <a:rPr lang="ru-RU" sz="1400" dirty="0">
                <a:latin typeface="YS Text"/>
                <a:ea typeface="Times New Roman"/>
              </a:rPr>
              <a:t>Российской Федерации, если гарантом в срок не более чем десять рабочих дней не исполнено требование заказчика об уплате денежной суммы по независимой гарантии, направленное до окончания срока ее действия</a:t>
            </a:r>
            <a:r>
              <a:rPr lang="ru-RU" sz="1400" dirty="0" smtClean="0">
                <a:latin typeface="YS Text"/>
                <a:ea typeface="Times New Roman"/>
              </a:rPr>
              <a:t>.</a:t>
            </a:r>
            <a:endParaRPr lang="ru-RU" sz="1400" dirty="0">
              <a:latin typeface="YS Text"/>
            </a:endParaRPr>
          </a:p>
          <a:p>
            <a:pPr marL="0" indent="0" algn="just">
              <a:buNone/>
            </a:pPr>
            <a:r>
              <a:rPr lang="ru-RU" sz="1400" dirty="0" smtClean="0">
                <a:latin typeface="YS Text"/>
              </a:rPr>
              <a:t>	Заказчики рассматривают независимую гарантию </a:t>
            </a:r>
            <a:r>
              <a:rPr lang="ru-RU" sz="1400" b="1" dirty="0" smtClean="0">
                <a:latin typeface="YS Text"/>
              </a:rPr>
              <a:t>не более 3 рабочих дней.</a:t>
            </a:r>
          </a:p>
        </p:txBody>
      </p:sp>
    </p:spTree>
    <p:extLst>
      <p:ext uri="{BB962C8B-B14F-4D97-AF65-F5344CB8AC3E}">
        <p14:creationId xmlns:p14="http://schemas.microsoft.com/office/powerpoint/2010/main" val="40780004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smtClean="0">
                <a:latin typeface="YS Text"/>
              </a:rPr>
              <a:t> Ответственность сторон</a:t>
            </a:r>
            <a:br>
              <a:rPr lang="ru-RU" sz="2800" b="1" dirty="0" smtClean="0">
                <a:latin typeface="YS Text"/>
              </a:rPr>
            </a:br>
            <a:r>
              <a:rPr lang="ru-RU" sz="2800" b="1" dirty="0" smtClean="0">
                <a:latin typeface="YS Text"/>
              </a:rPr>
              <a:t>Ответственность Заказчика</a:t>
            </a:r>
            <a:endParaRPr lang="ru-RU" sz="2800" b="1" dirty="0">
              <a:latin typeface="YS Text"/>
            </a:endParaRPr>
          </a:p>
        </p:txBody>
      </p:sp>
      <p:sp>
        <p:nvSpPr>
          <p:cNvPr id="3" name="Объект 2"/>
          <p:cNvSpPr>
            <a:spLocks noGrp="1"/>
          </p:cNvSpPr>
          <p:nvPr>
            <p:ph idx="1"/>
          </p:nvPr>
        </p:nvSpPr>
        <p:spPr>
          <a:xfrm>
            <a:off x="395536" y="1844824"/>
            <a:ext cx="8291264" cy="5112568"/>
          </a:xfrm>
        </p:spPr>
        <p:txBody>
          <a:bodyPr>
            <a:noAutofit/>
          </a:bodyPr>
          <a:lstStyle/>
          <a:p>
            <a:pPr marL="137160" indent="0" algn="just">
              <a:buNone/>
            </a:pPr>
            <a:r>
              <a:rPr lang="ru-RU" sz="1400" dirty="0" smtClean="0">
                <a:latin typeface="YS Text"/>
                <a:ea typeface="Calibri"/>
                <a:cs typeface="Times New Roman"/>
              </a:rPr>
              <a:t>	В соответствии с требованиями ч. 4 ст. 34 Федерального закона  № 44-ФЗ в </a:t>
            </a:r>
            <a:r>
              <a:rPr lang="ru-RU" sz="1400" dirty="0">
                <a:latin typeface="YS Text"/>
                <a:ea typeface="Calibri"/>
                <a:cs typeface="Times New Roman"/>
              </a:rPr>
              <a:t>контракт включается обязательное условие об ответственности заказчика и поставщика (подрядчика, исполнителя) за неисполнение или ненадлежащее исполнение обязательств, предусмотренных </a:t>
            </a:r>
            <a:r>
              <a:rPr lang="ru-RU" sz="1400" dirty="0" smtClean="0">
                <a:latin typeface="YS Text"/>
                <a:ea typeface="Calibri"/>
                <a:cs typeface="Times New Roman"/>
              </a:rPr>
              <a:t>контрактом.</a:t>
            </a:r>
          </a:p>
          <a:p>
            <a:pPr marL="137160" indent="0" algn="just">
              <a:buNone/>
            </a:pPr>
            <a:r>
              <a:rPr lang="ru-RU" sz="1400" dirty="0" smtClean="0">
                <a:latin typeface="YS Text"/>
                <a:ea typeface="Times New Roman"/>
              </a:rPr>
              <a:t>В </a:t>
            </a:r>
            <a:r>
              <a:rPr lang="ru-RU" sz="1400" dirty="0">
                <a:latin typeface="YS Text"/>
                <a:ea typeface="Times New Roman"/>
              </a:rPr>
              <a:t>случае просрочки исполнения заказчиком обязательств, предусмотренных контрактом, а также в иных случаях неисполнения или ненадлежащего исполнения заказчиком обязательств, предусмотренных контрактом, поставщик (подрядчик, исполнитель) вправе потребовать уплаты неустоек (штрафов, пеней). </a:t>
            </a:r>
            <a:endParaRPr lang="ru-RU" sz="1400" dirty="0" smtClean="0">
              <a:latin typeface="YS Text"/>
              <a:ea typeface="Times New Roman"/>
            </a:endParaRPr>
          </a:p>
          <a:p>
            <a:pPr marL="137160" indent="0" algn="just">
              <a:buNone/>
            </a:pPr>
            <a:r>
              <a:rPr lang="ru-RU" sz="1400" dirty="0" smtClean="0">
                <a:latin typeface="YS Text"/>
                <a:ea typeface="Times New Roman"/>
              </a:rPr>
              <a:t>Пеня </a:t>
            </a:r>
            <a:r>
              <a:rPr lang="ru-RU" sz="1400" dirty="0">
                <a:latin typeface="YS Text"/>
                <a:ea typeface="Times New Roman"/>
              </a:rPr>
              <a:t>начисляется за каждый день просрочки исполнения обязательства, предусмотренного контрактом, начиная со дня, следующего после дня истечения установленного контрактом срока исполнения обязательства. Такая пеня устанавливается контрактом в размере одной трехсотой действующей на дату уплаты пеней </a:t>
            </a:r>
            <a:r>
              <a:rPr lang="ru-RU" sz="1400" dirty="0" smtClean="0">
                <a:latin typeface="YS Text"/>
                <a:ea typeface="Times New Roman"/>
              </a:rPr>
              <a:t> ключевой ставки Центрального </a:t>
            </a:r>
            <a:r>
              <a:rPr lang="ru-RU" sz="1400" dirty="0">
                <a:latin typeface="YS Text"/>
                <a:ea typeface="Times New Roman"/>
              </a:rPr>
              <a:t>банка Российской Федерации от не уплаченной в срок суммы</a:t>
            </a:r>
            <a:r>
              <a:rPr lang="ru-RU" sz="1400" dirty="0" smtClean="0">
                <a:latin typeface="YS Text"/>
                <a:ea typeface="Times New Roman"/>
              </a:rPr>
              <a:t>.</a:t>
            </a:r>
          </a:p>
          <a:p>
            <a:pPr marL="137160" indent="0" algn="just">
              <a:buNone/>
            </a:pPr>
            <a:r>
              <a:rPr lang="ru-RU" sz="1400" dirty="0" smtClean="0">
                <a:latin typeface="YS Text"/>
                <a:ea typeface="Times New Roman"/>
              </a:rPr>
              <a:t> </a:t>
            </a:r>
            <a:r>
              <a:rPr lang="ru-RU" sz="1400" dirty="0">
                <a:latin typeface="YS Text"/>
                <a:ea typeface="Times New Roman"/>
              </a:rPr>
              <a:t>Штрафы начисляются за ненадлежащее исполнение заказчиком обязательств, предусмотренных контрактом, за исключением просрочки исполнения обязательств, предусмотренных контрактом. </a:t>
            </a:r>
            <a:endParaRPr lang="ru-RU" sz="1400" dirty="0" smtClean="0">
              <a:latin typeface="YS Text"/>
              <a:ea typeface="Times New Roman"/>
            </a:endParaRPr>
          </a:p>
          <a:p>
            <a:pPr marL="137160" indent="0" algn="just">
              <a:buNone/>
            </a:pPr>
            <a:r>
              <a:rPr lang="ru-RU" sz="1400" dirty="0" smtClean="0">
                <a:latin typeface="YS Text"/>
                <a:ea typeface="Times New Roman"/>
              </a:rPr>
              <a:t>Размер </a:t>
            </a:r>
            <a:r>
              <a:rPr lang="ru-RU" sz="1400" dirty="0">
                <a:latin typeface="YS Text"/>
                <a:ea typeface="Times New Roman"/>
              </a:rPr>
              <a:t>штрафа устанавливается контрактом </a:t>
            </a:r>
            <a:r>
              <a:rPr lang="ru-RU" sz="1400" dirty="0" smtClean="0">
                <a:latin typeface="YS Text"/>
                <a:ea typeface="Times New Roman"/>
              </a:rPr>
              <a:t>в порядке установленном </a:t>
            </a:r>
            <a:r>
              <a:rPr lang="ru-RU" sz="1400" dirty="0">
                <a:latin typeface="YS Text"/>
                <a:ea typeface="Times New Roman"/>
              </a:rPr>
              <a:t>Правительством Российской Федерации</a:t>
            </a:r>
            <a:r>
              <a:rPr lang="ru-RU" sz="1400" dirty="0" smtClean="0">
                <a:latin typeface="YS Text"/>
                <a:ea typeface="Times New Roman"/>
              </a:rPr>
              <a:t>.</a:t>
            </a:r>
          </a:p>
          <a:p>
            <a:pPr marL="137160" indent="0">
              <a:buNone/>
            </a:pPr>
            <a:endParaRPr lang="ru-RU" sz="1400" dirty="0">
              <a:latin typeface="YS Text"/>
              <a:ea typeface="Times New Roman"/>
            </a:endParaRPr>
          </a:p>
          <a:p>
            <a:pPr indent="342900" algn="just">
              <a:spcBef>
                <a:spcPts val="1100"/>
              </a:spcBef>
              <a:spcAft>
                <a:spcPts val="0"/>
              </a:spcAft>
            </a:pPr>
            <a:r>
              <a:rPr lang="ru-RU" sz="1400" dirty="0">
                <a:latin typeface="YS Text"/>
                <a:ea typeface="Times New Roman"/>
              </a:rPr>
              <a:t>. </a:t>
            </a:r>
            <a:endParaRPr lang="ru-RU" sz="1200" dirty="0">
              <a:solidFill>
                <a:schemeClr val="tx2">
                  <a:lumMod val="50000"/>
                </a:schemeClr>
              </a:solidFill>
            </a:endParaRPr>
          </a:p>
        </p:txBody>
      </p:sp>
    </p:spTree>
    <p:extLst>
      <p:ext uri="{BB962C8B-B14F-4D97-AF65-F5344CB8AC3E}">
        <p14:creationId xmlns:p14="http://schemas.microsoft.com/office/powerpoint/2010/main" val="2786977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smtClean="0">
                <a:latin typeface="YS Text"/>
              </a:rPr>
              <a:t>В чем смысл этого документа</a:t>
            </a:r>
            <a:r>
              <a:rPr lang="en-US" sz="2800" b="1" dirty="0" smtClean="0">
                <a:latin typeface="YS Text"/>
              </a:rPr>
              <a:t>?</a:t>
            </a:r>
            <a:endParaRPr lang="ru-RU" sz="2800" b="1" dirty="0">
              <a:latin typeface="YS Text"/>
            </a:endParaRPr>
          </a:p>
        </p:txBody>
      </p:sp>
      <p:sp>
        <p:nvSpPr>
          <p:cNvPr id="3" name="Объект 2"/>
          <p:cNvSpPr>
            <a:spLocks noGrp="1"/>
          </p:cNvSpPr>
          <p:nvPr>
            <p:ph idx="1"/>
          </p:nvPr>
        </p:nvSpPr>
        <p:spPr>
          <a:xfrm>
            <a:off x="457200" y="1752600"/>
            <a:ext cx="8219256" cy="4916760"/>
          </a:xfrm>
        </p:spPr>
        <p:txBody>
          <a:bodyPr>
            <a:noAutofit/>
          </a:bodyPr>
          <a:lstStyle/>
          <a:p>
            <a:pPr marL="137160" indent="0">
              <a:buNone/>
            </a:pPr>
            <a:r>
              <a:rPr lang="ru-RU" sz="1400" b="1" i="0" dirty="0" smtClean="0">
                <a:solidFill>
                  <a:srgbClr val="333333"/>
                </a:solidFill>
                <a:effectLst/>
                <a:latin typeface="YS Text"/>
              </a:rPr>
              <a:t>Согласно  п. 1 ст. 420 Гражданского Кодекса Российской Федерации </a:t>
            </a:r>
          </a:p>
          <a:p>
            <a:pPr marL="137160" indent="0" algn="just">
              <a:buNone/>
            </a:pPr>
            <a:r>
              <a:rPr lang="ru-RU" sz="1400" b="1" i="0" u="sng" dirty="0" smtClean="0">
                <a:solidFill>
                  <a:srgbClr val="333333"/>
                </a:solidFill>
                <a:effectLst/>
                <a:latin typeface="YS Text"/>
              </a:rPr>
              <a:t>Договор</a:t>
            </a:r>
            <a:r>
              <a:rPr lang="ru-RU" sz="1400" b="0" i="0" dirty="0" smtClean="0">
                <a:solidFill>
                  <a:srgbClr val="333333"/>
                </a:solidFill>
                <a:effectLst/>
                <a:latin typeface="YS Text"/>
              </a:rPr>
              <a:t> – это </a:t>
            </a:r>
            <a:r>
              <a:rPr lang="ru-RU" sz="1400" b="1" i="0" dirty="0" smtClean="0">
                <a:solidFill>
                  <a:srgbClr val="333333"/>
                </a:solidFill>
                <a:effectLst/>
                <a:latin typeface="YS Text"/>
              </a:rPr>
              <a:t>соглашение</a:t>
            </a:r>
            <a:r>
              <a:rPr lang="ru-RU" sz="1400" b="0" i="0" dirty="0" smtClean="0">
                <a:solidFill>
                  <a:srgbClr val="333333"/>
                </a:solidFill>
                <a:effectLst/>
                <a:latin typeface="YS Text"/>
              </a:rPr>
              <a:t> двух или нескольких лиц об установлении, изменении или прекращении </a:t>
            </a:r>
            <a:r>
              <a:rPr lang="ru-RU" sz="1400" b="1" i="0" dirty="0" smtClean="0">
                <a:solidFill>
                  <a:srgbClr val="333333"/>
                </a:solidFill>
                <a:effectLst/>
                <a:latin typeface="YS Text"/>
              </a:rPr>
              <a:t>гражданских</a:t>
            </a:r>
            <a:r>
              <a:rPr lang="ru-RU" sz="1400" b="0" i="0" dirty="0" smtClean="0">
                <a:solidFill>
                  <a:srgbClr val="333333"/>
                </a:solidFill>
                <a:effectLst/>
                <a:latin typeface="YS Text"/>
              </a:rPr>
              <a:t> прав и обязанностей.</a:t>
            </a:r>
          </a:p>
          <a:p>
            <a:pPr marL="137160" indent="0">
              <a:buNone/>
            </a:pPr>
            <a:endParaRPr lang="ru-RU" sz="1400" dirty="0">
              <a:solidFill>
                <a:srgbClr val="333333"/>
              </a:solidFill>
              <a:latin typeface="YS Text"/>
              <a:ea typeface="Calibri"/>
              <a:cs typeface="Times New Roman"/>
            </a:endParaRPr>
          </a:p>
          <a:p>
            <a:pPr marL="137160" indent="0">
              <a:buNone/>
            </a:pPr>
            <a:r>
              <a:rPr lang="ru-RU" sz="1400" b="1" dirty="0" smtClean="0">
                <a:latin typeface="YS Text"/>
                <a:ea typeface="Calibri"/>
                <a:cs typeface="Times New Roman"/>
              </a:rPr>
              <a:t>Согласно  ст. 3 Федерального закона от 5 апреля 2013 года  №  44-ФЗ</a:t>
            </a:r>
          </a:p>
          <a:p>
            <a:pPr marL="137160" indent="0" algn="just">
              <a:buNone/>
            </a:pPr>
            <a:r>
              <a:rPr lang="ru-RU" sz="1400" b="1" u="sng" dirty="0" smtClean="0">
                <a:latin typeface="YS Text"/>
                <a:ea typeface="Calibri"/>
                <a:cs typeface="Times New Roman"/>
              </a:rPr>
              <a:t>Государственный </a:t>
            </a:r>
            <a:r>
              <a:rPr lang="ru-RU" sz="1400" b="1" u="sng" dirty="0">
                <a:latin typeface="YS Text"/>
                <a:ea typeface="Calibri"/>
                <a:cs typeface="Times New Roman"/>
              </a:rPr>
              <a:t>контракт, муниципальный контракт </a:t>
            </a:r>
            <a:r>
              <a:rPr lang="ru-RU" sz="1400" dirty="0">
                <a:latin typeface="YS Text"/>
                <a:ea typeface="Calibri"/>
                <a:cs typeface="Times New Roman"/>
              </a:rPr>
              <a:t>- гражданско-правовой договор, предметом которого являются поставка товара, выполнение работы, оказание услуги (в том числе приобретение недвижимого имущества или аренда имущества) и который заключен от имени Российской Федерации, субъекта Российской Федерации (государственный контракт), муниципального образования (муниципальный контракт) государственным или муниципальным заказчиком для обеспечения соответственно государственных нужд, муниципальных </a:t>
            </a:r>
            <a:r>
              <a:rPr lang="ru-RU" sz="1400" dirty="0" smtClean="0">
                <a:latin typeface="YS Text"/>
                <a:ea typeface="Calibri"/>
                <a:cs typeface="Times New Roman"/>
              </a:rPr>
              <a:t>нужд ( п. 8 ч. 1).</a:t>
            </a:r>
            <a:endParaRPr lang="ru-RU" sz="1400" dirty="0" smtClean="0">
              <a:solidFill>
                <a:schemeClr val="tx2">
                  <a:lumMod val="50000"/>
                </a:schemeClr>
              </a:solidFill>
              <a:latin typeface="YS Text"/>
            </a:endParaRPr>
          </a:p>
          <a:p>
            <a:pPr marL="137160" indent="0">
              <a:buNone/>
            </a:pPr>
            <a:endParaRPr lang="ru-RU" sz="1400" dirty="0" smtClean="0">
              <a:solidFill>
                <a:schemeClr val="tx2">
                  <a:lumMod val="50000"/>
                </a:schemeClr>
              </a:solidFill>
              <a:latin typeface="YS Text"/>
            </a:endParaRPr>
          </a:p>
          <a:p>
            <a:pPr marL="137160" indent="0" algn="just">
              <a:buNone/>
            </a:pPr>
            <a:r>
              <a:rPr lang="ru-RU" sz="1400" b="1" u="sng" dirty="0" smtClean="0">
                <a:latin typeface="YS Text"/>
                <a:ea typeface="Calibri"/>
                <a:cs typeface="Times New Roman"/>
              </a:rPr>
              <a:t>Контракт</a:t>
            </a:r>
            <a:r>
              <a:rPr lang="ru-RU" sz="1400" b="1" dirty="0" smtClean="0">
                <a:latin typeface="YS Text"/>
                <a:ea typeface="Calibri"/>
                <a:cs typeface="Times New Roman"/>
              </a:rPr>
              <a:t> </a:t>
            </a:r>
            <a:r>
              <a:rPr lang="ru-RU" sz="1400" dirty="0">
                <a:latin typeface="YS Text"/>
                <a:ea typeface="Calibri"/>
                <a:cs typeface="Times New Roman"/>
              </a:rPr>
              <a:t>- государственный или муниципальный контракт либо гражданско-правовой договор, предметом которого являются поставка товара, выполнение работы, оказание услуги (в том числе приобретение недвижимого имущества или аренда имущества) и который заключен бюджетным учреждением, государственным или муниципальным унитарным предприятием либо иным юридическим лицом в соответствии </a:t>
            </a:r>
            <a:r>
              <a:rPr lang="ru-RU" sz="1400" dirty="0" smtClean="0">
                <a:latin typeface="YS Text"/>
                <a:ea typeface="Calibri"/>
                <a:cs typeface="Times New Roman"/>
              </a:rPr>
              <a:t>со ст. 15  Федерального закона </a:t>
            </a:r>
            <a:r>
              <a:rPr lang="ru-RU" sz="1400" dirty="0">
                <a:latin typeface="YS Text"/>
                <a:ea typeface="Calibri"/>
                <a:cs typeface="Times New Roman"/>
              </a:rPr>
              <a:t> </a:t>
            </a:r>
            <a:r>
              <a:rPr lang="ru-RU" sz="1400" dirty="0" smtClean="0">
                <a:latin typeface="YS Text"/>
                <a:ea typeface="Calibri"/>
                <a:cs typeface="Times New Roman"/>
              </a:rPr>
              <a:t>№ 44-ФЗ ( п. 8.1 ч. 1).</a:t>
            </a:r>
            <a:endParaRPr lang="ru-RU" sz="1400" dirty="0" smtClean="0">
              <a:solidFill>
                <a:schemeClr val="tx2">
                  <a:lumMod val="50000"/>
                </a:schemeClr>
              </a:solidFill>
              <a:latin typeface="YS Text"/>
            </a:endParaRPr>
          </a:p>
          <a:p>
            <a:pPr marL="137160" indent="0" algn="just">
              <a:buNone/>
            </a:pPr>
            <a:endParaRPr lang="ru-RU" sz="1400" dirty="0" smtClean="0">
              <a:latin typeface="YS Text"/>
              <a:ea typeface="Calibri"/>
              <a:cs typeface="Times New Roman"/>
            </a:endParaRPr>
          </a:p>
          <a:p>
            <a:pPr marL="137160" indent="0" algn="just">
              <a:buNone/>
            </a:pPr>
            <a:endParaRPr lang="ru-RU" sz="1400" dirty="0">
              <a:solidFill>
                <a:schemeClr val="tx2">
                  <a:lumMod val="50000"/>
                </a:schemeClr>
              </a:solidFill>
              <a:latin typeface="YS Text"/>
            </a:endParaRPr>
          </a:p>
          <a:p>
            <a:pPr marL="137160" indent="0">
              <a:buNone/>
            </a:pPr>
            <a:endParaRPr lang="ru-RU" sz="1400" dirty="0">
              <a:solidFill>
                <a:schemeClr val="tx2">
                  <a:lumMod val="50000"/>
                </a:schemeClr>
              </a:solidFill>
              <a:latin typeface="YS Text"/>
            </a:endParaRPr>
          </a:p>
        </p:txBody>
      </p:sp>
    </p:spTree>
    <p:extLst>
      <p:ext uri="{BB962C8B-B14F-4D97-AF65-F5344CB8AC3E}">
        <p14:creationId xmlns:p14="http://schemas.microsoft.com/office/powerpoint/2010/main" val="24863176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Ответственность сторон. Ответственность Поставщика</a:t>
            </a:r>
            <a:endParaRPr lang="ru-RU" sz="2800" b="1" dirty="0">
              <a:latin typeface="YS Text"/>
            </a:endParaRPr>
          </a:p>
        </p:txBody>
      </p:sp>
      <p:sp>
        <p:nvSpPr>
          <p:cNvPr id="3" name="Объект 2"/>
          <p:cNvSpPr>
            <a:spLocks noGrp="1"/>
          </p:cNvSpPr>
          <p:nvPr>
            <p:ph idx="1"/>
          </p:nvPr>
        </p:nvSpPr>
        <p:spPr>
          <a:xfrm>
            <a:off x="457200" y="1600200"/>
            <a:ext cx="8229600" cy="4781128"/>
          </a:xfrm>
        </p:spPr>
        <p:txBody>
          <a:bodyPr>
            <a:normAutofit fontScale="85000" lnSpcReduction="20000"/>
          </a:bodyPr>
          <a:lstStyle/>
          <a:p>
            <a:pPr lvl="0" indent="0" algn="just">
              <a:spcBef>
                <a:spcPts val="1100"/>
              </a:spcBef>
              <a:buNone/>
            </a:pPr>
            <a:r>
              <a:rPr lang="ru-RU" sz="1400" dirty="0" smtClean="0">
                <a:solidFill>
                  <a:prstClr val="black"/>
                </a:solidFill>
                <a:latin typeface="YS Text"/>
                <a:ea typeface="Times New Roman"/>
              </a:rPr>
              <a:t>	</a:t>
            </a:r>
            <a:r>
              <a:rPr lang="ru-RU" sz="1600" dirty="0" smtClean="0">
                <a:solidFill>
                  <a:prstClr val="black"/>
                </a:solidFill>
                <a:latin typeface="YS Text"/>
                <a:ea typeface="Times New Roman"/>
              </a:rPr>
              <a:t>В </a:t>
            </a:r>
            <a:r>
              <a:rPr lang="ru-RU" sz="1600" dirty="0">
                <a:solidFill>
                  <a:prstClr val="black"/>
                </a:solidFill>
                <a:latin typeface="YS Text"/>
                <a:ea typeface="Times New Roman"/>
              </a:rPr>
              <a:t>случае просрочки исполнения поставщиком (подрядчиком, исполнителем) обязательств (в том числе гарантийного обязательства), предусмотренных контрактом, а также в иных случаях неисполнения или ненадлежащего исполнения поставщиком (подрядчиком, исполнителем) обязательств, предусмотренных контрактом, заказчик направляет поставщику (подрядчику, исполнителю) требование об уплате неустоек (штрафов, пеней</a:t>
            </a:r>
            <a:r>
              <a:rPr lang="ru-RU" sz="1600" dirty="0" smtClean="0">
                <a:solidFill>
                  <a:prstClr val="black"/>
                </a:solidFill>
                <a:latin typeface="YS Text"/>
                <a:ea typeface="Times New Roman"/>
              </a:rPr>
              <a:t>).</a:t>
            </a:r>
          </a:p>
          <a:p>
            <a:pPr indent="0" algn="just">
              <a:spcBef>
                <a:spcPts val="1100"/>
              </a:spcBef>
              <a:spcAft>
                <a:spcPts val="0"/>
              </a:spcAft>
              <a:buNone/>
            </a:pPr>
            <a:r>
              <a:rPr lang="ru-RU" sz="1600" dirty="0" smtClean="0">
                <a:latin typeface="YS Text"/>
                <a:ea typeface="Times New Roman"/>
              </a:rPr>
              <a:t>	Пеня </a:t>
            </a:r>
            <a:r>
              <a:rPr lang="ru-RU" sz="1600" dirty="0">
                <a:latin typeface="YS Text"/>
                <a:ea typeface="Times New Roman"/>
              </a:rPr>
              <a:t>начисляется за каждый день просрочки исполнения поставщиком (подрядчиком, исполнителем) обязательства, предусмотренного контрактом, начиная со дня, следующего после дня истечения установленного контрактом срока исполнения обязательства, и устанавливается контрактом в размере одной трехсотой действующей на дату уплаты пени ключевой ставки Центрального банка Российской Федерации от цены контракта (отдельного этапа исполнения контракта), уменьшенной на сумму, пропорциональную объему обязательств, предусмотренных контрактом (соответствующим отдельным этапом исполнения контракта) и фактически исполненных поставщиком (подрядчиком, исполнителем), за исключением случаев, если законодательством Российской Федерации установлен иной порядок начисления пени</a:t>
            </a:r>
            <a:r>
              <a:rPr lang="ru-RU" sz="1600" dirty="0" smtClean="0">
                <a:latin typeface="YS Text"/>
                <a:ea typeface="Times New Roman"/>
              </a:rPr>
              <a:t>.</a:t>
            </a:r>
          </a:p>
          <a:p>
            <a:pPr indent="0" algn="just">
              <a:spcBef>
                <a:spcPts val="1100"/>
              </a:spcBef>
              <a:spcAft>
                <a:spcPts val="0"/>
              </a:spcAft>
              <a:buNone/>
            </a:pPr>
            <a:r>
              <a:rPr lang="ru-RU" sz="1600" dirty="0" smtClean="0">
                <a:latin typeface="YS Text"/>
                <a:ea typeface="Times New Roman"/>
              </a:rPr>
              <a:t>	Штрафы </a:t>
            </a:r>
            <a:r>
              <a:rPr lang="ru-RU" sz="1600" dirty="0">
                <a:latin typeface="YS Text"/>
                <a:ea typeface="Times New Roman"/>
              </a:rPr>
              <a:t>начисляются за неисполнение или ненадлежащее исполнение поставщиком (подрядчиком, исполнителем) обязательств, предусмотренных контрактом, за исключением просрочки исполнения поставщиком (подрядчиком, исполнителем) обязательств (в том числе гарантийного обязательства), предусмотренных контрактом. </a:t>
            </a:r>
            <a:endParaRPr lang="ru-RU" sz="1600" dirty="0" smtClean="0">
              <a:latin typeface="YS Text"/>
              <a:ea typeface="Times New Roman"/>
            </a:endParaRPr>
          </a:p>
          <a:p>
            <a:pPr indent="0" algn="just">
              <a:spcBef>
                <a:spcPts val="1100"/>
              </a:spcBef>
              <a:spcAft>
                <a:spcPts val="0"/>
              </a:spcAft>
              <a:buNone/>
            </a:pPr>
            <a:r>
              <a:rPr lang="ru-RU" sz="1600" dirty="0" smtClean="0">
                <a:latin typeface="YS Text"/>
                <a:ea typeface="Times New Roman"/>
              </a:rPr>
              <a:t>	Размер </a:t>
            </a:r>
            <a:r>
              <a:rPr lang="ru-RU" sz="1600" dirty="0">
                <a:latin typeface="YS Text"/>
                <a:ea typeface="Times New Roman"/>
              </a:rPr>
              <a:t>штрафа устанавливается контрактом в </a:t>
            </a:r>
            <a:r>
              <a:rPr lang="ru-RU" sz="1600" dirty="0" smtClean="0">
                <a:latin typeface="YS Text"/>
                <a:ea typeface="Times New Roman"/>
              </a:rPr>
              <a:t>порядке </a:t>
            </a:r>
            <a:r>
              <a:rPr lang="ru-RU" sz="1600" dirty="0">
                <a:latin typeface="YS Text"/>
                <a:ea typeface="Times New Roman"/>
              </a:rPr>
              <a:t>установленном Правительством Российской Федерации, за исключением случаев, если законодательством Российской Федерации установлен иной порядок начисления штрафов.</a:t>
            </a:r>
          </a:p>
          <a:p>
            <a:pPr lvl="0" indent="342900" algn="just">
              <a:spcBef>
                <a:spcPts val="1100"/>
              </a:spcBef>
            </a:pPr>
            <a:endParaRPr lang="ru-RU" sz="1600" dirty="0">
              <a:solidFill>
                <a:prstClr val="black"/>
              </a:solidFill>
              <a:latin typeface="YS Text"/>
              <a:ea typeface="Times New Roman"/>
            </a:endParaRPr>
          </a:p>
          <a:p>
            <a:pPr marL="137160" lvl="0" indent="0">
              <a:buNone/>
            </a:pPr>
            <a:endParaRPr lang="ru-RU" sz="1600" dirty="0">
              <a:solidFill>
                <a:prstClr val="black"/>
              </a:solidFill>
              <a:latin typeface="YS Text"/>
              <a:ea typeface="Times New Roman"/>
            </a:endParaRPr>
          </a:p>
          <a:p>
            <a:pPr marL="137160" lvl="0" indent="0">
              <a:buNone/>
            </a:pPr>
            <a:endParaRPr lang="ru-RU" sz="1200" dirty="0">
              <a:solidFill>
                <a:srgbClr val="1F497D">
                  <a:lumMod val="50000"/>
                </a:srgbClr>
              </a:solidFill>
            </a:endParaRPr>
          </a:p>
          <a:p>
            <a:endParaRPr lang="ru-RU" dirty="0"/>
          </a:p>
        </p:txBody>
      </p:sp>
    </p:spTree>
    <p:extLst>
      <p:ext uri="{BB962C8B-B14F-4D97-AF65-F5344CB8AC3E}">
        <p14:creationId xmlns:p14="http://schemas.microsoft.com/office/powerpoint/2010/main" val="31131933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1143000"/>
          </a:xfrm>
        </p:spPr>
        <p:txBody>
          <a:bodyPr>
            <a:normAutofit/>
          </a:bodyPr>
          <a:lstStyle/>
          <a:p>
            <a:r>
              <a:rPr lang="ru-RU" sz="2800" b="1" dirty="0" smtClean="0">
                <a:latin typeface="YS Text"/>
              </a:rPr>
              <a:t>Порядок расчета штрафа</a:t>
            </a:r>
            <a:endParaRPr lang="ru-RU" sz="2800" b="1" dirty="0">
              <a:latin typeface="YS Text"/>
            </a:endParaRPr>
          </a:p>
        </p:txBody>
      </p:sp>
      <p:sp>
        <p:nvSpPr>
          <p:cNvPr id="3" name="Объект 2"/>
          <p:cNvSpPr>
            <a:spLocks noGrp="1"/>
          </p:cNvSpPr>
          <p:nvPr>
            <p:ph idx="1"/>
          </p:nvPr>
        </p:nvSpPr>
        <p:spPr>
          <a:xfrm>
            <a:off x="457200" y="1268760"/>
            <a:ext cx="8229600" cy="4857403"/>
          </a:xfrm>
        </p:spPr>
        <p:txBody>
          <a:bodyPr>
            <a:normAutofit/>
          </a:bodyPr>
          <a:lstStyle/>
          <a:p>
            <a:pPr lvl="0" indent="0" algn="just">
              <a:spcBef>
                <a:spcPts val="1100"/>
              </a:spcBef>
              <a:buNone/>
            </a:pPr>
            <a:r>
              <a:rPr lang="ru-RU" sz="1400" dirty="0" smtClean="0">
                <a:solidFill>
                  <a:prstClr val="black"/>
                </a:solidFill>
                <a:latin typeface="YS Text"/>
                <a:ea typeface="Times New Roman"/>
              </a:rPr>
              <a:t>	Размер </a:t>
            </a:r>
            <a:r>
              <a:rPr lang="ru-RU" sz="1400" dirty="0">
                <a:solidFill>
                  <a:prstClr val="black"/>
                </a:solidFill>
                <a:latin typeface="YS Text"/>
                <a:ea typeface="Times New Roman"/>
              </a:rPr>
              <a:t>штрафа устанавливается </a:t>
            </a:r>
            <a:r>
              <a:rPr lang="ru-RU" sz="1400" dirty="0" smtClean="0">
                <a:solidFill>
                  <a:prstClr val="black"/>
                </a:solidFill>
                <a:latin typeface="YS Text"/>
                <a:ea typeface="Times New Roman"/>
              </a:rPr>
              <a:t>в </a:t>
            </a:r>
            <a:r>
              <a:rPr lang="ru-RU" sz="1400" dirty="0">
                <a:solidFill>
                  <a:prstClr val="black"/>
                </a:solidFill>
                <a:latin typeface="YS Text"/>
                <a:ea typeface="Times New Roman"/>
              </a:rPr>
              <a:t>порядке, установленном Правилами определения размера штрафа, начисляемого в случае ненадлежащего исполнения заказчиком, неисполнения или ненадлежащего исполнения поставщиком (подрядчиком, исполнителем) обязательств, предусмотренных контрактом (за исключением просрочки исполнения обязательств заказчиком, поставщиком (подрядчиком, исполнителем), утвержденными Постановлением Правительства РФ от 30.08.2017 года №</a:t>
            </a:r>
            <a:r>
              <a:rPr lang="ru-RU" sz="1400" dirty="0" smtClean="0">
                <a:solidFill>
                  <a:prstClr val="black"/>
                </a:solidFill>
                <a:latin typeface="YS Text"/>
                <a:ea typeface="Times New Roman"/>
              </a:rPr>
              <a:t>1042.</a:t>
            </a:r>
          </a:p>
          <a:p>
            <a:pPr lvl="0" indent="0" algn="just">
              <a:spcBef>
                <a:spcPts val="1100"/>
              </a:spcBef>
              <a:buNone/>
            </a:pPr>
            <a:r>
              <a:rPr lang="ru-RU" sz="1400" dirty="0" smtClean="0">
                <a:solidFill>
                  <a:prstClr val="black"/>
                </a:solidFill>
                <a:latin typeface="YS Text"/>
              </a:rPr>
              <a:t>Правилами установлена ответственность </a:t>
            </a:r>
            <a:r>
              <a:rPr lang="ru-RU" sz="1400" b="1" dirty="0" smtClean="0">
                <a:solidFill>
                  <a:prstClr val="black"/>
                </a:solidFill>
                <a:latin typeface="YS Text"/>
              </a:rPr>
              <a:t>для Поставщика (подрядчика, исполнителя):</a:t>
            </a:r>
          </a:p>
          <a:p>
            <a:pPr lvl="0" indent="0" algn="just">
              <a:spcBef>
                <a:spcPts val="1100"/>
              </a:spcBef>
              <a:buNone/>
            </a:pPr>
            <a:r>
              <a:rPr lang="ru-RU" sz="1400" dirty="0" smtClean="0">
                <a:latin typeface="Times New Roman"/>
                <a:ea typeface="Calibri"/>
              </a:rPr>
              <a:t>	</a:t>
            </a:r>
            <a:r>
              <a:rPr lang="ru-RU" sz="1400" dirty="0" smtClean="0">
                <a:latin typeface="YS Text"/>
                <a:ea typeface="Calibri"/>
              </a:rPr>
              <a:t>- за </a:t>
            </a:r>
            <a:r>
              <a:rPr lang="ru-RU" sz="1400" dirty="0">
                <a:latin typeface="YS Text"/>
                <a:ea typeface="Calibri"/>
              </a:rPr>
              <a:t>каждый факт неисполнения или ненадлежащего исполнения </a:t>
            </a:r>
            <a:r>
              <a:rPr lang="ru-RU" sz="1400" dirty="0" smtClean="0">
                <a:latin typeface="YS Text"/>
                <a:ea typeface="Calibri"/>
              </a:rPr>
              <a:t>обязательств</a:t>
            </a:r>
            <a:r>
              <a:rPr lang="ru-RU" sz="1400" dirty="0">
                <a:latin typeface="YS Text"/>
                <a:ea typeface="Calibri"/>
              </a:rPr>
              <a:t>, предусмотренных контрактом, за исключением просрочки исполнения обязательств (в том числе гарантийного обязательства), предусмотренных </a:t>
            </a:r>
            <a:r>
              <a:rPr lang="ru-RU" sz="1400" dirty="0" smtClean="0">
                <a:latin typeface="YS Text"/>
                <a:ea typeface="Calibri"/>
              </a:rPr>
              <a:t>контрактом</a:t>
            </a:r>
          </a:p>
          <a:p>
            <a:pPr lvl="0" indent="0" algn="just">
              <a:spcBef>
                <a:spcPts val="1100"/>
              </a:spcBef>
              <a:buNone/>
            </a:pPr>
            <a:r>
              <a:rPr lang="ru-RU" sz="1400" dirty="0">
                <a:latin typeface="YS Text"/>
              </a:rPr>
              <a:t>	</a:t>
            </a:r>
            <a:r>
              <a:rPr lang="ru-RU" sz="1400" dirty="0" smtClean="0">
                <a:latin typeface="YS Text"/>
              </a:rPr>
              <a:t>- з</a:t>
            </a:r>
            <a:r>
              <a:rPr lang="ru-RU" sz="1400" dirty="0" smtClean="0">
                <a:latin typeface="YS Text"/>
                <a:ea typeface="Calibri"/>
              </a:rPr>
              <a:t>а </a:t>
            </a:r>
            <a:r>
              <a:rPr lang="ru-RU" sz="1400" dirty="0">
                <a:latin typeface="YS Text"/>
                <a:ea typeface="Calibri"/>
              </a:rPr>
              <a:t>каждый факт неисполнения или ненадлежащего исполнения </a:t>
            </a:r>
            <a:r>
              <a:rPr lang="ru-RU" sz="1400" dirty="0" smtClean="0">
                <a:latin typeface="YS Text"/>
                <a:ea typeface="Calibri"/>
              </a:rPr>
              <a:t>обязательств</a:t>
            </a:r>
            <a:r>
              <a:rPr lang="ru-RU" sz="1400" dirty="0">
                <a:latin typeface="YS Text"/>
                <a:ea typeface="Calibri"/>
              </a:rPr>
              <a:t>, предусмотренных контрактом, заключенным с победителем </a:t>
            </a:r>
            <a:r>
              <a:rPr lang="ru-RU" sz="1400" dirty="0" smtClean="0">
                <a:latin typeface="YS Text"/>
                <a:ea typeface="Calibri"/>
              </a:rPr>
              <a:t>, предложившим </a:t>
            </a:r>
            <a:r>
              <a:rPr lang="ru-RU" sz="1400" dirty="0">
                <a:latin typeface="YS Text"/>
                <a:ea typeface="Calibri"/>
              </a:rPr>
              <a:t>наиболее высокую цену за право заключения </a:t>
            </a:r>
            <a:r>
              <a:rPr lang="ru-RU" sz="1400" dirty="0" smtClean="0">
                <a:latin typeface="YS Text"/>
                <a:ea typeface="Calibri"/>
              </a:rPr>
              <a:t>контракта</a:t>
            </a:r>
          </a:p>
          <a:p>
            <a:pPr lvl="0" indent="0" algn="just">
              <a:spcBef>
                <a:spcPts val="1100"/>
              </a:spcBef>
              <a:buNone/>
            </a:pPr>
            <a:r>
              <a:rPr lang="ru-RU" sz="1400" dirty="0" smtClean="0">
                <a:latin typeface="YS Text"/>
                <a:ea typeface="Calibri"/>
              </a:rPr>
              <a:t>	- за </a:t>
            </a:r>
            <a:r>
              <a:rPr lang="ru-RU" sz="1400" dirty="0">
                <a:latin typeface="YS Text"/>
                <a:ea typeface="Calibri"/>
              </a:rPr>
              <a:t>каждый факт неисполнения или ненадлежащего исполнения исполнителем обязательства, предусмотренного контрактом, которое не имеет стоимостного </a:t>
            </a:r>
            <a:r>
              <a:rPr lang="ru-RU" sz="1400" dirty="0" smtClean="0">
                <a:latin typeface="YS Text"/>
                <a:ea typeface="Calibri"/>
              </a:rPr>
              <a:t>выражения.</a:t>
            </a:r>
          </a:p>
          <a:p>
            <a:pPr lvl="0" indent="0" algn="just">
              <a:spcBef>
                <a:spcPts val="1100"/>
              </a:spcBef>
              <a:buNone/>
            </a:pPr>
            <a:r>
              <a:rPr lang="ru-RU" sz="1400" dirty="0" smtClean="0">
                <a:latin typeface="YS Text"/>
                <a:ea typeface="Calibri"/>
              </a:rPr>
              <a:t>Правилами установлена ответственность для Заказчика:</a:t>
            </a:r>
          </a:p>
          <a:p>
            <a:pPr lvl="0" indent="0" algn="just">
              <a:spcBef>
                <a:spcPts val="1100"/>
              </a:spcBef>
              <a:buNone/>
            </a:pPr>
            <a:r>
              <a:rPr lang="ru-RU" sz="1400" dirty="0" smtClean="0">
                <a:latin typeface="Times New Roman"/>
                <a:ea typeface="Calibri"/>
              </a:rPr>
              <a:t>	</a:t>
            </a:r>
            <a:r>
              <a:rPr lang="ru-RU" sz="1400" dirty="0" smtClean="0">
                <a:latin typeface="YS Text"/>
                <a:ea typeface="Calibri"/>
              </a:rPr>
              <a:t>за </a:t>
            </a:r>
            <a:r>
              <a:rPr lang="ru-RU" sz="1400" dirty="0">
                <a:latin typeface="YS Text"/>
                <a:ea typeface="Calibri"/>
              </a:rPr>
              <a:t>каждый факт неисполнения </a:t>
            </a:r>
            <a:r>
              <a:rPr lang="ru-RU" sz="1400" dirty="0" smtClean="0">
                <a:latin typeface="YS Text"/>
                <a:ea typeface="Calibri"/>
              </a:rPr>
              <a:t> </a:t>
            </a:r>
            <a:r>
              <a:rPr lang="ru-RU" sz="1400" dirty="0">
                <a:latin typeface="YS Text"/>
                <a:ea typeface="Calibri"/>
              </a:rPr>
              <a:t>обязательств, предусмотренных контрактом, за исключением просрочки исполнения обязательств, предусмотренных </a:t>
            </a:r>
            <a:r>
              <a:rPr lang="ru-RU" sz="1400" dirty="0" smtClean="0">
                <a:latin typeface="YS Text"/>
                <a:ea typeface="Calibri"/>
              </a:rPr>
              <a:t>контрактом.</a:t>
            </a:r>
          </a:p>
        </p:txBody>
      </p:sp>
    </p:spTree>
    <p:extLst>
      <p:ext uri="{BB962C8B-B14F-4D97-AF65-F5344CB8AC3E}">
        <p14:creationId xmlns:p14="http://schemas.microsoft.com/office/powerpoint/2010/main" val="30023070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Ответственность Сторон</a:t>
            </a:r>
            <a:endParaRPr lang="ru-RU" sz="2800" b="1" dirty="0">
              <a:latin typeface="YS Text"/>
            </a:endParaRPr>
          </a:p>
        </p:txBody>
      </p:sp>
      <p:sp>
        <p:nvSpPr>
          <p:cNvPr id="3" name="Объект 2"/>
          <p:cNvSpPr>
            <a:spLocks noGrp="1"/>
          </p:cNvSpPr>
          <p:nvPr>
            <p:ph idx="1"/>
          </p:nvPr>
        </p:nvSpPr>
        <p:spPr/>
        <p:txBody>
          <a:bodyPr>
            <a:normAutofit/>
          </a:bodyPr>
          <a:lstStyle/>
          <a:p>
            <a:pPr marL="0" indent="0" algn="just">
              <a:buNone/>
            </a:pPr>
            <a:r>
              <a:rPr lang="ru-RU" sz="1500" dirty="0" smtClean="0">
                <a:solidFill>
                  <a:srgbClr val="000000"/>
                </a:solidFill>
                <a:latin typeface="YS Text"/>
              </a:rPr>
              <a:t>	При </a:t>
            </a:r>
            <a:r>
              <a:rPr lang="ru-RU" sz="1500" dirty="0">
                <a:solidFill>
                  <a:srgbClr val="000000"/>
                </a:solidFill>
                <a:latin typeface="YS Text"/>
              </a:rPr>
              <a:t>этом, </a:t>
            </a:r>
            <a:r>
              <a:rPr lang="ru-RU" sz="1500" b="1" dirty="0">
                <a:solidFill>
                  <a:srgbClr val="000000"/>
                </a:solidFill>
                <a:latin typeface="YS Text"/>
              </a:rPr>
              <a:t>если условия контракта нарушает заказчик</a:t>
            </a:r>
            <a:r>
              <a:rPr lang="ru-RU" sz="1500" dirty="0">
                <a:solidFill>
                  <a:srgbClr val="000000"/>
                </a:solidFill>
                <a:latin typeface="YS Text"/>
              </a:rPr>
              <a:t> поставщик (подрядчик, исполнитель) </a:t>
            </a:r>
            <a:r>
              <a:rPr lang="ru-RU" sz="1500" b="1" dirty="0">
                <a:solidFill>
                  <a:srgbClr val="000000"/>
                </a:solidFill>
                <a:latin typeface="YS Text"/>
              </a:rPr>
              <a:t>вправе</a:t>
            </a:r>
            <a:r>
              <a:rPr lang="ru-RU" sz="1500" dirty="0">
                <a:solidFill>
                  <a:srgbClr val="000000"/>
                </a:solidFill>
                <a:latin typeface="YS Text"/>
              </a:rPr>
              <a:t> потребовать уплаты неустоек (штрафов, пеней).</a:t>
            </a:r>
          </a:p>
          <a:p>
            <a:pPr marL="0" indent="0" algn="just">
              <a:buNone/>
            </a:pPr>
            <a:r>
              <a:rPr lang="ru-RU" sz="1500" dirty="0" smtClean="0">
                <a:solidFill>
                  <a:srgbClr val="000000"/>
                </a:solidFill>
                <a:latin typeface="YS Text"/>
              </a:rPr>
              <a:t>	Если </a:t>
            </a:r>
            <a:r>
              <a:rPr lang="ru-RU" sz="1500" dirty="0">
                <a:solidFill>
                  <a:srgbClr val="000000"/>
                </a:solidFill>
                <a:latin typeface="YS Text"/>
              </a:rPr>
              <a:t>же </a:t>
            </a:r>
            <a:r>
              <a:rPr lang="ru-RU" sz="1500" b="1" dirty="0">
                <a:solidFill>
                  <a:srgbClr val="000000"/>
                </a:solidFill>
                <a:latin typeface="YS Text"/>
              </a:rPr>
              <a:t>условия контракта нарушает поставщик</a:t>
            </a:r>
            <a:r>
              <a:rPr lang="ru-RU" sz="1500" dirty="0">
                <a:solidFill>
                  <a:srgbClr val="000000"/>
                </a:solidFill>
                <a:latin typeface="YS Text"/>
              </a:rPr>
              <a:t> (подрядчик, исполнитель), заказчик </a:t>
            </a:r>
            <a:r>
              <a:rPr lang="ru-RU" sz="1500" b="1" dirty="0">
                <a:solidFill>
                  <a:srgbClr val="000000"/>
                </a:solidFill>
                <a:latin typeface="YS Text"/>
              </a:rPr>
              <a:t>обязан </a:t>
            </a:r>
            <a:r>
              <a:rPr lang="ru-RU" sz="1500" dirty="0">
                <a:solidFill>
                  <a:srgbClr val="000000"/>
                </a:solidFill>
                <a:latin typeface="YS Text"/>
              </a:rPr>
              <a:t>направить поставщику (подрядчику, исполнителю) требование об уплате неустоек (штрафов, </a:t>
            </a:r>
            <a:r>
              <a:rPr lang="ru-RU" sz="1500" dirty="0" smtClean="0">
                <a:solidFill>
                  <a:srgbClr val="000000"/>
                </a:solidFill>
                <a:latin typeface="YS Text"/>
              </a:rPr>
              <a:t>пеней)</a:t>
            </a:r>
          </a:p>
          <a:p>
            <a:pPr marL="0" indent="0" algn="just">
              <a:buNone/>
            </a:pPr>
            <a:r>
              <a:rPr lang="ru-RU" sz="1500" dirty="0">
                <a:solidFill>
                  <a:srgbClr val="000000"/>
                </a:solidFill>
                <a:latin typeface="YS Text"/>
                <a:ea typeface="Times New Roman"/>
              </a:rPr>
              <a:t>	</a:t>
            </a:r>
            <a:r>
              <a:rPr lang="ru-RU" sz="1500" dirty="0" smtClean="0">
                <a:latin typeface="YS Text"/>
                <a:ea typeface="Times New Roman"/>
              </a:rPr>
              <a:t>Общая </a:t>
            </a:r>
            <a:r>
              <a:rPr lang="ru-RU" sz="1500" dirty="0">
                <a:latin typeface="YS Text"/>
                <a:ea typeface="Times New Roman"/>
              </a:rPr>
              <a:t>сумма начисленных штрафов за неисполнение или ненадлежащее исполнение </a:t>
            </a:r>
            <a:r>
              <a:rPr lang="ru-RU" sz="1500" dirty="0" smtClean="0">
                <a:latin typeface="YS Text"/>
                <a:ea typeface="Times New Roman"/>
              </a:rPr>
              <a:t>поставщиком (подрядчиком, исполнителем) </a:t>
            </a:r>
            <a:r>
              <a:rPr lang="ru-RU" sz="1500" dirty="0">
                <a:latin typeface="YS Text"/>
                <a:ea typeface="Times New Roman"/>
              </a:rPr>
              <a:t>обязательств, предусмотренных контрактом, не может превышать цену </a:t>
            </a:r>
            <a:r>
              <a:rPr lang="ru-RU" sz="1500" dirty="0" smtClean="0">
                <a:latin typeface="YS Text"/>
                <a:ea typeface="Times New Roman"/>
              </a:rPr>
              <a:t>контракта.</a:t>
            </a:r>
          </a:p>
          <a:p>
            <a:pPr marL="0" indent="0" algn="just">
              <a:buNone/>
            </a:pPr>
            <a:r>
              <a:rPr lang="ru-RU" sz="1500" dirty="0">
                <a:latin typeface="YS Text"/>
                <a:ea typeface="Times New Roman"/>
              </a:rPr>
              <a:t>	</a:t>
            </a:r>
            <a:r>
              <a:rPr lang="ru-RU" sz="1500" dirty="0" smtClean="0">
                <a:latin typeface="YS Text"/>
                <a:ea typeface="Times New Roman"/>
              </a:rPr>
              <a:t>Общая </a:t>
            </a:r>
            <a:r>
              <a:rPr lang="ru-RU" sz="1500" dirty="0">
                <a:latin typeface="YS Text"/>
                <a:ea typeface="Times New Roman"/>
              </a:rPr>
              <a:t>сумма начисленных штрафов за ненадлежащее исполнение заказчиком обязательств, предусмотренных контрактом, не может превышать цену </a:t>
            </a:r>
            <a:r>
              <a:rPr lang="ru-RU" sz="1500" dirty="0" smtClean="0">
                <a:latin typeface="YS Text"/>
                <a:ea typeface="Times New Roman"/>
              </a:rPr>
              <a:t>контракта.</a:t>
            </a:r>
          </a:p>
          <a:p>
            <a:pPr marL="0" indent="0" algn="just">
              <a:buNone/>
            </a:pPr>
            <a:r>
              <a:rPr lang="ru-RU" sz="1500" dirty="0" smtClean="0">
                <a:latin typeface="YS Text"/>
                <a:ea typeface="Times New Roman"/>
              </a:rPr>
              <a:t>	</a:t>
            </a:r>
          </a:p>
          <a:p>
            <a:pPr marL="0" indent="0" algn="just">
              <a:buNone/>
            </a:pPr>
            <a:r>
              <a:rPr lang="ru-RU" sz="1500" dirty="0">
                <a:latin typeface="YS Text"/>
                <a:ea typeface="Calibri"/>
                <a:cs typeface="Times New Roman"/>
              </a:rPr>
              <a:t>	</a:t>
            </a:r>
            <a:r>
              <a:rPr lang="ru-RU" sz="1500" dirty="0" smtClean="0">
                <a:latin typeface="YS Text"/>
                <a:ea typeface="Calibri"/>
                <a:cs typeface="Times New Roman"/>
              </a:rPr>
              <a:t>Сторона </a:t>
            </a:r>
            <a:r>
              <a:rPr lang="ru-RU" sz="1500" dirty="0">
                <a:latin typeface="YS Text"/>
                <a:ea typeface="Calibri"/>
                <a:cs typeface="Times New Roman"/>
              </a:rPr>
              <a:t>освобождается от уплаты неустойки (штрафа, пени), если докажет, что неисполнение или ненадлежащее исполнение обязательства, предусмотренного контрактом, произошло вследствие непреодолимой силы или по вине другой стороны.</a:t>
            </a:r>
          </a:p>
          <a:p>
            <a:pPr marL="0" indent="0" algn="just">
              <a:buNone/>
            </a:pPr>
            <a:endParaRPr lang="ru-RU" sz="1400" dirty="0">
              <a:latin typeface="YS Text"/>
              <a:ea typeface="Times New Roman"/>
            </a:endParaRPr>
          </a:p>
          <a:p>
            <a:endParaRPr lang="ru-RU" dirty="0"/>
          </a:p>
        </p:txBody>
      </p:sp>
    </p:spTree>
    <p:extLst>
      <p:ext uri="{BB962C8B-B14F-4D97-AF65-F5344CB8AC3E}">
        <p14:creationId xmlns:p14="http://schemas.microsoft.com/office/powerpoint/2010/main" val="40607983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smtClean="0">
                <a:latin typeface="YS Text"/>
              </a:rPr>
              <a:t>Срок действия и порядок расторжения контракта</a:t>
            </a:r>
            <a:endParaRPr lang="ru-RU" sz="2800" b="1" dirty="0">
              <a:latin typeface="YS Text"/>
            </a:endParaRPr>
          </a:p>
        </p:txBody>
      </p:sp>
      <p:sp>
        <p:nvSpPr>
          <p:cNvPr id="3" name="Объект 2"/>
          <p:cNvSpPr>
            <a:spLocks noGrp="1"/>
          </p:cNvSpPr>
          <p:nvPr>
            <p:ph idx="1"/>
          </p:nvPr>
        </p:nvSpPr>
        <p:spPr>
          <a:xfrm>
            <a:off x="457200" y="1752600"/>
            <a:ext cx="8229600" cy="4628727"/>
          </a:xfrm>
        </p:spPr>
        <p:txBody>
          <a:bodyPr>
            <a:noAutofit/>
          </a:bodyPr>
          <a:lstStyle/>
          <a:p>
            <a:pPr marL="137160" indent="0">
              <a:buNone/>
            </a:pPr>
            <a:r>
              <a:rPr lang="ru-RU" sz="1400" dirty="0" smtClean="0">
                <a:latin typeface="YS Text"/>
              </a:rPr>
              <a:t>	В </a:t>
            </a:r>
            <a:r>
              <a:rPr lang="ru-RU" sz="1400" dirty="0">
                <a:latin typeface="YS Text"/>
              </a:rPr>
              <a:t>соответствии со ст. 95 Федерального закона от 05.04.2013 г. №44-ФЗ, расторжение контракта допускается по соглашению сторон, решению суда, в случае одностороннего отказа стороны контракта от исполнения контракта в соответствии с гражданским законодательством. </a:t>
            </a:r>
          </a:p>
          <a:p>
            <a:pPr marL="137160" indent="0" algn="just">
              <a:buNone/>
            </a:pPr>
            <a:r>
              <a:rPr lang="ru-RU" sz="1400" dirty="0" smtClean="0">
                <a:latin typeface="YS Text"/>
                <a:ea typeface="Times New Roman"/>
              </a:rPr>
              <a:t>	Заказчик </a:t>
            </a:r>
            <a:r>
              <a:rPr lang="ru-RU" sz="1400" b="1" dirty="0" smtClean="0">
                <a:latin typeface="YS Text"/>
                <a:ea typeface="Times New Roman"/>
              </a:rPr>
              <a:t>обязан принять </a:t>
            </a:r>
            <a:r>
              <a:rPr lang="ru-RU" sz="1400" b="1" dirty="0">
                <a:latin typeface="YS Text"/>
                <a:ea typeface="Times New Roman"/>
              </a:rPr>
              <a:t>решение </a:t>
            </a:r>
            <a:r>
              <a:rPr lang="ru-RU" sz="1400" dirty="0">
                <a:latin typeface="YS Text"/>
                <a:ea typeface="Times New Roman"/>
              </a:rPr>
              <a:t>об одностороннем отказе от исполнения </a:t>
            </a:r>
            <a:r>
              <a:rPr lang="ru-RU" sz="1400" dirty="0" smtClean="0">
                <a:latin typeface="YS Text"/>
                <a:ea typeface="Times New Roman"/>
              </a:rPr>
              <a:t>Контракта </a:t>
            </a:r>
            <a:r>
              <a:rPr lang="ru-RU" sz="1400" dirty="0">
                <a:latin typeface="YS Text"/>
                <a:ea typeface="Times New Roman"/>
              </a:rPr>
              <a:t>в случае, если в ходе исполнения контракта установлено, что:</a:t>
            </a:r>
          </a:p>
          <a:p>
            <a:pPr indent="342900" algn="just">
              <a:spcAft>
                <a:spcPts val="0"/>
              </a:spcAft>
            </a:pPr>
            <a:r>
              <a:rPr lang="ru-RU" sz="1400" dirty="0">
                <a:latin typeface="YS Text"/>
                <a:ea typeface="Times New Roman"/>
              </a:rPr>
              <a:t>а) </a:t>
            </a:r>
            <a:r>
              <a:rPr lang="ru-RU" sz="1400" dirty="0" smtClean="0">
                <a:latin typeface="YS Text"/>
                <a:ea typeface="Times New Roman"/>
              </a:rPr>
              <a:t>Поставщик (подрядчик, исполнитель)  </a:t>
            </a:r>
            <a:r>
              <a:rPr lang="ru-RU" sz="1400" dirty="0">
                <a:latin typeface="YS Text"/>
                <a:ea typeface="Times New Roman"/>
              </a:rPr>
              <a:t>и (или) поставляемый товар перестали соответствовать установленным извещением об осуществлении </a:t>
            </a:r>
            <a:r>
              <a:rPr lang="ru-RU" sz="1400" dirty="0" smtClean="0">
                <a:latin typeface="YS Text"/>
                <a:ea typeface="Times New Roman"/>
              </a:rPr>
              <a:t>закупки </a:t>
            </a:r>
            <a:r>
              <a:rPr lang="ru-RU" sz="1400" dirty="0">
                <a:latin typeface="YS Text"/>
                <a:ea typeface="Times New Roman"/>
              </a:rPr>
              <a:t>требованиям к участникам закупки (за исключением требования, предусмотренного частью 1.1 (при наличии такого требования) статьи 31 Закона №44-ФЗ) и (или) поставляемому товару;</a:t>
            </a:r>
          </a:p>
          <a:p>
            <a:pPr algn="just"/>
            <a:r>
              <a:rPr lang="ru-RU" sz="1400" dirty="0">
                <a:latin typeface="YS Text"/>
                <a:ea typeface="Calibri"/>
              </a:rPr>
              <a:t>б) при определении </a:t>
            </a:r>
            <a:r>
              <a:rPr lang="ru-RU" sz="1400" dirty="0" smtClean="0">
                <a:latin typeface="YS Text"/>
                <a:ea typeface="Calibri"/>
              </a:rPr>
              <a:t>поставщика поставщик (подрядчик, исполнитель) </a:t>
            </a:r>
            <a:r>
              <a:rPr lang="ru-RU" sz="1400" dirty="0">
                <a:latin typeface="YS Text"/>
                <a:ea typeface="Calibri"/>
              </a:rPr>
              <a:t>представил недостоверную информацию о своем соответствии и (или) соответствии поставляемого товара требованиям, указанным в подпункте "а" настоящего пункта, что позволило ему стать победителем определения </a:t>
            </a:r>
            <a:r>
              <a:rPr lang="ru-RU" sz="1400" dirty="0" smtClean="0">
                <a:latin typeface="YS Text"/>
                <a:ea typeface="Calibri"/>
              </a:rPr>
              <a:t>поставщика (подрядчика, исполнителя)</a:t>
            </a:r>
            <a:endParaRPr lang="ru-RU" sz="1400" dirty="0" smtClean="0">
              <a:latin typeface="YS Text"/>
              <a:ea typeface="Times New Roman"/>
            </a:endParaRPr>
          </a:p>
          <a:p>
            <a:pPr marL="137160" lvl="0" indent="0" algn="just">
              <a:buNone/>
            </a:pPr>
            <a:r>
              <a:rPr lang="ru-RU" sz="1400" dirty="0">
                <a:latin typeface="YS Text"/>
                <a:ea typeface="Calibri"/>
                <a:cs typeface="Times New Roman"/>
              </a:rPr>
              <a:t>	</a:t>
            </a:r>
            <a:r>
              <a:rPr lang="ru-RU" sz="1400" dirty="0">
                <a:solidFill>
                  <a:prstClr val="black"/>
                </a:solidFill>
                <a:latin typeface="YS Text"/>
                <a:ea typeface="Times New Roman"/>
              </a:rPr>
              <a:t>В соответствии с ч. 9 ст. 95 заказчик вправе принять решение об одностороннем отказе от исполнения контракта по основаниям, предусмотренным Гражданским кодексом Российской Федерации для одностороннего отказа от исполнения отдельных видов обязательств, </a:t>
            </a:r>
            <a:r>
              <a:rPr lang="ru-RU" sz="1400" b="1" dirty="0">
                <a:solidFill>
                  <a:prstClr val="black"/>
                </a:solidFill>
                <a:latin typeface="YS Text"/>
                <a:ea typeface="Times New Roman"/>
              </a:rPr>
              <a:t>при условии, если это было предусмотрено контрактом</a:t>
            </a:r>
            <a:r>
              <a:rPr lang="ru-RU" sz="1400" dirty="0">
                <a:solidFill>
                  <a:prstClr val="black"/>
                </a:solidFill>
                <a:latin typeface="YS Text"/>
                <a:ea typeface="Times New Roman"/>
              </a:rPr>
              <a:t>. </a:t>
            </a:r>
          </a:p>
          <a:p>
            <a:pPr marL="137160" lvl="0" indent="0" algn="just">
              <a:buNone/>
            </a:pPr>
            <a:r>
              <a:rPr lang="ru-RU" sz="1400" dirty="0">
                <a:solidFill>
                  <a:prstClr val="black"/>
                </a:solidFill>
                <a:latin typeface="YS Text"/>
                <a:ea typeface="Times New Roman"/>
              </a:rPr>
              <a:t>	Поэтому для возможности воспользоваться таким правом </a:t>
            </a:r>
            <a:r>
              <a:rPr lang="ru-RU" sz="1400" dirty="0" smtClean="0">
                <a:solidFill>
                  <a:prstClr val="black"/>
                </a:solidFill>
                <a:latin typeface="YS Text"/>
                <a:ea typeface="Times New Roman"/>
              </a:rPr>
              <a:t>основания для одностороннего отказа </a:t>
            </a:r>
            <a:r>
              <a:rPr lang="ru-RU" sz="1400" dirty="0">
                <a:solidFill>
                  <a:prstClr val="black"/>
                </a:solidFill>
                <a:latin typeface="YS Text"/>
                <a:ea typeface="Times New Roman"/>
              </a:rPr>
              <a:t>от исполнения контракта необходимо учитывать в контракте.</a:t>
            </a:r>
          </a:p>
          <a:p>
            <a:pPr marL="137160" indent="0" algn="just">
              <a:buNone/>
            </a:pPr>
            <a:endParaRPr lang="ru-RU" sz="1400" dirty="0" smtClean="0">
              <a:latin typeface="YS Text"/>
              <a:ea typeface="Calibri"/>
              <a:cs typeface="Times New Roman"/>
            </a:endParaRPr>
          </a:p>
          <a:p>
            <a:pPr marL="137160" indent="0" algn="just">
              <a:buNone/>
            </a:pPr>
            <a:endParaRPr lang="ru-RU" sz="1400" dirty="0">
              <a:ea typeface="Times New Roman"/>
            </a:endParaRPr>
          </a:p>
          <a:p>
            <a:pPr marL="137160" indent="0">
              <a:buNone/>
            </a:pPr>
            <a:endParaRPr lang="ru-RU" sz="1400" dirty="0">
              <a:latin typeface="YS Text"/>
            </a:endParaRPr>
          </a:p>
        </p:txBody>
      </p:sp>
    </p:spTree>
    <p:extLst>
      <p:ext uri="{BB962C8B-B14F-4D97-AF65-F5344CB8AC3E}">
        <p14:creationId xmlns:p14="http://schemas.microsoft.com/office/powerpoint/2010/main" val="32675193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716372"/>
          </a:xfrm>
        </p:spPr>
        <p:txBody>
          <a:bodyPr>
            <a:noAutofit/>
          </a:bodyPr>
          <a:lstStyle/>
          <a:p>
            <a:r>
              <a:rPr lang="ru-RU" sz="2800" b="1" dirty="0" smtClean="0">
                <a:latin typeface="YS Text"/>
              </a:rPr>
              <a:t>Порядок одностороннего отказа</a:t>
            </a:r>
            <a:endParaRPr lang="ru-RU" sz="2800" b="1" dirty="0">
              <a:latin typeface="YS Text"/>
            </a:endParaRPr>
          </a:p>
        </p:txBody>
      </p:sp>
      <p:sp>
        <p:nvSpPr>
          <p:cNvPr id="4" name="Объект 2"/>
          <p:cNvSpPr>
            <a:spLocks noGrp="1"/>
          </p:cNvSpPr>
          <p:nvPr>
            <p:ph idx="1"/>
          </p:nvPr>
        </p:nvSpPr>
        <p:spPr>
          <a:xfrm>
            <a:off x="457200" y="1196752"/>
            <a:ext cx="8229600" cy="5184998"/>
          </a:xfrm>
        </p:spPr>
        <p:txBody>
          <a:bodyPr>
            <a:noAutofit/>
          </a:bodyPr>
          <a:lstStyle/>
          <a:p>
            <a:pPr marL="137160" indent="0" algn="just">
              <a:buNone/>
            </a:pPr>
            <a:r>
              <a:rPr lang="ru-RU" sz="1400" dirty="0" smtClean="0">
                <a:latin typeface="YS Text"/>
              </a:rPr>
              <a:t>	</a:t>
            </a:r>
            <a:r>
              <a:rPr lang="ru-RU" sz="1400" dirty="0" smtClean="0">
                <a:latin typeface="YS Text"/>
                <a:ea typeface="Calibri"/>
                <a:cs typeface="Times New Roman"/>
              </a:rPr>
              <a:t>Регулирование вопроса одностороннего отказа в настоящее время (до 1 июля 2022 года) установлено Федеральным законом  </a:t>
            </a:r>
            <a:r>
              <a:rPr lang="ru-RU" sz="1400" dirty="0">
                <a:latin typeface="YS Text"/>
                <a:ea typeface="Calibri"/>
                <a:cs typeface="Times New Roman"/>
              </a:rPr>
              <a:t>от 02.07.2021 </a:t>
            </a:r>
            <a:r>
              <a:rPr lang="ru-RU" sz="1400" dirty="0" smtClean="0">
                <a:latin typeface="YS Text"/>
                <a:ea typeface="Calibri"/>
                <a:cs typeface="Times New Roman"/>
              </a:rPr>
              <a:t> № 360-ФЗ.</a:t>
            </a:r>
          </a:p>
          <a:p>
            <a:pPr marL="137160" indent="0" algn="just">
              <a:buNone/>
            </a:pPr>
            <a:r>
              <a:rPr lang="ru-RU" sz="1400" dirty="0">
                <a:latin typeface="YS Text"/>
                <a:ea typeface="Times New Roman"/>
                <a:cs typeface="Times New Roman"/>
              </a:rPr>
              <a:t>	</a:t>
            </a:r>
            <a:r>
              <a:rPr lang="ru-RU" sz="1400" dirty="0" smtClean="0">
                <a:latin typeface="YS Text"/>
                <a:ea typeface="Times New Roman"/>
              </a:rPr>
              <a:t>В </a:t>
            </a:r>
            <a:r>
              <a:rPr lang="ru-RU" sz="1400" dirty="0">
                <a:latin typeface="YS Text"/>
                <a:ea typeface="Times New Roman"/>
              </a:rPr>
              <a:t>случае принятия решения об одностороннем отказе от исполнения </a:t>
            </a:r>
            <a:r>
              <a:rPr lang="ru-RU" sz="1400" dirty="0" smtClean="0">
                <a:latin typeface="YS Text"/>
                <a:ea typeface="Times New Roman"/>
              </a:rPr>
              <a:t>Контракта Заказчик обязан направить </a:t>
            </a:r>
            <a:r>
              <a:rPr lang="ru-RU" sz="1400" dirty="0">
                <a:latin typeface="YS Text"/>
                <a:ea typeface="Times New Roman"/>
              </a:rPr>
              <a:t>такое решение Поставщику в порядке, установленном частью 12.2 статьи 95 Закона № 44-ФЗ,  в соответствии пунктом 3 части 6 статьи 8 Федерального закона от 02.07.2021 года № 360-ФЗ «О внесении изменений в отдельные законодательные акты Российской Федерации</a:t>
            </a:r>
            <a:r>
              <a:rPr lang="ru-RU" sz="1400" dirty="0" smtClean="0">
                <a:latin typeface="YS Text"/>
                <a:ea typeface="Times New Roman"/>
              </a:rPr>
              <a:t>».</a:t>
            </a:r>
          </a:p>
          <a:p>
            <a:pPr marL="137160" indent="0" algn="just">
              <a:buNone/>
            </a:pPr>
            <a:r>
              <a:rPr lang="ru-RU" sz="1400" dirty="0">
                <a:latin typeface="YS Text"/>
                <a:ea typeface="Times New Roman"/>
              </a:rPr>
              <a:t>	</a:t>
            </a:r>
            <a:r>
              <a:rPr lang="ru-RU" sz="1400" dirty="0" smtClean="0">
                <a:latin typeface="YS Text"/>
                <a:ea typeface="Times New Roman"/>
              </a:rPr>
              <a:t>Решение </a:t>
            </a:r>
            <a:r>
              <a:rPr lang="ru-RU" sz="1400" dirty="0">
                <a:latin typeface="YS Text"/>
                <a:ea typeface="Times New Roman"/>
              </a:rPr>
              <a:t>Заказчика об одностороннем отказе от исполнения контракта передается лицу, имеющему право действовать от имени Поставщика, </a:t>
            </a:r>
            <a:r>
              <a:rPr lang="ru-RU" sz="1400" b="1" dirty="0">
                <a:latin typeface="YS Text"/>
                <a:ea typeface="Times New Roman"/>
              </a:rPr>
              <a:t>лично под расписку или направляется </a:t>
            </a:r>
            <a:r>
              <a:rPr lang="ru-RU" sz="1400" dirty="0">
                <a:latin typeface="YS Text"/>
                <a:ea typeface="Times New Roman"/>
              </a:rPr>
              <a:t>Поставщику по адресу, указанному в контракте. Выполнение Заказчиком указанных требований считается надлежащим уведомлением Поставщика об одностороннем отказе от исполнения контракта. </a:t>
            </a:r>
            <a:r>
              <a:rPr lang="ru-RU" sz="1400" b="1" dirty="0">
                <a:latin typeface="YS Text"/>
                <a:ea typeface="Times New Roman"/>
              </a:rPr>
              <a:t>Датой такого надлежащего уведомления считается:</a:t>
            </a:r>
          </a:p>
          <a:p>
            <a:pPr indent="342900" algn="just">
              <a:spcAft>
                <a:spcPts val="0"/>
              </a:spcAft>
            </a:pPr>
            <a:r>
              <a:rPr lang="ru-RU" sz="1400" dirty="0">
                <a:latin typeface="YS Text"/>
                <a:ea typeface="Times New Roman"/>
              </a:rPr>
              <a:t>1) дата, указанная лицом, имеющим право действовать от имени Поставщика, в расписке о получении решения об одностороннем отказе от исполнения контракта (в случае передачи такого решения лицу, имеющему право действовать от имени Поставщика, лично под расписку);</a:t>
            </a:r>
          </a:p>
          <a:p>
            <a:pPr indent="342900" algn="just">
              <a:spcAft>
                <a:spcPts val="0"/>
              </a:spcAft>
            </a:pPr>
            <a:r>
              <a:rPr lang="ru-RU" sz="1400" dirty="0">
                <a:latin typeface="YS Text"/>
                <a:ea typeface="Times New Roman"/>
              </a:rPr>
              <a:t>2) дата получения Заказчиком подтверждения о вручении Поставщику заказного письма, предусмотренного настоящим пунктом, либо дата получения Заказчиком информации об отсутствии Поставщика по адресу, указанному в контракте, информации о возврате такого письма по истечении срока хранения (в случае направления решения об одностороннем отказе от исполнения контракта заказным письмом).</a:t>
            </a:r>
          </a:p>
          <a:p>
            <a:pPr marL="137160" indent="0" algn="just">
              <a:buNone/>
            </a:pPr>
            <a:endParaRPr lang="ru-RU" sz="1400" dirty="0" smtClean="0">
              <a:latin typeface="YS Text"/>
              <a:ea typeface="Calibri"/>
              <a:cs typeface="Times New Roman"/>
            </a:endParaRPr>
          </a:p>
          <a:p>
            <a:pPr marL="137160" indent="0" algn="just">
              <a:buNone/>
            </a:pPr>
            <a:endParaRPr lang="ru-RU" sz="1400" dirty="0">
              <a:ea typeface="Times New Roman"/>
            </a:endParaRPr>
          </a:p>
        </p:txBody>
      </p:sp>
    </p:spTree>
    <p:extLst>
      <p:ext uri="{BB962C8B-B14F-4D97-AF65-F5344CB8AC3E}">
        <p14:creationId xmlns:p14="http://schemas.microsoft.com/office/powerpoint/2010/main" val="18490773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Порядок одностороннего отказа</a:t>
            </a:r>
            <a:endParaRPr lang="ru-RU" sz="2800" b="1" dirty="0">
              <a:latin typeface="YS Text"/>
            </a:endParaRPr>
          </a:p>
        </p:txBody>
      </p:sp>
      <p:sp>
        <p:nvSpPr>
          <p:cNvPr id="3" name="Объект 2"/>
          <p:cNvSpPr>
            <a:spLocks noGrp="1"/>
          </p:cNvSpPr>
          <p:nvPr>
            <p:ph idx="1"/>
          </p:nvPr>
        </p:nvSpPr>
        <p:spPr>
          <a:xfrm>
            <a:off x="457200" y="1268760"/>
            <a:ext cx="8229600" cy="4857403"/>
          </a:xfrm>
        </p:spPr>
        <p:txBody>
          <a:bodyPr>
            <a:normAutofit fontScale="92500" lnSpcReduction="10000"/>
          </a:bodyPr>
          <a:lstStyle/>
          <a:p>
            <a:pPr indent="0" algn="just">
              <a:spcAft>
                <a:spcPts val="0"/>
              </a:spcAft>
              <a:buNone/>
            </a:pPr>
            <a:r>
              <a:rPr lang="ru-RU" dirty="0" smtClean="0">
                <a:latin typeface="Times New Roman"/>
                <a:ea typeface="Times New Roman"/>
              </a:rPr>
              <a:t>	</a:t>
            </a:r>
            <a:r>
              <a:rPr lang="ru-RU" sz="1500" dirty="0" smtClean="0">
                <a:latin typeface="YS Text"/>
                <a:ea typeface="Times New Roman"/>
              </a:rPr>
              <a:t>Заказчик </a:t>
            </a:r>
            <a:r>
              <a:rPr lang="ru-RU" sz="1500" b="1" dirty="0">
                <a:latin typeface="YS Text"/>
                <a:ea typeface="Times New Roman"/>
              </a:rPr>
              <a:t>не позднее дня </a:t>
            </a:r>
            <a:r>
              <a:rPr lang="ru-RU" sz="1500" dirty="0">
                <a:latin typeface="YS Text"/>
                <a:ea typeface="Times New Roman"/>
              </a:rPr>
              <a:t>направления решения размещает такое решение в ЕИС по правилам, действовавшим до дня вступления в силу Федерального закона от 02.07.2021 года № 360-ФЗ «О внесении изменений в отдельные законодательные акты Российской Федерации</a:t>
            </a:r>
            <a:r>
              <a:rPr lang="ru-RU" sz="1500" dirty="0" smtClean="0">
                <a:latin typeface="YS Text"/>
                <a:ea typeface="Times New Roman"/>
              </a:rPr>
              <a:t>».</a:t>
            </a:r>
          </a:p>
          <a:p>
            <a:pPr indent="0" algn="just">
              <a:spcAft>
                <a:spcPts val="0"/>
              </a:spcAft>
              <a:buNone/>
            </a:pPr>
            <a:r>
              <a:rPr lang="ru-RU" sz="1500" dirty="0">
                <a:latin typeface="YS Text"/>
                <a:ea typeface="Times New Roman"/>
              </a:rPr>
              <a:t>	</a:t>
            </a:r>
            <a:r>
              <a:rPr lang="ru-RU" sz="1500" dirty="0" smtClean="0">
                <a:latin typeface="YS Text"/>
                <a:ea typeface="Times New Roman"/>
              </a:rPr>
              <a:t>В </a:t>
            </a:r>
            <a:r>
              <a:rPr lang="ru-RU" sz="1500" dirty="0">
                <a:latin typeface="YS Text"/>
                <a:ea typeface="Times New Roman"/>
              </a:rPr>
              <a:t>случае неполучения Заказчиком подтверждения о вручении Поставщику </a:t>
            </a:r>
            <a:r>
              <a:rPr lang="ru-RU" sz="1500" dirty="0" smtClean="0">
                <a:latin typeface="YS Text"/>
                <a:ea typeface="Times New Roman"/>
              </a:rPr>
              <a:t> (подрядчику, исполнителю) заказного </a:t>
            </a:r>
            <a:r>
              <a:rPr lang="ru-RU" sz="1500" dirty="0">
                <a:latin typeface="YS Text"/>
                <a:ea typeface="Times New Roman"/>
              </a:rPr>
              <a:t>письма либо информации об отсутствии </a:t>
            </a:r>
            <a:r>
              <a:rPr lang="ru-RU" sz="1500" dirty="0" smtClean="0">
                <a:latin typeface="YS Text"/>
                <a:ea typeface="Times New Roman"/>
              </a:rPr>
              <a:t>Поставщика (подрядчика, исполнителя) </a:t>
            </a:r>
            <a:r>
              <a:rPr lang="ru-RU" sz="1500" dirty="0">
                <a:latin typeface="YS Text"/>
                <a:ea typeface="Times New Roman"/>
              </a:rPr>
              <a:t>по адресу, указанному в контракте, датой надлежащего уведомления </a:t>
            </a:r>
            <a:r>
              <a:rPr lang="ru-RU" sz="1500" dirty="0" smtClean="0">
                <a:latin typeface="YS Text"/>
                <a:ea typeface="Times New Roman"/>
              </a:rPr>
              <a:t>Поставщика (подрядчика, исполнителя) </a:t>
            </a:r>
            <a:r>
              <a:rPr lang="ru-RU" sz="1500" dirty="0">
                <a:latin typeface="YS Text"/>
                <a:ea typeface="Times New Roman"/>
              </a:rPr>
              <a:t>об одностороннем отказе от исполнения контракта считается </a:t>
            </a:r>
            <a:r>
              <a:rPr lang="ru-RU" sz="1500" b="1" dirty="0">
                <a:latin typeface="YS Text"/>
                <a:ea typeface="Times New Roman"/>
              </a:rPr>
              <a:t>день по истечении 15 (пятнадцати) дней</a:t>
            </a:r>
            <a:r>
              <a:rPr lang="ru-RU" sz="1500" dirty="0">
                <a:latin typeface="YS Text"/>
                <a:ea typeface="Times New Roman"/>
              </a:rPr>
              <a:t>, считая с даты размещения в ЕИС соответствующего </a:t>
            </a:r>
            <a:r>
              <a:rPr lang="ru-RU" sz="1500" dirty="0" smtClean="0">
                <a:latin typeface="YS Text"/>
                <a:ea typeface="Times New Roman"/>
              </a:rPr>
              <a:t>решения.</a:t>
            </a:r>
          </a:p>
          <a:p>
            <a:pPr indent="0" algn="just">
              <a:spcAft>
                <a:spcPts val="0"/>
              </a:spcAft>
              <a:buNone/>
            </a:pPr>
            <a:r>
              <a:rPr lang="ru-RU" sz="1500" dirty="0">
                <a:latin typeface="YS Text"/>
                <a:ea typeface="Times New Roman"/>
              </a:rPr>
              <a:t>	</a:t>
            </a:r>
            <a:r>
              <a:rPr lang="ru-RU" sz="1500" dirty="0" smtClean="0">
                <a:latin typeface="YS Text"/>
                <a:ea typeface="Times New Roman"/>
              </a:rPr>
              <a:t>Решение </a:t>
            </a:r>
            <a:r>
              <a:rPr lang="ru-RU" sz="1500" dirty="0">
                <a:latin typeface="YS Text"/>
                <a:ea typeface="Times New Roman"/>
              </a:rPr>
              <a:t>заказчика об одностороннем отказе от исполнения контракта вступает в силу </a:t>
            </a:r>
            <a:r>
              <a:rPr lang="ru-RU" sz="1500" b="1" dirty="0">
                <a:latin typeface="YS Text"/>
                <a:ea typeface="Times New Roman"/>
              </a:rPr>
              <a:t>и контракт считается расторгнутым через десять дней </a:t>
            </a:r>
            <a:r>
              <a:rPr lang="ru-RU" sz="1500" dirty="0">
                <a:latin typeface="YS Text"/>
                <a:ea typeface="Times New Roman"/>
              </a:rPr>
              <a:t>с даты надлежащего уведомления заказчиком </a:t>
            </a:r>
            <a:r>
              <a:rPr lang="ru-RU" sz="1500" dirty="0" smtClean="0">
                <a:latin typeface="YS Text"/>
                <a:ea typeface="Times New Roman"/>
              </a:rPr>
              <a:t>Поставщика </a:t>
            </a:r>
            <a:r>
              <a:rPr lang="ru-RU" sz="1500" dirty="0">
                <a:latin typeface="YS Text"/>
                <a:ea typeface="Times New Roman"/>
              </a:rPr>
              <a:t>(подрядчика, исполнителя) об одностороннем отказе от исполнения контракта</a:t>
            </a:r>
            <a:r>
              <a:rPr lang="ru-RU" sz="1500" dirty="0" smtClean="0">
                <a:latin typeface="YS Text"/>
                <a:ea typeface="Times New Roman"/>
              </a:rPr>
              <a:t>.</a:t>
            </a:r>
            <a:r>
              <a:rPr lang="ru-RU" sz="1500" dirty="0">
                <a:latin typeface="YS Text"/>
                <a:ea typeface="Times New Roman"/>
              </a:rPr>
              <a:t> </a:t>
            </a:r>
            <a:endParaRPr lang="ru-RU" sz="1500" dirty="0" smtClean="0">
              <a:latin typeface="YS Text"/>
              <a:ea typeface="Times New Roman"/>
            </a:endParaRPr>
          </a:p>
          <a:p>
            <a:pPr indent="0" algn="just">
              <a:spcBef>
                <a:spcPts val="1100"/>
              </a:spcBef>
              <a:spcAft>
                <a:spcPts val="0"/>
              </a:spcAft>
              <a:buNone/>
            </a:pPr>
            <a:r>
              <a:rPr lang="ru-RU" sz="1500" dirty="0" smtClean="0">
                <a:latin typeface="YS Text"/>
                <a:ea typeface="Times New Roman"/>
              </a:rPr>
              <a:t>	Заказчик </a:t>
            </a:r>
            <a:r>
              <a:rPr lang="ru-RU" sz="1500" dirty="0">
                <a:latin typeface="YS Text"/>
                <a:ea typeface="Times New Roman"/>
              </a:rPr>
              <a:t>в день вступления в силу решения заказчика об одностороннем отказе от исполнения контракта в связи с неисполнением или ненадлежащим исполнением поставщиком (подрядчиком, исполнителем) обязательств, предусмотренных контрактом, направляет в соответствии с порядком, </a:t>
            </a:r>
            <a:r>
              <a:rPr lang="ru-RU" sz="1500" dirty="0" smtClean="0">
                <a:latin typeface="YS Text"/>
                <a:ea typeface="Times New Roman"/>
              </a:rPr>
              <a:t>предусмотренным п.1 ч. 10 ст. 104  Федерального закона о контрактной системе, </a:t>
            </a:r>
            <a:r>
              <a:rPr lang="ru-RU" sz="1500" dirty="0">
                <a:latin typeface="YS Text"/>
                <a:ea typeface="Times New Roman"/>
              </a:rPr>
              <a:t>обращение о включении информации о поставщике (подрядчике, исполнителе) </a:t>
            </a:r>
            <a:r>
              <a:rPr lang="ru-RU" sz="1500" b="1" dirty="0">
                <a:latin typeface="YS Text"/>
                <a:ea typeface="Times New Roman"/>
              </a:rPr>
              <a:t>в реестр недобросовестных поставщиков (подрядчиков, исполнителей</a:t>
            </a:r>
            <a:r>
              <a:rPr lang="ru-RU" sz="1500" b="1" dirty="0" smtClean="0">
                <a:latin typeface="YS Text"/>
                <a:ea typeface="Times New Roman"/>
              </a:rPr>
              <a:t>)</a:t>
            </a:r>
            <a:endParaRPr lang="ru-RU" sz="1500" b="1" dirty="0">
              <a:latin typeface="YS Text"/>
              <a:ea typeface="Times New Roman"/>
            </a:endParaRPr>
          </a:p>
          <a:p>
            <a:pPr indent="342900" algn="just">
              <a:spcBef>
                <a:spcPts val="1100"/>
              </a:spcBef>
              <a:spcAft>
                <a:spcPts val="0"/>
              </a:spcAft>
            </a:pPr>
            <a:endParaRPr lang="ru-RU" sz="1500" dirty="0">
              <a:latin typeface="YS Text"/>
              <a:ea typeface="Times New Roman"/>
            </a:endParaRPr>
          </a:p>
          <a:p>
            <a:endParaRPr lang="ru-RU" dirty="0"/>
          </a:p>
        </p:txBody>
      </p:sp>
    </p:spTree>
    <p:extLst>
      <p:ext uri="{BB962C8B-B14F-4D97-AF65-F5344CB8AC3E}">
        <p14:creationId xmlns:p14="http://schemas.microsoft.com/office/powerpoint/2010/main" val="19126255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smtClean="0">
                <a:latin typeface="YS Text"/>
              </a:rPr>
              <a:t>Информация об участнике, с которым заключается контракт</a:t>
            </a:r>
            <a:endParaRPr lang="ru-RU" sz="2800" b="1" dirty="0">
              <a:latin typeface="YS Text"/>
            </a:endParaRPr>
          </a:p>
        </p:txBody>
      </p:sp>
      <p:sp>
        <p:nvSpPr>
          <p:cNvPr id="3" name="Объект 2"/>
          <p:cNvSpPr>
            <a:spLocks noGrp="1"/>
          </p:cNvSpPr>
          <p:nvPr>
            <p:ph idx="1"/>
          </p:nvPr>
        </p:nvSpPr>
        <p:spPr>
          <a:xfrm>
            <a:off x="457200" y="1484784"/>
            <a:ext cx="8229600" cy="4896543"/>
          </a:xfrm>
        </p:spPr>
        <p:txBody>
          <a:bodyPr>
            <a:noAutofit/>
          </a:bodyPr>
          <a:lstStyle/>
          <a:p>
            <a:pPr indent="0" algn="just">
              <a:lnSpc>
                <a:spcPct val="115000"/>
              </a:lnSpc>
              <a:spcAft>
                <a:spcPts val="0"/>
              </a:spcAft>
              <a:buNone/>
            </a:pPr>
            <a:r>
              <a:rPr lang="ru-RU" sz="1400" b="1" u="sng" dirty="0">
                <a:latin typeface="YS Text"/>
                <a:ea typeface="Calibri"/>
                <a:cs typeface="Times New Roman"/>
              </a:rPr>
              <a:t>По итогам проведения закупки в контракт </a:t>
            </a:r>
            <a:r>
              <a:rPr lang="ru-RU" sz="1400" b="1" u="sng" dirty="0" smtClean="0">
                <a:latin typeface="YS Text"/>
                <a:ea typeface="Calibri"/>
                <a:cs typeface="Times New Roman"/>
              </a:rPr>
              <a:t>включается (ч. 2 ст. 51): </a:t>
            </a:r>
            <a:endParaRPr lang="ru-RU" sz="1400" dirty="0">
              <a:latin typeface="YS Text"/>
              <a:ea typeface="Calibri"/>
              <a:cs typeface="Times New Roman"/>
            </a:endParaRPr>
          </a:p>
          <a:p>
            <a:pPr indent="0" algn="just">
              <a:lnSpc>
                <a:spcPct val="115000"/>
              </a:lnSpc>
              <a:spcAft>
                <a:spcPts val="0"/>
              </a:spcAft>
              <a:buNone/>
            </a:pPr>
            <a:r>
              <a:rPr lang="ru-RU" sz="1400" dirty="0" smtClean="0">
                <a:latin typeface="YS Text"/>
                <a:ea typeface="Calibri"/>
                <a:cs typeface="Times New Roman"/>
              </a:rPr>
              <a:t>	- </a:t>
            </a:r>
            <a:r>
              <a:rPr lang="ru-RU" sz="1400" dirty="0">
                <a:latin typeface="YS Text"/>
                <a:ea typeface="Calibri"/>
                <a:cs typeface="Times New Roman"/>
              </a:rPr>
              <a:t>полное и сокращенное (при наличии) </a:t>
            </a:r>
            <a:r>
              <a:rPr lang="ru-RU" sz="1400" b="1" dirty="0">
                <a:latin typeface="YS Text"/>
                <a:ea typeface="Calibri"/>
                <a:cs typeface="Times New Roman"/>
              </a:rPr>
              <a:t>наименование юридического </a:t>
            </a:r>
            <a:r>
              <a:rPr lang="ru-RU" sz="1400" b="1" dirty="0" smtClean="0">
                <a:latin typeface="YS Text"/>
                <a:ea typeface="Calibri"/>
                <a:cs typeface="Times New Roman"/>
              </a:rPr>
              <a:t>лица</a:t>
            </a:r>
            <a:r>
              <a:rPr lang="ru-RU" sz="1400" dirty="0">
                <a:latin typeface="YS Text"/>
                <a:ea typeface="Calibri"/>
                <a:cs typeface="Times New Roman"/>
              </a:rPr>
              <a:t> </a:t>
            </a:r>
            <a:r>
              <a:rPr lang="ru-RU" sz="1400" dirty="0" smtClean="0">
                <a:latin typeface="YS Text"/>
                <a:ea typeface="Calibri"/>
                <a:cs typeface="Times New Roman"/>
              </a:rPr>
              <a:t>(если </a:t>
            </a:r>
            <a:r>
              <a:rPr lang="ru-RU" sz="1400" dirty="0">
                <a:latin typeface="YS Text"/>
                <a:ea typeface="Calibri"/>
                <a:cs typeface="Times New Roman"/>
              </a:rPr>
              <a:t>участником закупки является юридическое лицо), </a:t>
            </a:r>
            <a:r>
              <a:rPr lang="ru-RU" sz="1400" dirty="0" smtClean="0">
                <a:latin typeface="YS Text"/>
                <a:ea typeface="Calibri"/>
                <a:cs typeface="Times New Roman"/>
              </a:rPr>
              <a:t>наименование </a:t>
            </a:r>
            <a:r>
              <a:rPr lang="ru-RU" sz="1400" dirty="0">
                <a:latin typeface="YS Text"/>
                <a:ea typeface="Calibri"/>
                <a:cs typeface="Times New Roman"/>
              </a:rPr>
              <a:t>обособленного подразделения юридического лица (если от имени участника закупки выступает обособленное подразделение юридического лица), </a:t>
            </a:r>
            <a:r>
              <a:rPr lang="ru-RU" sz="1400" b="1" dirty="0">
                <a:latin typeface="YS Text"/>
                <a:ea typeface="Calibri"/>
                <a:cs typeface="Times New Roman"/>
              </a:rPr>
              <a:t>фамилия, имя, отчество (при наличии) (если участником закупки является физическое лицо, в том числе зарегистрированное в качестве индивидуального предпринимателя)</a:t>
            </a:r>
            <a:r>
              <a:rPr lang="ru-RU" sz="1400" dirty="0">
                <a:latin typeface="YS Text"/>
                <a:ea typeface="Calibri"/>
                <a:cs typeface="Times New Roman"/>
              </a:rPr>
              <a:t>;</a:t>
            </a:r>
          </a:p>
          <a:p>
            <a:pPr indent="0" algn="just">
              <a:lnSpc>
                <a:spcPct val="115000"/>
              </a:lnSpc>
              <a:spcAft>
                <a:spcPts val="0"/>
              </a:spcAft>
              <a:buNone/>
            </a:pPr>
            <a:r>
              <a:rPr lang="ru-RU" sz="1400" dirty="0" smtClean="0">
                <a:latin typeface="YS Text"/>
                <a:ea typeface="Calibri"/>
                <a:cs typeface="Times New Roman"/>
              </a:rPr>
              <a:t>	- </a:t>
            </a:r>
            <a:r>
              <a:rPr lang="ru-RU" sz="1400" b="1" dirty="0">
                <a:latin typeface="YS Text"/>
                <a:ea typeface="Calibri"/>
                <a:cs typeface="Times New Roman"/>
              </a:rPr>
              <a:t>фамилия, имя, отчество (при наличии), идентификационный номер налогоплательщика (при наличии) и должность лица</a:t>
            </a:r>
            <a:r>
              <a:rPr lang="ru-RU" sz="1400" dirty="0">
                <a:latin typeface="YS Text"/>
                <a:ea typeface="Calibri"/>
                <a:cs typeface="Times New Roman"/>
              </a:rPr>
              <a:t>, имеющего право без доверенности действовать от имени юридического лица, либо действующего в качестве руководителя юридического лица, </a:t>
            </a:r>
            <a:r>
              <a:rPr lang="ru-RU" sz="1400" dirty="0" smtClean="0">
                <a:latin typeface="YS Text"/>
                <a:ea typeface="Calibri"/>
                <a:cs typeface="Times New Roman"/>
              </a:rPr>
              <a:t>либо </a:t>
            </a:r>
            <a:r>
              <a:rPr lang="ru-RU" sz="1400" dirty="0">
                <a:latin typeface="YS Text"/>
                <a:ea typeface="Calibri"/>
                <a:cs typeface="Times New Roman"/>
              </a:rPr>
              <a:t>исполняющего функции единоличного исполнительного органа юридического лица;</a:t>
            </a:r>
          </a:p>
          <a:p>
            <a:pPr indent="0" algn="just">
              <a:lnSpc>
                <a:spcPct val="115000"/>
              </a:lnSpc>
              <a:spcAft>
                <a:spcPts val="0"/>
              </a:spcAft>
              <a:buNone/>
            </a:pPr>
            <a:r>
              <a:rPr lang="ru-RU" sz="1400" dirty="0" smtClean="0">
                <a:latin typeface="YS Text"/>
                <a:ea typeface="Calibri"/>
                <a:cs typeface="Times New Roman"/>
              </a:rPr>
              <a:t>	- </a:t>
            </a:r>
            <a:r>
              <a:rPr lang="ru-RU" sz="1400" b="1" dirty="0">
                <a:latin typeface="YS Text"/>
                <a:ea typeface="Calibri"/>
                <a:cs typeface="Times New Roman"/>
              </a:rPr>
              <a:t>адрес юридического </a:t>
            </a:r>
            <a:r>
              <a:rPr lang="ru-RU" sz="1400" b="1" dirty="0" smtClean="0">
                <a:latin typeface="YS Text"/>
                <a:ea typeface="Calibri"/>
                <a:cs typeface="Times New Roman"/>
              </a:rPr>
              <a:t>лица</a:t>
            </a:r>
            <a:r>
              <a:rPr lang="ru-RU" sz="1400" dirty="0">
                <a:latin typeface="YS Text"/>
                <a:ea typeface="Calibri"/>
                <a:cs typeface="Times New Roman"/>
              </a:rPr>
              <a:t> </a:t>
            </a:r>
            <a:r>
              <a:rPr lang="ru-RU" sz="1400" dirty="0" smtClean="0">
                <a:latin typeface="YS Text"/>
                <a:ea typeface="Calibri"/>
                <a:cs typeface="Times New Roman"/>
              </a:rPr>
              <a:t>(если </a:t>
            </a:r>
            <a:r>
              <a:rPr lang="ru-RU" sz="1400" dirty="0">
                <a:latin typeface="YS Text"/>
                <a:ea typeface="Calibri"/>
                <a:cs typeface="Times New Roman"/>
              </a:rPr>
              <a:t>участником закупки является юридическое лицо) в пределах места нахождения юридического лица</a:t>
            </a:r>
            <a:r>
              <a:rPr lang="ru-RU" sz="1400" dirty="0" smtClean="0">
                <a:latin typeface="YS Text"/>
                <a:ea typeface="Calibri"/>
                <a:cs typeface="Times New Roman"/>
              </a:rPr>
              <a:t>, </a:t>
            </a:r>
            <a:r>
              <a:rPr lang="ru-RU" sz="1400" dirty="0">
                <a:latin typeface="YS Text"/>
                <a:ea typeface="Calibri"/>
                <a:cs typeface="Times New Roman"/>
              </a:rPr>
              <a:t>адрес (место нахождения) обособленного подразделения юридического лица (если от имени участника закупки выступает обособленное подразделение юридического лица), </a:t>
            </a:r>
            <a:r>
              <a:rPr lang="ru-RU" sz="1400" b="1" dirty="0">
                <a:latin typeface="YS Text"/>
                <a:ea typeface="Calibri"/>
                <a:cs typeface="Times New Roman"/>
              </a:rPr>
              <a:t>место жительства физического лица, в том числе зарегистрированного в качестве индивидуального предпринимателя</a:t>
            </a:r>
            <a:r>
              <a:rPr lang="ru-RU" sz="1400" dirty="0">
                <a:latin typeface="YS Text"/>
                <a:ea typeface="Calibri"/>
                <a:cs typeface="Times New Roman"/>
              </a:rPr>
              <a:t> (если участник закупки является физическим лицом, в том числе зарегистрированным в качестве индивидуального предпринимателя</a:t>
            </a:r>
            <a:r>
              <a:rPr lang="ru-RU" sz="1400" dirty="0" smtClean="0">
                <a:latin typeface="YS Text"/>
                <a:ea typeface="Calibri"/>
                <a:cs typeface="Times New Roman"/>
              </a:rPr>
              <a:t>)</a:t>
            </a:r>
          </a:p>
          <a:p>
            <a:pPr indent="342900" algn="just">
              <a:lnSpc>
                <a:spcPct val="115000"/>
              </a:lnSpc>
              <a:spcAft>
                <a:spcPts val="0"/>
              </a:spcAft>
            </a:pPr>
            <a:endParaRPr lang="ru-RU" sz="1400" dirty="0">
              <a:latin typeface="YS Text"/>
              <a:ea typeface="Calibri"/>
              <a:cs typeface="Times New Roman"/>
            </a:endParaRPr>
          </a:p>
          <a:p>
            <a:pPr marL="137160" indent="0">
              <a:buNone/>
            </a:pPr>
            <a:endParaRPr lang="ru-RU" sz="1200" dirty="0" smtClean="0">
              <a:solidFill>
                <a:schemeClr val="tx2">
                  <a:lumMod val="50000"/>
                </a:schemeClr>
              </a:solidFill>
            </a:endParaRPr>
          </a:p>
        </p:txBody>
      </p:sp>
    </p:spTree>
    <p:extLst>
      <p:ext uri="{BB962C8B-B14F-4D97-AF65-F5344CB8AC3E}">
        <p14:creationId xmlns:p14="http://schemas.microsoft.com/office/powerpoint/2010/main" val="6099022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solidFill>
                  <a:prstClr val="black"/>
                </a:solidFill>
                <a:latin typeface="YS Text"/>
              </a:rPr>
              <a:t>Информация об участнике, с которым заключается контракт</a:t>
            </a:r>
            <a:endParaRPr lang="ru-RU" dirty="0"/>
          </a:p>
        </p:txBody>
      </p:sp>
      <p:sp>
        <p:nvSpPr>
          <p:cNvPr id="3" name="Объект 2"/>
          <p:cNvSpPr>
            <a:spLocks noGrp="1"/>
          </p:cNvSpPr>
          <p:nvPr>
            <p:ph idx="1"/>
          </p:nvPr>
        </p:nvSpPr>
        <p:spPr/>
        <p:txBody>
          <a:bodyPr>
            <a:normAutofit/>
          </a:bodyPr>
          <a:lstStyle/>
          <a:p>
            <a:pPr lvl="0" indent="0" algn="just">
              <a:lnSpc>
                <a:spcPct val="115000"/>
              </a:lnSpc>
              <a:buNone/>
            </a:pPr>
            <a:r>
              <a:rPr lang="ru-RU" sz="1400" dirty="0" smtClean="0">
                <a:solidFill>
                  <a:prstClr val="black"/>
                </a:solidFill>
                <a:latin typeface="YS Text"/>
                <a:ea typeface="Calibri"/>
                <a:cs typeface="Times New Roman"/>
              </a:rPr>
              <a:t>	- </a:t>
            </a:r>
            <a:r>
              <a:rPr lang="ru-RU" sz="1400" b="1" dirty="0">
                <a:solidFill>
                  <a:prstClr val="black"/>
                </a:solidFill>
                <a:latin typeface="YS Text"/>
                <a:ea typeface="Calibri"/>
                <a:cs typeface="Times New Roman"/>
              </a:rPr>
              <a:t>адрес электронной почты</a:t>
            </a:r>
            <a:r>
              <a:rPr lang="ru-RU" sz="1400" dirty="0">
                <a:solidFill>
                  <a:prstClr val="black"/>
                </a:solidFill>
                <a:latin typeface="YS Text"/>
                <a:ea typeface="Calibri"/>
                <a:cs typeface="Times New Roman"/>
              </a:rPr>
              <a:t>,</a:t>
            </a:r>
          </a:p>
          <a:p>
            <a:pPr lvl="0" indent="0" algn="just">
              <a:lnSpc>
                <a:spcPct val="115000"/>
              </a:lnSpc>
              <a:buNone/>
            </a:pPr>
            <a:r>
              <a:rPr lang="ru-RU" sz="1400" dirty="0" smtClean="0">
                <a:solidFill>
                  <a:prstClr val="black"/>
                </a:solidFill>
                <a:latin typeface="YS Text"/>
                <a:ea typeface="Calibri"/>
                <a:cs typeface="Times New Roman"/>
              </a:rPr>
              <a:t>	-  </a:t>
            </a:r>
            <a:r>
              <a:rPr lang="ru-RU" sz="1400" b="1" dirty="0">
                <a:solidFill>
                  <a:prstClr val="black"/>
                </a:solidFill>
                <a:latin typeface="YS Text"/>
                <a:ea typeface="Calibri"/>
                <a:cs typeface="Times New Roman"/>
              </a:rPr>
              <a:t>номер контактного телефона</a:t>
            </a:r>
            <a:r>
              <a:rPr lang="ru-RU" sz="1400" dirty="0" smtClean="0">
                <a:solidFill>
                  <a:prstClr val="black"/>
                </a:solidFill>
                <a:latin typeface="YS Text"/>
                <a:ea typeface="Calibri"/>
                <a:cs typeface="Times New Roman"/>
              </a:rPr>
              <a:t>;</a:t>
            </a:r>
          </a:p>
          <a:p>
            <a:pPr lvl="0" indent="0" algn="just">
              <a:lnSpc>
                <a:spcPct val="115000"/>
              </a:lnSpc>
              <a:buNone/>
            </a:pPr>
            <a:endParaRPr lang="ru-RU" sz="1400" dirty="0">
              <a:solidFill>
                <a:prstClr val="black"/>
              </a:solidFill>
              <a:latin typeface="YS Text"/>
              <a:ea typeface="Calibri"/>
              <a:cs typeface="Times New Roman"/>
            </a:endParaRPr>
          </a:p>
          <a:p>
            <a:pPr marL="0" lvl="0" indent="0" algn="just">
              <a:lnSpc>
                <a:spcPct val="115000"/>
              </a:lnSpc>
              <a:spcBef>
                <a:spcPts val="0"/>
              </a:spcBef>
              <a:buNone/>
            </a:pPr>
            <a:r>
              <a:rPr lang="ru-RU" sz="1400" dirty="0" smtClean="0">
                <a:solidFill>
                  <a:prstClr val="black"/>
                </a:solidFill>
                <a:latin typeface="YS Text"/>
                <a:ea typeface="Calibri"/>
                <a:cs typeface="Times New Roman"/>
              </a:rPr>
              <a:t>	- </a:t>
            </a:r>
            <a:r>
              <a:rPr lang="ru-RU" sz="1400" b="1" dirty="0">
                <a:solidFill>
                  <a:prstClr val="black"/>
                </a:solidFill>
                <a:latin typeface="YS Text"/>
                <a:ea typeface="Calibri"/>
                <a:cs typeface="Times New Roman"/>
              </a:rPr>
              <a:t>идентификационный номер налогоплательщика юридического лица</a:t>
            </a:r>
            <a:r>
              <a:rPr lang="ru-RU" sz="1400" dirty="0">
                <a:solidFill>
                  <a:prstClr val="black"/>
                </a:solidFill>
                <a:latin typeface="YS Text"/>
                <a:ea typeface="Calibri"/>
                <a:cs typeface="Times New Roman"/>
              </a:rPr>
              <a:t> (если участником закупки является юридическое лицо), </a:t>
            </a:r>
            <a:r>
              <a:rPr lang="ru-RU" sz="1400" b="1" dirty="0" smtClean="0">
                <a:solidFill>
                  <a:prstClr val="black"/>
                </a:solidFill>
                <a:latin typeface="YS Text"/>
                <a:ea typeface="Calibri"/>
                <a:cs typeface="Times New Roman"/>
              </a:rPr>
              <a:t>физического </a:t>
            </a:r>
            <a:r>
              <a:rPr lang="ru-RU" sz="1400" b="1" dirty="0">
                <a:solidFill>
                  <a:prstClr val="black"/>
                </a:solidFill>
                <a:latin typeface="YS Text"/>
                <a:ea typeface="Calibri"/>
                <a:cs typeface="Times New Roman"/>
              </a:rPr>
              <a:t>лица, в том числе зарегистрированного в качестве индивидуального предпринимателя</a:t>
            </a:r>
            <a:r>
              <a:rPr lang="ru-RU" sz="1400" dirty="0">
                <a:solidFill>
                  <a:prstClr val="black"/>
                </a:solidFill>
                <a:latin typeface="YS Text"/>
                <a:ea typeface="Calibri"/>
                <a:cs typeface="Times New Roman"/>
              </a:rPr>
              <a:t> (если участником закупки является физическое лицо, в том числе зарегистрированное в качестве индивидуального </a:t>
            </a:r>
            <a:r>
              <a:rPr lang="ru-RU" sz="1400" dirty="0" smtClean="0">
                <a:solidFill>
                  <a:prstClr val="black"/>
                </a:solidFill>
                <a:latin typeface="YS Text"/>
                <a:ea typeface="Calibri"/>
                <a:cs typeface="Times New Roman"/>
              </a:rPr>
              <a:t>предпринимателя), </a:t>
            </a:r>
            <a:r>
              <a:rPr lang="ru-RU" sz="1400" b="1" dirty="0" smtClean="0">
                <a:solidFill>
                  <a:prstClr val="black"/>
                </a:solidFill>
                <a:latin typeface="YS Text"/>
                <a:ea typeface="Calibri"/>
                <a:cs typeface="Times New Roman"/>
              </a:rPr>
              <a:t>код </a:t>
            </a:r>
            <a:r>
              <a:rPr lang="ru-RU" sz="1400" b="1" dirty="0">
                <a:solidFill>
                  <a:prstClr val="black"/>
                </a:solidFill>
                <a:latin typeface="YS Text"/>
                <a:ea typeface="Calibri"/>
                <a:cs typeface="Times New Roman"/>
              </a:rPr>
              <a:t>причины постановки на учет юридического лица</a:t>
            </a:r>
            <a:r>
              <a:rPr lang="ru-RU" sz="1400" dirty="0">
                <a:solidFill>
                  <a:prstClr val="black"/>
                </a:solidFill>
                <a:latin typeface="YS Text"/>
                <a:ea typeface="Calibri"/>
                <a:cs typeface="Times New Roman"/>
              </a:rPr>
              <a:t> (если участником закупки является юридическое лицо), </a:t>
            </a:r>
            <a:r>
              <a:rPr lang="ru-RU" sz="1400" dirty="0" smtClean="0">
                <a:solidFill>
                  <a:prstClr val="black"/>
                </a:solidFill>
                <a:latin typeface="YS Text"/>
                <a:ea typeface="Calibri"/>
                <a:cs typeface="Times New Roman"/>
              </a:rPr>
              <a:t>обособленного </a:t>
            </a:r>
            <a:r>
              <a:rPr lang="ru-RU" sz="1400" dirty="0">
                <a:solidFill>
                  <a:prstClr val="black"/>
                </a:solidFill>
                <a:latin typeface="YS Text"/>
                <a:ea typeface="Calibri"/>
                <a:cs typeface="Times New Roman"/>
              </a:rPr>
              <a:t>подразделения юридического лица (если от имени участника закупки выступает обособленное подразделение юридического лица</a:t>
            </a:r>
            <a:r>
              <a:rPr lang="ru-RU" sz="1400" dirty="0" smtClean="0">
                <a:solidFill>
                  <a:prstClr val="black"/>
                </a:solidFill>
                <a:latin typeface="YS Text"/>
                <a:ea typeface="Calibri"/>
                <a:cs typeface="Times New Roman"/>
              </a:rPr>
              <a:t>);</a:t>
            </a:r>
          </a:p>
          <a:p>
            <a:pPr marL="0" lvl="0" indent="0" algn="just">
              <a:lnSpc>
                <a:spcPct val="115000"/>
              </a:lnSpc>
              <a:spcBef>
                <a:spcPts val="0"/>
              </a:spcBef>
              <a:buNone/>
            </a:pPr>
            <a:endParaRPr lang="ru-RU" sz="1400" dirty="0">
              <a:solidFill>
                <a:prstClr val="black"/>
              </a:solidFill>
              <a:latin typeface="YS Text"/>
              <a:ea typeface="Calibri"/>
              <a:cs typeface="Times New Roman"/>
            </a:endParaRPr>
          </a:p>
          <a:p>
            <a:pPr marL="0" lvl="0" algn="just">
              <a:spcBef>
                <a:spcPts val="0"/>
              </a:spcBef>
            </a:pPr>
            <a:r>
              <a:rPr lang="ru-RU" sz="1400" dirty="0">
                <a:solidFill>
                  <a:prstClr val="black"/>
                </a:solidFill>
                <a:latin typeface="YS Text"/>
                <a:ea typeface="Calibri"/>
              </a:rPr>
              <a:t>- </a:t>
            </a:r>
            <a:r>
              <a:rPr lang="ru-RU" sz="1400" b="1" dirty="0">
                <a:solidFill>
                  <a:prstClr val="black"/>
                </a:solidFill>
                <a:latin typeface="YS Text"/>
                <a:ea typeface="Calibri"/>
              </a:rPr>
              <a:t>реквизиты счета</a:t>
            </a:r>
            <a:r>
              <a:rPr lang="ru-RU" sz="1400" dirty="0">
                <a:solidFill>
                  <a:prstClr val="black"/>
                </a:solidFill>
                <a:latin typeface="YS Text"/>
                <a:ea typeface="Calibri"/>
              </a:rPr>
              <a:t> участника закупки, на который в соответствии с законодательством Российской Федерации осуществляется перечисление денежных средств в качестве оплаты поставленного товара, выполненной работы (ее результатов), оказанной услуги, а также отдельных этапов исполнения контракта, за исключением случаев, если в соответствии с законодательством Российской Федерации такой счет открывается после заключения </a:t>
            </a:r>
            <a:r>
              <a:rPr lang="ru-RU" sz="1400" dirty="0" smtClean="0">
                <a:solidFill>
                  <a:prstClr val="black"/>
                </a:solidFill>
                <a:latin typeface="YS Text"/>
                <a:ea typeface="Calibri"/>
              </a:rPr>
              <a:t>контракта</a:t>
            </a:r>
            <a:endParaRPr lang="ru-RU" sz="1400" dirty="0">
              <a:solidFill>
                <a:srgbClr val="1F497D">
                  <a:lumMod val="50000"/>
                </a:srgbClr>
              </a:solidFill>
              <a:latin typeface="YS Text"/>
            </a:endParaRPr>
          </a:p>
          <a:p>
            <a:endParaRPr lang="ru-RU" dirty="0"/>
          </a:p>
        </p:txBody>
      </p:sp>
    </p:spTree>
    <p:extLst>
      <p:ext uri="{BB962C8B-B14F-4D97-AF65-F5344CB8AC3E}">
        <p14:creationId xmlns:p14="http://schemas.microsoft.com/office/powerpoint/2010/main" val="39205638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a:latin typeface="YS Text"/>
              </a:rPr>
              <a:t>ЗАКЛЮЧЕНИЕ КОНТРАКТА ПО РЕЗУЛЬТАТАМ ЭЛЕКТРОННОЙ ПРОЦЕДУРЫ</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050818863"/>
              </p:ext>
            </p:extLst>
          </p:nvPr>
        </p:nvGraphicFramePr>
        <p:xfrm>
          <a:off x="457200" y="1605280"/>
          <a:ext cx="8229600" cy="5021580"/>
        </p:xfrm>
        <a:graphic>
          <a:graphicData uri="http://schemas.openxmlformats.org/drawingml/2006/table">
            <a:tbl>
              <a:tblPr firstRow="1" bandRow="1">
                <a:tableStyleId>{5C22544A-7EE6-4342-B048-85BDC9FD1C3A}</a:tableStyleId>
              </a:tblPr>
              <a:tblGrid>
                <a:gridCol w="2458616"/>
                <a:gridCol w="1923661"/>
                <a:gridCol w="1923662"/>
                <a:gridCol w="1923661"/>
              </a:tblGrid>
              <a:tr h="327772">
                <a:tc>
                  <a:txBody>
                    <a:bodyPr/>
                    <a:lstStyle/>
                    <a:p>
                      <a:endParaRPr lang="ru-RU" dirty="0"/>
                    </a:p>
                  </a:txBody>
                  <a:tcPr/>
                </a:tc>
                <a:tc>
                  <a:txBody>
                    <a:bodyPr/>
                    <a:lstStyle/>
                    <a:p>
                      <a:pPr algn="ctr"/>
                      <a:r>
                        <a:rPr lang="ru-RU" dirty="0" smtClean="0"/>
                        <a:t>аукцион</a:t>
                      </a:r>
                      <a:endParaRPr lang="ru-RU" dirty="0"/>
                    </a:p>
                  </a:txBody>
                  <a:tcPr/>
                </a:tc>
                <a:tc>
                  <a:txBody>
                    <a:bodyPr/>
                    <a:lstStyle/>
                    <a:p>
                      <a:pPr algn="ctr"/>
                      <a:r>
                        <a:rPr lang="ru-RU" dirty="0" smtClean="0"/>
                        <a:t>конкурс</a:t>
                      </a:r>
                      <a:endParaRPr lang="ru-RU" dirty="0"/>
                    </a:p>
                  </a:txBody>
                  <a:tcPr/>
                </a:tc>
                <a:tc>
                  <a:txBody>
                    <a:bodyPr/>
                    <a:lstStyle/>
                    <a:p>
                      <a:pPr algn="ctr"/>
                      <a:r>
                        <a:rPr lang="ru-RU" dirty="0" smtClean="0"/>
                        <a:t>Запрос котировок</a:t>
                      </a:r>
                      <a:endParaRPr lang="ru-RU" dirty="0"/>
                    </a:p>
                  </a:txBody>
                  <a:tcPr/>
                </a:tc>
              </a:tr>
              <a:tr h="572895">
                <a:tc>
                  <a:txBody>
                    <a:bodyPr/>
                    <a:lstStyle/>
                    <a:p>
                      <a:pPr algn="ctr"/>
                      <a:r>
                        <a:rPr lang="ru-RU" sz="1600" dirty="0" smtClean="0"/>
                        <a:t>Срок размещения проекта контракта заказчиком в ЕИС  и на ЭТП без своей подписи</a:t>
                      </a:r>
                      <a:endParaRPr lang="ru-RU" sz="1600" dirty="0"/>
                    </a:p>
                  </a:txBody>
                  <a:tcPr/>
                </a:tc>
                <a:tc>
                  <a:txBody>
                    <a:bodyPr/>
                    <a:lstStyle/>
                    <a:p>
                      <a:pPr algn="ctr"/>
                      <a:r>
                        <a:rPr lang="ru-RU" sz="1400" dirty="0" smtClean="0">
                          <a:latin typeface="YS Text"/>
                        </a:rPr>
                        <a:t>не позднее двух рабочих дней после дня размещения итогового протокола закупки</a:t>
                      </a:r>
                      <a:endParaRPr lang="ru-RU" sz="1400" dirty="0">
                        <a:latin typeface="YS Text"/>
                      </a:endParaRPr>
                    </a:p>
                  </a:txBody>
                  <a:tcPr/>
                </a:tc>
                <a:tc>
                  <a:txBody>
                    <a:bodyPr/>
                    <a:lstStyle/>
                    <a:p>
                      <a:pPr algn="ctr"/>
                      <a:r>
                        <a:rPr lang="ru-RU" sz="1400" dirty="0" smtClean="0">
                          <a:latin typeface="YS Text"/>
                        </a:rPr>
                        <a:t>не позднее двух рабочих дней после дня размещения итогового протокола закупки</a:t>
                      </a:r>
                      <a:endParaRPr lang="ru-RU" sz="1400" dirty="0">
                        <a:latin typeface="YS Text"/>
                      </a:endParaRPr>
                    </a:p>
                  </a:txBody>
                  <a:tcPr/>
                </a:tc>
                <a:tc>
                  <a:txBody>
                    <a:bodyPr/>
                    <a:lstStyle/>
                    <a:p>
                      <a:pPr algn="ctr"/>
                      <a:r>
                        <a:rPr lang="ru-RU" sz="1400" dirty="0" smtClean="0">
                          <a:latin typeface="YS Text"/>
                        </a:rPr>
                        <a:t>Не позднее 3 часов</a:t>
                      </a:r>
                      <a:r>
                        <a:rPr lang="ru-RU" sz="1400" baseline="0" dirty="0" smtClean="0">
                          <a:latin typeface="YS Text"/>
                        </a:rPr>
                        <a:t> </a:t>
                      </a:r>
                      <a:r>
                        <a:rPr lang="ru-RU" sz="1400" dirty="0" smtClean="0">
                          <a:latin typeface="YS Text"/>
                        </a:rPr>
                        <a:t>с момента размещения итогового протокола закупки</a:t>
                      </a:r>
                      <a:endParaRPr lang="ru-RU" sz="1400" dirty="0">
                        <a:latin typeface="YS Text"/>
                      </a:endParaRPr>
                    </a:p>
                  </a:txBody>
                  <a:tcPr/>
                </a:tc>
              </a:tr>
              <a:tr h="9144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smtClean="0"/>
                        <a:t>Срок подписания проекта контракта победителем в ЕИС</a:t>
                      </a:r>
                    </a:p>
                    <a:p>
                      <a:pPr algn="ctr"/>
                      <a:endParaRPr lang="ru-RU" sz="1600" dirty="0"/>
                    </a:p>
                  </a:txBody>
                  <a:tcPr/>
                </a:tc>
                <a:tc>
                  <a:txBody>
                    <a:bodyPr/>
                    <a:lstStyle/>
                    <a:p>
                      <a:pPr algn="ctr"/>
                      <a:r>
                        <a:rPr lang="ru-RU" sz="1400" dirty="0" smtClean="0">
                          <a:latin typeface="YS Text"/>
                        </a:rPr>
                        <a:t>не позднее пяти рабочих дней после дня размещения заказчиком проекта контракта. </a:t>
                      </a:r>
                      <a:endParaRPr lang="ru-RU" sz="1400" dirty="0">
                        <a:latin typeface="YS Text"/>
                      </a:endParaRPr>
                    </a:p>
                  </a:txBody>
                  <a:tcPr/>
                </a:tc>
                <a:tc>
                  <a:txBody>
                    <a:bodyPr/>
                    <a:lstStyle/>
                    <a:p>
                      <a:pPr algn="ctr"/>
                      <a:r>
                        <a:rPr lang="ru-RU" sz="1400" dirty="0" smtClean="0">
                          <a:latin typeface="YS Text"/>
                        </a:rPr>
                        <a:t>не</a:t>
                      </a:r>
                      <a:r>
                        <a:rPr lang="ru-RU" sz="1400" baseline="0" dirty="0" smtClean="0">
                          <a:latin typeface="YS Text"/>
                        </a:rPr>
                        <a:t> </a:t>
                      </a:r>
                      <a:r>
                        <a:rPr lang="ru-RU" sz="1400" dirty="0" smtClean="0">
                          <a:latin typeface="YS Text"/>
                        </a:rPr>
                        <a:t>позднее </a:t>
                      </a:r>
                      <a:r>
                        <a:rPr lang="ru-RU" sz="1400" dirty="0" smtClean="0">
                          <a:latin typeface="YS Text"/>
                        </a:rPr>
                        <a:t>пяти рабочих дней после дня размещения заказчиком проекта контракта. </a:t>
                      </a:r>
                      <a:endParaRPr lang="ru-RU" sz="1400" dirty="0">
                        <a:latin typeface="YS Text"/>
                      </a:endParaRPr>
                    </a:p>
                  </a:txBody>
                  <a:tcPr/>
                </a:tc>
                <a:tc>
                  <a:txBody>
                    <a:bodyPr/>
                    <a:lstStyle/>
                    <a:p>
                      <a:pPr algn="ctr"/>
                      <a:r>
                        <a:rPr lang="ru-RU" sz="1400" dirty="0" smtClean="0">
                          <a:latin typeface="YS Text"/>
                        </a:rPr>
                        <a:t>не позднее одного рабочего дня</a:t>
                      </a:r>
                      <a:r>
                        <a:rPr lang="ru-RU" sz="1400" baseline="0" dirty="0" smtClean="0">
                          <a:latin typeface="YS Text"/>
                        </a:rPr>
                        <a:t> </a:t>
                      </a:r>
                      <a:r>
                        <a:rPr lang="ru-RU" sz="1400" dirty="0" smtClean="0">
                          <a:latin typeface="YS Text"/>
                        </a:rPr>
                        <a:t>после размещения заказчиком проекта контракта</a:t>
                      </a:r>
                      <a:endParaRPr lang="ru-RU" sz="1400" dirty="0">
                        <a:latin typeface="YS Text"/>
                      </a:endParaRPr>
                    </a:p>
                  </a:txBody>
                  <a:tcPr/>
                </a:tc>
              </a:tr>
              <a:tr h="914400">
                <a:tc>
                  <a:txBody>
                    <a:bodyPr/>
                    <a:lstStyle/>
                    <a:p>
                      <a:pPr algn="ctr"/>
                      <a:r>
                        <a:rPr lang="ru-RU" sz="1600" dirty="0" smtClean="0"/>
                        <a:t>Срок размещения Заказчиком подписанного контракта в ЕИС</a:t>
                      </a:r>
                      <a:endParaRPr lang="ru-RU" sz="1600" dirty="0"/>
                    </a:p>
                  </a:txBody>
                  <a:tcPr/>
                </a:tc>
                <a:tc>
                  <a:txBody>
                    <a:bodyPr/>
                    <a:lstStyle/>
                    <a:p>
                      <a:pPr algn="ctr"/>
                      <a:r>
                        <a:rPr lang="ru-RU" sz="1400" dirty="0" smtClean="0"/>
                        <a:t>не позднее двух рабочих дней после даты подписания контракта победителем</a:t>
                      </a:r>
                      <a:endParaRPr lang="ru-RU"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smtClean="0">
                          <a:ln>
                            <a:noFill/>
                          </a:ln>
                          <a:solidFill>
                            <a:prstClr val="black"/>
                          </a:solidFill>
                          <a:effectLst/>
                          <a:uLnTx/>
                          <a:uFillTx/>
                          <a:latin typeface="+mn-lt"/>
                          <a:ea typeface="+mn-ea"/>
                          <a:cs typeface="+mn-cs"/>
                        </a:rPr>
                        <a:t>не позднее  двух рабочих дней после даты подписания контракта победителем</a:t>
                      </a:r>
                    </a:p>
                    <a:p>
                      <a:pPr algn="ctr"/>
                      <a:endParaRPr lang="ru-RU" sz="1400" dirty="0"/>
                    </a:p>
                  </a:txBody>
                  <a:tcPr/>
                </a:tc>
                <a:tc>
                  <a:txBody>
                    <a:bodyPr/>
                    <a:lstStyle/>
                    <a:p>
                      <a:pPr algn="ctr"/>
                      <a:r>
                        <a:rPr lang="ru-RU" sz="1050" dirty="0" smtClean="0">
                          <a:latin typeface="YS Text"/>
                        </a:rPr>
                        <a:t>Не позднее одного рабочего дня после дня подписания контракта победителем, </a:t>
                      </a:r>
                      <a:r>
                        <a:rPr lang="ru-RU" sz="1050" b="0" i="0" u="none" strike="noStrike" baseline="0" dirty="0" smtClean="0">
                          <a:latin typeface="Arial"/>
                        </a:rPr>
                        <a:t>но не ранее чем через два рабочих дня, следующих за днем размещения в ЕИС протокола подведения итогов определения поставщика (подрядчика, исполнителя)</a:t>
                      </a:r>
                    </a:p>
                    <a:p>
                      <a:pPr algn="ctr"/>
                      <a:endParaRPr lang="ru-RU" sz="1400" dirty="0">
                        <a:latin typeface="YS Text"/>
                      </a:endParaRPr>
                    </a:p>
                  </a:txBody>
                  <a:tcPr/>
                </a:tc>
              </a:tr>
            </a:tbl>
          </a:graphicData>
        </a:graphic>
      </p:graphicFrame>
    </p:spTree>
    <p:extLst>
      <p:ext uri="{BB962C8B-B14F-4D97-AF65-F5344CB8AC3E}">
        <p14:creationId xmlns:p14="http://schemas.microsoft.com/office/powerpoint/2010/main" val="37436659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Изменение условий контракта</a:t>
            </a:r>
            <a:endParaRPr lang="ru-RU" sz="2800" b="1" dirty="0">
              <a:latin typeface="YS Text"/>
            </a:endParaRPr>
          </a:p>
        </p:txBody>
      </p:sp>
      <p:sp>
        <p:nvSpPr>
          <p:cNvPr id="3" name="Объект 2"/>
          <p:cNvSpPr>
            <a:spLocks noGrp="1"/>
          </p:cNvSpPr>
          <p:nvPr>
            <p:ph idx="1"/>
          </p:nvPr>
        </p:nvSpPr>
        <p:spPr/>
        <p:txBody>
          <a:bodyPr>
            <a:normAutofit/>
          </a:bodyPr>
          <a:lstStyle/>
          <a:p>
            <a:pPr algn="just"/>
            <a:r>
              <a:rPr lang="ru-RU" sz="1600" dirty="0">
                <a:latin typeface="YS Text"/>
              </a:rPr>
              <a:t>С 01.01.2022 </a:t>
            </a:r>
            <a:r>
              <a:rPr lang="ru-RU" sz="1600" dirty="0" smtClean="0">
                <a:latin typeface="YS Text"/>
              </a:rPr>
              <a:t>года заказчик имеет право </a:t>
            </a:r>
            <a:r>
              <a:rPr lang="ru-RU" sz="1600" dirty="0">
                <a:latin typeface="YS Text"/>
              </a:rPr>
              <a:t>по согласованию с участником увеличить количество товара в пределах НМЦК при заключении </a:t>
            </a:r>
            <a:r>
              <a:rPr lang="ru-RU" sz="1600" dirty="0" smtClean="0">
                <a:latin typeface="YS Text"/>
              </a:rPr>
              <a:t>контракта постоянно  (утратила </a:t>
            </a:r>
            <a:r>
              <a:rPr lang="ru-RU" sz="1600" dirty="0">
                <a:latin typeface="YS Text"/>
              </a:rPr>
              <a:t>силу часть 18 статьи 34 </a:t>
            </a:r>
            <a:r>
              <a:rPr lang="ru-RU" sz="1600" dirty="0" smtClean="0">
                <a:latin typeface="YS Text"/>
              </a:rPr>
              <a:t>Федерального закона </a:t>
            </a:r>
            <a:r>
              <a:rPr lang="ru-RU" sz="1600" dirty="0">
                <a:latin typeface="YS Text"/>
              </a:rPr>
              <a:t>№44-ФЗ</a:t>
            </a:r>
            <a:r>
              <a:rPr lang="ru-RU" sz="1600" dirty="0" smtClean="0">
                <a:latin typeface="YS Text"/>
              </a:rPr>
              <a:t>)</a:t>
            </a:r>
          </a:p>
          <a:p>
            <a:pPr algn="just"/>
            <a:endParaRPr lang="ru-RU" sz="1600" dirty="0" smtClean="0">
              <a:latin typeface="YS Text"/>
            </a:endParaRPr>
          </a:p>
          <a:p>
            <a:pPr algn="just"/>
            <a:r>
              <a:rPr lang="ru-RU" sz="1600" dirty="0" smtClean="0">
                <a:latin typeface="YS Text"/>
              </a:rPr>
              <a:t> С 01.01.2022 года существенные </a:t>
            </a:r>
            <a:r>
              <a:rPr lang="ru-RU" sz="1600" dirty="0">
                <a:latin typeface="YS Text"/>
              </a:rPr>
              <a:t>условия контракта можно менять, даже если такое право не прописано в </a:t>
            </a:r>
            <a:r>
              <a:rPr lang="ru-RU" sz="1600" dirty="0" smtClean="0">
                <a:latin typeface="YS Text"/>
              </a:rPr>
              <a:t>документации </a:t>
            </a:r>
            <a:r>
              <a:rPr lang="ru-RU" sz="1600" dirty="0">
                <a:latin typeface="YS Text"/>
              </a:rPr>
              <a:t>и контракте </a:t>
            </a:r>
            <a:r>
              <a:rPr lang="ru-RU" sz="1600" dirty="0" smtClean="0">
                <a:latin typeface="YS Text"/>
              </a:rPr>
              <a:t>( утратил силу пункт </a:t>
            </a:r>
            <a:r>
              <a:rPr lang="ru-RU" sz="1600" dirty="0">
                <a:latin typeface="YS Text"/>
              </a:rPr>
              <a:t>1 части 1 статьи 95 </a:t>
            </a:r>
            <a:r>
              <a:rPr lang="ru-RU" sz="1600" dirty="0" smtClean="0">
                <a:latin typeface="YS Text"/>
              </a:rPr>
              <a:t> Федерального закона </a:t>
            </a:r>
            <a:r>
              <a:rPr lang="ru-RU" sz="1600" dirty="0">
                <a:latin typeface="YS Text"/>
              </a:rPr>
              <a:t>№ </a:t>
            </a:r>
            <a:r>
              <a:rPr lang="ru-RU" sz="1600" dirty="0" smtClean="0">
                <a:latin typeface="YS Text"/>
              </a:rPr>
              <a:t>44-ФЗ)  </a:t>
            </a:r>
          </a:p>
          <a:p>
            <a:pPr algn="just"/>
            <a:endParaRPr lang="ru-RU" sz="1600" dirty="0" smtClean="0">
              <a:latin typeface="YS Text"/>
            </a:endParaRPr>
          </a:p>
          <a:p>
            <a:pPr algn="just"/>
            <a:r>
              <a:rPr lang="ru-RU" sz="1600" dirty="0" smtClean="0">
                <a:latin typeface="YS Text"/>
              </a:rPr>
              <a:t>Дополнены </a:t>
            </a:r>
            <a:r>
              <a:rPr lang="ru-RU" sz="1600" dirty="0">
                <a:latin typeface="YS Text"/>
              </a:rPr>
              <a:t>случаи, при которых можно менять существенные условия контракта (ч. 1 ст. 95 </a:t>
            </a:r>
            <a:r>
              <a:rPr lang="ru-RU" sz="1600" dirty="0" smtClean="0">
                <a:latin typeface="YS Text"/>
              </a:rPr>
              <a:t>Федерального закона </a:t>
            </a:r>
            <a:r>
              <a:rPr lang="ru-RU" sz="1600" dirty="0">
                <a:latin typeface="YS Text"/>
              </a:rPr>
              <a:t>№ 44-ФЗ </a:t>
            </a:r>
            <a:r>
              <a:rPr lang="ru-RU" sz="1600" dirty="0" smtClean="0">
                <a:latin typeface="YS Text"/>
              </a:rPr>
              <a:t>дополнена)</a:t>
            </a:r>
          </a:p>
          <a:p>
            <a:pPr algn="just"/>
            <a:endParaRPr lang="ru-RU" sz="1600" dirty="0" smtClean="0">
              <a:latin typeface="YS Text"/>
            </a:endParaRPr>
          </a:p>
          <a:p>
            <a:pPr algn="just"/>
            <a:r>
              <a:rPr lang="ru-RU" sz="1600" dirty="0">
                <a:latin typeface="YS Text"/>
              </a:rPr>
              <a:t>Типовые контракты и типовые условия будут заменены новыми типовыми условиями контрактов, которые будет утверждать Правительство РФ. </a:t>
            </a:r>
            <a:endParaRPr lang="ru-RU" sz="1600" dirty="0" smtClean="0">
              <a:latin typeface="YS Text"/>
            </a:endParaRPr>
          </a:p>
          <a:p>
            <a:pPr algn="just"/>
            <a:r>
              <a:rPr lang="ru-RU" sz="1600" dirty="0" smtClean="0">
                <a:latin typeface="YS Text"/>
              </a:rPr>
              <a:t>До </a:t>
            </a:r>
            <a:r>
              <a:rPr lang="ru-RU" sz="1600" dirty="0">
                <a:latin typeface="YS Text"/>
              </a:rPr>
              <a:t>размещения </a:t>
            </a:r>
            <a:r>
              <a:rPr lang="ru-RU" sz="1600" dirty="0" smtClean="0">
                <a:latin typeface="YS Text"/>
              </a:rPr>
              <a:t> - применяются </a:t>
            </a:r>
            <a:r>
              <a:rPr lang="ru-RU" sz="1600" dirty="0">
                <a:latin typeface="YS Text"/>
              </a:rPr>
              <a:t>типовые контракты, типовые условия контрактов не противоречащие </a:t>
            </a:r>
            <a:r>
              <a:rPr lang="ru-RU" sz="1600" dirty="0" smtClean="0">
                <a:latin typeface="YS Text"/>
              </a:rPr>
              <a:t>Федеральному закону </a:t>
            </a:r>
            <a:r>
              <a:rPr lang="ru-RU" sz="1600" dirty="0">
                <a:latin typeface="YS Text"/>
              </a:rPr>
              <a:t>№ </a:t>
            </a:r>
            <a:r>
              <a:rPr lang="ru-RU" sz="1600" dirty="0" smtClean="0">
                <a:latin typeface="YS Text"/>
              </a:rPr>
              <a:t>44-ФЗ</a:t>
            </a:r>
            <a:endParaRPr lang="ru-RU" sz="1600" dirty="0">
              <a:latin typeface="YS Text"/>
            </a:endParaRPr>
          </a:p>
        </p:txBody>
      </p:sp>
    </p:spTree>
    <p:extLst>
      <p:ext uri="{BB962C8B-B14F-4D97-AF65-F5344CB8AC3E}">
        <p14:creationId xmlns:p14="http://schemas.microsoft.com/office/powerpoint/2010/main" val="2231489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229600" cy="360040"/>
          </a:xfrm>
        </p:spPr>
        <p:txBody>
          <a:bodyPr>
            <a:noAutofit/>
          </a:bodyPr>
          <a:lstStyle/>
          <a:p>
            <a:r>
              <a:rPr lang="ru-RU" sz="2800" b="1" dirty="0" smtClean="0">
                <a:latin typeface="YS Text"/>
              </a:rPr>
              <a:t>Что должен содержать контракт</a:t>
            </a:r>
            <a:br>
              <a:rPr lang="ru-RU" sz="2800" b="1" dirty="0" smtClean="0">
                <a:latin typeface="YS Text"/>
              </a:rPr>
            </a:br>
            <a:r>
              <a:rPr lang="ru-RU" sz="2800" dirty="0" smtClean="0"/>
              <a:t> </a:t>
            </a:r>
            <a:endParaRPr lang="ru-RU" sz="1400" b="1" dirty="0">
              <a:latin typeface="YS Text"/>
            </a:endParaRPr>
          </a:p>
        </p:txBody>
      </p:sp>
      <p:sp>
        <p:nvSpPr>
          <p:cNvPr id="3" name="Объект 2"/>
          <p:cNvSpPr>
            <a:spLocks noGrp="1"/>
          </p:cNvSpPr>
          <p:nvPr>
            <p:ph idx="1"/>
          </p:nvPr>
        </p:nvSpPr>
        <p:spPr/>
        <p:txBody>
          <a:bodyPr>
            <a:noAutofit/>
          </a:bodyPr>
          <a:lstStyle/>
          <a:p>
            <a:pPr marL="137160" indent="0">
              <a:buNone/>
            </a:pPr>
            <a:endParaRPr lang="ru-RU" sz="1200" smtClean="0">
              <a:solidFill>
                <a:schemeClr val="tx2">
                  <a:lumMod val="50000"/>
                </a:schemeClr>
              </a:solidFill>
            </a:endParaRPr>
          </a:p>
          <a:p>
            <a:pPr marL="137160" indent="0">
              <a:buNone/>
            </a:pPr>
            <a:endParaRPr lang="ru-RU" sz="1200" smtClean="0">
              <a:solidFill>
                <a:schemeClr val="tx2">
                  <a:lumMod val="50000"/>
                </a:schemeClr>
              </a:solidFill>
            </a:endParaRPr>
          </a:p>
          <a:p>
            <a:pPr marL="137160" indent="0">
              <a:buNone/>
            </a:pPr>
            <a:endParaRPr lang="ru-RU" sz="1200" dirty="0">
              <a:solidFill>
                <a:schemeClr val="tx2">
                  <a:lumMod val="50000"/>
                </a:schemeClr>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044393798"/>
              </p:ext>
            </p:extLst>
          </p:nvPr>
        </p:nvGraphicFramePr>
        <p:xfrm>
          <a:off x="683568" y="1052736"/>
          <a:ext cx="7776864" cy="5976366"/>
        </p:xfrm>
        <a:graphic>
          <a:graphicData uri="http://schemas.openxmlformats.org/drawingml/2006/table">
            <a:tbl>
              <a:tblPr firstRow="1" firstCol="1" bandRow="1">
                <a:tableStyleId>{5C22544A-7EE6-4342-B048-85BDC9FD1C3A}</a:tableStyleId>
              </a:tblPr>
              <a:tblGrid>
                <a:gridCol w="1872208"/>
                <a:gridCol w="5904656"/>
              </a:tblGrid>
              <a:tr h="5616624">
                <a:tc>
                  <a:txBody>
                    <a:bodyPr/>
                    <a:lstStyle/>
                    <a:p>
                      <a:pPr algn="ctr">
                        <a:lnSpc>
                          <a:spcPct val="115000"/>
                        </a:lnSpc>
                        <a:spcAft>
                          <a:spcPts val="0"/>
                        </a:spcAft>
                      </a:pPr>
                      <a:r>
                        <a:rPr lang="ru-RU" sz="1100" dirty="0" smtClean="0">
                          <a:effectLst/>
                        </a:rPr>
                        <a:t>Основный разделы контракта:</a:t>
                      </a:r>
                    </a:p>
                    <a:p>
                      <a:pPr algn="ctr">
                        <a:lnSpc>
                          <a:spcPct val="115000"/>
                        </a:lnSpc>
                        <a:spcAft>
                          <a:spcPts val="0"/>
                        </a:spcAft>
                      </a:pPr>
                      <a:endParaRPr lang="ru-RU" sz="1100" dirty="0" smtClean="0">
                        <a:effectLst/>
                      </a:endParaRPr>
                    </a:p>
                    <a:p>
                      <a:pPr algn="ctr">
                        <a:lnSpc>
                          <a:spcPct val="115000"/>
                        </a:lnSpc>
                        <a:spcAft>
                          <a:spcPts val="0"/>
                        </a:spcAft>
                      </a:pPr>
                      <a:endParaRPr lang="ru-RU" sz="1100" dirty="0" smtClean="0">
                        <a:effectLst/>
                      </a:endParaRPr>
                    </a:p>
                    <a:p>
                      <a:pPr algn="ctr">
                        <a:lnSpc>
                          <a:spcPct val="115000"/>
                        </a:lnSpc>
                        <a:spcAft>
                          <a:spcPts val="0"/>
                        </a:spcAft>
                      </a:pPr>
                      <a:endParaRPr lang="ru-RU" sz="1100" dirty="0" smtClean="0">
                        <a:effectLst/>
                      </a:endParaRPr>
                    </a:p>
                    <a:p>
                      <a:pPr algn="ctr">
                        <a:lnSpc>
                          <a:spcPct val="115000"/>
                        </a:lnSpc>
                        <a:spcAft>
                          <a:spcPts val="0"/>
                        </a:spcAft>
                      </a:pPr>
                      <a:endParaRPr lang="ru-RU" sz="1100" dirty="0" smtClean="0">
                        <a:effectLst/>
                      </a:endParaRPr>
                    </a:p>
                    <a:p>
                      <a:pPr algn="ctr">
                        <a:lnSpc>
                          <a:spcPct val="115000"/>
                        </a:lnSpc>
                        <a:spcAft>
                          <a:spcPts val="0"/>
                        </a:spcAft>
                      </a:pPr>
                      <a:endParaRPr lang="ru-RU" sz="1100" dirty="0" smtClean="0">
                        <a:effectLst/>
                      </a:endParaRPr>
                    </a:p>
                    <a:p>
                      <a:pPr algn="ctr">
                        <a:lnSpc>
                          <a:spcPct val="115000"/>
                        </a:lnSpc>
                        <a:spcAft>
                          <a:spcPts val="0"/>
                        </a:spcAft>
                      </a:pPr>
                      <a:endParaRPr lang="ru-RU" sz="1100" dirty="0" smtClean="0">
                        <a:effectLst/>
                      </a:endParaRPr>
                    </a:p>
                    <a:p>
                      <a:pPr algn="ctr">
                        <a:lnSpc>
                          <a:spcPct val="115000"/>
                        </a:lnSpc>
                        <a:spcAft>
                          <a:spcPts val="0"/>
                        </a:spcAft>
                      </a:pPr>
                      <a:endParaRPr lang="ru-RU" sz="1100" dirty="0" smtClean="0">
                        <a:effectLst/>
                      </a:endParaRPr>
                    </a:p>
                    <a:p>
                      <a:pPr algn="ctr">
                        <a:lnSpc>
                          <a:spcPct val="115000"/>
                        </a:lnSpc>
                        <a:spcAft>
                          <a:spcPts val="0"/>
                        </a:spcAft>
                      </a:pPr>
                      <a:endParaRPr lang="ru-RU" sz="1100" dirty="0" smtClean="0">
                        <a:effectLst/>
                      </a:endParaRPr>
                    </a:p>
                    <a:p>
                      <a:pPr algn="ctr">
                        <a:lnSpc>
                          <a:spcPct val="115000"/>
                        </a:lnSpc>
                        <a:spcAft>
                          <a:spcPts val="0"/>
                        </a:spcAft>
                      </a:pPr>
                      <a:endParaRPr lang="ru-RU" sz="1100" dirty="0" smtClean="0">
                        <a:effectLst/>
                      </a:endParaRPr>
                    </a:p>
                    <a:p>
                      <a:pPr algn="ctr">
                        <a:lnSpc>
                          <a:spcPct val="115000"/>
                        </a:lnSpc>
                        <a:spcAft>
                          <a:spcPts val="0"/>
                        </a:spcAft>
                      </a:pPr>
                      <a:endParaRPr lang="ru-RU" sz="1100" dirty="0" smtClean="0">
                        <a:effectLst/>
                      </a:endParaRPr>
                    </a:p>
                    <a:p>
                      <a:pPr algn="ctr">
                        <a:lnSpc>
                          <a:spcPct val="115000"/>
                        </a:lnSpc>
                        <a:spcAft>
                          <a:spcPts val="0"/>
                        </a:spcAft>
                      </a:pPr>
                      <a:r>
                        <a:rPr lang="ru-RU" sz="1100" dirty="0" smtClean="0">
                          <a:effectLst/>
                        </a:rPr>
                        <a:t>Требования</a:t>
                      </a:r>
                      <a:r>
                        <a:rPr lang="ru-RU" sz="1100" baseline="0" dirty="0" smtClean="0">
                          <a:effectLst/>
                        </a:rPr>
                        <a:t> к контракту установлены </a:t>
                      </a:r>
                    </a:p>
                    <a:p>
                      <a:pPr algn="ctr">
                        <a:lnSpc>
                          <a:spcPct val="115000"/>
                        </a:lnSpc>
                        <a:spcAft>
                          <a:spcPts val="0"/>
                        </a:spcAft>
                      </a:pPr>
                      <a:r>
                        <a:rPr lang="ru-RU" sz="1100" baseline="0" dirty="0" smtClean="0">
                          <a:effectLst/>
                        </a:rPr>
                        <a:t>ст. 34 и ст. 94, ст. 95</a:t>
                      </a:r>
                      <a:endParaRPr lang="ru-RU" sz="1100" dirty="0" smtClean="0">
                        <a:effectLst/>
                      </a:endParaRPr>
                    </a:p>
                    <a:p>
                      <a:pPr algn="ctr">
                        <a:lnSpc>
                          <a:spcPct val="115000"/>
                        </a:lnSpc>
                        <a:spcAft>
                          <a:spcPts val="0"/>
                        </a:spcAft>
                      </a:pPr>
                      <a:r>
                        <a:rPr lang="ru-RU" sz="1100" dirty="0" smtClean="0">
                          <a:effectLst/>
                          <a:latin typeface="Calibri"/>
                          <a:ea typeface="Calibri"/>
                          <a:cs typeface="Times New Roman"/>
                        </a:rPr>
                        <a:t>Федерального закона от 5 апреля 2013 года № 44-ФЗ.</a:t>
                      </a: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smtClean="0">
                        <a:effectLst/>
                        <a:latin typeface="Calibri"/>
                        <a:ea typeface="Calibri"/>
                        <a:cs typeface="Times New Roman"/>
                      </a:endParaRPr>
                    </a:p>
                    <a:p>
                      <a:pPr algn="ctr">
                        <a:lnSpc>
                          <a:spcPct val="115000"/>
                        </a:lnSpc>
                        <a:spcAft>
                          <a:spcPts val="0"/>
                        </a:spcAft>
                      </a:pPr>
                      <a:endParaRPr lang="ru-RU" sz="1100" dirty="0">
                        <a:effectLst/>
                        <a:latin typeface="Calibri"/>
                        <a:ea typeface="Calibri"/>
                        <a:cs typeface="Times New Roman"/>
                      </a:endParaRPr>
                    </a:p>
                  </a:txBody>
                  <a:tcPr marL="67644" marR="67644" marT="0" marB="0"/>
                </a:tc>
                <a:tc>
                  <a:txBody>
                    <a:bodyPr/>
                    <a:lstStyle/>
                    <a:p>
                      <a:pPr algn="ctr">
                        <a:lnSpc>
                          <a:spcPct val="115000"/>
                        </a:lnSpc>
                        <a:spcAft>
                          <a:spcPts val="0"/>
                        </a:spcAft>
                      </a:pPr>
                      <a:endParaRPr lang="ru-RU" sz="1100" dirty="0" smtClean="0">
                        <a:effectLst/>
                        <a:latin typeface="Calibri"/>
                        <a:ea typeface="Calibri"/>
                        <a:cs typeface="Times New Roman"/>
                      </a:endParaRPr>
                    </a:p>
                    <a:p>
                      <a:pPr marL="228600" indent="-228600" algn="l">
                        <a:lnSpc>
                          <a:spcPct val="115000"/>
                        </a:lnSpc>
                        <a:spcAft>
                          <a:spcPts val="0"/>
                        </a:spcAft>
                        <a:buAutoNum type="arabicPeriod"/>
                      </a:pPr>
                      <a:r>
                        <a:rPr lang="ru-RU" sz="1800" dirty="0" smtClean="0">
                          <a:effectLst/>
                          <a:latin typeface="Times New Roman" pitchFamily="18" charset="0"/>
                          <a:ea typeface="Calibri"/>
                          <a:cs typeface="Times New Roman" pitchFamily="18" charset="0"/>
                        </a:rPr>
                        <a:t>Преамбула</a:t>
                      </a:r>
                    </a:p>
                    <a:p>
                      <a:pPr marL="228600" indent="-228600" algn="l">
                        <a:lnSpc>
                          <a:spcPct val="115000"/>
                        </a:lnSpc>
                        <a:spcAft>
                          <a:spcPts val="0"/>
                        </a:spcAft>
                        <a:buAutoNum type="arabicPeriod"/>
                      </a:pPr>
                      <a:r>
                        <a:rPr lang="ru-RU" sz="1800" dirty="0" smtClean="0">
                          <a:effectLst/>
                          <a:latin typeface="Times New Roman" pitchFamily="18" charset="0"/>
                          <a:ea typeface="Calibri"/>
                          <a:cs typeface="Times New Roman" pitchFamily="18" charset="0"/>
                        </a:rPr>
                        <a:t>Предмет контракта</a:t>
                      </a:r>
                    </a:p>
                    <a:p>
                      <a:pPr marL="228600" indent="-228600" algn="l">
                        <a:lnSpc>
                          <a:spcPct val="115000"/>
                        </a:lnSpc>
                        <a:spcAft>
                          <a:spcPts val="0"/>
                        </a:spcAft>
                        <a:buAutoNum type="arabicPeriod"/>
                      </a:pPr>
                      <a:r>
                        <a:rPr lang="ru-RU" sz="1800" dirty="0" smtClean="0">
                          <a:effectLst/>
                          <a:latin typeface="Times New Roman" pitchFamily="18" charset="0"/>
                          <a:ea typeface="Calibri"/>
                          <a:cs typeface="Times New Roman" pitchFamily="18" charset="0"/>
                        </a:rPr>
                        <a:t>Цена контракта (этапа) и порядок расчетов</a:t>
                      </a:r>
                    </a:p>
                    <a:p>
                      <a:pPr algn="l">
                        <a:spcAft>
                          <a:spcPts val="0"/>
                        </a:spcAft>
                      </a:pPr>
                      <a:r>
                        <a:rPr lang="ru-RU" sz="1800" b="1" dirty="0" smtClean="0">
                          <a:effectLst/>
                          <a:latin typeface="Times New Roman" pitchFamily="18" charset="0"/>
                          <a:ea typeface="Times New Roman"/>
                          <a:cs typeface="Times New Roman" pitchFamily="18" charset="0"/>
                        </a:rPr>
                        <a:t>4. Порядок, сроки и условия поставки товара (выполнения</a:t>
                      </a:r>
                      <a:r>
                        <a:rPr lang="ru-RU" sz="1800" b="1" baseline="0" dirty="0" smtClean="0">
                          <a:effectLst/>
                          <a:latin typeface="Times New Roman" pitchFamily="18" charset="0"/>
                          <a:ea typeface="Times New Roman"/>
                          <a:cs typeface="Times New Roman" pitchFamily="18" charset="0"/>
                        </a:rPr>
                        <a:t> работ, оказания услуг)</a:t>
                      </a:r>
                      <a:endParaRPr lang="ru-RU" sz="1800" dirty="0" smtClean="0">
                        <a:effectLst/>
                        <a:latin typeface="Times New Roman" pitchFamily="18" charset="0"/>
                        <a:ea typeface="Times New Roman"/>
                        <a:cs typeface="Times New Roman" pitchFamily="18" charset="0"/>
                      </a:endParaRPr>
                    </a:p>
                    <a:p>
                      <a:pPr algn="l">
                        <a:spcAft>
                          <a:spcPts val="0"/>
                        </a:spcAft>
                      </a:pPr>
                      <a:r>
                        <a:rPr lang="ru-RU" sz="1800" b="1" dirty="0" smtClean="0">
                          <a:effectLst/>
                          <a:latin typeface="Times New Roman" pitchFamily="18" charset="0"/>
                          <a:ea typeface="Times New Roman"/>
                          <a:cs typeface="Times New Roman" pitchFamily="18" charset="0"/>
                        </a:rPr>
                        <a:t>5. Порядок, сроки и условия приемки товара (работ, услуг)</a:t>
                      </a:r>
                    </a:p>
                    <a:p>
                      <a:pPr algn="l">
                        <a:spcAft>
                          <a:spcPts val="0"/>
                        </a:spcAft>
                      </a:pPr>
                      <a:r>
                        <a:rPr lang="ru-RU" sz="1800" b="1" dirty="0" smtClean="0">
                          <a:effectLst/>
                          <a:latin typeface="Times New Roman" pitchFamily="18" charset="0"/>
                          <a:ea typeface="Times New Roman"/>
                          <a:cs typeface="Times New Roman" pitchFamily="18" charset="0"/>
                        </a:rPr>
                        <a:t>6. Права и обязанности сторон</a:t>
                      </a:r>
                    </a:p>
                    <a:p>
                      <a:pPr algn="l">
                        <a:spcAft>
                          <a:spcPts val="0"/>
                        </a:spcAft>
                      </a:pPr>
                      <a:r>
                        <a:rPr lang="ru-RU" sz="1800" b="1" dirty="0" smtClean="0">
                          <a:effectLst/>
                          <a:latin typeface="Times New Roman" pitchFamily="18" charset="0"/>
                          <a:ea typeface="Times New Roman"/>
                          <a:cs typeface="Times New Roman" pitchFamily="18" charset="0"/>
                        </a:rPr>
                        <a:t>7. Качество товара (работ, услуг)</a:t>
                      </a:r>
                    </a:p>
                    <a:p>
                      <a:pPr algn="l">
                        <a:spcAft>
                          <a:spcPts val="0"/>
                        </a:spcAft>
                      </a:pPr>
                      <a:r>
                        <a:rPr lang="ru-RU" sz="1800" b="1" dirty="0" smtClean="0">
                          <a:effectLst/>
                          <a:latin typeface="Times New Roman" pitchFamily="18" charset="0"/>
                          <a:ea typeface="Times New Roman"/>
                          <a:cs typeface="Times New Roman" pitchFamily="18" charset="0"/>
                        </a:rPr>
                        <a:t>8. Ответственность сторон</a:t>
                      </a:r>
                    </a:p>
                    <a:p>
                      <a:pPr algn="l">
                        <a:spcAft>
                          <a:spcPts val="0"/>
                        </a:spcAft>
                      </a:pPr>
                      <a:r>
                        <a:rPr lang="ru-RU" sz="1800" b="1" dirty="0" smtClean="0">
                          <a:effectLst/>
                          <a:latin typeface="Times New Roman" pitchFamily="18" charset="0"/>
                          <a:ea typeface="Times New Roman"/>
                          <a:cs typeface="Times New Roman" pitchFamily="18" charset="0"/>
                        </a:rPr>
                        <a:t>9. Обеспечение исполнения</a:t>
                      </a:r>
                      <a:r>
                        <a:rPr lang="ru-RU" sz="1800" b="1" baseline="0" dirty="0" smtClean="0">
                          <a:effectLst/>
                          <a:latin typeface="Times New Roman" pitchFamily="18" charset="0"/>
                          <a:ea typeface="Times New Roman"/>
                          <a:cs typeface="Times New Roman" pitchFamily="18" charset="0"/>
                        </a:rPr>
                        <a:t> обязательств по контракту</a:t>
                      </a:r>
                    </a:p>
                    <a:p>
                      <a:pPr algn="l">
                        <a:spcAft>
                          <a:spcPts val="0"/>
                        </a:spcAft>
                      </a:pPr>
                      <a:r>
                        <a:rPr lang="ru-RU" sz="1800" b="1" baseline="0" dirty="0" smtClean="0">
                          <a:effectLst/>
                          <a:latin typeface="Times New Roman" pitchFamily="18" charset="0"/>
                          <a:ea typeface="Times New Roman"/>
                          <a:cs typeface="Times New Roman" pitchFamily="18" charset="0"/>
                        </a:rPr>
                        <a:t>10. </a:t>
                      </a:r>
                      <a:r>
                        <a:rPr lang="ru-RU" sz="1800" b="1" dirty="0" smtClean="0">
                          <a:effectLst/>
                          <a:latin typeface="Times New Roman" pitchFamily="18" charset="0"/>
                          <a:ea typeface="Times New Roman"/>
                          <a:cs typeface="Times New Roman" pitchFamily="18" charset="0"/>
                        </a:rPr>
                        <a:t>Обстоятельства непреодолимой силы</a:t>
                      </a:r>
                      <a:endParaRPr lang="ru-RU" sz="1800" dirty="0" smtClean="0">
                        <a:effectLst/>
                        <a:latin typeface="Times New Roman" pitchFamily="18" charset="0"/>
                        <a:ea typeface="Times New Roman"/>
                        <a:cs typeface="Times New Roman" pitchFamily="18" charset="0"/>
                      </a:endParaRPr>
                    </a:p>
                    <a:p>
                      <a:pPr algn="l">
                        <a:spcAft>
                          <a:spcPts val="0"/>
                        </a:spcAft>
                      </a:pPr>
                      <a:r>
                        <a:rPr lang="ru-RU" sz="1800" b="1" dirty="0" smtClean="0">
                          <a:effectLst/>
                          <a:latin typeface="Times New Roman" pitchFamily="18" charset="0"/>
                          <a:ea typeface="Times New Roman"/>
                          <a:cs typeface="Times New Roman" pitchFamily="18" charset="0"/>
                        </a:rPr>
                        <a:t>11. Рассмотрение и разрешение споров</a:t>
                      </a:r>
                      <a:endParaRPr lang="ru-RU" sz="1800" dirty="0" smtClean="0">
                        <a:effectLst/>
                        <a:latin typeface="Times New Roman" pitchFamily="18" charset="0"/>
                        <a:ea typeface="Times New Roman"/>
                        <a:cs typeface="Times New Roman" pitchFamily="18" charset="0"/>
                      </a:endParaRPr>
                    </a:p>
                    <a:p>
                      <a:pPr algn="l">
                        <a:spcAft>
                          <a:spcPts val="0"/>
                        </a:spcAft>
                      </a:pPr>
                      <a:r>
                        <a:rPr lang="ru-RU" sz="1800" dirty="0" smtClean="0">
                          <a:effectLst/>
                          <a:latin typeface="Times New Roman" pitchFamily="18" charset="0"/>
                          <a:ea typeface="Times New Roman"/>
                          <a:cs typeface="Times New Roman" pitchFamily="18" charset="0"/>
                        </a:rPr>
                        <a:t>12.</a:t>
                      </a:r>
                      <a:r>
                        <a:rPr lang="ru-RU" sz="1800" b="1" dirty="0" smtClean="0">
                          <a:effectLst/>
                          <a:latin typeface="Times New Roman" pitchFamily="18" charset="0"/>
                          <a:ea typeface="Times New Roman"/>
                          <a:cs typeface="Times New Roman" pitchFamily="18" charset="0"/>
                        </a:rPr>
                        <a:t> Срок действия и порядок расторжения Контракт</a:t>
                      </a:r>
                    </a:p>
                    <a:p>
                      <a:pPr algn="l">
                        <a:spcAft>
                          <a:spcPts val="0"/>
                        </a:spcAft>
                      </a:pPr>
                      <a:r>
                        <a:rPr lang="ru-RU" sz="1800" b="1" dirty="0" smtClean="0">
                          <a:effectLst/>
                          <a:latin typeface="Times New Roman" pitchFamily="18" charset="0"/>
                          <a:ea typeface="Times New Roman"/>
                          <a:cs typeface="Times New Roman" pitchFamily="18" charset="0"/>
                        </a:rPr>
                        <a:t>13. Прочие положения</a:t>
                      </a:r>
                      <a:endParaRPr lang="ru-RU" sz="1800" dirty="0" smtClean="0">
                        <a:effectLst/>
                        <a:latin typeface="Times New Roman" pitchFamily="18" charset="0"/>
                        <a:ea typeface="Times New Roman"/>
                        <a:cs typeface="Times New Roman" pitchFamily="18" charset="0"/>
                      </a:endParaRPr>
                    </a:p>
                    <a:p>
                      <a:pPr algn="l">
                        <a:spcAft>
                          <a:spcPts val="0"/>
                        </a:spcAft>
                      </a:pPr>
                      <a:r>
                        <a:rPr lang="ru-RU" sz="1800" b="1" dirty="0" smtClean="0">
                          <a:effectLst/>
                          <a:latin typeface="Times New Roman" pitchFamily="18" charset="0"/>
                          <a:ea typeface="Times New Roman"/>
                          <a:cs typeface="Times New Roman" pitchFamily="18" charset="0"/>
                        </a:rPr>
                        <a:t>14. Перечень приложений</a:t>
                      </a:r>
                      <a:endParaRPr lang="ru-RU" sz="1800" dirty="0" smtClean="0">
                        <a:effectLst/>
                        <a:latin typeface="Times New Roman" pitchFamily="18" charset="0"/>
                        <a:ea typeface="Times New Roman"/>
                        <a:cs typeface="Times New Roman" pitchFamily="18" charset="0"/>
                      </a:endParaRPr>
                    </a:p>
                    <a:p>
                      <a:pPr algn="l">
                        <a:spcAft>
                          <a:spcPts val="0"/>
                        </a:spcAft>
                      </a:pPr>
                      <a:r>
                        <a:rPr lang="ru-RU" sz="1800" b="1" dirty="0" smtClean="0">
                          <a:effectLst/>
                          <a:latin typeface="Times New Roman" pitchFamily="18" charset="0"/>
                          <a:ea typeface="Times New Roman"/>
                          <a:cs typeface="Times New Roman" pitchFamily="18" charset="0"/>
                        </a:rPr>
                        <a:t>15. Адреса и банковские реквизиты сторон</a:t>
                      </a:r>
                      <a:endParaRPr lang="ru-RU" sz="1800" dirty="0">
                        <a:effectLst/>
                        <a:latin typeface="Times New Roman" pitchFamily="18" charset="0"/>
                        <a:ea typeface="Calibri"/>
                        <a:cs typeface="Times New Roman" pitchFamily="18" charset="0"/>
                      </a:endParaRPr>
                    </a:p>
                  </a:txBody>
                  <a:tcPr marL="67644" marR="67644" marT="0" marB="0"/>
                </a:tc>
              </a:tr>
            </a:tbl>
          </a:graphicData>
        </a:graphic>
      </p:graphicFrame>
    </p:spTree>
    <p:extLst>
      <p:ext uri="{BB962C8B-B14F-4D97-AF65-F5344CB8AC3E}">
        <p14:creationId xmlns:p14="http://schemas.microsoft.com/office/powerpoint/2010/main" val="42170934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0" y="115888"/>
            <a:ext cx="8785225" cy="6626225"/>
          </a:xfrm>
        </p:spPr>
        <p:txBody>
          <a:bodyPr>
            <a:normAutofit/>
          </a:bodyPr>
          <a:lstStyle/>
          <a:p>
            <a:r>
              <a:rPr lang="ru-RU" b="1" dirty="0" smtClean="0">
                <a:latin typeface="Century Gothic (Основной текст)"/>
              </a:rPr>
              <a:t>Спасибо за внимание!</a:t>
            </a:r>
            <a:br>
              <a:rPr lang="ru-RU" b="1" dirty="0" smtClean="0">
                <a:latin typeface="Century Gothic (Основной текст)"/>
              </a:rPr>
            </a:br>
            <a:r>
              <a:rPr lang="ru-RU" b="1" dirty="0">
                <a:latin typeface="Century Gothic (Основной текст)"/>
              </a:rPr>
              <a:t/>
            </a:r>
            <a:br>
              <a:rPr lang="ru-RU" b="1" dirty="0">
                <a:latin typeface="Century Gothic (Основной текст)"/>
              </a:rPr>
            </a:br>
            <a:r>
              <a:rPr lang="ru-RU" b="1" dirty="0" smtClean="0">
                <a:latin typeface="Century Gothic (Основной текст)"/>
              </a:rPr>
              <a:t/>
            </a:r>
            <a:br>
              <a:rPr lang="ru-RU" b="1" dirty="0" smtClean="0">
                <a:latin typeface="Century Gothic (Основной текст)"/>
              </a:rPr>
            </a:br>
            <a:r>
              <a:rPr lang="ru-RU" b="1" dirty="0" smtClean="0">
                <a:latin typeface="+mn-lt"/>
              </a:rPr>
              <a:t/>
            </a:r>
            <a:br>
              <a:rPr lang="ru-RU" b="1" dirty="0" smtClean="0">
                <a:latin typeface="+mn-lt"/>
              </a:rPr>
            </a:br>
            <a:r>
              <a:rPr lang="ru-RU" sz="2400" dirty="0" smtClean="0">
                <a:solidFill>
                  <a:schemeClr val="tx2">
                    <a:lumMod val="50000"/>
                  </a:schemeClr>
                </a:solidFill>
                <a:latin typeface="Century Gothic (Основной текст)"/>
              </a:rPr>
              <a:t>Долуденко Юлия Александровна</a:t>
            </a:r>
            <a:br>
              <a:rPr lang="ru-RU" sz="2400" dirty="0" smtClean="0">
                <a:solidFill>
                  <a:schemeClr val="tx2">
                    <a:lumMod val="50000"/>
                  </a:schemeClr>
                </a:solidFill>
                <a:latin typeface="Century Gothic (Основной текст)"/>
              </a:rPr>
            </a:br>
            <a:r>
              <a:rPr lang="en-US" sz="2400" dirty="0" smtClean="0">
                <a:solidFill>
                  <a:schemeClr val="tx2">
                    <a:lumMod val="50000"/>
                  </a:schemeClr>
                </a:solidFill>
                <a:latin typeface="Century Gothic (Основной текст)"/>
              </a:rPr>
              <a:t/>
            </a:r>
            <a:br>
              <a:rPr lang="en-US" sz="2400" dirty="0" smtClean="0">
                <a:solidFill>
                  <a:schemeClr val="tx2">
                    <a:lumMod val="50000"/>
                  </a:schemeClr>
                </a:solidFill>
                <a:latin typeface="Century Gothic (Основной текст)"/>
              </a:rPr>
            </a:br>
            <a:r>
              <a:rPr lang="ru-RU" sz="2400" cap="none" dirty="0" smtClean="0">
                <a:solidFill>
                  <a:schemeClr val="tx2">
                    <a:lumMod val="50000"/>
                  </a:schemeClr>
                </a:solidFill>
                <a:latin typeface="Century Gothic (Основной текст)"/>
              </a:rPr>
              <a:t>Тел</a:t>
            </a:r>
            <a:r>
              <a:rPr lang="ru-RU" sz="2400" cap="none" dirty="0">
                <a:solidFill>
                  <a:schemeClr val="tx2">
                    <a:lumMod val="50000"/>
                  </a:schemeClr>
                </a:solidFill>
                <a:latin typeface="Century Gothic (Основной текст)"/>
              </a:rPr>
              <a:t>: +7 (4722) 32-86-69 </a:t>
            </a:r>
          </a:p>
        </p:txBody>
      </p:sp>
    </p:spTree>
    <p:extLst>
      <p:ext uri="{BB962C8B-B14F-4D97-AF65-F5344CB8AC3E}">
        <p14:creationId xmlns:p14="http://schemas.microsoft.com/office/powerpoint/2010/main" val="2210963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Преамбула и Предмет контракта</a:t>
            </a:r>
            <a:endParaRPr lang="ru-RU" sz="2800" b="1" dirty="0">
              <a:latin typeface="YS Text"/>
            </a:endParaRPr>
          </a:p>
        </p:txBody>
      </p:sp>
      <p:sp>
        <p:nvSpPr>
          <p:cNvPr id="3" name="Объект 2"/>
          <p:cNvSpPr>
            <a:spLocks noGrp="1"/>
          </p:cNvSpPr>
          <p:nvPr>
            <p:ph idx="1"/>
          </p:nvPr>
        </p:nvSpPr>
        <p:spPr/>
        <p:txBody>
          <a:bodyPr>
            <a:normAutofit lnSpcReduction="10000"/>
          </a:bodyPr>
          <a:lstStyle/>
          <a:p>
            <a:pPr marL="0" indent="0" algn="just">
              <a:buNone/>
            </a:pPr>
            <a:r>
              <a:rPr lang="ru-RU" sz="1400" b="1" dirty="0" smtClean="0">
                <a:latin typeface="YS Text"/>
              </a:rPr>
              <a:t>	Преамбула</a:t>
            </a:r>
            <a:r>
              <a:rPr lang="ru-RU" sz="1400" dirty="0" smtClean="0">
                <a:latin typeface="YS Text"/>
              </a:rPr>
              <a:t> содержит наименование Сторон контракта, указание на документы, на основании которых лица, представляющие Стороны, имеют право подписать Контракт, дату и место заключения контракта. Причем государственные (муниципальные) органы и казенные учреждения являются государственными (муниципальными) заказчиками и заключают государственный (муниципальный) контракт, а бюджетные, автономные учреждения, унитарные предприятия являются заказчиками и заключают контракт. В преамбуле часто указывается идентификационный код закупки.</a:t>
            </a:r>
          </a:p>
          <a:p>
            <a:pPr marL="0" indent="0" algn="just">
              <a:buNone/>
            </a:pPr>
            <a:r>
              <a:rPr lang="ru-RU" sz="1400" b="0" i="0" dirty="0" smtClean="0">
                <a:effectLst/>
                <a:latin typeface="YS Text"/>
              </a:rPr>
              <a:t>	Условие о </a:t>
            </a:r>
            <a:r>
              <a:rPr lang="ru-RU" sz="1400" b="1" i="0" dirty="0" smtClean="0">
                <a:effectLst/>
                <a:latin typeface="YS Text"/>
              </a:rPr>
              <a:t>предмете</a:t>
            </a:r>
            <a:r>
              <a:rPr lang="ru-RU" sz="1400" b="0" i="0" dirty="0" smtClean="0">
                <a:effectLst/>
                <a:latin typeface="YS Text"/>
              </a:rPr>
              <a:t> </a:t>
            </a:r>
            <a:r>
              <a:rPr lang="ru-RU" sz="1400" b="1" i="0" dirty="0" smtClean="0">
                <a:effectLst/>
                <a:latin typeface="YS Text"/>
              </a:rPr>
              <a:t>контракта</a:t>
            </a:r>
            <a:r>
              <a:rPr lang="ru-RU" sz="1400" b="0" i="0" dirty="0" smtClean="0">
                <a:effectLst/>
                <a:latin typeface="YS Text"/>
              </a:rPr>
              <a:t> является существенным (п. 1 ст. 432 ГК РФ) и, следовательно, обязательно </a:t>
            </a:r>
            <a:r>
              <a:rPr lang="ru-RU" sz="1400" b="1" i="0" dirty="0" smtClean="0">
                <a:effectLst/>
                <a:latin typeface="YS Text"/>
              </a:rPr>
              <a:t>включается</a:t>
            </a:r>
            <a:r>
              <a:rPr lang="ru-RU" sz="1400" b="0" i="0" dirty="0" smtClean="0">
                <a:effectLst/>
                <a:latin typeface="YS Text"/>
              </a:rPr>
              <a:t> </a:t>
            </a:r>
            <a:r>
              <a:rPr lang="ru-RU" sz="1400" b="1" i="0" dirty="0" smtClean="0">
                <a:effectLst/>
                <a:latin typeface="YS Text"/>
              </a:rPr>
              <a:t>в</a:t>
            </a:r>
            <a:r>
              <a:rPr lang="ru-RU" sz="1400" b="0" i="0" dirty="0" smtClean="0">
                <a:effectLst/>
                <a:latin typeface="YS Text"/>
              </a:rPr>
              <a:t> </a:t>
            </a:r>
            <a:r>
              <a:rPr lang="ru-RU" sz="1400" b="1" i="0" dirty="0" smtClean="0">
                <a:effectLst/>
                <a:latin typeface="YS Text"/>
              </a:rPr>
              <a:t>контракт</a:t>
            </a:r>
            <a:r>
              <a:rPr lang="ru-RU" sz="1400" b="0" i="0" dirty="0" smtClean="0">
                <a:effectLst/>
                <a:latin typeface="YS Text"/>
              </a:rPr>
              <a:t>. </a:t>
            </a:r>
            <a:r>
              <a:rPr lang="ru-RU" sz="1400" b="1" i="0" dirty="0" smtClean="0">
                <a:effectLst/>
                <a:latin typeface="YS Text"/>
              </a:rPr>
              <a:t>Предмет контракта</a:t>
            </a:r>
            <a:r>
              <a:rPr lang="ru-RU" sz="1400" b="0" i="0" dirty="0" smtClean="0">
                <a:effectLst/>
                <a:latin typeface="YS Text"/>
              </a:rPr>
              <a:t> - это материальный или нематериальный объект </a:t>
            </a:r>
            <a:r>
              <a:rPr lang="ru-RU" sz="1400" b="0" i="0" dirty="0" smtClean="0">
                <a:effectLst/>
                <a:latin typeface="Roboto"/>
              </a:rPr>
              <a:t>(товары, работы, услуги), по поводу которого складывается гражданское правоотношение, то есть заключается контракт. </a:t>
            </a:r>
            <a:r>
              <a:rPr lang="ru-RU" sz="1400" b="1" i="0" dirty="0" smtClean="0">
                <a:effectLst/>
                <a:latin typeface="YS Text"/>
              </a:rPr>
              <a:t> Предметом</a:t>
            </a:r>
            <a:r>
              <a:rPr lang="ru-RU" sz="1400" b="0" i="0" dirty="0" smtClean="0">
                <a:effectLst/>
                <a:latin typeface="YS Text"/>
              </a:rPr>
              <a:t> </a:t>
            </a:r>
            <a:r>
              <a:rPr lang="ru-RU" sz="1400" b="1" i="0" dirty="0" smtClean="0">
                <a:effectLst/>
                <a:latin typeface="YS Text"/>
              </a:rPr>
              <a:t>контракта</a:t>
            </a:r>
            <a:r>
              <a:rPr lang="ru-RU" sz="1400" b="0" i="0" dirty="0" smtClean="0">
                <a:effectLst/>
                <a:latin typeface="YS Text"/>
              </a:rPr>
              <a:t> согласно Федерального закона N 44-ФЗ является поставка товара, выполнение работы, оказание услуги</a:t>
            </a:r>
          </a:p>
          <a:p>
            <a:pPr marL="0" indent="0" algn="just">
              <a:buNone/>
            </a:pPr>
            <a:r>
              <a:rPr lang="ru-RU" sz="1200" b="0" i="0" dirty="0" smtClean="0">
                <a:effectLst/>
                <a:latin typeface="YS Text"/>
              </a:rPr>
              <a:t>С 1 января 2022 года в Федеральный закон № 44-ФЗ д</a:t>
            </a:r>
            <a:r>
              <a:rPr lang="ru-RU" sz="1200" dirty="0" smtClean="0">
                <a:solidFill>
                  <a:prstClr val="black"/>
                </a:solidFill>
                <a:latin typeface="YS Text"/>
              </a:rPr>
              <a:t>обавлены </a:t>
            </a:r>
            <a:r>
              <a:rPr lang="ru-RU" sz="1200" b="1" dirty="0">
                <a:solidFill>
                  <a:prstClr val="black"/>
                </a:solidFill>
                <a:latin typeface="YS Text"/>
              </a:rPr>
              <a:t>новые случаи </a:t>
            </a:r>
            <a:r>
              <a:rPr lang="ru-RU" sz="1200" dirty="0">
                <a:solidFill>
                  <a:prstClr val="black"/>
                </a:solidFill>
                <a:latin typeface="YS Text"/>
              </a:rPr>
              <a:t>возможности осуществления закупок различных видов работ </a:t>
            </a:r>
            <a:endParaRPr lang="ru-RU" sz="1200" dirty="0" smtClean="0">
              <a:solidFill>
                <a:prstClr val="black"/>
              </a:solidFill>
              <a:latin typeface="YS Text"/>
            </a:endParaRPr>
          </a:p>
          <a:p>
            <a:pPr marL="137160" lvl="0" indent="0" algn="just">
              <a:buNone/>
            </a:pPr>
            <a:r>
              <a:rPr lang="ru-RU" sz="1200" dirty="0" smtClean="0">
                <a:solidFill>
                  <a:prstClr val="black"/>
                </a:solidFill>
                <a:latin typeface="YS Text"/>
              </a:rPr>
              <a:t>Предметом </a:t>
            </a:r>
            <a:r>
              <a:rPr lang="ru-RU" sz="1200" dirty="0">
                <a:solidFill>
                  <a:prstClr val="black"/>
                </a:solidFill>
                <a:latin typeface="YS Text"/>
              </a:rPr>
              <a:t>контракта могут быть </a:t>
            </a:r>
            <a:r>
              <a:rPr lang="ru-RU" sz="1200" b="1" dirty="0">
                <a:solidFill>
                  <a:prstClr val="black"/>
                </a:solidFill>
                <a:latin typeface="YS Text"/>
              </a:rPr>
              <a:t>одновременно консервация, ремонт, реставрация, приспособление объекта культурного наследия </a:t>
            </a:r>
            <a:r>
              <a:rPr lang="ru-RU" sz="1200" dirty="0">
                <a:solidFill>
                  <a:prstClr val="black"/>
                </a:solidFill>
                <a:latin typeface="YS Text"/>
              </a:rPr>
              <a:t>(памятника истории и культуры) народов Российской Федерации для современного использования, включая научно-исследовательские, изыскательские, проектные и производственные работы, научное руководство проведением работ по сохранению такого объекта, технический и авторский надзор за проведением этих </a:t>
            </a:r>
            <a:r>
              <a:rPr lang="ru-RU" sz="1200" dirty="0" smtClean="0">
                <a:solidFill>
                  <a:prstClr val="black"/>
                </a:solidFill>
                <a:latin typeface="YS Text"/>
              </a:rPr>
              <a:t>работ </a:t>
            </a:r>
            <a:r>
              <a:rPr lang="ru-RU" sz="1200" dirty="0">
                <a:solidFill>
                  <a:prstClr val="black"/>
                </a:solidFill>
                <a:latin typeface="YS Text"/>
              </a:rPr>
              <a:t>(часть 16.2 статьи 34</a:t>
            </a:r>
            <a:r>
              <a:rPr lang="ru-RU" sz="1200" dirty="0" smtClean="0">
                <a:solidFill>
                  <a:prstClr val="black"/>
                </a:solidFill>
                <a:latin typeface="YS Text"/>
              </a:rPr>
              <a:t>). </a:t>
            </a:r>
          </a:p>
          <a:p>
            <a:pPr marL="137160" lvl="0" indent="0" algn="just">
              <a:buNone/>
            </a:pPr>
            <a:r>
              <a:rPr lang="ru-RU" sz="1200" dirty="0" smtClean="0">
                <a:solidFill>
                  <a:prstClr val="black"/>
                </a:solidFill>
                <a:latin typeface="YS Text"/>
              </a:rPr>
              <a:t>В </a:t>
            </a:r>
            <a:r>
              <a:rPr lang="ru-RU" sz="1200" dirty="0">
                <a:solidFill>
                  <a:prstClr val="black"/>
                </a:solidFill>
                <a:latin typeface="YS Text"/>
              </a:rPr>
              <a:t>случае включения в соответствии с пунктом 8 части 1 статьи 33 Закона в описание объекта закупки типовой проектной документации предметом контракта могут быть </a:t>
            </a:r>
            <a:r>
              <a:rPr lang="ru-RU" sz="1200" b="1" dirty="0">
                <a:solidFill>
                  <a:prstClr val="black"/>
                </a:solidFill>
                <a:latin typeface="YS Text"/>
              </a:rPr>
              <a:t>одновременно подготовка проектной документации и (или) выполнение инженерных изысканий и выполнение работ по строительству объекта капитального строительства.</a:t>
            </a:r>
            <a:r>
              <a:rPr lang="ru-RU" sz="1200" dirty="0">
                <a:solidFill>
                  <a:prstClr val="black"/>
                </a:solidFill>
                <a:latin typeface="YS Text"/>
              </a:rPr>
              <a:t> (часть 16.3 статьи 34</a:t>
            </a:r>
            <a:r>
              <a:rPr lang="ru-RU" sz="1200" dirty="0" smtClean="0">
                <a:solidFill>
                  <a:prstClr val="black"/>
                </a:solidFill>
                <a:latin typeface="YS Text"/>
              </a:rPr>
              <a:t>).</a:t>
            </a:r>
            <a:endParaRPr lang="ru-RU" sz="1200" dirty="0">
              <a:solidFill>
                <a:srgbClr val="1F497D">
                  <a:lumMod val="50000"/>
                </a:srgbClr>
              </a:solidFill>
              <a:latin typeface="YS Text"/>
            </a:endParaRPr>
          </a:p>
          <a:p>
            <a:pPr marL="0" indent="0" algn="just">
              <a:buNone/>
            </a:pPr>
            <a:endParaRPr lang="ru-RU" sz="1400" dirty="0">
              <a:latin typeface="YS Text"/>
            </a:endParaRPr>
          </a:p>
        </p:txBody>
      </p:sp>
    </p:spTree>
    <p:extLst>
      <p:ext uri="{BB962C8B-B14F-4D97-AF65-F5344CB8AC3E}">
        <p14:creationId xmlns:p14="http://schemas.microsoft.com/office/powerpoint/2010/main" val="32112510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Цена контракта и порядок расчетов</a:t>
            </a:r>
            <a:endParaRPr lang="ru-RU" sz="2800" b="1" dirty="0">
              <a:latin typeface="YS Text"/>
            </a:endParaRPr>
          </a:p>
        </p:txBody>
      </p:sp>
      <p:sp>
        <p:nvSpPr>
          <p:cNvPr id="3" name="Объект 2"/>
          <p:cNvSpPr>
            <a:spLocks noGrp="1"/>
          </p:cNvSpPr>
          <p:nvPr>
            <p:ph idx="1"/>
          </p:nvPr>
        </p:nvSpPr>
        <p:spPr/>
        <p:txBody>
          <a:bodyPr>
            <a:normAutofit/>
          </a:bodyPr>
          <a:lstStyle/>
          <a:p>
            <a:pPr marL="0" indent="0" algn="just">
              <a:buNone/>
            </a:pPr>
            <a:r>
              <a:rPr lang="ru-RU" sz="1400" i="0" dirty="0" smtClean="0">
                <a:effectLst/>
                <a:latin typeface="YS Text"/>
              </a:rPr>
              <a:t>	Важным и существенным элементом содержания контракта является наличие в нем </a:t>
            </a:r>
            <a:r>
              <a:rPr lang="ru-RU" sz="1400" b="1" i="0" dirty="0" smtClean="0">
                <a:effectLst/>
                <a:latin typeface="YS Text"/>
              </a:rPr>
              <a:t>цены </a:t>
            </a:r>
            <a:r>
              <a:rPr lang="ru-RU" sz="1400" i="0" dirty="0" smtClean="0">
                <a:effectLst/>
                <a:latin typeface="YS Text"/>
              </a:rPr>
              <a:t>и </a:t>
            </a:r>
            <a:r>
              <a:rPr lang="ru-RU" sz="1400" b="1" i="0" dirty="0" smtClean="0">
                <a:effectLst/>
                <a:latin typeface="YS Text"/>
              </a:rPr>
              <a:t>порядка расчетов </a:t>
            </a:r>
            <a:r>
              <a:rPr lang="ru-RU" sz="1400" dirty="0" smtClean="0">
                <a:latin typeface="YS Text"/>
              </a:rPr>
              <a:t>за поставленный товар, выполненные работы или оказанные услуги.</a:t>
            </a:r>
          </a:p>
          <a:p>
            <a:pPr marL="0" indent="0" algn="just">
              <a:buNone/>
            </a:pPr>
            <a:endParaRPr lang="ru-RU" sz="1400" dirty="0" smtClean="0">
              <a:latin typeface="YS Text"/>
            </a:endParaRPr>
          </a:p>
          <a:p>
            <a:pPr marL="0" indent="0" algn="just">
              <a:buNone/>
            </a:pPr>
            <a:r>
              <a:rPr lang="ru-RU" sz="1400" b="0" i="0" dirty="0" smtClean="0">
                <a:effectLst/>
                <a:latin typeface="YS Text"/>
              </a:rPr>
              <a:t>	 В этот раздел контракта включается указание структуры цены: наличие в ней стоимости сопутствующих работ и услуг, налогов, сборов, пошлин и других платежей, предусмотренных действующим законодательством.</a:t>
            </a:r>
          </a:p>
          <a:p>
            <a:pPr marL="0" indent="0" algn="just">
              <a:buNone/>
            </a:pPr>
            <a:endParaRPr lang="ru-RU" sz="1400" b="0" i="0" dirty="0" smtClean="0">
              <a:effectLst/>
              <a:latin typeface="YS Text"/>
            </a:endParaRPr>
          </a:p>
          <a:p>
            <a:pPr marL="0" indent="0" algn="just">
              <a:buNone/>
            </a:pPr>
            <a:r>
              <a:rPr lang="ru-RU" sz="1400" b="0" i="0" dirty="0" smtClean="0">
                <a:effectLst/>
                <a:latin typeface="YS Text"/>
              </a:rPr>
              <a:t>	Обязательным </a:t>
            </a:r>
            <a:r>
              <a:rPr lang="ru-RU" sz="1400" dirty="0" smtClean="0">
                <a:latin typeface="YS Text"/>
              </a:rPr>
              <a:t>требованием является указание на то, что ц</a:t>
            </a:r>
            <a:r>
              <a:rPr lang="ru-RU" sz="1400" dirty="0" smtClean="0">
                <a:effectLst/>
                <a:latin typeface="YS Text"/>
                <a:ea typeface="Times New Roman"/>
              </a:rPr>
              <a:t>ена Контракта является твердой и определяется на весь срок исполнения Контракта, за исключением случаев, установленных Федеральным законом от 5 апреля 2013 г. №44-ФЗ «О контрактной системе в сфере закупок товаров, работ, услуг для обеспечения государственных и муниципальных нужд».</a:t>
            </a:r>
          </a:p>
          <a:p>
            <a:pPr marL="0" indent="0" algn="just">
              <a:buNone/>
            </a:pPr>
            <a:endParaRPr lang="ru-RU" sz="1400" dirty="0" smtClean="0">
              <a:effectLst/>
              <a:latin typeface="YS Text"/>
              <a:ea typeface="Times New Roman"/>
            </a:endParaRPr>
          </a:p>
          <a:p>
            <a:pPr marL="0" indent="0" algn="just">
              <a:buNone/>
            </a:pPr>
            <a:r>
              <a:rPr lang="ru-RU" sz="1400" dirty="0" smtClean="0">
                <a:latin typeface="YS Text"/>
                <a:ea typeface="Times New Roman"/>
              </a:rPr>
              <a:t>	Кроме этого в данном разделе контракта обязательно должно быть указано, что с</a:t>
            </a:r>
            <a:r>
              <a:rPr lang="ru-RU" sz="1400" dirty="0" smtClean="0">
                <a:effectLst/>
                <a:latin typeface="YS Text"/>
                <a:ea typeface="Times New Roman"/>
              </a:rPr>
              <a:t>умма, подлежащая уплате Заказчиком Поставщику (Исполнителю, Подрядчику), уменьшается на размер налогов, сборов и иных обязательных платежей в бюджеты бюджетной системы Российской Федерации, связанных с оплатой Контракта, если в соответствии с законодательством Российской Федерации о налогах и сборах такие налоги, сборы и иные обязательные платежи подлежат уплате в бюджеты бюджетной системы Российской Федерации Заказчиком</a:t>
            </a:r>
          </a:p>
          <a:p>
            <a:endParaRPr lang="ru-RU" sz="1400" dirty="0"/>
          </a:p>
        </p:txBody>
      </p:sp>
    </p:spTree>
    <p:extLst>
      <p:ext uri="{BB962C8B-B14F-4D97-AF65-F5344CB8AC3E}">
        <p14:creationId xmlns:p14="http://schemas.microsoft.com/office/powerpoint/2010/main" val="32100187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Новое понятие – этап контракта</a:t>
            </a:r>
            <a:endParaRPr lang="ru-RU" sz="2800" b="1" dirty="0">
              <a:latin typeface="YS Text"/>
            </a:endParaRPr>
          </a:p>
        </p:txBody>
      </p:sp>
      <p:sp>
        <p:nvSpPr>
          <p:cNvPr id="3" name="Объект 2"/>
          <p:cNvSpPr>
            <a:spLocks noGrp="1"/>
          </p:cNvSpPr>
          <p:nvPr>
            <p:ph idx="1"/>
          </p:nvPr>
        </p:nvSpPr>
        <p:spPr>
          <a:xfrm>
            <a:off x="467544" y="1484784"/>
            <a:ext cx="8229600" cy="4597971"/>
          </a:xfrm>
        </p:spPr>
        <p:txBody>
          <a:bodyPr>
            <a:normAutofit fontScale="92500" lnSpcReduction="20000"/>
          </a:bodyPr>
          <a:lstStyle/>
          <a:p>
            <a:pPr marL="180000" lvl="0" indent="0" algn="just">
              <a:spcBef>
                <a:spcPts val="600"/>
              </a:spcBef>
              <a:buNone/>
            </a:pPr>
            <a:r>
              <a:rPr lang="ru-RU" sz="1400" dirty="0" smtClean="0">
                <a:solidFill>
                  <a:prstClr val="black"/>
                </a:solidFill>
                <a:latin typeface="YS Text"/>
              </a:rPr>
              <a:t>	</a:t>
            </a:r>
            <a:r>
              <a:rPr lang="ru-RU" sz="1500" dirty="0" smtClean="0">
                <a:solidFill>
                  <a:prstClr val="black"/>
                </a:solidFill>
                <a:latin typeface="YS Text"/>
              </a:rPr>
              <a:t>С 1 января 2022 года </a:t>
            </a:r>
            <a:r>
              <a:rPr lang="ru-RU" sz="1500" dirty="0">
                <a:solidFill>
                  <a:prstClr val="black"/>
                </a:solidFill>
                <a:latin typeface="YS Text"/>
              </a:rPr>
              <a:t> </a:t>
            </a:r>
            <a:r>
              <a:rPr lang="ru-RU" sz="1500" dirty="0" smtClean="0">
                <a:solidFill>
                  <a:prstClr val="black"/>
                </a:solidFill>
                <a:latin typeface="YS Text"/>
              </a:rPr>
              <a:t>в Федеральном законе о контрактной системе </a:t>
            </a:r>
            <a:r>
              <a:rPr lang="ru-RU" sz="1500" dirty="0">
                <a:solidFill>
                  <a:prstClr val="black"/>
                </a:solidFill>
                <a:latin typeface="YS Text"/>
              </a:rPr>
              <a:t> </a:t>
            </a:r>
            <a:r>
              <a:rPr lang="ru-RU" sz="1500" dirty="0" smtClean="0">
                <a:solidFill>
                  <a:prstClr val="black"/>
                </a:solidFill>
                <a:latin typeface="YS Text"/>
              </a:rPr>
              <a:t>появилось новое понятие, которое закреплено в п. 8.4.ч.1.ст. 3:</a:t>
            </a:r>
          </a:p>
          <a:p>
            <a:pPr marL="180000" lvl="0" indent="0" algn="just">
              <a:spcBef>
                <a:spcPts val="600"/>
              </a:spcBef>
              <a:buNone/>
            </a:pPr>
            <a:r>
              <a:rPr lang="ru-RU" sz="1500" b="1" dirty="0" smtClean="0">
                <a:solidFill>
                  <a:prstClr val="black"/>
                </a:solidFill>
                <a:latin typeface="YS Text"/>
              </a:rPr>
              <a:t>	отдельный </a:t>
            </a:r>
            <a:r>
              <a:rPr lang="ru-RU" sz="1500" b="1" dirty="0">
                <a:solidFill>
                  <a:prstClr val="black"/>
                </a:solidFill>
                <a:latin typeface="YS Text"/>
              </a:rPr>
              <a:t>этап исполнения контракта </a:t>
            </a:r>
            <a:r>
              <a:rPr lang="ru-RU" sz="1500" dirty="0">
                <a:solidFill>
                  <a:prstClr val="black"/>
                </a:solidFill>
                <a:latin typeface="YS Text"/>
              </a:rPr>
              <a:t>- часть обязательства поставщика (подрядчика, исполнителя), в отношении которого контрактом установлена обязанность заказчика обеспечить приемку (с оформлением в соответствии с настоящим Федеральным законом документа о приемке) и оплату поставленного товара, выполненной работы, оказанной услуги </a:t>
            </a:r>
            <a:r>
              <a:rPr lang="ru-RU" sz="1500" dirty="0" smtClean="0">
                <a:solidFill>
                  <a:prstClr val="black"/>
                </a:solidFill>
                <a:latin typeface="YS Text"/>
              </a:rPr>
              <a:t>.</a:t>
            </a:r>
          </a:p>
          <a:p>
            <a:pPr marL="180000" lvl="0" indent="0" algn="just">
              <a:spcBef>
                <a:spcPts val="600"/>
              </a:spcBef>
              <a:buNone/>
            </a:pPr>
            <a:r>
              <a:rPr lang="ru-RU" sz="1500" dirty="0" smtClean="0">
                <a:solidFill>
                  <a:prstClr val="black"/>
                </a:solidFill>
                <a:latin typeface="YS Text"/>
              </a:rPr>
              <a:t>	Таким образом, если контракт подразумевает поэтапную поставку (выполнение работ, оказание услуг),  в нем должна быть указана цена каждого этапа. </a:t>
            </a:r>
          </a:p>
          <a:p>
            <a:pPr marL="180000" lvl="0" indent="0" algn="just">
              <a:spcBef>
                <a:spcPts val="600"/>
              </a:spcBef>
              <a:buNone/>
            </a:pPr>
            <a:r>
              <a:rPr lang="ru-RU" sz="1500" dirty="0">
                <a:solidFill>
                  <a:prstClr val="black"/>
                </a:solidFill>
                <a:latin typeface="YS Text"/>
              </a:rPr>
              <a:t>	</a:t>
            </a:r>
            <a:r>
              <a:rPr lang="ru-RU" sz="1500" dirty="0" smtClean="0">
                <a:solidFill>
                  <a:prstClr val="black"/>
                </a:solidFill>
                <a:latin typeface="YS Text"/>
              </a:rPr>
              <a:t>Эта информация может быть указана как непосредственно в разделе «Цена контракта и порядок расчетов», так и в приложении к контракту (например в Смете контракта на выполнение работ по строительству).</a:t>
            </a:r>
          </a:p>
          <a:p>
            <a:pPr marL="180000" lvl="0" indent="0" algn="just">
              <a:spcBef>
                <a:spcPts val="600"/>
              </a:spcBef>
              <a:buNone/>
            </a:pPr>
            <a:r>
              <a:rPr lang="ru-RU" sz="1500" dirty="0">
                <a:solidFill>
                  <a:prstClr val="black"/>
                </a:solidFill>
                <a:latin typeface="YS Text"/>
              </a:rPr>
              <a:t>	</a:t>
            </a:r>
            <a:r>
              <a:rPr lang="ru-RU" sz="1500" dirty="0" smtClean="0">
                <a:solidFill>
                  <a:prstClr val="black"/>
                </a:solidFill>
                <a:latin typeface="YS Text"/>
              </a:rPr>
              <a:t> Цена каждого этапа контракта включается в контракт </a:t>
            </a:r>
            <a:r>
              <a:rPr lang="ru-RU" sz="1500" dirty="0">
                <a:solidFill>
                  <a:prstClr val="black"/>
                </a:solidFill>
                <a:latin typeface="YS Text"/>
              </a:rPr>
              <a:t>с учетом процента снижения </a:t>
            </a:r>
            <a:r>
              <a:rPr lang="ru-RU" sz="1500" dirty="0" smtClean="0">
                <a:solidFill>
                  <a:prstClr val="black"/>
                </a:solidFill>
                <a:latin typeface="YS Text"/>
              </a:rPr>
              <a:t>цены по итогам проведенной закупки.</a:t>
            </a:r>
          </a:p>
          <a:p>
            <a:pPr marL="180000" lvl="0" indent="0" algn="just">
              <a:spcBef>
                <a:spcPts val="600"/>
              </a:spcBef>
              <a:buNone/>
            </a:pPr>
            <a:r>
              <a:rPr lang="ru-RU" sz="1500" dirty="0" smtClean="0">
                <a:solidFill>
                  <a:prstClr val="black"/>
                </a:solidFill>
                <a:latin typeface="YS Text"/>
              </a:rPr>
              <a:t>	Порядок оплаты является также существенным условием контракта.</a:t>
            </a:r>
            <a:r>
              <a:rPr lang="ru-RU" sz="1500" b="0" i="0" dirty="0" smtClean="0">
                <a:solidFill>
                  <a:srgbClr val="646464"/>
                </a:solidFill>
                <a:effectLst/>
                <a:latin typeface="YS Text"/>
              </a:rPr>
              <a:t> </a:t>
            </a:r>
            <a:r>
              <a:rPr lang="ru-RU" sz="1500" b="0" i="0" dirty="0" smtClean="0">
                <a:effectLst/>
                <a:latin typeface="YS Text"/>
              </a:rPr>
              <a:t>Порядок расчетов определяется заказчиком и может содержать аванс – тогда необходимо указать его размер -  или оплату по факту. </a:t>
            </a:r>
          </a:p>
          <a:p>
            <a:pPr marL="180000" lvl="0" indent="0" algn="just">
              <a:spcBef>
                <a:spcPts val="600"/>
              </a:spcBef>
              <a:buNone/>
            </a:pPr>
            <a:r>
              <a:rPr lang="ru-RU" sz="1500" dirty="0" smtClean="0">
                <a:effectLst/>
                <a:latin typeface="YS Text"/>
                <a:ea typeface="Calibri"/>
              </a:rPr>
              <a:t>	Если контрактом </a:t>
            </a:r>
            <a:r>
              <a:rPr lang="ru-RU" sz="1500" b="1" dirty="0" smtClean="0">
                <a:effectLst/>
                <a:latin typeface="YS Text"/>
                <a:ea typeface="Calibri"/>
              </a:rPr>
              <a:t>предусмотрено его поэтапное исполнение</a:t>
            </a:r>
            <a:r>
              <a:rPr lang="ru-RU" sz="1500" dirty="0" smtClean="0">
                <a:effectLst/>
                <a:latin typeface="YS Text"/>
                <a:ea typeface="Calibri"/>
              </a:rPr>
              <a:t> </a:t>
            </a:r>
            <a:r>
              <a:rPr lang="ru-RU" sz="1500" b="1" dirty="0" smtClean="0">
                <a:effectLst/>
                <a:latin typeface="YS Text"/>
                <a:ea typeface="Calibri"/>
              </a:rPr>
              <a:t>и выплата аванса, </a:t>
            </a:r>
            <a:r>
              <a:rPr lang="ru-RU" sz="1500" dirty="0" smtClean="0">
                <a:effectLst/>
                <a:latin typeface="YS Text"/>
                <a:ea typeface="Calibri"/>
              </a:rPr>
              <a:t>в контракт включается условие о размере аванса в отношении каждого этапа исполнения контракта в виде процента от размера цены соответствующего этапа.</a:t>
            </a:r>
            <a:endParaRPr lang="ru-RU" sz="1500" b="0" i="0" dirty="0" smtClean="0">
              <a:effectLst/>
              <a:latin typeface="YS Text"/>
            </a:endParaRPr>
          </a:p>
          <a:p>
            <a:pPr marL="180000" lvl="0" indent="0" algn="just">
              <a:spcBef>
                <a:spcPts val="600"/>
              </a:spcBef>
              <a:buNone/>
            </a:pPr>
            <a:r>
              <a:rPr lang="ru-RU" sz="1500" b="0" i="0" dirty="0" smtClean="0">
                <a:effectLst/>
                <a:latin typeface="YS Text"/>
              </a:rPr>
              <a:t> </a:t>
            </a:r>
            <a:endParaRPr lang="ru-RU" sz="1500" dirty="0">
              <a:solidFill>
                <a:prstClr val="black"/>
              </a:solidFill>
              <a:latin typeface="YS Text"/>
            </a:endParaRPr>
          </a:p>
          <a:p>
            <a:endParaRPr lang="ru-RU" dirty="0"/>
          </a:p>
        </p:txBody>
      </p:sp>
    </p:spTree>
    <p:extLst>
      <p:ext uri="{BB962C8B-B14F-4D97-AF65-F5344CB8AC3E}">
        <p14:creationId xmlns:p14="http://schemas.microsoft.com/office/powerpoint/2010/main" val="1618037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Срок оплаты</a:t>
            </a:r>
            <a:endParaRPr lang="ru-RU" sz="2800" b="1" dirty="0">
              <a:latin typeface="YS Tex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846649590"/>
              </p:ext>
            </p:extLst>
          </p:nvPr>
        </p:nvGraphicFramePr>
        <p:xfrm>
          <a:off x="457200" y="1600200"/>
          <a:ext cx="8229600" cy="405384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endParaRPr lang="ru-RU" dirty="0">
                        <a:latin typeface="YS Text"/>
                      </a:endParaRPr>
                    </a:p>
                  </a:txBody>
                  <a:tcPr/>
                </a:tc>
                <a:tc>
                  <a:txBody>
                    <a:bodyPr/>
                    <a:lstStyle/>
                    <a:p>
                      <a:pPr algn="ctr"/>
                      <a:r>
                        <a:rPr lang="ru-RU" sz="1400" dirty="0" smtClean="0">
                          <a:latin typeface="YS Text"/>
                        </a:rPr>
                        <a:t>КОНТРАКТ С СМП И СОНКО</a:t>
                      </a:r>
                      <a:endParaRPr lang="ru-RU" sz="1400" dirty="0">
                        <a:latin typeface="YS Text"/>
                      </a:endParaRPr>
                    </a:p>
                  </a:txBody>
                  <a:tcPr/>
                </a:tc>
                <a:tc>
                  <a:txBody>
                    <a:bodyPr/>
                    <a:lstStyle/>
                    <a:p>
                      <a:pPr algn="ctr"/>
                      <a:r>
                        <a:rPr lang="ru-RU" sz="1400" dirty="0" smtClean="0">
                          <a:latin typeface="YS Text"/>
                        </a:rPr>
                        <a:t>ОСТАЛЬНЫЕ КОНТРАКТЫ </a:t>
                      </a:r>
                      <a:endParaRPr lang="ru-RU" sz="1400" dirty="0">
                        <a:latin typeface="YS Text"/>
                      </a:endParaRPr>
                    </a:p>
                  </a:txBody>
                  <a:tcPr/>
                </a:tc>
                <a:tc>
                  <a:txBody>
                    <a:bodyPr/>
                    <a:lstStyle/>
                    <a:p>
                      <a:pPr algn="ctr"/>
                      <a:r>
                        <a:rPr lang="ru-RU" sz="1400" dirty="0" smtClean="0">
                          <a:latin typeface="YS Text"/>
                        </a:rPr>
                        <a:t>ЕСЛИ ОФОРМЛЕНИЕ ДОКУМЕНТА О ПРИЕМКЕ ПРОИСХОДИТ БЕЗ ЕИС</a:t>
                      </a:r>
                      <a:endParaRPr lang="ru-RU" sz="1400" dirty="0">
                        <a:latin typeface="YS Text"/>
                      </a:endParaRPr>
                    </a:p>
                  </a:txBody>
                  <a:tcPr/>
                </a:tc>
              </a:tr>
              <a:tr h="370840">
                <a:tc>
                  <a:txBody>
                    <a:bodyPr/>
                    <a:lstStyle/>
                    <a:p>
                      <a:pPr algn="ctr"/>
                      <a:r>
                        <a:rPr lang="ru-RU" sz="1600" dirty="0" smtClean="0">
                          <a:latin typeface="YS Text"/>
                        </a:rPr>
                        <a:t>НОРМА ЗАКОНА №44-ФЗ</a:t>
                      </a:r>
                      <a:endParaRPr lang="ru-RU" sz="1600" dirty="0">
                        <a:latin typeface="YS Text"/>
                      </a:endParaRPr>
                    </a:p>
                  </a:txBody>
                  <a:tcPr/>
                </a:tc>
                <a:tc>
                  <a:txBody>
                    <a:bodyPr/>
                    <a:lstStyle/>
                    <a:p>
                      <a:pPr algn="ctr"/>
                      <a:r>
                        <a:rPr lang="ru-RU" sz="1600" dirty="0" smtClean="0">
                          <a:latin typeface="YS Text"/>
                        </a:rPr>
                        <a:t>Часть 8 статьи 30</a:t>
                      </a:r>
                      <a:endParaRPr lang="ru-RU" sz="1600" dirty="0">
                        <a:latin typeface="YS Text"/>
                      </a:endParaRPr>
                    </a:p>
                  </a:txBody>
                  <a:tcPr/>
                </a:tc>
                <a:tc>
                  <a:txBody>
                    <a:bodyPr/>
                    <a:lstStyle/>
                    <a:p>
                      <a:pPr algn="ctr"/>
                      <a:r>
                        <a:rPr lang="ru-RU" sz="1600" dirty="0" smtClean="0">
                          <a:latin typeface="YS Text"/>
                        </a:rPr>
                        <a:t>Часть 13.1</a:t>
                      </a:r>
                    </a:p>
                    <a:p>
                      <a:pPr algn="ctr"/>
                      <a:r>
                        <a:rPr lang="ru-RU" sz="1600" dirty="0" smtClean="0">
                          <a:latin typeface="YS Text"/>
                        </a:rPr>
                        <a:t> статьи 34</a:t>
                      </a:r>
                      <a:endParaRPr lang="ru-RU" sz="1600" dirty="0">
                        <a:latin typeface="YS Text"/>
                      </a:endParaRPr>
                    </a:p>
                  </a:txBody>
                  <a:tcPr/>
                </a:tc>
                <a:tc>
                  <a:txBody>
                    <a:bodyPr/>
                    <a:lstStyle/>
                    <a:p>
                      <a:pPr algn="ctr"/>
                      <a:r>
                        <a:rPr lang="ru-RU" sz="1600" dirty="0" smtClean="0">
                          <a:latin typeface="YS Text"/>
                        </a:rPr>
                        <a:t>Часть 13.1 </a:t>
                      </a:r>
                    </a:p>
                    <a:p>
                      <a:pPr algn="ctr"/>
                      <a:r>
                        <a:rPr lang="ru-RU" sz="1600" dirty="0" smtClean="0">
                          <a:latin typeface="YS Text"/>
                        </a:rPr>
                        <a:t>статьи 34</a:t>
                      </a:r>
                      <a:endParaRPr lang="ru-RU" sz="1600" dirty="0">
                        <a:latin typeface="YS Text"/>
                      </a:endParaRPr>
                    </a:p>
                  </a:txBody>
                  <a:tcPr/>
                </a:tc>
              </a:tr>
              <a:tr h="370840">
                <a:tc>
                  <a:txBody>
                    <a:bodyPr/>
                    <a:lstStyle/>
                    <a:p>
                      <a:r>
                        <a:rPr lang="ru-RU" dirty="0" smtClean="0">
                          <a:latin typeface="YS Text"/>
                        </a:rPr>
                        <a:t>СРОК ОПЛАТЫ В 2022 ГОДУ</a:t>
                      </a:r>
                      <a:endParaRPr lang="ru-RU" dirty="0">
                        <a:latin typeface="YS Text"/>
                      </a:endParaRPr>
                    </a:p>
                  </a:txBody>
                  <a:tcPr/>
                </a:tc>
                <a:tc>
                  <a:txBody>
                    <a:bodyPr/>
                    <a:lstStyle/>
                    <a:p>
                      <a:pPr algn="ctr"/>
                      <a:r>
                        <a:rPr kumimoji="0" lang="ru-RU" sz="1400" b="0" i="0" u="none" strike="noStrike" kern="1200" cap="none" spc="0" normalizeH="0" baseline="0" noProof="0" dirty="0" smtClean="0">
                          <a:ln>
                            <a:noFill/>
                          </a:ln>
                          <a:solidFill>
                            <a:prstClr val="black"/>
                          </a:solidFill>
                          <a:effectLst/>
                          <a:uLnTx/>
                          <a:uFillTx/>
                          <a:latin typeface="YS Text"/>
                          <a:ea typeface="+mn-ea"/>
                          <a:cs typeface="+mn-cs"/>
                        </a:rPr>
                        <a:t>не более </a:t>
                      </a:r>
                      <a:r>
                        <a:rPr kumimoji="0" lang="ru-RU" sz="1400" b="1" i="0" u="none" strike="noStrike" kern="1200" cap="none" spc="0" normalizeH="0" baseline="0" noProof="0" dirty="0" smtClean="0">
                          <a:ln>
                            <a:noFill/>
                          </a:ln>
                          <a:solidFill>
                            <a:prstClr val="black"/>
                          </a:solidFill>
                          <a:effectLst/>
                          <a:uLnTx/>
                          <a:uFillTx/>
                          <a:latin typeface="YS Text"/>
                          <a:ea typeface="+mn-ea"/>
                          <a:cs typeface="+mn-cs"/>
                        </a:rPr>
                        <a:t>10 рабочих </a:t>
                      </a:r>
                      <a:r>
                        <a:rPr kumimoji="0" lang="ru-RU" sz="1400" b="0" i="0" u="none" strike="noStrike" kern="1200" cap="none" spc="0" normalizeH="0" baseline="0" noProof="0" dirty="0" smtClean="0">
                          <a:ln>
                            <a:noFill/>
                          </a:ln>
                          <a:solidFill>
                            <a:prstClr val="black"/>
                          </a:solidFill>
                          <a:effectLst/>
                          <a:uLnTx/>
                          <a:uFillTx/>
                          <a:latin typeface="YS Text"/>
                          <a:ea typeface="+mn-ea"/>
                          <a:cs typeface="+mn-cs"/>
                        </a:rPr>
                        <a:t>дней </a:t>
                      </a:r>
                      <a:r>
                        <a:rPr lang="ru-RU" sz="1400" dirty="0" smtClean="0">
                          <a:latin typeface="YS Text"/>
                        </a:rPr>
                        <a:t>с даты подписания заказчиком документа о приемке</a:t>
                      </a:r>
                      <a:endParaRPr lang="ru-RU" sz="1400" dirty="0">
                        <a:latin typeface="YS Text"/>
                      </a:endParaRPr>
                    </a:p>
                  </a:txBody>
                  <a:tcPr/>
                </a:tc>
                <a:tc>
                  <a:txBody>
                    <a:bodyPr/>
                    <a:lstStyle/>
                    <a:p>
                      <a:pPr algn="ctr"/>
                      <a:r>
                        <a:rPr kumimoji="0" lang="ru-RU" sz="1400" b="0" i="0" u="none" strike="noStrike" kern="1200" cap="none" spc="0" normalizeH="0" baseline="0" noProof="0" dirty="0" smtClean="0">
                          <a:ln>
                            <a:noFill/>
                          </a:ln>
                          <a:solidFill>
                            <a:prstClr val="black"/>
                          </a:solidFill>
                          <a:effectLst/>
                          <a:uLnTx/>
                          <a:uFillTx/>
                          <a:latin typeface="YS Text"/>
                          <a:ea typeface="+mn-ea"/>
                          <a:cs typeface="+mn-cs"/>
                        </a:rPr>
                        <a:t>не более </a:t>
                      </a:r>
                      <a:r>
                        <a:rPr kumimoji="0" lang="ru-RU" sz="1400" b="1" i="0" u="none" strike="noStrike" kern="1200" cap="none" spc="0" normalizeH="0" baseline="0" noProof="0" dirty="0" smtClean="0">
                          <a:ln>
                            <a:noFill/>
                          </a:ln>
                          <a:solidFill>
                            <a:prstClr val="black"/>
                          </a:solidFill>
                          <a:effectLst/>
                          <a:uLnTx/>
                          <a:uFillTx/>
                          <a:latin typeface="YS Text"/>
                          <a:ea typeface="+mn-ea"/>
                          <a:cs typeface="+mn-cs"/>
                        </a:rPr>
                        <a:t>15 рабочих </a:t>
                      </a:r>
                      <a:r>
                        <a:rPr kumimoji="0" lang="ru-RU" sz="1400" b="0" i="0" u="none" strike="noStrike" kern="1200" cap="none" spc="0" normalizeH="0" baseline="0" noProof="0" dirty="0" smtClean="0">
                          <a:ln>
                            <a:noFill/>
                          </a:ln>
                          <a:solidFill>
                            <a:prstClr val="black"/>
                          </a:solidFill>
                          <a:effectLst/>
                          <a:uLnTx/>
                          <a:uFillTx/>
                          <a:latin typeface="YS Text"/>
                          <a:ea typeface="+mn-ea"/>
                          <a:cs typeface="+mn-cs"/>
                        </a:rPr>
                        <a:t>дней </a:t>
                      </a:r>
                      <a:r>
                        <a:rPr lang="ru-RU" sz="1400" dirty="0" smtClean="0">
                          <a:latin typeface="YS Text"/>
                        </a:rPr>
                        <a:t>с даты подписания заказчиком документа о приемке</a:t>
                      </a:r>
                      <a:endParaRPr lang="ru-RU" sz="1400" dirty="0">
                        <a:latin typeface="YS Text"/>
                      </a:endParaRPr>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smtClean="0">
                          <a:ln>
                            <a:noFill/>
                          </a:ln>
                          <a:solidFill>
                            <a:prstClr val="black"/>
                          </a:solidFill>
                          <a:effectLst/>
                          <a:uLnTx/>
                          <a:uFillTx/>
                          <a:latin typeface="YS Text"/>
                          <a:ea typeface="+mn-ea"/>
                          <a:cs typeface="+mn-cs"/>
                        </a:rPr>
                        <a:t>не более </a:t>
                      </a:r>
                      <a:r>
                        <a:rPr kumimoji="0" lang="ru-RU" sz="1400" b="1" i="0" u="none" strike="noStrike" kern="1200" cap="none" spc="0" normalizeH="0" baseline="0" noProof="0" dirty="0" smtClean="0">
                          <a:ln>
                            <a:noFill/>
                          </a:ln>
                          <a:solidFill>
                            <a:prstClr val="black"/>
                          </a:solidFill>
                          <a:effectLst/>
                          <a:uLnTx/>
                          <a:uFillTx/>
                          <a:latin typeface="YS Text"/>
                          <a:ea typeface="+mn-ea"/>
                          <a:cs typeface="+mn-cs"/>
                        </a:rPr>
                        <a:t>30 дней </a:t>
                      </a:r>
                      <a:r>
                        <a:rPr lang="ru-RU" sz="1400" dirty="0" smtClean="0">
                          <a:latin typeface="YS Text"/>
                        </a:rPr>
                        <a:t>с даты подписания документа о приемке</a:t>
                      </a:r>
                    </a:p>
                    <a:p>
                      <a:pPr algn="ctr"/>
                      <a:endParaRPr lang="ru-RU" sz="1400" dirty="0">
                        <a:latin typeface="YS Text"/>
                      </a:endParaRPr>
                    </a:p>
                  </a:txBody>
                  <a:tcPr/>
                </a:tc>
              </a:tr>
              <a:tr h="370840">
                <a:tc>
                  <a:txBody>
                    <a:bodyPr/>
                    <a:lstStyle/>
                    <a:p>
                      <a:r>
                        <a:rPr lang="ru-RU" dirty="0" smtClean="0">
                          <a:latin typeface="YS Text"/>
                        </a:rPr>
                        <a:t>СРОК ОПЛАТЫ В 2023 ГОДУ</a:t>
                      </a:r>
                      <a:endParaRPr lang="ru-RU" dirty="0">
                        <a:latin typeface="YS Text"/>
                      </a:endParaRPr>
                    </a:p>
                  </a:txBody>
                  <a:tcPr/>
                </a:tc>
                <a:tc>
                  <a:txBody>
                    <a:bodyPr/>
                    <a:lstStyle/>
                    <a:p>
                      <a:pPr algn="ctr"/>
                      <a:r>
                        <a:rPr kumimoji="0" lang="ru-RU" sz="1400" b="0" i="0" u="none" strike="noStrike" kern="1200" cap="none" spc="0" normalizeH="0" baseline="0" noProof="0" dirty="0" smtClean="0">
                          <a:ln>
                            <a:noFill/>
                          </a:ln>
                          <a:solidFill>
                            <a:prstClr val="black"/>
                          </a:solidFill>
                          <a:effectLst/>
                          <a:uLnTx/>
                          <a:uFillTx/>
                          <a:latin typeface="YS Text"/>
                          <a:ea typeface="+mn-ea"/>
                          <a:cs typeface="+mn-cs"/>
                        </a:rPr>
                        <a:t>не более </a:t>
                      </a:r>
                      <a:r>
                        <a:rPr kumimoji="0" lang="ru-RU" sz="1400" b="1" i="0" u="none" strike="noStrike" kern="1200" cap="none" spc="0" normalizeH="0" baseline="0" noProof="0" dirty="0" smtClean="0">
                          <a:ln>
                            <a:noFill/>
                          </a:ln>
                          <a:solidFill>
                            <a:prstClr val="black"/>
                          </a:solidFill>
                          <a:effectLst/>
                          <a:uLnTx/>
                          <a:uFillTx/>
                          <a:latin typeface="YS Text"/>
                          <a:ea typeface="+mn-ea"/>
                          <a:cs typeface="+mn-cs"/>
                        </a:rPr>
                        <a:t>7 рабочих </a:t>
                      </a:r>
                      <a:r>
                        <a:rPr kumimoji="0" lang="ru-RU" sz="1400" b="0" i="0" u="none" strike="noStrike" kern="1200" cap="none" spc="0" normalizeH="0" baseline="0" noProof="0" dirty="0" smtClean="0">
                          <a:ln>
                            <a:noFill/>
                          </a:ln>
                          <a:solidFill>
                            <a:prstClr val="black"/>
                          </a:solidFill>
                          <a:effectLst/>
                          <a:uLnTx/>
                          <a:uFillTx/>
                          <a:latin typeface="YS Text"/>
                          <a:ea typeface="+mn-ea"/>
                          <a:cs typeface="+mn-cs"/>
                        </a:rPr>
                        <a:t>дней </a:t>
                      </a:r>
                      <a:r>
                        <a:rPr lang="ru-RU" sz="1400" dirty="0" smtClean="0">
                          <a:latin typeface="YS Text"/>
                        </a:rPr>
                        <a:t>с даты подписания заказчиком документа о приемке</a:t>
                      </a:r>
                      <a:endParaRPr lang="ru-RU" sz="1400" dirty="0">
                        <a:latin typeface="YS Text"/>
                      </a:endParaRPr>
                    </a:p>
                  </a:txBody>
                  <a:tcPr/>
                </a:tc>
                <a:tc>
                  <a:txBody>
                    <a:bodyPr/>
                    <a:lstStyle/>
                    <a:p>
                      <a:pPr algn="ctr"/>
                      <a:r>
                        <a:rPr kumimoji="0" lang="ru-RU" sz="1400" b="0" i="0" u="none" strike="noStrike" kern="1200" cap="none" spc="0" normalizeH="0" baseline="0" noProof="0" dirty="0" smtClean="0">
                          <a:ln>
                            <a:noFill/>
                          </a:ln>
                          <a:solidFill>
                            <a:prstClr val="black"/>
                          </a:solidFill>
                          <a:effectLst/>
                          <a:uLnTx/>
                          <a:uFillTx/>
                          <a:latin typeface="YS Text"/>
                          <a:ea typeface="+mn-ea"/>
                          <a:cs typeface="+mn-cs"/>
                        </a:rPr>
                        <a:t>не более </a:t>
                      </a:r>
                      <a:r>
                        <a:rPr kumimoji="0" lang="ru-RU" sz="1400" b="1" i="0" u="none" strike="noStrike" kern="1200" cap="none" spc="0" normalizeH="0" baseline="0" noProof="0" dirty="0" smtClean="0">
                          <a:ln>
                            <a:noFill/>
                          </a:ln>
                          <a:solidFill>
                            <a:prstClr val="black"/>
                          </a:solidFill>
                          <a:effectLst/>
                          <a:uLnTx/>
                          <a:uFillTx/>
                          <a:latin typeface="YS Text"/>
                          <a:ea typeface="+mn-ea"/>
                          <a:cs typeface="+mn-cs"/>
                        </a:rPr>
                        <a:t>10 рабочих </a:t>
                      </a:r>
                      <a:r>
                        <a:rPr kumimoji="0" lang="ru-RU" sz="1400" b="0" i="0" u="none" strike="noStrike" kern="1200" cap="none" spc="0" normalizeH="0" baseline="0" noProof="0" dirty="0" smtClean="0">
                          <a:ln>
                            <a:noFill/>
                          </a:ln>
                          <a:solidFill>
                            <a:prstClr val="black"/>
                          </a:solidFill>
                          <a:effectLst/>
                          <a:uLnTx/>
                          <a:uFillTx/>
                          <a:latin typeface="YS Text"/>
                          <a:ea typeface="+mn-ea"/>
                          <a:cs typeface="+mn-cs"/>
                        </a:rPr>
                        <a:t>дней </a:t>
                      </a:r>
                      <a:r>
                        <a:rPr lang="ru-RU" sz="1400" dirty="0" smtClean="0">
                          <a:latin typeface="YS Text"/>
                        </a:rPr>
                        <a:t>с даты подписания заказчиком документа о приемке</a:t>
                      </a:r>
                      <a:endParaRPr lang="ru-RU" sz="1400" dirty="0">
                        <a:latin typeface="YS Text"/>
                      </a:endParaRPr>
                    </a:p>
                  </a:txBody>
                  <a:tcPr/>
                </a:tc>
                <a:tc vMerge="1">
                  <a:txBody>
                    <a:bodyPr/>
                    <a:lstStyle/>
                    <a:p>
                      <a:pPr algn="ctr"/>
                      <a:endParaRPr lang="ru-RU" sz="1400" dirty="0">
                        <a:latin typeface="YS Text"/>
                      </a:endParaRPr>
                    </a:p>
                  </a:txBody>
                  <a:tcPr/>
                </a:tc>
              </a:tr>
            </a:tbl>
          </a:graphicData>
        </a:graphic>
      </p:graphicFrame>
    </p:spTree>
    <p:extLst>
      <p:ext uri="{BB962C8B-B14F-4D97-AF65-F5344CB8AC3E}">
        <p14:creationId xmlns:p14="http://schemas.microsoft.com/office/powerpoint/2010/main" val="33383522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YS Text"/>
              </a:rPr>
              <a:t>Обязательные условия для включения в контракт</a:t>
            </a:r>
            <a:endParaRPr lang="ru-RU" sz="2800" b="1" dirty="0">
              <a:latin typeface="YS Text"/>
            </a:endParaRPr>
          </a:p>
        </p:txBody>
      </p:sp>
      <p:sp>
        <p:nvSpPr>
          <p:cNvPr id="3" name="Объект 2"/>
          <p:cNvSpPr>
            <a:spLocks noGrp="1"/>
          </p:cNvSpPr>
          <p:nvPr>
            <p:ph idx="1"/>
          </p:nvPr>
        </p:nvSpPr>
        <p:spPr>
          <a:xfrm>
            <a:off x="539552" y="1700808"/>
            <a:ext cx="8229600" cy="4021907"/>
          </a:xfrm>
        </p:spPr>
        <p:txBody>
          <a:bodyPr>
            <a:normAutofit lnSpcReduction="10000"/>
          </a:bodyPr>
          <a:lstStyle/>
          <a:p>
            <a:pPr marL="0" indent="0" algn="ctr">
              <a:buNone/>
            </a:pPr>
            <a:r>
              <a:rPr lang="ru-RU" sz="1600" dirty="0" smtClean="0">
                <a:latin typeface="YS Text"/>
              </a:rPr>
              <a:t>Часть 13 статьи 34 Закона № 44-ФЗ дополнена условием: </a:t>
            </a:r>
          </a:p>
          <a:p>
            <a:pPr marL="0" indent="0" algn="ctr">
              <a:buNone/>
            </a:pPr>
            <a:r>
              <a:rPr lang="ru-RU" sz="1600" dirty="0" smtClean="0">
                <a:latin typeface="YS Text"/>
              </a:rPr>
              <a:t>в случае, предусмотренном ч. 24 ст. 22 Закона № 44-ФЗ</a:t>
            </a:r>
          </a:p>
          <a:p>
            <a:pPr marL="0" indent="0" algn="ctr">
              <a:buNone/>
            </a:pPr>
            <a:r>
              <a:rPr lang="ru-RU" sz="1600" b="1" dirty="0" smtClean="0">
                <a:latin typeface="YS Text"/>
              </a:rPr>
              <a:t> (торги без объема):</a:t>
            </a:r>
          </a:p>
          <a:p>
            <a:pPr marL="0" indent="0" algn="ctr">
              <a:buNone/>
            </a:pPr>
            <a:endParaRPr lang="ru-RU" sz="1600" b="1" dirty="0" smtClean="0">
              <a:latin typeface="YS Text"/>
            </a:endParaRPr>
          </a:p>
          <a:p>
            <a:pPr marL="0" indent="0" algn="just">
              <a:buNone/>
            </a:pPr>
            <a:r>
              <a:rPr lang="ru-RU" sz="1400" dirty="0">
                <a:latin typeface="YS Text"/>
              </a:rPr>
              <a:t> </a:t>
            </a:r>
            <a:r>
              <a:rPr lang="ru-RU" sz="1400" dirty="0" smtClean="0">
                <a:latin typeface="YS Text"/>
              </a:rPr>
              <a:t>	- Вместо цены контракта указывается </a:t>
            </a:r>
            <a:r>
              <a:rPr lang="ru-RU" sz="1400" b="1" dirty="0" smtClean="0">
                <a:latin typeface="YS Text"/>
              </a:rPr>
              <a:t>максимальное значение цены контракта</a:t>
            </a:r>
          </a:p>
          <a:p>
            <a:pPr marL="0" indent="0" algn="just">
              <a:buNone/>
            </a:pPr>
            <a:endParaRPr lang="ru-RU" sz="1400" dirty="0" smtClean="0">
              <a:latin typeface="YS Text"/>
            </a:endParaRPr>
          </a:p>
          <a:p>
            <a:pPr marL="0" indent="0" algn="just">
              <a:buNone/>
            </a:pPr>
            <a:r>
              <a:rPr lang="ru-RU" sz="1400" dirty="0">
                <a:latin typeface="YS Text"/>
              </a:rPr>
              <a:t>	</a:t>
            </a:r>
            <a:r>
              <a:rPr lang="ru-RU" sz="1400" dirty="0" smtClean="0">
                <a:latin typeface="YS Text"/>
              </a:rPr>
              <a:t>- Контракт должен содержать условие о том, что оплата осуществляется по цене единицы товара, работы, услуги исходя из количества поставленного товара, объема фактически выполненной работы или оказанной услуги, но в размере, не превышающем максимального значения цены контракта</a:t>
            </a:r>
          </a:p>
          <a:p>
            <a:pPr marL="0" indent="0" algn="just">
              <a:buNone/>
            </a:pPr>
            <a:endParaRPr lang="ru-RU" sz="1400" dirty="0" smtClean="0">
              <a:solidFill>
                <a:prstClr val="black"/>
              </a:solidFill>
              <a:latin typeface="YS Text"/>
              <a:ea typeface="Calibri"/>
              <a:cs typeface="Times New Roman"/>
            </a:endParaRPr>
          </a:p>
          <a:p>
            <a:pPr marL="0" indent="0" algn="just">
              <a:buNone/>
            </a:pPr>
            <a:r>
              <a:rPr lang="ru-RU" sz="1400" dirty="0" smtClean="0">
                <a:solidFill>
                  <a:prstClr val="black"/>
                </a:solidFill>
                <a:latin typeface="YS Text"/>
                <a:ea typeface="Calibri"/>
                <a:cs typeface="Times New Roman"/>
              </a:rPr>
              <a:t>	- Контракт должен содержать условие о том, что порядок </a:t>
            </a:r>
            <a:r>
              <a:rPr lang="ru-RU" sz="1400" dirty="0">
                <a:solidFill>
                  <a:prstClr val="black"/>
                </a:solidFill>
                <a:latin typeface="YS Text"/>
                <a:ea typeface="Calibri"/>
                <a:cs typeface="Times New Roman"/>
              </a:rPr>
              <a:t>определения количества поставляемого товара, объема выполняемой работы, оказываемой услуги на основании заявок заказчика </a:t>
            </a:r>
            <a:endParaRPr lang="ru-RU" sz="1400" dirty="0" smtClean="0">
              <a:solidFill>
                <a:prstClr val="black"/>
              </a:solidFill>
              <a:latin typeface="YS Text"/>
              <a:ea typeface="Calibri"/>
              <a:cs typeface="Times New Roman"/>
            </a:endParaRPr>
          </a:p>
          <a:p>
            <a:pPr marL="0" indent="0" algn="just">
              <a:buNone/>
            </a:pPr>
            <a:r>
              <a:rPr lang="ru-RU" sz="1400" dirty="0" smtClean="0">
                <a:solidFill>
                  <a:prstClr val="black"/>
                </a:solidFill>
                <a:latin typeface="YS Text"/>
                <a:cs typeface="Times New Roman"/>
              </a:rPr>
              <a:t>	- Обязательное приложение к контракту - </a:t>
            </a:r>
            <a:r>
              <a:rPr lang="ru-RU" sz="1400" dirty="0" smtClean="0">
                <a:effectLst/>
                <a:latin typeface="YS Text"/>
                <a:ea typeface="Calibri"/>
                <a:cs typeface="Times New Roman"/>
              </a:rPr>
              <a:t>«Перечень цен единиц товаров, работ,  услуг»</a:t>
            </a:r>
            <a:endParaRPr lang="ru-RU" sz="1400" dirty="0" smtClean="0">
              <a:latin typeface="YS Text"/>
              <a:ea typeface="Calibri"/>
              <a:cs typeface="Times New Roman"/>
            </a:endParaRPr>
          </a:p>
          <a:p>
            <a:pPr marL="0" indent="0" algn="just">
              <a:buNone/>
            </a:pPr>
            <a:endParaRPr lang="ru-RU" sz="1400" dirty="0" smtClean="0">
              <a:latin typeface="YS Text"/>
            </a:endParaRPr>
          </a:p>
          <a:p>
            <a:pPr marL="0" indent="0" algn="just">
              <a:buNone/>
            </a:pPr>
            <a:endParaRPr lang="ru-RU" sz="1400" dirty="0">
              <a:latin typeface="YS Text"/>
            </a:endParaRPr>
          </a:p>
        </p:txBody>
      </p:sp>
    </p:spTree>
    <p:extLst>
      <p:ext uri="{BB962C8B-B14F-4D97-AF65-F5344CB8AC3E}">
        <p14:creationId xmlns:p14="http://schemas.microsoft.com/office/powerpoint/2010/main" val="22056097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0648"/>
            <a:ext cx="8260672" cy="887772"/>
          </a:xfrm>
        </p:spPr>
        <p:txBody>
          <a:bodyPr>
            <a:noAutofit/>
          </a:bodyPr>
          <a:lstStyle/>
          <a:p>
            <a:r>
              <a:rPr lang="ru-RU" sz="2800" b="1" dirty="0" smtClean="0">
                <a:latin typeface="YS Text"/>
              </a:rPr>
              <a:t>Права и обязанности сторон</a:t>
            </a:r>
            <a:endParaRPr lang="ru-RU" sz="2800" b="1" dirty="0">
              <a:latin typeface="YS Text"/>
            </a:endParaRPr>
          </a:p>
        </p:txBody>
      </p:sp>
      <p:sp>
        <p:nvSpPr>
          <p:cNvPr id="3" name="Объект 2"/>
          <p:cNvSpPr>
            <a:spLocks noGrp="1"/>
          </p:cNvSpPr>
          <p:nvPr>
            <p:ph idx="1"/>
          </p:nvPr>
        </p:nvSpPr>
        <p:spPr>
          <a:xfrm>
            <a:off x="323528" y="1628800"/>
            <a:ext cx="8219256" cy="4752528"/>
          </a:xfrm>
        </p:spPr>
        <p:txBody>
          <a:bodyPr>
            <a:noAutofit/>
          </a:bodyPr>
          <a:lstStyle/>
          <a:p>
            <a:pPr marL="0" indent="0" algn="just">
              <a:buNone/>
            </a:pPr>
            <a:r>
              <a:rPr lang="ru-RU" sz="1400" b="0" i="0" dirty="0" smtClean="0">
                <a:effectLst/>
                <a:latin typeface="YS Text"/>
              </a:rPr>
              <a:t>	Поскольку Контракт является двусторонним, соответственно, поставщик (подрядчик , исполнитель) и заказчик имеют друг перед другом определенные права и обязательства по его исполнению.</a:t>
            </a:r>
          </a:p>
          <a:p>
            <a:pPr marL="0" indent="0" algn="just">
              <a:buNone/>
            </a:pPr>
            <a:r>
              <a:rPr lang="ru-RU" sz="1400" b="0" i="0" dirty="0" smtClean="0">
                <a:effectLst/>
                <a:latin typeface="YS Text"/>
              </a:rPr>
              <a:t>	Так, например, Поставщик ( подрядчик , исполнитель) обязан поставлять товары (выполнять работы, оказывать услуги) по контракту, получать исходные данные, предоставить обеспечение исполнения контракта, имеет право требовать оплаты поставленного товара (выполненных работ, оказанных услуг) и т. д. </a:t>
            </a:r>
          </a:p>
          <a:p>
            <a:pPr marL="0" indent="0" algn="just">
              <a:buNone/>
            </a:pPr>
            <a:r>
              <a:rPr lang="ru-RU" sz="1400" b="0" i="0" dirty="0" smtClean="0">
                <a:effectLst/>
                <a:latin typeface="YS Text"/>
              </a:rPr>
              <a:t>	Заказчик обязан проводить приёмку товаров (работ, услуг), обеспечить оплату поставленных товаров (выполненных работ, оказанных услуг), проводить их экспертизу, вернуть обеспечение исполнения контракта после окончания исполнения поставщиком (подрядчиком, исполнителем) своих обязательств, имеет право привлекать экспертов для оценки качества товаров (работ, услуг) и т. д.</a:t>
            </a:r>
          </a:p>
          <a:p>
            <a:pPr marL="0" indent="0" algn="just">
              <a:buNone/>
            </a:pPr>
            <a:r>
              <a:rPr lang="ru-RU" sz="1400" dirty="0" smtClean="0">
                <a:latin typeface="YS Text"/>
              </a:rPr>
              <a:t>	В соответствии </a:t>
            </a:r>
            <a:r>
              <a:rPr lang="ru-RU" sz="1400" b="1" dirty="0" smtClean="0">
                <a:latin typeface="YS Text"/>
              </a:rPr>
              <a:t>с новой нормой </a:t>
            </a:r>
            <a:r>
              <a:rPr lang="ru-RU" sz="1400" dirty="0" smtClean="0">
                <a:latin typeface="YS Text"/>
              </a:rPr>
              <a:t>Федерального закона о контрактной системе (п. 2 .ч.14.ст.34)  рекомендуем указывать в разделе «Права и обязанности сторон»:</a:t>
            </a:r>
          </a:p>
          <a:p>
            <a:pPr marL="0" indent="0" algn="just">
              <a:buNone/>
            </a:pPr>
            <a:r>
              <a:rPr lang="ru-RU" sz="1400" dirty="0" smtClean="0">
                <a:latin typeface="YS Text"/>
              </a:rPr>
              <a:t>	Заказчик вправе удержать суммы неисполненных поставщиком (подрядчиком, исполнителем) требований об уплате неустоек (штрафов, пеней), предъявленных заказчиком в соответствии с Федеральным законом № 44-ФЗ, из суммы, подлежащей оплате поставщику (подрядчику, исполнителю). </a:t>
            </a:r>
          </a:p>
          <a:p>
            <a:pPr marL="0" indent="0" algn="just">
              <a:buNone/>
            </a:pPr>
            <a:r>
              <a:rPr lang="ru-RU" sz="1200" b="1" dirty="0" smtClean="0">
                <a:effectLst/>
                <a:latin typeface="YS Text"/>
                <a:ea typeface="Calibri"/>
                <a:cs typeface="Times New Roman"/>
              </a:rPr>
              <a:t>	</a:t>
            </a:r>
            <a:endParaRPr lang="ru-RU" sz="1100" dirty="0" smtClean="0"/>
          </a:p>
          <a:p>
            <a:pPr marL="137160" indent="0">
              <a:buNone/>
            </a:pPr>
            <a:endParaRPr lang="ru-RU" sz="1100" dirty="0">
              <a:solidFill>
                <a:schemeClr val="tx2">
                  <a:lumMod val="50000"/>
                </a:schemeClr>
              </a:solidFill>
            </a:endParaRPr>
          </a:p>
          <a:p>
            <a:pPr marL="137160" indent="0">
              <a:buNone/>
            </a:pPr>
            <a:endParaRPr lang="ru-RU" sz="1200" dirty="0" smtClean="0">
              <a:solidFill>
                <a:schemeClr val="tx2">
                  <a:lumMod val="50000"/>
                </a:schemeClr>
              </a:solidFill>
            </a:endParaRPr>
          </a:p>
          <a:p>
            <a:pPr marL="137160" indent="0">
              <a:buNone/>
            </a:pPr>
            <a:endParaRPr lang="ru-RU" sz="1200" dirty="0">
              <a:solidFill>
                <a:schemeClr val="tx2">
                  <a:lumMod val="50000"/>
                </a:schemeClr>
              </a:solidFill>
            </a:endParaRPr>
          </a:p>
          <a:p>
            <a:pPr marL="137160" indent="0">
              <a:buNone/>
            </a:pPr>
            <a:endParaRPr lang="ru-RU" sz="1200" dirty="0">
              <a:solidFill>
                <a:schemeClr val="tx2">
                  <a:lumMod val="50000"/>
                </a:schemeClr>
              </a:solidFill>
            </a:endParaRPr>
          </a:p>
        </p:txBody>
      </p:sp>
    </p:spTree>
    <p:extLst>
      <p:ext uri="{BB962C8B-B14F-4D97-AF65-F5344CB8AC3E}">
        <p14:creationId xmlns:p14="http://schemas.microsoft.com/office/powerpoint/2010/main" val="172259209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20540</TotalTime>
  <Words>956</Words>
  <Application>Microsoft Office PowerPoint</Application>
  <PresentationFormat>Экран (4:3)</PresentationFormat>
  <Paragraphs>271</Paragraphs>
  <Slides>30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Тема Office</vt:lpstr>
      <vt:lpstr>          Управление по регулированию контрактной системы  в сфере  закупок  Белгородской области</vt:lpstr>
      <vt:lpstr>В чем смысл этого документа?</vt:lpstr>
      <vt:lpstr>Что должен содержать контракт  </vt:lpstr>
      <vt:lpstr>Преамбула и Предмет контракта</vt:lpstr>
      <vt:lpstr>Цена контракта и порядок расчетов</vt:lpstr>
      <vt:lpstr>Новое понятие – этап контракта</vt:lpstr>
      <vt:lpstr>Срок оплаты</vt:lpstr>
      <vt:lpstr>Обязательные условия для включения в контракт</vt:lpstr>
      <vt:lpstr>Права и обязанности сторон</vt:lpstr>
      <vt:lpstr>Контракт с начальной (максимальной) ценой 100 млн. рублей и более  на основании требований ч. 23, ч. 24 ст. 34 Федерального закона № 44-ФЗ и Постановления Правительства от 04.09.2013 года № 775 должен содержать   </vt:lpstr>
      <vt:lpstr>Порядок, сроки и условия поставки товара  (выполнения работ, оказания услуг)</vt:lpstr>
      <vt:lpstr>Электронное актирование Действия Поставщика</vt:lpstr>
      <vt:lpstr>Электронное актирование Действия Заказчика</vt:lpstr>
      <vt:lpstr>Электронное актирование  Действия приемочной комиссии</vt:lpstr>
      <vt:lpstr>Электронное актирование</vt:lpstr>
      <vt:lpstr>Обеспечение исполнения обязательств по контракту</vt:lpstr>
      <vt:lpstr>Способы обеспечения обязательств по контракту</vt:lpstr>
      <vt:lpstr>Независимая гарантия</vt:lpstr>
      <vt:lpstr> Ответственность сторон Ответственность Заказчика</vt:lpstr>
      <vt:lpstr>Ответственность сторон. Ответственность Поставщика</vt:lpstr>
      <vt:lpstr>Порядок расчета штрафа</vt:lpstr>
      <vt:lpstr>Ответственность Сторон</vt:lpstr>
      <vt:lpstr>Срок действия и порядок расторжения контракта</vt:lpstr>
      <vt:lpstr>Порядок одностороннего отказа</vt:lpstr>
      <vt:lpstr>Порядок одностороннего отказа</vt:lpstr>
      <vt:lpstr>Информация об участнике, с которым заключается контракт</vt:lpstr>
      <vt:lpstr>Информация об участнике, с которым заключается контракт</vt:lpstr>
      <vt:lpstr>ЗАКЛЮЧЕНИЕ КОНТРАКТА ПО РЕЗУЛЬТАТАМ ЭЛЕКТРОННОЙ ПРОЦЕДУРЫ</vt:lpstr>
      <vt:lpstr>Изменение условий контракта</vt:lpstr>
      <vt:lpstr>Спасибо за внимание!    Долуденко Юлия Александровна  Тел: +7 (4722) 32-86-69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Стандартные разделы (условия)</dc:title>
  <dc:creator>Admin</dc:creator>
  <cp:lastModifiedBy>Юля Долуденко</cp:lastModifiedBy>
  <cp:revision>849</cp:revision>
  <cp:lastPrinted>2022-02-07T09:17:44Z</cp:lastPrinted>
  <dcterms:created xsi:type="dcterms:W3CDTF">2009-10-13T11:01:23Z</dcterms:created>
  <dcterms:modified xsi:type="dcterms:W3CDTF">2022-02-07T09:25:38Z</dcterms:modified>
</cp:coreProperties>
</file>