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53" r:id="rId1"/>
  </p:sldMasterIdLst>
  <p:notesMasterIdLst>
    <p:notesMasterId r:id="rId32"/>
  </p:notesMasterIdLst>
  <p:handoutMasterIdLst>
    <p:handoutMasterId r:id="rId33"/>
  </p:handoutMasterIdLst>
  <p:sldIdLst>
    <p:sldId id="305" r:id="rId2"/>
    <p:sldId id="457" r:id="rId3"/>
    <p:sldId id="408" r:id="rId4"/>
    <p:sldId id="434" r:id="rId5"/>
    <p:sldId id="443" r:id="rId6"/>
    <p:sldId id="442" r:id="rId7"/>
    <p:sldId id="458" r:id="rId8"/>
    <p:sldId id="459" r:id="rId9"/>
    <p:sldId id="460" r:id="rId10"/>
    <p:sldId id="461" r:id="rId11"/>
    <p:sldId id="462" r:id="rId12"/>
    <p:sldId id="463" r:id="rId13"/>
    <p:sldId id="464" r:id="rId14"/>
    <p:sldId id="465" r:id="rId15"/>
    <p:sldId id="466" r:id="rId16"/>
    <p:sldId id="467" r:id="rId17"/>
    <p:sldId id="468" r:id="rId18"/>
    <p:sldId id="469" r:id="rId19"/>
    <p:sldId id="481" r:id="rId20"/>
    <p:sldId id="470" r:id="rId21"/>
    <p:sldId id="471" r:id="rId22"/>
    <p:sldId id="472" r:id="rId23"/>
    <p:sldId id="473" r:id="rId24"/>
    <p:sldId id="474" r:id="rId25"/>
    <p:sldId id="475" r:id="rId26"/>
    <p:sldId id="476" r:id="rId27"/>
    <p:sldId id="477" r:id="rId28"/>
    <p:sldId id="478" r:id="rId29"/>
    <p:sldId id="479" r:id="rId30"/>
    <p:sldId id="298" r:id="rId31"/>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7" autoAdjust="0"/>
    <p:restoredTop sz="94675" autoAdjust="0"/>
  </p:normalViewPr>
  <p:slideViewPr>
    <p:cSldViewPr>
      <p:cViewPr>
        <p:scale>
          <a:sx n="100" d="100"/>
          <a:sy n="100" d="100"/>
        </p:scale>
        <p:origin x="-1128" y="22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8" d="100"/>
          <a:sy n="88" d="100"/>
        </p:scale>
        <p:origin x="-3822"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ru-RU" smtClean="0"/>
              <a:t>Управление государственного заказа и лицензирования Белгородской области, 2018 г.</a:t>
            </a:r>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EFDF08C-AD7F-4AE7-A8BA-4B74EE6B2AB1}" type="datetimeFigureOut">
              <a:rPr lang="ru-RU" smtClean="0"/>
              <a:t>14.02.2022</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7510B5-0A13-49C4-9AFB-26250E3C653F}" type="slidenum">
              <a:rPr lang="ru-RU" smtClean="0"/>
              <a:t>‹#›</a:t>
            </a:fld>
            <a:endParaRPr lang="ru-RU"/>
          </a:p>
        </p:txBody>
      </p:sp>
    </p:spTree>
    <p:extLst>
      <p:ext uri="{BB962C8B-B14F-4D97-AF65-F5344CB8AC3E}">
        <p14:creationId xmlns:p14="http://schemas.microsoft.com/office/powerpoint/2010/main" val="906264722"/>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r>
              <a:rPr lang="ru-RU" smtClean="0"/>
              <a:t>Управление государственного заказа и лицензирования Белгородской области, 2018 г.</a:t>
            </a: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9B006D0-5BA4-4DC7-A3B5-A01552EFA324}" type="datetimeFigureOut">
              <a:rPr lang="ru-RU"/>
              <a:pPr>
                <a:defRPr/>
              </a:pPr>
              <a:t>14.02.2022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60D54F76-2FC5-4CF4-A191-3D58A57CC208}" type="slidenum">
              <a:rPr lang="ru-RU"/>
              <a:pPr>
                <a:defRPr/>
              </a:pPr>
              <a:t>‹#›</a:t>
            </a:fld>
            <a:endParaRPr lang="ru-RU"/>
          </a:p>
        </p:txBody>
      </p:sp>
    </p:spTree>
    <p:extLst>
      <p:ext uri="{BB962C8B-B14F-4D97-AF65-F5344CB8AC3E}">
        <p14:creationId xmlns:p14="http://schemas.microsoft.com/office/powerpoint/2010/main" val="39736302"/>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pPr>
              <a:defRPr/>
            </a:pPr>
            <a:fld id="{BD9A0863-F166-45EE-889F-01152849CD0D}" type="slidenum">
              <a:rPr lang="ru-RU" smtClean="0"/>
              <a:pPr>
                <a:defRPr/>
              </a:pPr>
              <a:t>‹#›</a:t>
            </a:fld>
            <a:endParaRPr lang="ru-RU"/>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ru-RU" smtClean="0"/>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8A50D75A-6C9E-441B-9BED-237A99442C63}" type="slidenum">
              <a:rPr lang="ru-RU" smtClean="0"/>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A49863F5-6C81-48A7-B5C7-9EB2C19C9BA8}" type="slidenum">
              <a:rPr lang="ru-RU" smtClean="0"/>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FDD1E54E-A18A-45F9-B93F-A6DCC9EAA0C6}" type="slidenum">
              <a:rPr lang="ru-RU" smtClean="0"/>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a:defRPr/>
            </a:pPr>
            <a:endParaRPr lang="ru-RU"/>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3D275C3C-944D-475C-9AB0-1FD6524E236A}" type="slidenum">
              <a:rPr lang="ru-RU" smtClean="0"/>
              <a:pPr>
                <a:defRPr/>
              </a:pPr>
              <a:t>‹#›</a:t>
            </a:fld>
            <a:endParaRPr lang="ru-RU"/>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ru-RU" smtClean="0"/>
              <a:t>Образец заголовка</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ru-RU" smtClean="0"/>
              <a:t>Образец заголовка</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AFBD7B16-36CC-410B-A853-DAF270E4772D}" type="slidenum">
              <a:rPr lang="ru-RU" smtClean="0"/>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a:defRPr/>
            </a:pPr>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79F29D84-33EF-4E03-A25E-0DCAFAC6BC5C}" type="slidenum">
              <a:rPr lang="ru-RU" smtClean="0"/>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pPr>
              <a:defRPr/>
            </a:pPr>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C9612EE1-10CF-4893-AFCB-8DB1CDD4224D}" type="slidenum">
              <a:rPr lang="ru-RU" smtClean="0"/>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pPr>
              <a:defRPr/>
            </a:pPr>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pPr>
              <a:defRPr/>
            </a:pPr>
            <a:fld id="{745DEF6B-0E1E-4B94-A2FA-1C71CA59026D}" type="slidenum">
              <a:rPr lang="ru-RU" smtClean="0"/>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690A37FE-93D9-4E42-ACC3-D2FB61D3F476}" type="slidenum">
              <a:rPr lang="ru-RU" smtClean="0"/>
              <a:pPr>
                <a:defRPr/>
              </a:pPr>
              <a:t>‹#›</a:t>
            </a:fld>
            <a:endParaRPr lang="ru-RU"/>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ru-RU" smtClean="0"/>
              <a:t>Образец заголовка</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5" name="Date Placeholder 4"/>
          <p:cNvSpPr>
            <a:spLocks noGrp="1"/>
          </p:cNvSpPr>
          <p:nvPr>
            <p:ph type="dt" sz="half" idx="10"/>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FDFF334F-F6BB-43DA-9B2F-E9C7FD59BCF8}" type="slidenum">
              <a:rPr lang="ru-RU" smtClean="0"/>
              <a:pPr>
                <a:defRPr/>
              </a:pPr>
              <a:t>‹#›</a:t>
            </a:fld>
            <a:endParaRPr lang="ru-RU"/>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pPr>
              <a:defRPr/>
            </a:pPr>
            <a:endParaRPr lang="ru-RU"/>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ru-RU" smtClean="0"/>
              <a:t>Образец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pPr>
              <a:defRPr/>
            </a:pPr>
            <a:endParaRPr lang="ru-R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pPr>
              <a:defRPr/>
            </a:pPr>
            <a:endParaRPr lang="ru-R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pPr>
              <a:defRPr/>
            </a:pPr>
            <a:fld id="{7C73A34F-69CC-47BE-BDF0-A807656FE1B8}" type="slidenum">
              <a:rPr lang="ru-RU" smtClean="0"/>
              <a:pPr>
                <a:defRPr/>
              </a:pPr>
              <a:t>‹#›</a:t>
            </a:fld>
            <a:endParaRPr lang="ru-RU"/>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Tree>
  </p:cSld>
  <p:clrMap bg1="lt1" tx1="dk1" bg2="lt2" tx2="dk2" accent1="accent1" accent2="accent2" accent3="accent3" accent4="accent4" accent5="accent5" accent6="accent6" hlink="hlink" folHlink="folHlink"/>
  <p:sldLayoutIdLst>
    <p:sldLayoutId id="2147484554" r:id="rId1"/>
    <p:sldLayoutId id="2147484555" r:id="rId2"/>
    <p:sldLayoutId id="2147484556" r:id="rId3"/>
    <p:sldLayoutId id="2147484557" r:id="rId4"/>
    <p:sldLayoutId id="2147484558" r:id="rId5"/>
    <p:sldLayoutId id="2147484559" r:id="rId6"/>
    <p:sldLayoutId id="2147484560" r:id="rId7"/>
    <p:sldLayoutId id="2147484561" r:id="rId8"/>
    <p:sldLayoutId id="2147484562" r:id="rId9"/>
    <p:sldLayoutId id="2147484563" r:id="rId10"/>
    <p:sldLayoutId id="2147484564"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148420"/>
          </a:xfrm>
        </p:spPr>
        <p:txBody>
          <a:bodyPr>
            <a:normAutofit/>
          </a:bodyPr>
          <a:lstStyle/>
          <a:p>
            <a:pPr algn="r"/>
            <a:r>
              <a:rPr lang="ru-RU" dirty="0" smtClean="0"/>
              <a:t>          </a:t>
            </a:r>
            <a:r>
              <a:rPr lang="ru-RU" sz="1800" b="1" dirty="0" smtClean="0">
                <a:latin typeface="Times New Roman" pitchFamily="18" charset="0"/>
                <a:cs typeface="Times New Roman" pitchFamily="18" charset="0"/>
              </a:rPr>
              <a:t>управление по регулированию контрактной системы в сфере закупок Белгородской области</a:t>
            </a:r>
            <a:endParaRPr lang="ru-RU" sz="1800" b="1"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92500" lnSpcReduction="20000"/>
          </a:bodyPr>
          <a:lstStyle/>
          <a:p>
            <a:pPr marL="0" indent="0" algn="ctr">
              <a:lnSpc>
                <a:spcPct val="80000"/>
              </a:lnSpc>
              <a:buNone/>
              <a:defRPr/>
            </a:pPr>
            <a:endParaRPr lang="ru-RU" b="1" dirty="0"/>
          </a:p>
          <a:p>
            <a:pPr marL="0" indent="0" algn="ctr">
              <a:lnSpc>
                <a:spcPct val="120000"/>
              </a:lnSpc>
              <a:buNone/>
              <a:defRPr/>
            </a:pPr>
            <a:endParaRPr lang="ru-RU" sz="4600" b="1" dirty="0" smtClean="0"/>
          </a:p>
          <a:p>
            <a:pPr marL="0" indent="0" algn="ctr">
              <a:lnSpc>
                <a:spcPct val="120000"/>
              </a:lnSpc>
              <a:buNone/>
              <a:defRPr/>
            </a:pPr>
            <a:r>
              <a:rPr lang="ru-RU" sz="4600" b="1" dirty="0" smtClean="0"/>
              <a:t>Порядок оценки </a:t>
            </a:r>
            <a:r>
              <a:rPr lang="ru-RU" sz="4600" b="1" dirty="0"/>
              <a:t>к</a:t>
            </a:r>
            <a:r>
              <a:rPr lang="ru-RU" sz="4600" b="1" dirty="0" smtClean="0"/>
              <a:t>онкурсных заявок</a:t>
            </a:r>
            <a:endParaRPr lang="ru-RU" sz="4600" b="1" dirty="0"/>
          </a:p>
          <a:p>
            <a:pPr marL="0" indent="0" algn="ctr">
              <a:lnSpc>
                <a:spcPct val="80000"/>
              </a:lnSpc>
              <a:buNone/>
              <a:defRPr/>
            </a:pPr>
            <a:endParaRPr lang="ru-RU" sz="2800" b="1" dirty="0" smtClean="0"/>
          </a:p>
          <a:p>
            <a:pPr marL="0" indent="0" algn="ctr">
              <a:lnSpc>
                <a:spcPct val="80000"/>
              </a:lnSpc>
              <a:buNone/>
              <a:defRPr/>
            </a:pPr>
            <a:endParaRPr lang="ru-RU" b="1" dirty="0"/>
          </a:p>
          <a:p>
            <a:pPr marL="0" indent="0" algn="ctr">
              <a:lnSpc>
                <a:spcPct val="80000"/>
              </a:lnSpc>
              <a:buNone/>
              <a:defRPr/>
            </a:pPr>
            <a:endParaRPr lang="ru-RU" sz="2800" b="1" dirty="0" smtClean="0"/>
          </a:p>
          <a:p>
            <a:pPr marL="0" indent="0" algn="ctr">
              <a:lnSpc>
                <a:spcPct val="80000"/>
              </a:lnSpc>
              <a:buNone/>
              <a:defRPr/>
            </a:pPr>
            <a:endParaRPr lang="ru-RU" b="1" dirty="0"/>
          </a:p>
          <a:p>
            <a:pPr marL="0" indent="0" algn="ctr">
              <a:lnSpc>
                <a:spcPct val="80000"/>
              </a:lnSpc>
              <a:buNone/>
              <a:defRPr/>
            </a:pPr>
            <a:r>
              <a:rPr lang="ru-RU" sz="2800" b="1" dirty="0" smtClean="0"/>
              <a:t>14 февраля 2022 года</a:t>
            </a:r>
            <a:endParaRPr lang="ru-RU" sz="2800" b="1" dirty="0"/>
          </a:p>
          <a:p>
            <a:endParaRPr lang="ru-RU" dirty="0"/>
          </a:p>
        </p:txBody>
      </p:sp>
      <p:pic>
        <p:nvPicPr>
          <p:cNvPr id="4" name="Рисунок 3" descr="C:\Users\User\Desktop\gerb_belgorodskoy_oblasti_gerbmaster.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404664"/>
            <a:ext cx="1020321" cy="1224136"/>
          </a:xfrm>
          <a:prstGeom prst="rect">
            <a:avLst/>
          </a:prstGeom>
          <a:noFill/>
          <a:ln>
            <a:noFill/>
          </a:ln>
        </p:spPr>
      </p:pic>
    </p:spTree>
    <p:extLst>
      <p:ext uri="{BB962C8B-B14F-4D97-AF65-F5344CB8AC3E}">
        <p14:creationId xmlns:p14="http://schemas.microsoft.com/office/powerpoint/2010/main" val="33380228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b="1" dirty="0" smtClean="0">
                <a:latin typeface="Times New Roman" pitchFamily="18" charset="0"/>
                <a:ea typeface="Times New Roman"/>
                <a:cs typeface="Times New Roman" pitchFamily="18" charset="0"/>
              </a:rPr>
              <a:t/>
            </a:r>
            <a:br>
              <a:rPr lang="ru-RU" sz="2000" b="1" dirty="0" smtClean="0">
                <a:latin typeface="Times New Roman" pitchFamily="18" charset="0"/>
                <a:ea typeface="Times New Roman"/>
                <a:cs typeface="Times New Roman" pitchFamily="18" charset="0"/>
              </a:rPr>
            </a:br>
            <a:r>
              <a:rPr lang="ru-RU" sz="2000" b="1" dirty="0" smtClean="0">
                <a:solidFill>
                  <a:schemeClr val="tx1"/>
                </a:solidFill>
                <a:latin typeface="Times New Roman" pitchFamily="18" charset="0"/>
                <a:ea typeface="Times New Roman"/>
                <a:cs typeface="Times New Roman" pitchFamily="18" charset="0"/>
              </a:rPr>
              <a:t>Положение ОБ ОЦЕНКЕ ЗАЯВОК </a:t>
            </a:r>
            <a:r>
              <a:rPr lang="ru-RU" sz="2000" b="1" dirty="0">
                <a:solidFill>
                  <a:schemeClr val="tx1"/>
                </a:solidFill>
                <a:latin typeface="Times New Roman" pitchFamily="18" charset="0"/>
                <a:ea typeface="Times New Roman"/>
                <a:cs typeface="Times New Roman" pitchFamily="18" charset="0"/>
              </a:rPr>
              <a:t>НА УЧАСТИЕ В ЗАКУПКЕ ТОВАРОВ, РАБОТ, </a:t>
            </a:r>
            <a:r>
              <a:rPr lang="ru-RU" sz="2000" b="1" dirty="0" smtClean="0">
                <a:solidFill>
                  <a:schemeClr val="tx1"/>
                </a:solidFill>
                <a:latin typeface="Times New Roman" pitchFamily="18" charset="0"/>
                <a:ea typeface="Times New Roman"/>
                <a:cs typeface="Times New Roman" pitchFamily="18" charset="0"/>
              </a:rPr>
              <a:t>УСЛУГ ДЛЯ </a:t>
            </a:r>
            <a:r>
              <a:rPr lang="ru-RU" sz="2000" b="1" dirty="0">
                <a:solidFill>
                  <a:schemeClr val="tx1"/>
                </a:solidFill>
                <a:latin typeface="Times New Roman" pitchFamily="18" charset="0"/>
                <a:ea typeface="Times New Roman"/>
                <a:cs typeface="Times New Roman" pitchFamily="18" charset="0"/>
              </a:rPr>
              <a:t>ОБЕСПЕЧЕНИЯ ГОСУДАРСТВЕННЫХ И МУНИЦИПАЛЬНЫХ </a:t>
            </a:r>
            <a:r>
              <a:rPr lang="ru-RU" sz="2000" b="1" dirty="0" smtClean="0">
                <a:solidFill>
                  <a:schemeClr val="tx1"/>
                </a:solidFill>
                <a:latin typeface="Times New Roman" pitchFamily="18" charset="0"/>
                <a:ea typeface="Times New Roman"/>
                <a:cs typeface="Times New Roman" pitchFamily="18" charset="0"/>
              </a:rPr>
              <a:t>НУЖД</a:t>
            </a:r>
            <a:r>
              <a:rPr lang="ru-RU" sz="2000" b="1" dirty="0">
                <a:solidFill>
                  <a:schemeClr val="tx1"/>
                </a:solidFill>
                <a:latin typeface="Times New Roman" pitchFamily="18" charset="0"/>
                <a:ea typeface="Times New Roman"/>
                <a:cs typeface="Times New Roman" pitchFamily="18" charset="0"/>
              </a:rPr>
              <a:t/>
            </a:r>
            <a:br>
              <a:rPr lang="ru-RU" sz="2000" b="1" dirty="0">
                <a:solidFill>
                  <a:schemeClr val="tx1"/>
                </a:solidFill>
                <a:latin typeface="Times New Roman" pitchFamily="18" charset="0"/>
                <a:ea typeface="Times New Roman"/>
                <a:cs typeface="Times New Roman" pitchFamily="18" charset="0"/>
              </a:rPr>
            </a:br>
            <a:endParaRPr lang="ru-RU" sz="2000" dirty="0">
              <a:solidFill>
                <a:schemeClr val="tx1"/>
              </a:solidFill>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92500"/>
          </a:bodyPr>
          <a:lstStyle/>
          <a:p>
            <a:pPr marL="0" indent="0" algn="just">
              <a:lnSpc>
                <a:spcPct val="120000"/>
              </a:lnSpc>
              <a:spcBef>
                <a:spcPts val="0"/>
              </a:spcBef>
              <a:spcAft>
                <a:spcPts val="0"/>
              </a:spcAft>
              <a:buNone/>
            </a:pPr>
            <a:r>
              <a:rPr lang="ru-RU" sz="1600" dirty="0" smtClean="0">
                <a:latin typeface="Times New Roman" pitchFamily="18" charset="0"/>
                <a:ea typeface="Times New Roman"/>
                <a:cs typeface="Times New Roman" pitchFamily="18" charset="0"/>
              </a:rPr>
              <a:t>	</a:t>
            </a:r>
            <a:r>
              <a:rPr lang="ru-RU" sz="1600" b="1" dirty="0" smtClean="0">
                <a:solidFill>
                  <a:schemeClr val="tx1"/>
                </a:solidFill>
                <a:latin typeface="Times New Roman" pitchFamily="18" charset="0"/>
                <a:ea typeface="Times New Roman"/>
                <a:cs typeface="Times New Roman" pitchFamily="18" charset="0"/>
              </a:rPr>
              <a:t>Для </a:t>
            </a:r>
            <a:r>
              <a:rPr lang="ru-RU" sz="1600" b="1" dirty="0">
                <a:solidFill>
                  <a:schemeClr val="tx1"/>
                </a:solidFill>
                <a:latin typeface="Times New Roman" pitchFamily="18" charset="0"/>
                <a:ea typeface="Times New Roman"/>
                <a:cs typeface="Times New Roman" pitchFamily="18" charset="0"/>
              </a:rPr>
              <a:t>оценки заявок </a:t>
            </a:r>
            <a:r>
              <a:rPr lang="ru-RU" sz="1600" b="1" dirty="0" smtClean="0">
                <a:solidFill>
                  <a:schemeClr val="tx1"/>
                </a:solidFill>
                <a:latin typeface="Times New Roman" pitchFamily="18" charset="0"/>
                <a:ea typeface="Times New Roman"/>
                <a:cs typeface="Times New Roman" pitchFamily="18" charset="0"/>
              </a:rPr>
              <a:t>применяются </a:t>
            </a:r>
            <a:r>
              <a:rPr lang="ru-RU" sz="1600" b="1" dirty="0">
                <a:solidFill>
                  <a:schemeClr val="tx1"/>
                </a:solidFill>
                <a:latin typeface="Times New Roman" pitchFamily="18" charset="0"/>
                <a:ea typeface="Times New Roman"/>
                <a:cs typeface="Times New Roman" pitchFamily="18" charset="0"/>
              </a:rPr>
              <a:t>следующие критерии оценки:</a:t>
            </a:r>
          </a:p>
          <a:p>
            <a:pPr marL="0" indent="342900" algn="just">
              <a:lnSpc>
                <a:spcPct val="120000"/>
              </a:lnSpc>
              <a:spcBef>
                <a:spcPts val="0"/>
              </a:spcBef>
              <a:spcAft>
                <a:spcPts val="0"/>
              </a:spcAft>
            </a:pPr>
            <a:r>
              <a:rPr lang="ru-RU" sz="1600" dirty="0">
                <a:solidFill>
                  <a:schemeClr val="tx1"/>
                </a:solidFill>
                <a:latin typeface="Times New Roman" pitchFamily="18" charset="0"/>
                <a:ea typeface="Times New Roman"/>
                <a:cs typeface="Times New Roman" pitchFamily="18" charset="0"/>
              </a:rPr>
              <a:t>а) цена контракта, сумма цен единиц товара, работы, услуги;</a:t>
            </a:r>
          </a:p>
          <a:p>
            <a:pPr marL="0" indent="342900" algn="just">
              <a:lnSpc>
                <a:spcPct val="120000"/>
              </a:lnSpc>
              <a:spcBef>
                <a:spcPts val="0"/>
              </a:spcBef>
              <a:spcAft>
                <a:spcPts val="0"/>
              </a:spcAft>
            </a:pPr>
            <a:r>
              <a:rPr lang="ru-RU" sz="1600" dirty="0">
                <a:solidFill>
                  <a:schemeClr val="tx1"/>
                </a:solidFill>
                <a:latin typeface="Times New Roman" pitchFamily="18" charset="0"/>
                <a:ea typeface="Times New Roman"/>
                <a:cs typeface="Times New Roman" pitchFamily="18" charset="0"/>
              </a:rPr>
              <a:t>б) расходы;</a:t>
            </a:r>
          </a:p>
          <a:p>
            <a:pPr marL="0" indent="342900" algn="just">
              <a:lnSpc>
                <a:spcPct val="120000"/>
              </a:lnSpc>
              <a:spcBef>
                <a:spcPts val="0"/>
              </a:spcBef>
              <a:spcAft>
                <a:spcPts val="0"/>
              </a:spcAft>
            </a:pPr>
            <a:r>
              <a:rPr lang="ru-RU" sz="1600" dirty="0">
                <a:solidFill>
                  <a:schemeClr val="tx1"/>
                </a:solidFill>
                <a:latin typeface="Times New Roman" pitchFamily="18" charset="0"/>
                <a:ea typeface="Times New Roman"/>
                <a:cs typeface="Times New Roman" pitchFamily="18" charset="0"/>
              </a:rPr>
              <a:t>в) характеристики объекта закупки;</a:t>
            </a:r>
          </a:p>
          <a:p>
            <a:pPr marL="0" indent="342900" algn="just">
              <a:lnSpc>
                <a:spcPct val="120000"/>
              </a:lnSpc>
              <a:spcBef>
                <a:spcPts val="0"/>
              </a:spcBef>
              <a:spcAft>
                <a:spcPts val="0"/>
              </a:spcAft>
            </a:pPr>
            <a:r>
              <a:rPr lang="ru-RU" sz="1600" dirty="0">
                <a:solidFill>
                  <a:schemeClr val="tx1"/>
                </a:solidFill>
                <a:latin typeface="Times New Roman" pitchFamily="18" charset="0"/>
                <a:ea typeface="Times New Roman"/>
                <a:cs typeface="Times New Roman" pitchFamily="18" charset="0"/>
              </a:rPr>
              <a:t>г) квалификация участников закупки</a:t>
            </a:r>
            <a:r>
              <a:rPr lang="ru-RU" sz="1600" dirty="0" smtClean="0">
                <a:solidFill>
                  <a:schemeClr val="tx1"/>
                </a:solidFill>
                <a:latin typeface="Times New Roman" pitchFamily="18" charset="0"/>
                <a:ea typeface="Times New Roman"/>
                <a:cs typeface="Times New Roman" pitchFamily="18" charset="0"/>
              </a:rPr>
              <a:t>.</a:t>
            </a:r>
          </a:p>
          <a:p>
            <a:pPr marL="0" indent="342900" algn="just">
              <a:lnSpc>
                <a:spcPct val="120000"/>
              </a:lnSpc>
              <a:spcBef>
                <a:spcPts val="0"/>
              </a:spcBef>
              <a:spcAft>
                <a:spcPts val="0"/>
              </a:spcAft>
            </a:pPr>
            <a:r>
              <a:rPr lang="ru-RU" sz="1500" b="1" dirty="0">
                <a:solidFill>
                  <a:schemeClr val="tx1"/>
                </a:solidFill>
                <a:latin typeface="Times New Roman" pitchFamily="18" charset="0"/>
                <a:ea typeface="Times New Roman"/>
                <a:cs typeface="Times New Roman" pitchFamily="18" charset="0"/>
              </a:rPr>
              <a:t>При проведении конкурсов:</a:t>
            </a:r>
          </a:p>
          <a:p>
            <a:pPr marL="0" indent="342900" algn="just">
              <a:lnSpc>
                <a:spcPct val="120000"/>
              </a:lnSpc>
              <a:spcBef>
                <a:spcPts val="0"/>
              </a:spcBef>
              <a:spcAft>
                <a:spcPts val="0"/>
              </a:spcAft>
            </a:pPr>
            <a:r>
              <a:rPr lang="ru-RU" sz="1500" dirty="0">
                <a:solidFill>
                  <a:schemeClr val="tx1"/>
                </a:solidFill>
                <a:latin typeface="Times New Roman" pitchFamily="18" charset="0"/>
                <a:ea typeface="Times New Roman"/>
                <a:cs typeface="Times New Roman" pitchFamily="18" charset="0"/>
              </a:rPr>
              <a:t>а) </a:t>
            </a:r>
            <a:r>
              <a:rPr lang="ru-RU" sz="1500" dirty="0" smtClean="0">
                <a:solidFill>
                  <a:schemeClr val="tx1"/>
                </a:solidFill>
                <a:latin typeface="Times New Roman" pitchFamily="18" charset="0"/>
                <a:ea typeface="Times New Roman"/>
                <a:cs typeface="Times New Roman" pitchFamily="18" charset="0"/>
              </a:rPr>
              <a:t>применяются </a:t>
            </a:r>
            <a:r>
              <a:rPr lang="ru-RU" sz="1500" dirty="0">
                <a:solidFill>
                  <a:schemeClr val="tx1"/>
                </a:solidFill>
                <a:latin typeface="Times New Roman" pitchFamily="18" charset="0"/>
                <a:ea typeface="Times New Roman"/>
                <a:cs typeface="Times New Roman" pitchFamily="18" charset="0"/>
              </a:rPr>
              <a:t>не менее 2 критериев оценки, одним из которых должен являться критерий </a:t>
            </a:r>
            <a:r>
              <a:rPr lang="ru-RU" sz="1500" dirty="0" smtClean="0">
                <a:solidFill>
                  <a:schemeClr val="tx1"/>
                </a:solidFill>
                <a:latin typeface="Times New Roman" pitchFamily="18" charset="0"/>
                <a:ea typeface="Times New Roman"/>
                <a:cs typeface="Times New Roman" pitchFamily="18" charset="0"/>
              </a:rPr>
              <a:t>оценки «цена контракта, сумма цен единиц товара, работы, услуги»;</a:t>
            </a:r>
            <a:endParaRPr lang="ru-RU" sz="1500" dirty="0">
              <a:solidFill>
                <a:schemeClr val="tx1"/>
              </a:solidFill>
              <a:latin typeface="Times New Roman" pitchFamily="18" charset="0"/>
              <a:ea typeface="Times New Roman"/>
              <a:cs typeface="Times New Roman" pitchFamily="18" charset="0"/>
            </a:endParaRPr>
          </a:p>
          <a:p>
            <a:pPr marL="0" indent="342900" algn="just">
              <a:lnSpc>
                <a:spcPct val="120000"/>
              </a:lnSpc>
              <a:spcBef>
                <a:spcPts val="0"/>
              </a:spcBef>
              <a:spcAft>
                <a:spcPts val="0"/>
              </a:spcAft>
            </a:pPr>
            <a:r>
              <a:rPr lang="ru-RU" sz="1500" dirty="0">
                <a:solidFill>
                  <a:schemeClr val="tx1"/>
                </a:solidFill>
                <a:latin typeface="Times New Roman" pitchFamily="18" charset="0"/>
                <a:ea typeface="Times New Roman"/>
                <a:cs typeface="Times New Roman" pitchFamily="18" charset="0"/>
              </a:rPr>
              <a:t>б) критерии оценки, </a:t>
            </a:r>
            <a:r>
              <a:rPr lang="ru-RU" sz="1500" dirty="0">
                <a:solidFill>
                  <a:prstClr val="black"/>
                </a:solidFill>
                <a:latin typeface="Times New Roman" pitchFamily="18" charset="0"/>
                <a:ea typeface="Times New Roman"/>
                <a:cs typeface="Times New Roman" pitchFamily="18" charset="0"/>
              </a:rPr>
              <a:t>«цена контракта, сумма цен единиц товара, работы, услуги</a:t>
            </a:r>
            <a:r>
              <a:rPr lang="ru-RU" sz="1500" dirty="0" smtClean="0">
                <a:solidFill>
                  <a:prstClr val="black"/>
                </a:solidFill>
                <a:latin typeface="Times New Roman" pitchFamily="18" charset="0"/>
                <a:ea typeface="Times New Roman"/>
                <a:cs typeface="Times New Roman" pitchFamily="18" charset="0"/>
              </a:rPr>
              <a:t>» и «расходы» </a:t>
            </a:r>
            <a:r>
              <a:rPr lang="ru-RU" sz="1500" dirty="0" smtClean="0">
                <a:solidFill>
                  <a:schemeClr val="tx1"/>
                </a:solidFill>
                <a:latin typeface="Times New Roman" pitchFamily="18" charset="0"/>
                <a:ea typeface="Times New Roman"/>
                <a:cs typeface="Times New Roman" pitchFamily="18" charset="0"/>
              </a:rPr>
              <a:t> </a:t>
            </a:r>
            <a:r>
              <a:rPr lang="ru-RU" sz="1500" dirty="0">
                <a:solidFill>
                  <a:schemeClr val="tx1"/>
                </a:solidFill>
                <a:latin typeface="Times New Roman" pitchFamily="18" charset="0"/>
                <a:ea typeface="Times New Roman"/>
                <a:cs typeface="Times New Roman" pitchFamily="18" charset="0"/>
              </a:rPr>
              <a:t>могут не применяться при осуществлении закупок товаров, работ, услуг, в отношении которых в соответствии с законодательством Российской Федерации установлены регулируемые цены (тарифы);</a:t>
            </a:r>
          </a:p>
          <a:p>
            <a:pPr marL="0" indent="342900" algn="just">
              <a:lnSpc>
                <a:spcPct val="120000"/>
              </a:lnSpc>
              <a:spcBef>
                <a:spcPts val="0"/>
              </a:spcBef>
              <a:spcAft>
                <a:spcPts val="0"/>
              </a:spcAft>
            </a:pPr>
            <a:r>
              <a:rPr lang="ru-RU" sz="1500" dirty="0">
                <a:solidFill>
                  <a:schemeClr val="tx1"/>
                </a:solidFill>
                <a:latin typeface="Times New Roman" pitchFamily="18" charset="0"/>
                <a:ea typeface="Times New Roman"/>
                <a:cs typeface="Times New Roman" pitchFamily="18" charset="0"/>
              </a:rPr>
              <a:t>в) значимость критерия оценки определяется с учетом </a:t>
            </a:r>
            <a:r>
              <a:rPr lang="ru-RU" sz="1500" dirty="0" smtClean="0">
                <a:solidFill>
                  <a:schemeClr val="tx1"/>
                </a:solidFill>
                <a:latin typeface="Times New Roman" pitchFamily="18" charset="0"/>
                <a:ea typeface="Times New Roman"/>
                <a:cs typeface="Times New Roman" pitchFamily="18" charset="0"/>
              </a:rPr>
              <a:t>Положения </a:t>
            </a:r>
            <a:r>
              <a:rPr lang="ru-RU" sz="1500" dirty="0">
                <a:solidFill>
                  <a:schemeClr val="tx1"/>
                </a:solidFill>
                <a:latin typeface="Times New Roman" pitchFamily="18" charset="0"/>
                <a:ea typeface="Times New Roman"/>
                <a:cs typeface="Times New Roman" pitchFamily="18" charset="0"/>
              </a:rPr>
              <a:t>и предельных величин значимости критериев оценки согласно </a:t>
            </a:r>
            <a:r>
              <a:rPr lang="ru-RU" sz="1500" dirty="0" smtClean="0">
                <a:solidFill>
                  <a:schemeClr val="tx1"/>
                </a:solidFill>
                <a:latin typeface="Times New Roman" pitchFamily="18" charset="0"/>
                <a:ea typeface="Times New Roman"/>
                <a:cs typeface="Times New Roman" pitchFamily="18" charset="0"/>
              </a:rPr>
              <a:t> Приложению к Положению;</a:t>
            </a:r>
          </a:p>
          <a:p>
            <a:pPr marL="0" indent="342900" algn="just">
              <a:lnSpc>
                <a:spcPct val="120000"/>
              </a:lnSpc>
              <a:spcBef>
                <a:spcPts val="0"/>
              </a:spcBef>
              <a:spcAft>
                <a:spcPts val="0"/>
              </a:spcAft>
            </a:pPr>
            <a:r>
              <a:rPr lang="ru-RU" sz="1500" dirty="0">
                <a:solidFill>
                  <a:schemeClr val="tx1"/>
                </a:solidFill>
                <a:latin typeface="Times New Roman" pitchFamily="18" charset="0"/>
                <a:ea typeface="Times New Roman"/>
                <a:cs typeface="Times New Roman" pitchFamily="18" charset="0"/>
              </a:rPr>
              <a:t>г</a:t>
            </a:r>
            <a:r>
              <a:rPr lang="ru-RU" sz="1500" dirty="0" smtClean="0">
                <a:solidFill>
                  <a:schemeClr val="tx1"/>
                </a:solidFill>
                <a:latin typeface="Times New Roman" pitchFamily="18" charset="0"/>
                <a:ea typeface="Times New Roman"/>
                <a:cs typeface="Times New Roman" pitchFamily="18" charset="0"/>
              </a:rPr>
              <a:t>) </a:t>
            </a:r>
            <a:r>
              <a:rPr lang="ru-RU" sz="1500" dirty="0">
                <a:solidFill>
                  <a:schemeClr val="tx1"/>
                </a:solidFill>
                <a:latin typeface="Times New Roman" pitchFamily="18" charset="0"/>
                <a:ea typeface="Times New Roman"/>
                <a:cs typeface="Times New Roman" pitchFamily="18" charset="0"/>
              </a:rPr>
              <a:t>величина значимости критерия </a:t>
            </a:r>
            <a:r>
              <a:rPr lang="ru-RU" sz="1500" dirty="0" smtClean="0">
                <a:solidFill>
                  <a:schemeClr val="tx1"/>
                </a:solidFill>
                <a:latin typeface="Times New Roman" pitchFamily="18" charset="0"/>
                <a:ea typeface="Times New Roman"/>
                <a:cs typeface="Times New Roman" pitchFamily="18" charset="0"/>
              </a:rPr>
              <a:t>оценки «расходы» не </a:t>
            </a:r>
            <a:r>
              <a:rPr lang="ru-RU" sz="1500" dirty="0">
                <a:solidFill>
                  <a:schemeClr val="tx1"/>
                </a:solidFill>
                <a:latin typeface="Times New Roman" pitchFamily="18" charset="0"/>
                <a:ea typeface="Times New Roman"/>
                <a:cs typeface="Times New Roman" pitchFamily="18" charset="0"/>
              </a:rPr>
              <a:t>должна превышать величину значимости критерия </a:t>
            </a:r>
            <a:r>
              <a:rPr lang="ru-RU" sz="1500" dirty="0" smtClean="0">
                <a:solidFill>
                  <a:schemeClr val="tx1"/>
                </a:solidFill>
                <a:latin typeface="Times New Roman" pitchFamily="18" charset="0"/>
                <a:ea typeface="Times New Roman"/>
                <a:cs typeface="Times New Roman" pitchFamily="18" charset="0"/>
              </a:rPr>
              <a:t>оценки </a:t>
            </a:r>
            <a:r>
              <a:rPr lang="ru-RU" sz="1500" dirty="0" smtClean="0">
                <a:solidFill>
                  <a:prstClr val="black"/>
                </a:solidFill>
                <a:latin typeface="Times New Roman" pitchFamily="18" charset="0"/>
                <a:ea typeface="Times New Roman"/>
                <a:cs typeface="Times New Roman" pitchFamily="18" charset="0"/>
              </a:rPr>
              <a:t>«</a:t>
            </a:r>
            <a:r>
              <a:rPr lang="ru-RU" sz="1500" dirty="0">
                <a:solidFill>
                  <a:prstClr val="black"/>
                </a:solidFill>
                <a:latin typeface="Times New Roman" pitchFamily="18" charset="0"/>
                <a:ea typeface="Times New Roman"/>
                <a:cs typeface="Times New Roman" pitchFamily="18" charset="0"/>
              </a:rPr>
              <a:t>цена контракта, сумма цен единиц товара, работы, услуги</a:t>
            </a:r>
            <a:r>
              <a:rPr lang="ru-RU" sz="1500" dirty="0" smtClean="0">
                <a:solidFill>
                  <a:prstClr val="black"/>
                </a:solidFill>
                <a:latin typeface="Times New Roman" pitchFamily="18" charset="0"/>
                <a:ea typeface="Times New Roman"/>
                <a:cs typeface="Times New Roman" pitchFamily="18" charset="0"/>
              </a:rPr>
              <a:t>»;</a:t>
            </a:r>
            <a:r>
              <a:rPr lang="ru-RU" sz="1500" dirty="0" smtClean="0">
                <a:solidFill>
                  <a:schemeClr val="tx1"/>
                </a:solidFill>
                <a:latin typeface="Times New Roman" pitchFamily="18" charset="0"/>
                <a:ea typeface="Times New Roman"/>
                <a:cs typeface="Times New Roman" pitchFamily="18" charset="0"/>
              </a:rPr>
              <a:t> </a:t>
            </a:r>
          </a:p>
          <a:p>
            <a:pPr marL="0" indent="342900" algn="just">
              <a:lnSpc>
                <a:spcPct val="120000"/>
              </a:lnSpc>
              <a:spcBef>
                <a:spcPts val="0"/>
              </a:spcBef>
              <a:spcAft>
                <a:spcPts val="0"/>
              </a:spcAft>
            </a:pPr>
            <a:r>
              <a:rPr lang="ru-RU" sz="1500" dirty="0" smtClean="0">
                <a:solidFill>
                  <a:schemeClr val="tx1"/>
                </a:solidFill>
                <a:latin typeface="Times New Roman" pitchFamily="18" charset="0"/>
                <a:ea typeface="Times New Roman"/>
                <a:cs typeface="Times New Roman" pitchFamily="18" charset="0"/>
              </a:rPr>
              <a:t>д</a:t>
            </a:r>
            <a:r>
              <a:rPr lang="ru-RU" sz="1500" dirty="0">
                <a:solidFill>
                  <a:schemeClr val="tx1"/>
                </a:solidFill>
                <a:latin typeface="Times New Roman" pitchFamily="18" charset="0"/>
                <a:ea typeface="Times New Roman"/>
                <a:cs typeface="Times New Roman" pitchFamily="18" charset="0"/>
              </a:rPr>
              <a:t>) сумма величин значимости критериев оценки составляет 100 </a:t>
            </a:r>
            <a:r>
              <a:rPr lang="ru-RU" sz="1500" dirty="0" smtClean="0">
                <a:solidFill>
                  <a:schemeClr val="tx1"/>
                </a:solidFill>
                <a:latin typeface="Times New Roman" pitchFamily="18" charset="0"/>
                <a:ea typeface="Times New Roman"/>
                <a:cs typeface="Times New Roman" pitchFamily="18" charset="0"/>
              </a:rPr>
              <a:t>процентов</a:t>
            </a:r>
            <a:r>
              <a:rPr lang="ru-RU" sz="1500" dirty="0">
                <a:solidFill>
                  <a:schemeClr val="tx1"/>
                </a:solidFill>
                <a:latin typeface="Times New Roman" pitchFamily="18" charset="0"/>
                <a:ea typeface="Times New Roman"/>
                <a:cs typeface="Times New Roman" pitchFamily="18" charset="0"/>
              </a:rPr>
              <a:t>.</a:t>
            </a:r>
          </a:p>
          <a:p>
            <a:pPr marL="0" indent="342900" algn="just">
              <a:lnSpc>
                <a:spcPct val="120000"/>
              </a:lnSpc>
              <a:spcBef>
                <a:spcPts val="0"/>
              </a:spcBef>
              <a:spcAft>
                <a:spcPts val="0"/>
              </a:spcAft>
            </a:pPr>
            <a:endParaRPr lang="ru-RU" sz="1600" dirty="0">
              <a:solidFill>
                <a:schemeClr val="tx1"/>
              </a:solidFill>
              <a:latin typeface="Times New Roman" pitchFamily="18" charset="0"/>
              <a:ea typeface="Times New Roman"/>
              <a:cs typeface="Times New Roman" pitchFamily="18" charset="0"/>
            </a:endParaRPr>
          </a:p>
          <a:p>
            <a:pPr marL="0">
              <a:lnSpc>
                <a:spcPct val="120000"/>
              </a:lnSpc>
              <a:spcBef>
                <a:spcPts val="0"/>
              </a:spcBef>
            </a:pPr>
            <a:endParaRPr lang="ru-RU"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372483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b="1" dirty="0" smtClean="0">
                <a:latin typeface="Times New Roman" pitchFamily="18" charset="0"/>
                <a:ea typeface="Times New Roman"/>
                <a:cs typeface="Times New Roman" pitchFamily="18" charset="0"/>
              </a:rPr>
              <a:t/>
            </a:r>
            <a:br>
              <a:rPr lang="ru-RU" sz="2000" b="1" dirty="0" smtClean="0">
                <a:latin typeface="Times New Roman" pitchFamily="18" charset="0"/>
                <a:ea typeface="Times New Roman"/>
                <a:cs typeface="Times New Roman" pitchFamily="18" charset="0"/>
              </a:rPr>
            </a:br>
            <a:r>
              <a:rPr lang="ru-RU" sz="2000" b="1" dirty="0" smtClean="0">
                <a:latin typeface="Times New Roman" pitchFamily="18" charset="0"/>
                <a:ea typeface="Times New Roman"/>
                <a:cs typeface="Times New Roman" pitchFamily="18" charset="0"/>
              </a:rPr>
              <a:t>Оценка </a:t>
            </a:r>
            <a:r>
              <a:rPr lang="ru-RU" sz="2000" b="1" dirty="0">
                <a:latin typeface="Times New Roman" pitchFamily="18" charset="0"/>
                <a:ea typeface="Times New Roman"/>
                <a:cs typeface="Times New Roman" pitchFamily="18" charset="0"/>
              </a:rPr>
              <a:t>заявок по критерию оценки </a:t>
            </a:r>
            <a:r>
              <a:rPr lang="ru-RU" sz="2000" b="1" dirty="0" smtClean="0">
                <a:latin typeface="Times New Roman" pitchFamily="18" charset="0"/>
                <a:ea typeface="Times New Roman"/>
                <a:cs typeface="Times New Roman" pitchFamily="18" charset="0"/>
              </a:rPr>
              <a:t>«цена </a:t>
            </a:r>
            <a:r>
              <a:rPr lang="ru-RU" sz="2000" b="1" dirty="0">
                <a:latin typeface="Times New Roman" pitchFamily="18" charset="0"/>
                <a:ea typeface="Times New Roman"/>
                <a:cs typeface="Times New Roman" pitchFamily="18" charset="0"/>
              </a:rPr>
              <a:t>контракта, </a:t>
            </a:r>
            <a:r>
              <a:rPr lang="ru-RU" sz="2000" b="1" dirty="0" smtClean="0">
                <a:latin typeface="Times New Roman" pitchFamily="18" charset="0"/>
                <a:ea typeface="Times New Roman"/>
                <a:cs typeface="Times New Roman" pitchFamily="18" charset="0"/>
              </a:rPr>
              <a:t>сумма цен </a:t>
            </a:r>
            <a:r>
              <a:rPr lang="ru-RU" sz="2000" b="1" dirty="0">
                <a:latin typeface="Times New Roman" pitchFamily="18" charset="0"/>
                <a:ea typeface="Times New Roman"/>
                <a:cs typeface="Times New Roman" pitchFamily="18" charset="0"/>
              </a:rPr>
              <a:t>единиц товара, работы, </a:t>
            </a:r>
            <a:r>
              <a:rPr lang="ru-RU" sz="2000" b="1" dirty="0" smtClean="0">
                <a:latin typeface="Times New Roman" pitchFamily="18" charset="0"/>
                <a:ea typeface="Times New Roman"/>
                <a:cs typeface="Times New Roman" pitchFamily="18" charset="0"/>
              </a:rPr>
              <a:t>услуги»</a:t>
            </a:r>
            <a:r>
              <a:rPr lang="ru-RU" sz="2000" b="1" dirty="0">
                <a:latin typeface="Times New Roman" pitchFamily="18" charset="0"/>
                <a:ea typeface="Times New Roman"/>
                <a:cs typeface="Times New Roman" pitchFamily="18" charset="0"/>
              </a:rPr>
              <a:t/>
            </a:r>
            <a:br>
              <a:rPr lang="ru-RU" sz="2000" b="1" dirty="0">
                <a:latin typeface="Times New Roman" pitchFamily="18" charset="0"/>
                <a:ea typeface="Times New Roman"/>
                <a:cs typeface="Times New Roman" pitchFamily="18" charset="0"/>
              </a:rPr>
            </a:br>
            <a:endParaRPr lang="ru-RU" sz="2000"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lnSpcReduction="10000"/>
          </a:bodyPr>
          <a:lstStyle/>
          <a:p>
            <a:pPr indent="342900" algn="just">
              <a:spcAft>
                <a:spcPts val="0"/>
              </a:spcAft>
            </a:pPr>
            <a:r>
              <a:rPr lang="ru-RU" sz="1500" dirty="0" smtClean="0">
                <a:solidFill>
                  <a:schemeClr val="tx1"/>
                </a:solidFill>
                <a:latin typeface="Times New Roman" pitchFamily="18" charset="0"/>
                <a:ea typeface="Times New Roman"/>
                <a:cs typeface="Times New Roman" pitchFamily="18" charset="0"/>
              </a:rPr>
              <a:t>Значение количества баллов по критерию оценки "цена контракта, сумма цен единиц товара, работы, услуги", присваиваемое заявке, которая подлежит оценке по указанному критерию оценки, (</a:t>
            </a:r>
            <a:r>
              <a:rPr lang="ru-RU" sz="1500" dirty="0" err="1" smtClean="0">
                <a:solidFill>
                  <a:schemeClr val="tx1"/>
                </a:solidFill>
                <a:latin typeface="Times New Roman" pitchFamily="18" charset="0"/>
                <a:ea typeface="Times New Roman"/>
                <a:cs typeface="Times New Roman" pitchFamily="18" charset="0"/>
              </a:rPr>
              <a:t>БЦ</a:t>
            </a:r>
            <a:r>
              <a:rPr lang="ru-RU" sz="1500" baseline="-25000" dirty="0" err="1" smtClean="0">
                <a:solidFill>
                  <a:schemeClr val="tx1"/>
                </a:solidFill>
                <a:latin typeface="Times New Roman" pitchFamily="18" charset="0"/>
                <a:ea typeface="Times New Roman"/>
                <a:cs typeface="Times New Roman" pitchFamily="18" charset="0"/>
              </a:rPr>
              <a:t>i</a:t>
            </a:r>
            <a:r>
              <a:rPr lang="ru-RU" sz="1500" dirty="0" smtClean="0">
                <a:solidFill>
                  <a:schemeClr val="tx1"/>
                </a:solidFill>
                <a:latin typeface="Times New Roman" pitchFamily="18" charset="0"/>
                <a:ea typeface="Times New Roman"/>
                <a:cs typeface="Times New Roman" pitchFamily="18" charset="0"/>
              </a:rPr>
              <a:t>) определяется по формуле:</a:t>
            </a:r>
          </a:p>
          <a:p>
            <a:pPr algn="just">
              <a:spcAft>
                <a:spcPts val="0"/>
              </a:spcAft>
            </a:pPr>
            <a:r>
              <a:rPr lang="ru-RU" dirty="0" smtClean="0">
                <a:latin typeface="Calibri"/>
                <a:ea typeface="Times New Roman"/>
              </a:rPr>
              <a:t> </a:t>
            </a:r>
          </a:p>
          <a:p>
            <a:pPr algn="just">
              <a:spcAft>
                <a:spcPts val="0"/>
              </a:spcAft>
            </a:pPr>
            <a:r>
              <a:rPr lang="ru-RU" dirty="0" smtClean="0">
                <a:latin typeface="Calibri"/>
                <a:ea typeface="Times New Roman"/>
              </a:rPr>
              <a:t> </a:t>
            </a:r>
          </a:p>
          <a:p>
            <a:pPr indent="342900" algn="just">
              <a:spcAft>
                <a:spcPts val="0"/>
              </a:spcAft>
            </a:pPr>
            <a:r>
              <a:rPr lang="ru-RU" sz="1400" dirty="0" smtClean="0">
                <a:solidFill>
                  <a:schemeClr val="tx1"/>
                </a:solidFill>
                <a:latin typeface="Times New Roman" pitchFamily="18" charset="0"/>
                <a:ea typeface="Times New Roman"/>
                <a:cs typeface="Times New Roman" pitchFamily="18" charset="0"/>
              </a:rPr>
              <a:t>где:</a:t>
            </a:r>
          </a:p>
          <a:p>
            <a:pPr indent="342900" algn="just">
              <a:spcBef>
                <a:spcPts val="1100"/>
              </a:spcBef>
              <a:spcAft>
                <a:spcPts val="0"/>
              </a:spcAft>
            </a:pPr>
            <a:r>
              <a:rPr lang="ru-RU" sz="1400" dirty="0" err="1" smtClean="0">
                <a:solidFill>
                  <a:schemeClr val="tx1"/>
                </a:solidFill>
                <a:latin typeface="Times New Roman" pitchFamily="18" charset="0"/>
                <a:ea typeface="Times New Roman"/>
                <a:cs typeface="Times New Roman" pitchFamily="18" charset="0"/>
              </a:rPr>
              <a:t>Ц</a:t>
            </a:r>
            <a:r>
              <a:rPr lang="ru-RU" sz="1400" baseline="-25000" dirty="0" err="1" smtClean="0">
                <a:solidFill>
                  <a:schemeClr val="tx1"/>
                </a:solidFill>
                <a:latin typeface="Times New Roman" pitchFamily="18" charset="0"/>
                <a:ea typeface="Times New Roman"/>
                <a:cs typeface="Times New Roman" pitchFamily="18" charset="0"/>
              </a:rPr>
              <a:t>i</a:t>
            </a:r>
            <a:r>
              <a:rPr lang="ru-RU" sz="1400" dirty="0" smtClean="0">
                <a:solidFill>
                  <a:schemeClr val="tx1"/>
                </a:solidFill>
                <a:latin typeface="Times New Roman" pitchFamily="18" charset="0"/>
                <a:ea typeface="Times New Roman"/>
                <a:cs typeface="Times New Roman" pitchFamily="18" charset="0"/>
              </a:rPr>
              <a:t> - предложение участника закупки о цене контракта, или о сумме цен всех контрактов, заключаемых по результатам проведения совместного конкурса (в случае проведения совместного конкурса), или о сумме цен единиц товара, работы, услуги (в случае, проведения закупки без объема, в том числе при проведении в этом случае совместного конкурса), заявка (часть заявки) которого подлежит оценке по критерию оценки "цена контракта, сумма цен единиц товара, работы, услуги" (далее - ценовое предложение);</a:t>
            </a:r>
          </a:p>
          <a:p>
            <a:pPr indent="342900" algn="just">
              <a:spcBef>
                <a:spcPts val="1100"/>
              </a:spcBef>
              <a:spcAft>
                <a:spcPts val="0"/>
              </a:spcAft>
            </a:pPr>
            <a:r>
              <a:rPr lang="ru-RU" sz="1400" dirty="0" err="1" smtClean="0">
                <a:solidFill>
                  <a:schemeClr val="tx1"/>
                </a:solidFill>
                <a:latin typeface="Times New Roman" pitchFamily="18" charset="0"/>
                <a:ea typeface="Times New Roman"/>
                <a:cs typeface="Times New Roman" pitchFamily="18" charset="0"/>
              </a:rPr>
              <a:t>Ц</a:t>
            </a:r>
            <a:r>
              <a:rPr lang="ru-RU" sz="1400" baseline="-25000" dirty="0" err="1" smtClean="0">
                <a:solidFill>
                  <a:schemeClr val="tx1"/>
                </a:solidFill>
                <a:latin typeface="Times New Roman" pitchFamily="18" charset="0"/>
                <a:ea typeface="Times New Roman"/>
                <a:cs typeface="Times New Roman" pitchFamily="18" charset="0"/>
              </a:rPr>
              <a:t>л</a:t>
            </a:r>
            <a:r>
              <a:rPr lang="ru-RU" sz="1400" dirty="0" smtClean="0">
                <a:solidFill>
                  <a:schemeClr val="tx1"/>
                </a:solidFill>
                <a:latin typeface="Times New Roman" pitchFamily="18" charset="0"/>
                <a:ea typeface="Times New Roman"/>
                <a:cs typeface="Times New Roman" pitchFamily="18" charset="0"/>
              </a:rPr>
              <a:t> - наилучшее ценовое предложение из числа предложенных в соответствии с Федеральным законом участниками закупки, заявки (части заявки) которых подлежат оценке по критерию оценки "цена контракта, сумма цен единиц товара, работы, услуги".</a:t>
            </a:r>
            <a:r>
              <a:rPr lang="ru-RU" sz="1400" dirty="0">
                <a:latin typeface="Calibri"/>
                <a:ea typeface="Calibri"/>
                <a:cs typeface="Times New Roman"/>
              </a:rPr>
              <a:t> </a:t>
            </a:r>
            <a:endParaRPr lang="ru-RU" sz="1400" dirty="0" smtClean="0">
              <a:latin typeface="Calibri"/>
              <a:ea typeface="Calibri"/>
              <a:cs typeface="Times New Roman"/>
            </a:endParaRPr>
          </a:p>
          <a:p>
            <a:pPr indent="342900" algn="just">
              <a:spcBef>
                <a:spcPts val="1100"/>
              </a:spcBef>
              <a:spcAft>
                <a:spcPts val="0"/>
              </a:spcAft>
            </a:pPr>
            <a:r>
              <a:rPr lang="ru-RU" sz="1400" dirty="0" smtClean="0">
                <a:solidFill>
                  <a:schemeClr val="tx1"/>
                </a:solidFill>
                <a:latin typeface="Times New Roman" pitchFamily="18" charset="0"/>
                <a:ea typeface="Calibri"/>
                <a:cs typeface="Times New Roman" pitchFamily="18" charset="0"/>
              </a:rPr>
              <a:t>Применение </a:t>
            </a:r>
            <a:r>
              <a:rPr lang="ru-RU" sz="1400" dirty="0">
                <a:solidFill>
                  <a:schemeClr val="tx1"/>
                </a:solidFill>
                <a:latin typeface="Times New Roman" pitchFamily="18" charset="0"/>
                <a:ea typeface="Calibri"/>
                <a:cs typeface="Times New Roman" pitchFamily="18" charset="0"/>
              </a:rPr>
              <a:t>показателей оценки по критерию оценки "цена контракта, сумма цен единиц товара, работы, услуги" </a:t>
            </a:r>
            <a:r>
              <a:rPr lang="ru-RU" sz="1400" b="1" dirty="0">
                <a:solidFill>
                  <a:schemeClr val="tx1"/>
                </a:solidFill>
                <a:latin typeface="Times New Roman" pitchFamily="18" charset="0"/>
                <a:ea typeface="Calibri"/>
                <a:cs typeface="Times New Roman" pitchFamily="18" charset="0"/>
              </a:rPr>
              <a:t>не </a:t>
            </a:r>
            <a:r>
              <a:rPr lang="ru-RU" sz="1400" b="1" dirty="0" smtClean="0">
                <a:solidFill>
                  <a:schemeClr val="tx1"/>
                </a:solidFill>
                <a:latin typeface="Times New Roman" pitchFamily="18" charset="0"/>
                <a:ea typeface="Calibri"/>
                <a:cs typeface="Times New Roman" pitchFamily="18" charset="0"/>
              </a:rPr>
              <a:t>допускается</a:t>
            </a:r>
            <a:r>
              <a:rPr lang="ru-RU" sz="1400" dirty="0" smtClean="0">
                <a:solidFill>
                  <a:schemeClr val="tx1"/>
                </a:solidFill>
                <a:latin typeface="Times New Roman" pitchFamily="18" charset="0"/>
                <a:ea typeface="Calibri"/>
                <a:cs typeface="Times New Roman" pitchFamily="18" charset="0"/>
              </a:rPr>
              <a:t>.</a:t>
            </a:r>
            <a:endParaRPr lang="ru-RU" sz="1400" dirty="0" smtClean="0">
              <a:solidFill>
                <a:schemeClr val="tx1"/>
              </a:solidFill>
              <a:latin typeface="Times New Roman" pitchFamily="18" charset="0"/>
              <a:ea typeface="Times New Roman"/>
              <a:cs typeface="Times New Roman" pitchFamily="18" charset="0"/>
            </a:endParaRPr>
          </a:p>
          <a:p>
            <a:pPr indent="342900" algn="just">
              <a:spcBef>
                <a:spcPts val="1100"/>
              </a:spcBef>
              <a:spcAft>
                <a:spcPts val="0"/>
              </a:spcAft>
            </a:pPr>
            <a:endParaRPr lang="ru-RU" sz="1800" dirty="0" smtClean="0">
              <a:solidFill>
                <a:schemeClr val="tx1"/>
              </a:solidFill>
              <a:latin typeface="Times New Roman" pitchFamily="18" charset="0"/>
              <a:ea typeface="Times New Roman"/>
              <a:cs typeface="Times New Roman" pitchFamily="18" charset="0"/>
            </a:endParaRPr>
          </a:p>
          <a:p>
            <a:pPr marL="114300" indent="0">
              <a:buNone/>
            </a:pPr>
            <a:endParaRPr lang="ru-RU"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7944" y="2581473"/>
            <a:ext cx="1857375" cy="54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295075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dirty="0" smtClean="0">
                <a:latin typeface="Calibri"/>
                <a:ea typeface="Times New Roman"/>
              </a:rPr>
              <a:t/>
            </a:r>
            <a:br>
              <a:rPr lang="ru-RU" sz="2800" b="1" dirty="0" smtClean="0">
                <a:latin typeface="Calibri"/>
                <a:ea typeface="Times New Roman"/>
              </a:rPr>
            </a:br>
            <a:r>
              <a:rPr lang="ru-RU" sz="2800" b="1" dirty="0" smtClean="0">
                <a:solidFill>
                  <a:schemeClr val="tx1"/>
                </a:solidFill>
                <a:latin typeface="Times New Roman" pitchFamily="18" charset="0"/>
                <a:ea typeface="Times New Roman"/>
                <a:cs typeface="Times New Roman" pitchFamily="18" charset="0"/>
              </a:rPr>
              <a:t>Оценка </a:t>
            </a:r>
            <a:r>
              <a:rPr lang="ru-RU" sz="2800" b="1" dirty="0">
                <a:solidFill>
                  <a:schemeClr val="tx1"/>
                </a:solidFill>
                <a:latin typeface="Times New Roman" pitchFamily="18" charset="0"/>
                <a:ea typeface="Times New Roman"/>
                <a:cs typeface="Times New Roman" pitchFamily="18" charset="0"/>
              </a:rPr>
              <a:t>заявок по критерию оценки "расходы"</a:t>
            </a:r>
            <a:br>
              <a:rPr lang="ru-RU" sz="2800" b="1" dirty="0">
                <a:solidFill>
                  <a:schemeClr val="tx1"/>
                </a:solidFill>
                <a:latin typeface="Times New Roman" pitchFamily="18" charset="0"/>
                <a:ea typeface="Times New Roman"/>
                <a:cs typeface="Times New Roman" pitchFamily="18" charset="0"/>
              </a:rPr>
            </a:br>
            <a:endParaRPr lang="ru-RU" sz="2800" dirty="0">
              <a:solidFill>
                <a:schemeClr val="tx1"/>
              </a:solidFill>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55000" lnSpcReduction="20000"/>
          </a:bodyPr>
          <a:lstStyle/>
          <a:p>
            <a:pPr marL="0" indent="0" algn="just">
              <a:spcBef>
                <a:spcPts val="0"/>
              </a:spcBef>
              <a:spcAft>
                <a:spcPts val="0"/>
              </a:spcAft>
              <a:buNone/>
            </a:pPr>
            <a:r>
              <a:rPr lang="ru-RU" b="1" dirty="0">
                <a:solidFill>
                  <a:schemeClr val="tx1"/>
                </a:solidFill>
                <a:latin typeface="Times New Roman" pitchFamily="18" charset="0"/>
                <a:ea typeface="Times New Roman"/>
                <a:cs typeface="Times New Roman" pitchFamily="18" charset="0"/>
              </a:rPr>
              <a:t>Критерий</a:t>
            </a:r>
            <a:r>
              <a:rPr lang="ru-RU" dirty="0">
                <a:solidFill>
                  <a:schemeClr val="tx1"/>
                </a:solidFill>
                <a:latin typeface="Times New Roman" pitchFamily="18" charset="0"/>
                <a:ea typeface="Times New Roman"/>
                <a:cs typeface="Times New Roman" pitchFamily="18" charset="0"/>
              </a:rPr>
              <a:t> оценки </a:t>
            </a:r>
            <a:r>
              <a:rPr lang="ru-RU" b="1" dirty="0">
                <a:solidFill>
                  <a:schemeClr val="tx1"/>
                </a:solidFill>
                <a:latin typeface="Times New Roman" pitchFamily="18" charset="0"/>
                <a:ea typeface="Times New Roman"/>
                <a:cs typeface="Times New Roman" pitchFamily="18" charset="0"/>
              </a:rPr>
              <a:t>"расходы" </a:t>
            </a:r>
            <a:r>
              <a:rPr lang="ru-RU" dirty="0">
                <a:solidFill>
                  <a:schemeClr val="tx1"/>
                </a:solidFill>
                <a:latin typeface="Times New Roman" pitchFamily="18" charset="0"/>
                <a:ea typeface="Times New Roman"/>
                <a:cs typeface="Times New Roman" pitchFamily="18" charset="0"/>
              </a:rPr>
              <a:t>может применяться исключительно в целях определения наименьшего значения не предусмотренных условиями контакта расходов, которые возникнут у заказчика после приемки закупаемых товаров, работ</a:t>
            </a:r>
            <a:r>
              <a:rPr lang="ru-RU" dirty="0" smtClean="0">
                <a:solidFill>
                  <a:schemeClr val="tx1"/>
                </a:solidFill>
                <a:latin typeface="Times New Roman" pitchFamily="18" charset="0"/>
                <a:ea typeface="Times New Roman"/>
                <a:cs typeface="Times New Roman" pitchFamily="18" charset="0"/>
              </a:rPr>
              <a:t>.</a:t>
            </a:r>
          </a:p>
          <a:p>
            <a:pPr marL="0" indent="0" algn="just">
              <a:spcBef>
                <a:spcPts val="0"/>
              </a:spcBef>
              <a:spcAft>
                <a:spcPts val="0"/>
              </a:spcAft>
              <a:buNone/>
            </a:pPr>
            <a:endParaRPr lang="ru-RU" dirty="0">
              <a:solidFill>
                <a:schemeClr val="tx1"/>
              </a:solidFill>
              <a:latin typeface="Times New Roman" pitchFamily="18" charset="0"/>
              <a:ea typeface="Times New Roman"/>
              <a:cs typeface="Times New Roman" pitchFamily="18" charset="0"/>
            </a:endParaRPr>
          </a:p>
          <a:p>
            <a:pPr marL="0" indent="342900" algn="just">
              <a:spcBef>
                <a:spcPts val="0"/>
              </a:spcBef>
              <a:spcAft>
                <a:spcPts val="0"/>
              </a:spcAft>
            </a:pPr>
            <a:r>
              <a:rPr lang="ru-RU" dirty="0" smtClean="0">
                <a:solidFill>
                  <a:schemeClr val="tx1"/>
                </a:solidFill>
                <a:latin typeface="Times New Roman" pitchFamily="18" charset="0"/>
                <a:ea typeface="Times New Roman"/>
                <a:cs typeface="Times New Roman" pitchFamily="18" charset="0"/>
              </a:rPr>
              <a:t>В </a:t>
            </a:r>
            <a:r>
              <a:rPr lang="ru-RU" dirty="0">
                <a:solidFill>
                  <a:schemeClr val="tx1"/>
                </a:solidFill>
                <a:latin typeface="Times New Roman" pitchFamily="18" charset="0"/>
                <a:ea typeface="Times New Roman"/>
                <a:cs typeface="Times New Roman" pitchFamily="18" charset="0"/>
              </a:rPr>
              <a:t>случае применения критерия оценки "расходы":</a:t>
            </a:r>
          </a:p>
          <a:p>
            <a:pPr marL="0" indent="342900" algn="just">
              <a:spcBef>
                <a:spcPts val="0"/>
              </a:spcBef>
              <a:spcAft>
                <a:spcPts val="0"/>
              </a:spcAft>
            </a:pPr>
            <a:r>
              <a:rPr lang="ru-RU" dirty="0">
                <a:solidFill>
                  <a:schemeClr val="tx1"/>
                </a:solidFill>
                <a:latin typeface="Times New Roman" pitchFamily="18" charset="0"/>
                <a:ea typeface="Times New Roman"/>
                <a:cs typeface="Times New Roman" pitchFamily="18" charset="0"/>
              </a:rPr>
              <a:t>а) применяются исключительно количественные значения;</a:t>
            </a:r>
          </a:p>
          <a:p>
            <a:pPr marL="0" indent="342900" algn="just">
              <a:spcBef>
                <a:spcPts val="0"/>
              </a:spcBef>
              <a:spcAft>
                <a:spcPts val="0"/>
              </a:spcAft>
            </a:pPr>
            <a:r>
              <a:rPr lang="ru-RU" dirty="0">
                <a:solidFill>
                  <a:schemeClr val="tx1"/>
                </a:solidFill>
                <a:latin typeface="Times New Roman" pitchFamily="18" charset="0"/>
                <a:ea typeface="Times New Roman"/>
                <a:cs typeface="Times New Roman" pitchFamily="18" charset="0"/>
              </a:rPr>
              <a:t>б) размер предложения участника закупки по критерию оценки "расходы" не может быть равным нулю или ниже </a:t>
            </a:r>
            <a:r>
              <a:rPr lang="ru-RU" dirty="0" smtClean="0">
                <a:solidFill>
                  <a:schemeClr val="tx1"/>
                </a:solidFill>
                <a:latin typeface="Times New Roman" pitchFamily="18" charset="0"/>
                <a:ea typeface="Times New Roman"/>
                <a:cs typeface="Times New Roman" pitchFamily="18" charset="0"/>
              </a:rPr>
              <a:t>нуля</a:t>
            </a:r>
            <a:endParaRPr lang="ru-RU" dirty="0">
              <a:solidFill>
                <a:schemeClr val="tx1"/>
              </a:solidFill>
              <a:latin typeface="Times New Roman" pitchFamily="18" charset="0"/>
              <a:ea typeface="Times New Roman"/>
              <a:cs typeface="Times New Roman" pitchFamily="18" charset="0"/>
            </a:endParaRPr>
          </a:p>
          <a:p>
            <a:pPr marL="0" indent="342900" algn="just">
              <a:spcBef>
                <a:spcPts val="0"/>
              </a:spcBef>
              <a:spcAft>
                <a:spcPts val="0"/>
              </a:spcAft>
            </a:pPr>
            <a:endParaRPr lang="ru-RU" dirty="0" smtClean="0">
              <a:solidFill>
                <a:schemeClr val="tx1"/>
              </a:solidFill>
              <a:latin typeface="Times New Roman" pitchFamily="18" charset="0"/>
              <a:ea typeface="Times New Roman"/>
              <a:cs typeface="Times New Roman" pitchFamily="18" charset="0"/>
            </a:endParaRPr>
          </a:p>
          <a:p>
            <a:pPr marL="0" indent="342900" algn="just">
              <a:spcBef>
                <a:spcPts val="0"/>
              </a:spcBef>
              <a:spcAft>
                <a:spcPts val="0"/>
              </a:spcAft>
            </a:pPr>
            <a:r>
              <a:rPr lang="ru-RU" dirty="0" smtClean="0">
                <a:solidFill>
                  <a:schemeClr val="tx1"/>
                </a:solidFill>
                <a:latin typeface="Times New Roman" pitchFamily="18" charset="0"/>
                <a:ea typeface="Times New Roman"/>
                <a:cs typeface="Times New Roman" pitchFamily="18" charset="0"/>
              </a:rPr>
              <a:t>Значение </a:t>
            </a:r>
            <a:r>
              <a:rPr lang="ru-RU" dirty="0">
                <a:solidFill>
                  <a:schemeClr val="tx1"/>
                </a:solidFill>
                <a:latin typeface="Times New Roman" pitchFamily="18" charset="0"/>
                <a:ea typeface="Times New Roman"/>
                <a:cs typeface="Times New Roman" pitchFamily="18" charset="0"/>
              </a:rPr>
              <a:t>количества баллов по критерию оценки "расходы", присваиваемое заявке, которая подлежит </a:t>
            </a:r>
            <a:r>
              <a:rPr lang="ru-RU" dirty="0" smtClean="0">
                <a:solidFill>
                  <a:schemeClr val="tx1"/>
                </a:solidFill>
                <a:latin typeface="Times New Roman" pitchFamily="18" charset="0"/>
                <a:ea typeface="Times New Roman"/>
                <a:cs typeface="Times New Roman" pitchFamily="18" charset="0"/>
              </a:rPr>
              <a:t>оценке </a:t>
            </a:r>
            <a:r>
              <a:rPr lang="ru-RU" dirty="0">
                <a:solidFill>
                  <a:schemeClr val="tx1"/>
                </a:solidFill>
                <a:latin typeface="Times New Roman" pitchFamily="18" charset="0"/>
                <a:ea typeface="Times New Roman"/>
                <a:cs typeface="Times New Roman" pitchFamily="18" charset="0"/>
              </a:rPr>
              <a:t>по указанному критерию оценки, (</a:t>
            </a:r>
            <a:r>
              <a:rPr lang="ru-RU" dirty="0" err="1">
                <a:solidFill>
                  <a:schemeClr val="tx1"/>
                </a:solidFill>
                <a:latin typeface="Times New Roman" pitchFamily="18" charset="0"/>
                <a:ea typeface="Times New Roman"/>
                <a:cs typeface="Times New Roman" pitchFamily="18" charset="0"/>
              </a:rPr>
              <a:t>БР</a:t>
            </a:r>
            <a:r>
              <a:rPr lang="ru-RU" baseline="-25000" dirty="0" err="1">
                <a:solidFill>
                  <a:schemeClr val="tx1"/>
                </a:solidFill>
                <a:latin typeface="Times New Roman" pitchFamily="18" charset="0"/>
                <a:ea typeface="Times New Roman"/>
                <a:cs typeface="Times New Roman" pitchFamily="18" charset="0"/>
              </a:rPr>
              <a:t>i</a:t>
            </a:r>
            <a:r>
              <a:rPr lang="ru-RU" dirty="0">
                <a:solidFill>
                  <a:schemeClr val="tx1"/>
                </a:solidFill>
                <a:latin typeface="Times New Roman" pitchFamily="18" charset="0"/>
                <a:ea typeface="Times New Roman"/>
                <a:cs typeface="Times New Roman" pitchFamily="18" charset="0"/>
              </a:rPr>
              <a:t>) определяется по формуле:</a:t>
            </a:r>
          </a:p>
          <a:p>
            <a:pPr marL="0" algn="just">
              <a:spcBef>
                <a:spcPts val="0"/>
              </a:spcBef>
              <a:spcAft>
                <a:spcPts val="0"/>
              </a:spcAft>
            </a:pPr>
            <a:r>
              <a:rPr lang="ru-RU" dirty="0">
                <a:solidFill>
                  <a:schemeClr val="tx1"/>
                </a:solidFill>
                <a:latin typeface="Times New Roman" pitchFamily="18" charset="0"/>
                <a:ea typeface="Times New Roman"/>
                <a:cs typeface="Times New Roman" pitchFamily="18" charset="0"/>
              </a:rPr>
              <a:t> </a:t>
            </a:r>
          </a:p>
          <a:p>
            <a:pPr marL="0" algn="just">
              <a:spcBef>
                <a:spcPts val="0"/>
              </a:spcBef>
              <a:spcAft>
                <a:spcPts val="0"/>
              </a:spcAft>
            </a:pPr>
            <a:r>
              <a:rPr lang="ru-RU" dirty="0">
                <a:solidFill>
                  <a:schemeClr val="tx1"/>
                </a:solidFill>
                <a:latin typeface="Times New Roman" pitchFamily="18" charset="0"/>
                <a:ea typeface="Times New Roman"/>
                <a:cs typeface="Times New Roman" pitchFamily="18" charset="0"/>
              </a:rPr>
              <a:t> </a:t>
            </a:r>
          </a:p>
          <a:p>
            <a:pPr marL="0" indent="342900" algn="just">
              <a:spcBef>
                <a:spcPts val="0"/>
              </a:spcBef>
              <a:spcAft>
                <a:spcPts val="0"/>
              </a:spcAft>
            </a:pPr>
            <a:endParaRPr lang="ru-RU" dirty="0" smtClean="0">
              <a:solidFill>
                <a:schemeClr val="tx1"/>
              </a:solidFill>
              <a:latin typeface="Times New Roman" pitchFamily="18" charset="0"/>
              <a:ea typeface="Times New Roman"/>
              <a:cs typeface="Times New Roman" pitchFamily="18" charset="0"/>
            </a:endParaRPr>
          </a:p>
          <a:p>
            <a:pPr marL="0" indent="342900" algn="just">
              <a:spcBef>
                <a:spcPts val="0"/>
              </a:spcBef>
              <a:spcAft>
                <a:spcPts val="0"/>
              </a:spcAft>
            </a:pPr>
            <a:r>
              <a:rPr lang="ru-RU" dirty="0" smtClean="0">
                <a:solidFill>
                  <a:schemeClr val="tx1"/>
                </a:solidFill>
                <a:latin typeface="Times New Roman" pitchFamily="18" charset="0"/>
                <a:ea typeface="Times New Roman"/>
                <a:cs typeface="Times New Roman" pitchFamily="18" charset="0"/>
              </a:rPr>
              <a:t>где</a:t>
            </a:r>
            <a:r>
              <a:rPr lang="ru-RU" dirty="0">
                <a:solidFill>
                  <a:schemeClr val="tx1"/>
                </a:solidFill>
                <a:latin typeface="Times New Roman" pitchFamily="18" charset="0"/>
                <a:ea typeface="Times New Roman"/>
                <a:cs typeface="Times New Roman" pitchFamily="18" charset="0"/>
              </a:rPr>
              <a:t>:</a:t>
            </a:r>
          </a:p>
          <a:p>
            <a:pPr marL="0" indent="342900" algn="just">
              <a:spcBef>
                <a:spcPts val="0"/>
              </a:spcBef>
              <a:spcAft>
                <a:spcPts val="0"/>
              </a:spcAft>
            </a:pPr>
            <a:r>
              <a:rPr lang="ru-RU" dirty="0" err="1">
                <a:solidFill>
                  <a:schemeClr val="tx1"/>
                </a:solidFill>
                <a:latin typeface="Times New Roman" pitchFamily="18" charset="0"/>
                <a:ea typeface="Times New Roman"/>
                <a:cs typeface="Times New Roman" pitchFamily="18" charset="0"/>
              </a:rPr>
              <a:t>Р</a:t>
            </a:r>
            <a:r>
              <a:rPr lang="ru-RU" baseline="-25000" dirty="0" err="1">
                <a:solidFill>
                  <a:schemeClr val="tx1"/>
                </a:solidFill>
                <a:latin typeface="Times New Roman" pitchFamily="18" charset="0"/>
                <a:ea typeface="Times New Roman"/>
                <a:cs typeface="Times New Roman" pitchFamily="18" charset="0"/>
              </a:rPr>
              <a:t>max</a:t>
            </a:r>
            <a:r>
              <a:rPr lang="ru-RU" dirty="0">
                <a:solidFill>
                  <a:schemeClr val="tx1"/>
                </a:solidFill>
                <a:latin typeface="Times New Roman" pitchFamily="18" charset="0"/>
                <a:ea typeface="Times New Roman"/>
                <a:cs typeface="Times New Roman" pitchFamily="18" charset="0"/>
              </a:rPr>
              <a:t> - максимальное значение расходов, содержащееся в заявках (частях заявок), подлежащих </a:t>
            </a:r>
            <a:r>
              <a:rPr lang="ru-RU" dirty="0" smtClean="0">
                <a:solidFill>
                  <a:schemeClr val="tx1"/>
                </a:solidFill>
                <a:latin typeface="Times New Roman" pitchFamily="18" charset="0"/>
                <a:ea typeface="Times New Roman"/>
                <a:cs typeface="Times New Roman" pitchFamily="18" charset="0"/>
              </a:rPr>
              <a:t>оценке </a:t>
            </a:r>
            <a:r>
              <a:rPr lang="ru-RU" dirty="0">
                <a:solidFill>
                  <a:schemeClr val="tx1"/>
                </a:solidFill>
                <a:latin typeface="Times New Roman" pitchFamily="18" charset="0"/>
                <a:ea typeface="Times New Roman"/>
                <a:cs typeface="Times New Roman" pitchFamily="18" charset="0"/>
              </a:rPr>
              <a:t>по критерию оценки "расходы";</a:t>
            </a:r>
          </a:p>
          <a:p>
            <a:pPr marL="0" indent="342900" algn="just">
              <a:spcBef>
                <a:spcPts val="0"/>
              </a:spcBef>
              <a:spcAft>
                <a:spcPts val="0"/>
              </a:spcAft>
            </a:pPr>
            <a:r>
              <a:rPr lang="ru-RU" dirty="0" err="1">
                <a:solidFill>
                  <a:schemeClr val="tx1"/>
                </a:solidFill>
                <a:latin typeface="Times New Roman" pitchFamily="18" charset="0"/>
                <a:ea typeface="Times New Roman"/>
                <a:cs typeface="Times New Roman" pitchFamily="18" charset="0"/>
              </a:rPr>
              <a:t>Р</a:t>
            </a:r>
            <a:r>
              <a:rPr lang="ru-RU" baseline="-25000" dirty="0" err="1">
                <a:solidFill>
                  <a:schemeClr val="tx1"/>
                </a:solidFill>
                <a:latin typeface="Times New Roman" pitchFamily="18" charset="0"/>
                <a:ea typeface="Times New Roman"/>
                <a:cs typeface="Times New Roman" pitchFamily="18" charset="0"/>
              </a:rPr>
              <a:t>i</a:t>
            </a:r>
            <a:r>
              <a:rPr lang="ru-RU" dirty="0">
                <a:solidFill>
                  <a:schemeClr val="tx1"/>
                </a:solidFill>
                <a:latin typeface="Times New Roman" pitchFamily="18" charset="0"/>
                <a:ea typeface="Times New Roman"/>
                <a:cs typeface="Times New Roman" pitchFamily="18" charset="0"/>
              </a:rPr>
              <a:t> - значение расходов, содержащееся в предложении участника закупки, заявка (часть заявки) которого подлежит </a:t>
            </a:r>
            <a:r>
              <a:rPr lang="ru-RU" dirty="0" smtClean="0">
                <a:solidFill>
                  <a:schemeClr val="tx1"/>
                </a:solidFill>
                <a:latin typeface="Times New Roman" pitchFamily="18" charset="0"/>
                <a:ea typeface="Times New Roman"/>
                <a:cs typeface="Times New Roman" pitchFamily="18" charset="0"/>
              </a:rPr>
              <a:t>оценке </a:t>
            </a:r>
            <a:r>
              <a:rPr lang="ru-RU" dirty="0">
                <a:solidFill>
                  <a:schemeClr val="tx1"/>
                </a:solidFill>
                <a:latin typeface="Times New Roman" pitchFamily="18" charset="0"/>
                <a:ea typeface="Times New Roman"/>
                <a:cs typeface="Times New Roman" pitchFamily="18" charset="0"/>
              </a:rPr>
              <a:t>по критерию оценки "расходы";</a:t>
            </a:r>
          </a:p>
          <a:p>
            <a:pPr marL="0" indent="342900" algn="just">
              <a:spcBef>
                <a:spcPts val="0"/>
              </a:spcBef>
              <a:spcAft>
                <a:spcPts val="0"/>
              </a:spcAft>
            </a:pPr>
            <a:r>
              <a:rPr lang="ru-RU" dirty="0" err="1">
                <a:solidFill>
                  <a:schemeClr val="tx1"/>
                </a:solidFill>
                <a:latin typeface="Times New Roman" pitchFamily="18" charset="0"/>
                <a:ea typeface="Times New Roman"/>
                <a:cs typeface="Times New Roman" pitchFamily="18" charset="0"/>
              </a:rPr>
              <a:t>Р</a:t>
            </a:r>
            <a:r>
              <a:rPr lang="ru-RU" baseline="-25000" dirty="0" err="1">
                <a:solidFill>
                  <a:schemeClr val="tx1"/>
                </a:solidFill>
                <a:latin typeface="Times New Roman" pitchFamily="18" charset="0"/>
                <a:ea typeface="Times New Roman"/>
                <a:cs typeface="Times New Roman" pitchFamily="18" charset="0"/>
              </a:rPr>
              <a:t>min</a:t>
            </a:r>
            <a:r>
              <a:rPr lang="ru-RU" dirty="0">
                <a:solidFill>
                  <a:schemeClr val="tx1"/>
                </a:solidFill>
                <a:latin typeface="Times New Roman" pitchFamily="18" charset="0"/>
                <a:ea typeface="Times New Roman"/>
                <a:cs typeface="Times New Roman" pitchFamily="18" charset="0"/>
              </a:rPr>
              <a:t> - минимальное значение расходов, содержащееся в заявках (частях заявок), подлежащих </a:t>
            </a:r>
            <a:r>
              <a:rPr lang="ru-RU" dirty="0" smtClean="0">
                <a:solidFill>
                  <a:schemeClr val="tx1"/>
                </a:solidFill>
                <a:latin typeface="Times New Roman" pitchFamily="18" charset="0"/>
                <a:ea typeface="Times New Roman"/>
                <a:cs typeface="Times New Roman" pitchFamily="18" charset="0"/>
              </a:rPr>
              <a:t>оценке </a:t>
            </a:r>
            <a:r>
              <a:rPr lang="ru-RU" dirty="0">
                <a:solidFill>
                  <a:schemeClr val="tx1"/>
                </a:solidFill>
                <a:latin typeface="Times New Roman" pitchFamily="18" charset="0"/>
                <a:ea typeface="Times New Roman"/>
                <a:cs typeface="Times New Roman" pitchFamily="18" charset="0"/>
              </a:rPr>
              <a:t>по критерию оценки "расходы".</a:t>
            </a:r>
          </a:p>
          <a:p>
            <a:pPr marL="0" indent="0" algn="just">
              <a:spcBef>
                <a:spcPts val="0"/>
              </a:spcBef>
              <a:spcAft>
                <a:spcPts val="0"/>
              </a:spcAft>
              <a:buNone/>
            </a:pPr>
            <a:r>
              <a:rPr lang="ru-RU" dirty="0" smtClean="0">
                <a:solidFill>
                  <a:schemeClr val="tx1"/>
                </a:solidFill>
                <a:latin typeface="Times New Roman" pitchFamily="18" charset="0"/>
                <a:ea typeface="Times New Roman"/>
                <a:cs typeface="Times New Roman" pitchFamily="18" charset="0"/>
              </a:rPr>
              <a:t> </a:t>
            </a:r>
            <a:r>
              <a:rPr lang="ru-RU" dirty="0">
                <a:solidFill>
                  <a:schemeClr val="tx1"/>
                </a:solidFill>
                <a:latin typeface="Times New Roman" pitchFamily="18" charset="0"/>
                <a:ea typeface="Times New Roman"/>
                <a:cs typeface="Times New Roman" pitchFamily="18" charset="0"/>
              </a:rPr>
              <a:t>Для оценки заявок по каждому </a:t>
            </a:r>
            <a:r>
              <a:rPr lang="ru-RU" b="1" dirty="0">
                <a:solidFill>
                  <a:schemeClr val="tx1"/>
                </a:solidFill>
                <a:latin typeface="Times New Roman" pitchFamily="18" charset="0"/>
                <a:ea typeface="Times New Roman"/>
                <a:cs typeface="Times New Roman" pitchFamily="18" charset="0"/>
              </a:rPr>
              <a:t>показателю </a:t>
            </a:r>
            <a:r>
              <a:rPr lang="ru-RU" b="1" dirty="0" smtClean="0">
                <a:solidFill>
                  <a:schemeClr val="tx1"/>
                </a:solidFill>
                <a:latin typeface="Times New Roman" pitchFamily="18" charset="0"/>
                <a:ea typeface="Times New Roman"/>
                <a:cs typeface="Times New Roman" pitchFamily="18" charset="0"/>
              </a:rPr>
              <a:t>оценки </a:t>
            </a:r>
            <a:r>
              <a:rPr lang="ru-RU" dirty="0" smtClean="0">
                <a:solidFill>
                  <a:schemeClr val="tx1"/>
                </a:solidFill>
                <a:latin typeface="Times New Roman" pitchFamily="18" charset="0"/>
                <a:ea typeface="Times New Roman"/>
                <a:cs typeface="Times New Roman" pitchFamily="18" charset="0"/>
              </a:rPr>
              <a:t>(</a:t>
            </a:r>
            <a:r>
              <a:rPr lang="ru-RU" dirty="0" smtClean="0">
                <a:solidFill>
                  <a:schemeClr val="tx1"/>
                </a:solidFill>
                <a:latin typeface="Times New Roman" pitchFamily="18" charset="0"/>
                <a:ea typeface="Calibri"/>
                <a:cs typeface="Times New Roman" pitchFamily="18" charset="0"/>
              </a:rPr>
              <a:t>вид </a:t>
            </a:r>
            <a:r>
              <a:rPr lang="ru-RU" dirty="0">
                <a:solidFill>
                  <a:schemeClr val="tx1"/>
                </a:solidFill>
                <a:latin typeface="Times New Roman" pitchFamily="18" charset="0"/>
                <a:ea typeface="Calibri"/>
                <a:cs typeface="Times New Roman" pitchFamily="18" charset="0"/>
              </a:rPr>
              <a:t>расхода, </a:t>
            </a:r>
            <a:r>
              <a:rPr lang="ru-RU" dirty="0" smtClean="0">
                <a:solidFill>
                  <a:schemeClr val="tx1"/>
                </a:solidFill>
                <a:latin typeface="Times New Roman" pitchFamily="18" charset="0"/>
                <a:ea typeface="Calibri"/>
                <a:cs typeface="Times New Roman" pitchFamily="18" charset="0"/>
              </a:rPr>
              <a:t>детализирующий </a:t>
            </a:r>
            <a:r>
              <a:rPr lang="ru-RU" dirty="0">
                <a:solidFill>
                  <a:schemeClr val="tx1"/>
                </a:solidFill>
                <a:latin typeface="Times New Roman" pitchFamily="18" charset="0"/>
                <a:ea typeface="Calibri"/>
                <a:cs typeface="Times New Roman" pitchFamily="18" charset="0"/>
              </a:rPr>
              <a:t>оценку заявок по соответствующему критерию </a:t>
            </a:r>
            <a:r>
              <a:rPr lang="ru-RU" dirty="0" smtClean="0">
                <a:solidFill>
                  <a:schemeClr val="tx1"/>
                </a:solidFill>
                <a:latin typeface="Times New Roman" pitchFamily="18" charset="0"/>
                <a:ea typeface="Calibri"/>
                <a:cs typeface="Times New Roman" pitchFamily="18" charset="0"/>
              </a:rPr>
              <a:t>оценки)</a:t>
            </a:r>
            <a:r>
              <a:rPr lang="ru-RU" sz="2500" dirty="0" smtClean="0">
                <a:solidFill>
                  <a:schemeClr val="tx1"/>
                </a:solidFill>
                <a:latin typeface="Times New Roman" pitchFamily="18" charset="0"/>
                <a:ea typeface="Times New Roman"/>
                <a:cs typeface="Times New Roman" pitchFamily="18" charset="0"/>
              </a:rPr>
              <a:t> </a:t>
            </a:r>
            <a:r>
              <a:rPr lang="ru-RU" dirty="0">
                <a:solidFill>
                  <a:schemeClr val="tx1"/>
                </a:solidFill>
                <a:latin typeface="Times New Roman" pitchFamily="18" charset="0"/>
                <a:ea typeface="Times New Roman"/>
                <a:cs typeface="Times New Roman" pitchFamily="18" charset="0"/>
              </a:rPr>
              <a:t>критерия оценки "расходы" (в случае применения показателей оценки) применяется формула, предусмотренная </a:t>
            </a:r>
            <a:r>
              <a:rPr lang="ru-RU" dirty="0" smtClean="0">
                <a:solidFill>
                  <a:schemeClr val="tx1"/>
                </a:solidFill>
                <a:latin typeface="Times New Roman" pitchFamily="18" charset="0"/>
                <a:ea typeface="Times New Roman"/>
                <a:cs typeface="Times New Roman" pitchFamily="18" charset="0"/>
              </a:rPr>
              <a:t> Положением.</a:t>
            </a:r>
            <a:endParaRPr lang="ru-RU" dirty="0">
              <a:solidFill>
                <a:schemeClr val="tx1"/>
              </a:solidFill>
              <a:latin typeface="Times New Roman" pitchFamily="18" charset="0"/>
              <a:ea typeface="Times New Roman"/>
              <a:cs typeface="Times New Roman" pitchFamily="18" charset="0"/>
            </a:endParaRPr>
          </a:p>
          <a:p>
            <a:pPr marL="0">
              <a:spcBef>
                <a:spcPts val="0"/>
              </a:spcBef>
            </a:pPr>
            <a:endParaRPr lang="ru-RU" dirty="0">
              <a:solidFill>
                <a:schemeClr val="tx1"/>
              </a:solidFill>
              <a:latin typeface="Times New Roman" pitchFamily="18" charset="0"/>
              <a:cs typeface="Times New Roman"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5896" y="3573016"/>
            <a:ext cx="1971675"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69581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dirty="0">
                <a:solidFill>
                  <a:schemeClr val="tx1"/>
                </a:solidFill>
                <a:latin typeface="Times New Roman" pitchFamily="18" charset="0"/>
                <a:ea typeface="Times New Roman"/>
                <a:cs typeface="Times New Roman" pitchFamily="18" charset="0"/>
              </a:rPr>
              <a:t>Оценка заявок по критерию оценки </a:t>
            </a:r>
            <a:r>
              <a:rPr lang="ru-RU" sz="2800" b="1" dirty="0" smtClean="0">
                <a:solidFill>
                  <a:schemeClr val="tx1"/>
                </a:solidFill>
                <a:latin typeface="Times New Roman" pitchFamily="18" charset="0"/>
                <a:ea typeface="Times New Roman"/>
                <a:cs typeface="Times New Roman" pitchFamily="18" charset="0"/>
              </a:rPr>
              <a:t>«характеристики </a:t>
            </a:r>
            <a:r>
              <a:rPr lang="ru-RU" sz="2800" b="1" dirty="0" smtClean="0">
                <a:solidFill>
                  <a:schemeClr val="tx1"/>
                </a:solidFill>
                <a:latin typeface="Times New Roman" pitchFamily="18" charset="0"/>
                <a:ea typeface="Calibri"/>
                <a:cs typeface="Times New Roman" pitchFamily="18" charset="0"/>
              </a:rPr>
              <a:t>объекта закупки»</a:t>
            </a:r>
            <a:endParaRPr lang="ru-RU" sz="2800" b="1" dirty="0">
              <a:solidFill>
                <a:schemeClr val="tx1"/>
              </a:solidFill>
              <a:latin typeface="Times New Roman" pitchFamily="18" charset="0"/>
              <a:cs typeface="Times New Roman" pitchFamily="18" charset="0"/>
            </a:endParaRPr>
          </a:p>
        </p:txBody>
      </p:sp>
      <p:sp>
        <p:nvSpPr>
          <p:cNvPr id="3" name="Объект 2"/>
          <p:cNvSpPr>
            <a:spLocks noGrp="1"/>
          </p:cNvSpPr>
          <p:nvPr>
            <p:ph idx="1"/>
          </p:nvPr>
        </p:nvSpPr>
        <p:spPr/>
        <p:txBody>
          <a:bodyPr>
            <a:normAutofit/>
          </a:bodyPr>
          <a:lstStyle/>
          <a:p>
            <a:pPr marL="0" indent="0" algn="just">
              <a:spcBef>
                <a:spcPts val="0"/>
              </a:spcBef>
              <a:spcAft>
                <a:spcPts val="0"/>
              </a:spcAft>
              <a:buNone/>
            </a:pPr>
            <a:r>
              <a:rPr lang="ru-RU" sz="1400" dirty="0">
                <a:solidFill>
                  <a:schemeClr val="tx1"/>
                </a:solidFill>
                <a:latin typeface="Times New Roman" pitchFamily="18" charset="0"/>
                <a:ea typeface="Times New Roman"/>
                <a:cs typeface="Times New Roman" pitchFamily="18" charset="0"/>
              </a:rPr>
              <a:t>Для оценки заявок </a:t>
            </a:r>
            <a:r>
              <a:rPr lang="ru-RU" sz="1400" b="1" dirty="0">
                <a:solidFill>
                  <a:schemeClr val="tx1"/>
                </a:solidFill>
                <a:latin typeface="Times New Roman" pitchFamily="18" charset="0"/>
                <a:ea typeface="Times New Roman"/>
                <a:cs typeface="Times New Roman" pitchFamily="18" charset="0"/>
              </a:rPr>
              <a:t>по критерию оценки </a:t>
            </a:r>
            <a:r>
              <a:rPr lang="ru-RU" sz="1400" dirty="0">
                <a:solidFill>
                  <a:schemeClr val="tx1"/>
                </a:solidFill>
                <a:latin typeface="Times New Roman" pitchFamily="18" charset="0"/>
                <a:ea typeface="Times New Roman"/>
                <a:cs typeface="Times New Roman" pitchFamily="18" charset="0"/>
              </a:rPr>
              <a:t>"характеристики объекта закупки" могут применяться, если иное не </a:t>
            </a:r>
            <a:r>
              <a:rPr lang="ru-RU" sz="1400">
                <a:solidFill>
                  <a:schemeClr val="tx1"/>
                </a:solidFill>
                <a:latin typeface="Times New Roman" pitchFamily="18" charset="0"/>
                <a:ea typeface="Times New Roman"/>
                <a:cs typeface="Times New Roman" pitchFamily="18" charset="0"/>
              </a:rPr>
              <a:t>предусмотрено </a:t>
            </a:r>
            <a:r>
              <a:rPr lang="ru-RU" sz="1400" smtClean="0">
                <a:solidFill>
                  <a:schemeClr val="tx1"/>
                </a:solidFill>
                <a:latin typeface="Times New Roman" pitchFamily="18" charset="0"/>
                <a:ea typeface="Times New Roman"/>
                <a:cs typeface="Times New Roman" pitchFamily="18" charset="0"/>
              </a:rPr>
              <a:t>Положением</a:t>
            </a:r>
            <a:r>
              <a:rPr lang="ru-RU" sz="1400" dirty="0">
                <a:solidFill>
                  <a:schemeClr val="tx1"/>
                </a:solidFill>
                <a:latin typeface="Times New Roman" pitchFamily="18" charset="0"/>
                <a:ea typeface="Times New Roman"/>
                <a:cs typeface="Times New Roman" pitchFamily="18" charset="0"/>
              </a:rPr>
              <a:t>, один или несколько из </a:t>
            </a:r>
            <a:r>
              <a:rPr lang="ru-RU" sz="1400" b="1" dirty="0">
                <a:solidFill>
                  <a:schemeClr val="tx1"/>
                </a:solidFill>
                <a:latin typeface="Times New Roman" pitchFamily="18" charset="0"/>
                <a:ea typeface="Times New Roman"/>
                <a:cs typeface="Times New Roman" pitchFamily="18" charset="0"/>
              </a:rPr>
              <a:t>следующих показателей </a:t>
            </a:r>
            <a:r>
              <a:rPr lang="ru-RU" sz="1400" b="1" dirty="0" smtClean="0">
                <a:solidFill>
                  <a:schemeClr val="tx1"/>
                </a:solidFill>
                <a:latin typeface="Times New Roman" pitchFamily="18" charset="0"/>
                <a:ea typeface="Times New Roman"/>
                <a:cs typeface="Times New Roman" pitchFamily="18" charset="0"/>
              </a:rPr>
              <a:t>оценки </a:t>
            </a:r>
            <a:r>
              <a:rPr lang="ru-RU" sz="1400" b="1" i="1" dirty="0" smtClean="0">
                <a:solidFill>
                  <a:schemeClr val="tx1"/>
                </a:solidFill>
                <a:latin typeface="Times New Roman" pitchFamily="18" charset="0"/>
                <a:ea typeface="Times New Roman"/>
                <a:cs typeface="Times New Roman" pitchFamily="18" charset="0"/>
              </a:rPr>
              <a:t>(</a:t>
            </a:r>
            <a:r>
              <a:rPr lang="ru-RU" sz="1400" i="1" dirty="0" smtClean="0">
                <a:solidFill>
                  <a:schemeClr val="tx1"/>
                </a:solidFill>
                <a:latin typeface="Times New Roman" pitchFamily="18" charset="0"/>
                <a:ea typeface="Calibri"/>
                <a:cs typeface="Times New Roman" pitchFamily="18" charset="0"/>
              </a:rPr>
              <a:t>вид </a:t>
            </a:r>
            <a:r>
              <a:rPr lang="ru-RU" sz="1400" i="1" dirty="0">
                <a:solidFill>
                  <a:schemeClr val="tx1"/>
                </a:solidFill>
                <a:latin typeface="Times New Roman" pitchFamily="18" charset="0"/>
                <a:ea typeface="Calibri"/>
                <a:cs typeface="Times New Roman" pitchFamily="18" charset="0"/>
              </a:rPr>
              <a:t>характеристики объекта </a:t>
            </a:r>
            <a:r>
              <a:rPr lang="ru-RU" sz="1400" i="1" dirty="0" smtClean="0">
                <a:solidFill>
                  <a:schemeClr val="tx1"/>
                </a:solidFill>
                <a:latin typeface="Times New Roman" pitchFamily="18" charset="0"/>
                <a:ea typeface="Calibri"/>
                <a:cs typeface="Times New Roman" pitchFamily="18" charset="0"/>
              </a:rPr>
              <a:t>закупки, </a:t>
            </a:r>
            <a:r>
              <a:rPr lang="ru-RU" sz="1400" i="1" dirty="0">
                <a:solidFill>
                  <a:schemeClr val="tx1"/>
                </a:solidFill>
                <a:latin typeface="Times New Roman" pitchFamily="18" charset="0"/>
                <a:ea typeface="Calibri"/>
                <a:cs typeface="Times New Roman" pitchFamily="18" charset="0"/>
              </a:rPr>
              <a:t>детализирующие оценку заявок по соответствующему критерию </a:t>
            </a:r>
            <a:r>
              <a:rPr lang="ru-RU" sz="1400" i="1" dirty="0" smtClean="0">
                <a:solidFill>
                  <a:schemeClr val="tx1"/>
                </a:solidFill>
                <a:latin typeface="Times New Roman" pitchFamily="18" charset="0"/>
                <a:ea typeface="Calibri"/>
                <a:cs typeface="Times New Roman" pitchFamily="18" charset="0"/>
              </a:rPr>
              <a:t>оценки)</a:t>
            </a:r>
            <a:r>
              <a:rPr lang="ru-RU" sz="1400" i="1" dirty="0" smtClean="0">
                <a:solidFill>
                  <a:schemeClr val="tx1"/>
                </a:solidFill>
                <a:latin typeface="Times New Roman" pitchFamily="18" charset="0"/>
                <a:ea typeface="Times New Roman"/>
                <a:cs typeface="Times New Roman" pitchFamily="18" charset="0"/>
              </a:rPr>
              <a:t>:</a:t>
            </a:r>
            <a:endParaRPr lang="ru-RU" sz="1400" i="1" dirty="0">
              <a:solidFill>
                <a:schemeClr val="tx1"/>
              </a:solidFill>
              <a:latin typeface="Times New Roman" pitchFamily="18" charset="0"/>
              <a:ea typeface="Times New Roman"/>
              <a:cs typeface="Times New Roman" pitchFamily="18" charset="0"/>
            </a:endParaRPr>
          </a:p>
          <a:p>
            <a:pPr marL="0" indent="342900" algn="just">
              <a:spcBef>
                <a:spcPts val="0"/>
              </a:spcBef>
              <a:spcAft>
                <a:spcPts val="0"/>
              </a:spcAft>
            </a:pPr>
            <a:r>
              <a:rPr lang="ru-RU" sz="1400" dirty="0">
                <a:solidFill>
                  <a:schemeClr val="tx1"/>
                </a:solidFill>
                <a:latin typeface="Times New Roman" pitchFamily="18" charset="0"/>
                <a:ea typeface="Times New Roman"/>
                <a:cs typeface="Times New Roman" pitchFamily="18" charset="0"/>
              </a:rPr>
              <a:t>а) качественные характеристики объекта закупки;</a:t>
            </a:r>
          </a:p>
          <a:p>
            <a:pPr marL="0" indent="342900" algn="just">
              <a:spcBef>
                <a:spcPts val="0"/>
              </a:spcBef>
              <a:spcAft>
                <a:spcPts val="0"/>
              </a:spcAft>
            </a:pPr>
            <a:r>
              <a:rPr lang="ru-RU" sz="1400" dirty="0">
                <a:solidFill>
                  <a:schemeClr val="tx1"/>
                </a:solidFill>
                <a:latin typeface="Times New Roman" pitchFamily="18" charset="0"/>
                <a:ea typeface="Times New Roman"/>
                <a:cs typeface="Times New Roman" pitchFamily="18" charset="0"/>
              </a:rPr>
              <a:t>б) функциональные характеристики объекта закупки;</a:t>
            </a:r>
          </a:p>
          <a:p>
            <a:pPr marL="0" indent="342900" algn="just">
              <a:spcBef>
                <a:spcPts val="0"/>
              </a:spcBef>
              <a:spcAft>
                <a:spcPts val="0"/>
              </a:spcAft>
            </a:pPr>
            <a:r>
              <a:rPr lang="ru-RU" sz="1400" dirty="0">
                <a:solidFill>
                  <a:schemeClr val="tx1"/>
                </a:solidFill>
                <a:latin typeface="Times New Roman" pitchFamily="18" charset="0"/>
                <a:ea typeface="Times New Roman"/>
                <a:cs typeface="Times New Roman" pitchFamily="18" charset="0"/>
              </a:rPr>
              <a:t>в) экологические характеристики объекта </a:t>
            </a:r>
            <a:r>
              <a:rPr lang="ru-RU" sz="1400" dirty="0" smtClean="0">
                <a:solidFill>
                  <a:schemeClr val="tx1"/>
                </a:solidFill>
                <a:latin typeface="Times New Roman" pitchFamily="18" charset="0"/>
                <a:ea typeface="Times New Roman"/>
                <a:cs typeface="Times New Roman" pitchFamily="18" charset="0"/>
              </a:rPr>
              <a:t>закупки.</a:t>
            </a:r>
          </a:p>
          <a:p>
            <a:pPr marL="0" indent="0" algn="just">
              <a:spcBef>
                <a:spcPts val="0"/>
              </a:spcBef>
              <a:spcAft>
                <a:spcPts val="0"/>
              </a:spcAft>
              <a:buNone/>
            </a:pPr>
            <a:r>
              <a:rPr lang="ru-RU" sz="1400" dirty="0">
                <a:solidFill>
                  <a:schemeClr val="tx1"/>
                </a:solidFill>
                <a:latin typeface="Times New Roman" pitchFamily="18" charset="0"/>
                <a:ea typeface="Times New Roman"/>
                <a:cs typeface="Times New Roman" pitchFamily="18" charset="0"/>
              </a:rPr>
              <a:t>	</a:t>
            </a:r>
            <a:r>
              <a:rPr lang="ru-RU" sz="1400" dirty="0" smtClean="0">
                <a:solidFill>
                  <a:schemeClr val="tx1"/>
                </a:solidFill>
                <a:latin typeface="Times New Roman" pitchFamily="18" charset="0"/>
                <a:ea typeface="Times New Roman"/>
                <a:cs typeface="Times New Roman" pitchFamily="18" charset="0"/>
              </a:rPr>
              <a:t>Для </a:t>
            </a:r>
            <a:r>
              <a:rPr lang="ru-RU" sz="1400" dirty="0">
                <a:solidFill>
                  <a:schemeClr val="tx1"/>
                </a:solidFill>
                <a:latin typeface="Times New Roman" pitchFamily="18" charset="0"/>
                <a:ea typeface="Times New Roman"/>
                <a:cs typeface="Times New Roman" pitchFamily="18" charset="0"/>
              </a:rPr>
              <a:t>оценки </a:t>
            </a:r>
            <a:r>
              <a:rPr lang="ru-RU" sz="1400" dirty="0" smtClean="0">
                <a:solidFill>
                  <a:schemeClr val="tx1"/>
                </a:solidFill>
                <a:latin typeface="Times New Roman" pitchFamily="18" charset="0"/>
                <a:ea typeface="Times New Roman"/>
                <a:cs typeface="Times New Roman" pitchFamily="18" charset="0"/>
              </a:rPr>
              <a:t>заявок по показателям </a:t>
            </a:r>
            <a:r>
              <a:rPr lang="ru-RU" sz="1400" dirty="0">
                <a:solidFill>
                  <a:schemeClr val="tx1"/>
                </a:solidFill>
                <a:latin typeface="Times New Roman" pitchFamily="18" charset="0"/>
                <a:ea typeface="Times New Roman"/>
                <a:cs typeface="Times New Roman" pitchFamily="18" charset="0"/>
              </a:rPr>
              <a:t>оценки, </a:t>
            </a:r>
            <a:r>
              <a:rPr lang="ru-RU" sz="1400" dirty="0" smtClean="0">
                <a:solidFill>
                  <a:schemeClr val="tx1"/>
                </a:solidFill>
                <a:latin typeface="Times New Roman" pitchFamily="18" charset="0"/>
                <a:ea typeface="Times New Roman"/>
                <a:cs typeface="Times New Roman" pitchFamily="18" charset="0"/>
              </a:rPr>
              <a:t>применяются </a:t>
            </a:r>
            <a:r>
              <a:rPr lang="ru-RU" sz="1400" b="1" dirty="0">
                <a:solidFill>
                  <a:schemeClr val="tx1"/>
                </a:solidFill>
                <a:latin typeface="Times New Roman" pitchFamily="18" charset="0"/>
                <a:ea typeface="Times New Roman"/>
                <a:cs typeface="Times New Roman" pitchFamily="18" charset="0"/>
              </a:rPr>
              <a:t>детализирующие показатели</a:t>
            </a:r>
            <a:r>
              <a:rPr lang="ru-RU" sz="1400" dirty="0">
                <a:solidFill>
                  <a:schemeClr val="tx1"/>
                </a:solidFill>
                <a:latin typeface="Times New Roman" pitchFamily="18" charset="0"/>
                <a:ea typeface="Times New Roman"/>
                <a:cs typeface="Times New Roman" pitchFamily="18" charset="0"/>
              </a:rPr>
              <a:t>, предусматривающие оценку различных характеристик, образующих такие показатели </a:t>
            </a:r>
            <a:r>
              <a:rPr lang="ru-RU" sz="1400" dirty="0" smtClean="0">
                <a:solidFill>
                  <a:schemeClr val="tx1"/>
                </a:solidFill>
                <a:latin typeface="Times New Roman" pitchFamily="18" charset="0"/>
                <a:ea typeface="Times New Roman"/>
                <a:cs typeface="Times New Roman" pitchFamily="18" charset="0"/>
              </a:rPr>
              <a:t>оценки.</a:t>
            </a:r>
          </a:p>
          <a:p>
            <a:pPr marL="0" indent="0" algn="just">
              <a:spcBef>
                <a:spcPts val="0"/>
              </a:spcBef>
              <a:spcAft>
                <a:spcPts val="0"/>
              </a:spcAft>
              <a:buNone/>
            </a:pPr>
            <a:r>
              <a:rPr lang="ru-RU" sz="1400" dirty="0">
                <a:solidFill>
                  <a:schemeClr val="tx1"/>
                </a:solidFill>
                <a:latin typeface="Times New Roman" pitchFamily="18" charset="0"/>
                <a:ea typeface="Times New Roman"/>
                <a:cs typeface="Times New Roman" pitchFamily="18" charset="0"/>
              </a:rPr>
              <a:t>	</a:t>
            </a:r>
            <a:r>
              <a:rPr lang="ru-RU" sz="1400" dirty="0" smtClean="0">
                <a:solidFill>
                  <a:schemeClr val="tx1"/>
                </a:solidFill>
                <a:latin typeface="Times New Roman" pitchFamily="18" charset="0"/>
                <a:ea typeface="Times New Roman"/>
                <a:cs typeface="Times New Roman" pitchFamily="18" charset="0"/>
              </a:rPr>
              <a:t>Если </a:t>
            </a:r>
            <a:r>
              <a:rPr lang="ru-RU" sz="1400" dirty="0">
                <a:solidFill>
                  <a:schemeClr val="tx1"/>
                </a:solidFill>
                <a:latin typeface="Times New Roman" pitchFamily="18" charset="0"/>
                <a:ea typeface="Times New Roman"/>
                <a:cs typeface="Times New Roman" pitchFamily="18" charset="0"/>
              </a:rPr>
              <a:t>характеристика, предусмотренная детализирующим показателем, определяется количественным значением, </a:t>
            </a:r>
            <a:r>
              <a:rPr lang="ru-RU" sz="1400" dirty="0" smtClean="0">
                <a:solidFill>
                  <a:schemeClr val="tx1"/>
                </a:solidFill>
                <a:latin typeface="Times New Roman" pitchFamily="18" charset="0"/>
                <a:ea typeface="Times New Roman"/>
                <a:cs typeface="Times New Roman" pitchFamily="18" charset="0"/>
              </a:rPr>
              <a:t>указывается </a:t>
            </a:r>
            <a:r>
              <a:rPr lang="ru-RU" sz="1400" dirty="0">
                <a:solidFill>
                  <a:schemeClr val="tx1"/>
                </a:solidFill>
                <a:latin typeface="Times New Roman" pitchFamily="18" charset="0"/>
                <a:ea typeface="Times New Roman"/>
                <a:cs typeface="Times New Roman" pitchFamily="18" charset="0"/>
              </a:rPr>
              <a:t>единица ее </a:t>
            </a:r>
            <a:r>
              <a:rPr lang="ru-RU" sz="1400" dirty="0" smtClean="0">
                <a:solidFill>
                  <a:schemeClr val="tx1"/>
                </a:solidFill>
                <a:latin typeface="Times New Roman" pitchFamily="18" charset="0"/>
                <a:ea typeface="Times New Roman"/>
                <a:cs typeface="Times New Roman" pitchFamily="18" charset="0"/>
              </a:rPr>
              <a:t>измерения, </a:t>
            </a:r>
            <a:r>
              <a:rPr lang="ru-RU" sz="1400" dirty="0">
                <a:solidFill>
                  <a:schemeClr val="tx1"/>
                </a:solidFill>
                <a:latin typeface="Times New Roman" pitchFamily="18" charset="0"/>
                <a:ea typeface="Times New Roman"/>
                <a:cs typeface="Times New Roman" pitchFamily="18" charset="0"/>
              </a:rPr>
              <a:t>предельное минимальное или предельное максимальное значение такой характеристики (в случае необходимости установления таких предельных значений), в рамках которых будет осуществляться оценка </a:t>
            </a:r>
            <a:r>
              <a:rPr lang="ru-RU" sz="1400" dirty="0" smtClean="0">
                <a:solidFill>
                  <a:schemeClr val="tx1"/>
                </a:solidFill>
                <a:latin typeface="Times New Roman" pitchFamily="18" charset="0"/>
                <a:ea typeface="Times New Roman"/>
                <a:cs typeface="Times New Roman" pitchFamily="18" charset="0"/>
              </a:rPr>
              <a:t>заявок.</a:t>
            </a:r>
          </a:p>
          <a:p>
            <a:pPr marL="0" indent="0" algn="just">
              <a:spcBef>
                <a:spcPts val="0"/>
              </a:spcBef>
              <a:spcAft>
                <a:spcPts val="0"/>
              </a:spcAft>
              <a:buNone/>
            </a:pPr>
            <a:r>
              <a:rPr lang="ru-RU" sz="1400" dirty="0">
                <a:solidFill>
                  <a:schemeClr val="tx1"/>
                </a:solidFill>
                <a:latin typeface="Times New Roman" pitchFamily="18" charset="0"/>
                <a:ea typeface="Times New Roman"/>
                <a:cs typeface="Times New Roman" pitchFamily="18" charset="0"/>
              </a:rPr>
              <a:t>	</a:t>
            </a:r>
            <a:r>
              <a:rPr lang="ru-RU" sz="1400" dirty="0" smtClean="0">
                <a:solidFill>
                  <a:schemeClr val="tx1"/>
                </a:solidFill>
                <a:latin typeface="Times New Roman" pitchFamily="18" charset="0"/>
                <a:ea typeface="Times New Roman"/>
                <a:cs typeface="Times New Roman" pitchFamily="18" charset="0"/>
              </a:rPr>
              <a:t>Если </a:t>
            </a:r>
            <a:r>
              <a:rPr lang="ru-RU" sz="1400" dirty="0">
                <a:solidFill>
                  <a:schemeClr val="tx1"/>
                </a:solidFill>
                <a:latin typeface="Times New Roman" pitchFamily="18" charset="0"/>
                <a:ea typeface="Times New Roman"/>
                <a:cs typeface="Times New Roman" pitchFamily="18" charset="0"/>
              </a:rPr>
              <a:t>характеристика, предусмотренная детализирующим показателем, </a:t>
            </a:r>
            <a:r>
              <a:rPr lang="ru-RU" sz="1400" b="1" dirty="0">
                <a:solidFill>
                  <a:schemeClr val="tx1"/>
                </a:solidFill>
                <a:latin typeface="Times New Roman" pitchFamily="18" charset="0"/>
                <a:ea typeface="Times New Roman"/>
                <a:cs typeface="Times New Roman" pitchFamily="18" charset="0"/>
              </a:rPr>
              <a:t>не определяется количественным значением</a:t>
            </a:r>
            <a:r>
              <a:rPr lang="ru-RU" sz="1400" dirty="0">
                <a:solidFill>
                  <a:schemeClr val="tx1"/>
                </a:solidFill>
                <a:latin typeface="Times New Roman" pitchFamily="18" charset="0"/>
                <a:ea typeface="Times New Roman"/>
                <a:cs typeface="Times New Roman" pitchFamily="18" charset="0"/>
              </a:rPr>
              <a:t>, </a:t>
            </a:r>
            <a:r>
              <a:rPr lang="ru-RU" sz="1400" dirty="0" smtClean="0">
                <a:solidFill>
                  <a:schemeClr val="tx1"/>
                </a:solidFill>
                <a:latin typeface="Times New Roman" pitchFamily="18" charset="0"/>
                <a:ea typeface="Times New Roman"/>
                <a:cs typeface="Times New Roman" pitchFamily="18" charset="0"/>
              </a:rPr>
              <a:t>устанавливается </a:t>
            </a:r>
            <a:r>
              <a:rPr lang="ru-RU" sz="1400" dirty="0">
                <a:solidFill>
                  <a:schemeClr val="tx1"/>
                </a:solidFill>
                <a:latin typeface="Times New Roman" pitchFamily="18" charset="0"/>
                <a:ea typeface="Times New Roman"/>
                <a:cs typeface="Times New Roman" pitchFamily="18" charset="0"/>
              </a:rPr>
              <a:t>перечень свойств объекта закупки, подлежащих </a:t>
            </a:r>
            <a:r>
              <a:rPr lang="ru-RU" sz="1400" dirty="0" smtClean="0">
                <a:solidFill>
                  <a:schemeClr val="tx1"/>
                </a:solidFill>
                <a:latin typeface="Times New Roman" pitchFamily="18" charset="0"/>
                <a:ea typeface="Times New Roman"/>
                <a:cs typeface="Times New Roman" pitchFamily="18" charset="0"/>
              </a:rPr>
              <a:t>оценке.</a:t>
            </a:r>
          </a:p>
          <a:p>
            <a:pPr marL="0" indent="0" algn="just">
              <a:spcBef>
                <a:spcPts val="0"/>
              </a:spcBef>
              <a:spcAft>
                <a:spcPts val="0"/>
              </a:spcAft>
              <a:buNone/>
            </a:pPr>
            <a:r>
              <a:rPr lang="ru-RU" sz="1400" dirty="0" smtClean="0">
                <a:solidFill>
                  <a:schemeClr val="tx1"/>
                </a:solidFill>
                <a:latin typeface="Times New Roman" pitchFamily="18" charset="0"/>
                <a:ea typeface="Times New Roman"/>
                <a:cs typeface="Times New Roman" pitchFamily="18" charset="0"/>
              </a:rPr>
              <a:t>В </a:t>
            </a:r>
            <a:r>
              <a:rPr lang="ru-RU" sz="1400" dirty="0">
                <a:solidFill>
                  <a:schemeClr val="tx1"/>
                </a:solidFill>
                <a:latin typeface="Times New Roman" pitchFamily="18" charset="0"/>
                <a:ea typeface="Times New Roman"/>
                <a:cs typeface="Times New Roman" pitchFamily="18" charset="0"/>
              </a:rPr>
              <a:t>случае отсутствия функциональной зависимости между значением характеристики объекта закупки, определенной количественным значением, и значением количества присваиваемых баллов, а также в случае, </a:t>
            </a:r>
            <a:r>
              <a:rPr lang="ru-RU" sz="1400" b="1" dirty="0">
                <a:solidFill>
                  <a:schemeClr val="tx1"/>
                </a:solidFill>
                <a:latin typeface="Times New Roman" pitchFamily="18" charset="0"/>
                <a:ea typeface="Times New Roman"/>
                <a:cs typeface="Times New Roman" pitchFamily="18" charset="0"/>
              </a:rPr>
              <a:t>если характеристика не определяется количественным значением</a:t>
            </a:r>
            <a:r>
              <a:rPr lang="ru-RU" sz="1400" dirty="0">
                <a:solidFill>
                  <a:schemeClr val="tx1"/>
                </a:solidFill>
                <a:latin typeface="Times New Roman" pitchFamily="18" charset="0"/>
                <a:ea typeface="Times New Roman"/>
                <a:cs typeface="Times New Roman" pitchFamily="18" charset="0"/>
              </a:rPr>
              <a:t>, значение количества баллов по детализирующему показателю присваивается </a:t>
            </a:r>
            <a:r>
              <a:rPr lang="ru-RU" sz="1400" b="1" dirty="0" smtClean="0">
                <a:solidFill>
                  <a:schemeClr val="tx1"/>
                </a:solidFill>
                <a:latin typeface="Times New Roman" pitchFamily="18" charset="0"/>
                <a:ea typeface="Times New Roman"/>
                <a:cs typeface="Times New Roman" pitchFamily="18" charset="0"/>
              </a:rPr>
              <a:t>по </a:t>
            </a:r>
            <a:r>
              <a:rPr lang="ru-RU" sz="1400" b="1" dirty="0">
                <a:solidFill>
                  <a:schemeClr val="tx1"/>
                </a:solidFill>
                <a:latin typeface="Times New Roman" pitchFamily="18" charset="0"/>
                <a:ea typeface="Times New Roman"/>
                <a:cs typeface="Times New Roman" pitchFamily="18" charset="0"/>
              </a:rPr>
              <a:t>шкале оценки. </a:t>
            </a:r>
          </a:p>
          <a:p>
            <a:pPr indent="0" algn="just">
              <a:spcBef>
                <a:spcPts val="1100"/>
              </a:spcBef>
              <a:spcAft>
                <a:spcPts val="0"/>
              </a:spcAft>
              <a:buNone/>
            </a:pPr>
            <a:endParaRPr lang="ru-RU" sz="1400" b="1" dirty="0">
              <a:solidFill>
                <a:schemeClr val="tx1"/>
              </a:solidFill>
              <a:latin typeface="Times New Roman" pitchFamily="18" charset="0"/>
              <a:ea typeface="Times New Roman"/>
              <a:cs typeface="Times New Roman" pitchFamily="18" charset="0"/>
            </a:endParaRPr>
          </a:p>
          <a:p>
            <a:pPr marL="114300" indent="0">
              <a:buNone/>
            </a:pPr>
            <a:endParaRPr lang="ru-RU" sz="14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9529720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b="1" dirty="0">
                <a:solidFill>
                  <a:prstClr val="black"/>
                </a:solidFill>
                <a:latin typeface="Times New Roman" pitchFamily="18" charset="0"/>
                <a:ea typeface="Times New Roman"/>
                <a:cs typeface="Times New Roman" pitchFamily="18" charset="0"/>
              </a:rPr>
              <a:t>Оценка заявок по критерию оценки «характеристики </a:t>
            </a:r>
            <a:r>
              <a:rPr lang="ru-RU" sz="2800" b="1" dirty="0">
                <a:solidFill>
                  <a:prstClr val="black"/>
                </a:solidFill>
                <a:latin typeface="Times New Roman" pitchFamily="18" charset="0"/>
                <a:ea typeface="Calibri"/>
                <a:cs typeface="Times New Roman" pitchFamily="18" charset="0"/>
              </a:rPr>
              <a:t>объекта закупки»</a:t>
            </a:r>
            <a:endParaRPr lang="ru-RU" dirty="0"/>
          </a:p>
        </p:txBody>
      </p:sp>
      <p:sp>
        <p:nvSpPr>
          <p:cNvPr id="3" name="Объект 2"/>
          <p:cNvSpPr>
            <a:spLocks noGrp="1"/>
          </p:cNvSpPr>
          <p:nvPr>
            <p:ph idx="1"/>
          </p:nvPr>
        </p:nvSpPr>
        <p:spPr/>
        <p:txBody>
          <a:bodyPr>
            <a:normAutofit/>
          </a:bodyPr>
          <a:lstStyle/>
          <a:p>
            <a:pPr indent="0" algn="just">
              <a:spcBef>
                <a:spcPts val="1100"/>
              </a:spcBef>
              <a:spcAft>
                <a:spcPts val="0"/>
              </a:spcAft>
              <a:buNone/>
            </a:pPr>
            <a:r>
              <a:rPr lang="ru-RU" sz="1500" dirty="0" smtClean="0">
                <a:solidFill>
                  <a:schemeClr val="tx1"/>
                </a:solidFill>
                <a:latin typeface="Times New Roman" pitchFamily="18" charset="0"/>
                <a:ea typeface="Times New Roman"/>
                <a:cs typeface="Times New Roman" pitchFamily="18" charset="0"/>
              </a:rPr>
              <a:t>	</a:t>
            </a:r>
            <a:r>
              <a:rPr lang="ru-RU" sz="1400" dirty="0" smtClean="0">
                <a:solidFill>
                  <a:schemeClr val="tx1"/>
                </a:solidFill>
                <a:latin typeface="Times New Roman" pitchFamily="18" charset="0"/>
                <a:ea typeface="Times New Roman"/>
                <a:cs typeface="Times New Roman" pitchFamily="18" charset="0"/>
              </a:rPr>
              <a:t>Если предусматривается </a:t>
            </a:r>
            <a:r>
              <a:rPr lang="ru-RU" sz="1400" dirty="0">
                <a:solidFill>
                  <a:schemeClr val="tx1"/>
                </a:solidFill>
                <a:latin typeface="Times New Roman" pitchFamily="18" charset="0"/>
                <a:ea typeface="Times New Roman"/>
                <a:cs typeface="Times New Roman" pitchFamily="18" charset="0"/>
              </a:rPr>
              <a:t>оценка наличия или отсутствия характеристики объекта закупки, </a:t>
            </a:r>
            <a:r>
              <a:rPr lang="ru-RU" sz="1400" b="1" dirty="0">
                <a:solidFill>
                  <a:schemeClr val="tx1"/>
                </a:solidFill>
                <a:latin typeface="Times New Roman" pitchFamily="18" charset="0"/>
                <a:ea typeface="Times New Roman"/>
                <a:cs typeface="Times New Roman" pitchFamily="18" charset="0"/>
              </a:rPr>
              <a:t>шкала оценки должна предусматривать присвоение</a:t>
            </a:r>
            <a:r>
              <a:rPr lang="ru-RU" sz="1400" dirty="0">
                <a:solidFill>
                  <a:schemeClr val="tx1"/>
                </a:solidFill>
                <a:latin typeface="Times New Roman" pitchFamily="18" charset="0"/>
                <a:ea typeface="Times New Roman"/>
                <a:cs typeface="Times New Roman" pitchFamily="18" charset="0"/>
              </a:rPr>
              <a:t>:</a:t>
            </a:r>
          </a:p>
          <a:p>
            <a:pPr indent="342900" algn="just">
              <a:spcBef>
                <a:spcPts val="1100"/>
              </a:spcBef>
              <a:spcAft>
                <a:spcPts val="0"/>
              </a:spcAft>
            </a:pPr>
            <a:r>
              <a:rPr lang="ru-RU" sz="1400" dirty="0">
                <a:solidFill>
                  <a:schemeClr val="tx1"/>
                </a:solidFill>
                <a:latin typeface="Times New Roman" pitchFamily="18" charset="0"/>
                <a:ea typeface="Times New Roman"/>
                <a:cs typeface="Times New Roman" pitchFamily="18" charset="0"/>
              </a:rPr>
              <a:t>а) 100 баллов заявке (части заявки), содержащей предложение о наличии характеристики объекта закупки, а при отсутствии характеристики объекта закупки - 0 баллов (если лучшим является наличие характеристики объекта закупки);</a:t>
            </a:r>
          </a:p>
          <a:p>
            <a:pPr indent="342900" algn="just">
              <a:spcBef>
                <a:spcPts val="1100"/>
              </a:spcBef>
              <a:spcAft>
                <a:spcPts val="0"/>
              </a:spcAft>
            </a:pPr>
            <a:r>
              <a:rPr lang="ru-RU" sz="1400" dirty="0">
                <a:solidFill>
                  <a:schemeClr val="tx1"/>
                </a:solidFill>
                <a:latin typeface="Times New Roman" pitchFamily="18" charset="0"/>
                <a:ea typeface="Times New Roman"/>
                <a:cs typeface="Times New Roman" pitchFamily="18" charset="0"/>
              </a:rPr>
              <a:t>б) 100 баллов заявке (части заявки), содержащей предложение об отсутствии характеристики объекта закупки, а при наличии характеристики - 0 баллов (если лучшим является отсутствие характеристики объекта закупки</a:t>
            </a:r>
            <a:r>
              <a:rPr lang="ru-RU" sz="1400" dirty="0" smtClean="0">
                <a:solidFill>
                  <a:schemeClr val="tx1"/>
                </a:solidFill>
                <a:latin typeface="Times New Roman" pitchFamily="18" charset="0"/>
                <a:ea typeface="Times New Roman"/>
                <a:cs typeface="Times New Roman" pitchFamily="18" charset="0"/>
              </a:rPr>
              <a:t>).</a:t>
            </a:r>
          </a:p>
          <a:p>
            <a:pPr indent="0" algn="just">
              <a:spcBef>
                <a:spcPts val="1100"/>
              </a:spcBef>
              <a:spcAft>
                <a:spcPts val="0"/>
              </a:spcAft>
              <a:buNone/>
            </a:pPr>
            <a:r>
              <a:rPr lang="ru-RU" sz="1400" dirty="0">
                <a:solidFill>
                  <a:schemeClr val="tx1"/>
                </a:solidFill>
                <a:latin typeface="Times New Roman" pitchFamily="18" charset="0"/>
                <a:ea typeface="Times New Roman"/>
                <a:cs typeface="Times New Roman" pitchFamily="18" charset="0"/>
              </a:rPr>
              <a:t>	</a:t>
            </a:r>
            <a:r>
              <a:rPr lang="ru-RU" sz="1400" dirty="0" smtClean="0">
                <a:solidFill>
                  <a:schemeClr val="tx1"/>
                </a:solidFill>
                <a:latin typeface="Times New Roman" pitchFamily="18" charset="0"/>
                <a:ea typeface="Times New Roman"/>
                <a:cs typeface="Times New Roman" pitchFamily="18" charset="0"/>
              </a:rPr>
              <a:t>Если </a:t>
            </a:r>
            <a:r>
              <a:rPr lang="ru-RU" sz="1400" dirty="0">
                <a:solidFill>
                  <a:schemeClr val="tx1"/>
                </a:solidFill>
                <a:latin typeface="Times New Roman" pitchFamily="18" charset="0"/>
                <a:ea typeface="Times New Roman"/>
                <a:cs typeface="Times New Roman" pitchFamily="18" charset="0"/>
              </a:rPr>
              <a:t>значение характеристики объекта закупки, </a:t>
            </a:r>
            <a:r>
              <a:rPr lang="ru-RU" sz="1400" b="1" dirty="0">
                <a:solidFill>
                  <a:schemeClr val="tx1"/>
                </a:solidFill>
                <a:latin typeface="Times New Roman" pitchFamily="18" charset="0"/>
                <a:ea typeface="Times New Roman"/>
                <a:cs typeface="Times New Roman" pitchFamily="18" charset="0"/>
              </a:rPr>
              <a:t>определенной количественным значением, находится в функциональной зависимости</a:t>
            </a:r>
            <a:r>
              <a:rPr lang="ru-RU" sz="1400" dirty="0">
                <a:solidFill>
                  <a:schemeClr val="tx1"/>
                </a:solidFill>
                <a:latin typeface="Times New Roman" pitchFamily="18" charset="0"/>
                <a:ea typeface="Times New Roman"/>
                <a:cs typeface="Times New Roman" pitchFamily="18" charset="0"/>
              </a:rPr>
              <a:t> от значения количества присваиваемых баллов, значение количества баллов по детализирующему показателю, присваиваемых заявке, подлежащей </a:t>
            </a:r>
            <a:r>
              <a:rPr lang="ru-RU" sz="1400" dirty="0" smtClean="0">
                <a:solidFill>
                  <a:schemeClr val="tx1"/>
                </a:solidFill>
                <a:latin typeface="Times New Roman" pitchFamily="18" charset="0"/>
                <a:ea typeface="Times New Roman"/>
                <a:cs typeface="Times New Roman" pitchFamily="18" charset="0"/>
              </a:rPr>
              <a:t>оценке </a:t>
            </a:r>
            <a:r>
              <a:rPr lang="ru-RU" sz="1400" dirty="0">
                <a:solidFill>
                  <a:schemeClr val="tx1"/>
                </a:solidFill>
                <a:latin typeface="Times New Roman" pitchFamily="18" charset="0"/>
                <a:ea typeface="Times New Roman"/>
                <a:cs typeface="Times New Roman" pitchFamily="18" charset="0"/>
              </a:rPr>
              <a:t>по критерию оценки "характеристики объекта закупки</a:t>
            </a:r>
            <a:r>
              <a:rPr lang="ru-RU" sz="1400" dirty="0" smtClean="0">
                <a:solidFill>
                  <a:schemeClr val="tx1"/>
                </a:solidFill>
                <a:latin typeface="Times New Roman" pitchFamily="18" charset="0"/>
                <a:ea typeface="Times New Roman"/>
                <a:cs typeface="Times New Roman" pitchFamily="18" charset="0"/>
              </a:rPr>
              <a:t>", </a:t>
            </a:r>
            <a:r>
              <a:rPr lang="ru-RU" sz="1400" dirty="0">
                <a:solidFill>
                  <a:schemeClr val="tx1"/>
                </a:solidFill>
                <a:latin typeface="Times New Roman" pitchFamily="18" charset="0"/>
                <a:ea typeface="Times New Roman"/>
                <a:cs typeface="Times New Roman" pitchFamily="18" charset="0"/>
              </a:rPr>
              <a:t>рассчитывается по </a:t>
            </a:r>
            <a:r>
              <a:rPr lang="ru-RU" sz="1400" dirty="0" smtClean="0">
                <a:solidFill>
                  <a:schemeClr val="tx1"/>
                </a:solidFill>
                <a:latin typeface="Times New Roman" pitchFamily="18" charset="0"/>
                <a:ea typeface="Times New Roman"/>
                <a:cs typeface="Times New Roman" pitchFamily="18" charset="0"/>
              </a:rPr>
              <a:t>формуле.</a:t>
            </a:r>
            <a:endParaRPr lang="ru-RU" sz="1400" dirty="0">
              <a:solidFill>
                <a:schemeClr val="tx1"/>
              </a:solidFill>
              <a:latin typeface="Times New Roman" pitchFamily="18" charset="0"/>
              <a:ea typeface="Times New Roman"/>
              <a:cs typeface="Times New Roman" pitchFamily="18" charset="0"/>
            </a:endParaRPr>
          </a:p>
          <a:p>
            <a:pPr indent="342900" algn="just">
              <a:spcBef>
                <a:spcPts val="1100"/>
              </a:spcBef>
              <a:spcAft>
                <a:spcPts val="0"/>
              </a:spcAft>
            </a:pPr>
            <a:endParaRPr lang="ru-RU" sz="1400" dirty="0" smtClean="0">
              <a:solidFill>
                <a:schemeClr val="tx1"/>
              </a:solidFill>
              <a:latin typeface="Times New Roman" pitchFamily="18" charset="0"/>
              <a:ea typeface="Times New Roman"/>
              <a:cs typeface="Times New Roman" pitchFamily="18" charset="0"/>
            </a:endParaRPr>
          </a:p>
          <a:p>
            <a:pPr indent="342900" algn="just">
              <a:spcBef>
                <a:spcPts val="1100"/>
              </a:spcBef>
              <a:spcAft>
                <a:spcPts val="0"/>
              </a:spcAft>
            </a:pPr>
            <a:endParaRPr lang="ru-RU" sz="1500" dirty="0">
              <a:solidFill>
                <a:schemeClr val="tx1"/>
              </a:solidFill>
              <a:latin typeface="Times New Roman" pitchFamily="18" charset="0"/>
              <a:ea typeface="Times New Roman"/>
              <a:cs typeface="Times New Roman" pitchFamily="18" charset="0"/>
            </a:endParaRPr>
          </a:p>
          <a:p>
            <a:endParaRPr lang="ru-RU" dirty="0"/>
          </a:p>
        </p:txBody>
      </p:sp>
    </p:spTree>
    <p:extLst>
      <p:ext uri="{BB962C8B-B14F-4D97-AF65-F5344CB8AC3E}">
        <p14:creationId xmlns:p14="http://schemas.microsoft.com/office/powerpoint/2010/main" val="20913805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100" b="1" dirty="0" smtClean="0">
                <a:latin typeface="Times New Roman" pitchFamily="18" charset="0"/>
                <a:ea typeface="Times New Roman"/>
                <a:cs typeface="Times New Roman" pitchFamily="18" charset="0"/>
              </a:rPr>
              <a:t/>
            </a:r>
            <a:br>
              <a:rPr lang="ru-RU" sz="3100" b="1" dirty="0" smtClean="0">
                <a:latin typeface="Times New Roman" pitchFamily="18" charset="0"/>
                <a:ea typeface="Times New Roman"/>
                <a:cs typeface="Times New Roman" pitchFamily="18" charset="0"/>
              </a:rPr>
            </a:br>
            <a:r>
              <a:rPr lang="ru-RU" sz="3100" b="1" dirty="0">
                <a:latin typeface="Times New Roman" pitchFamily="18" charset="0"/>
                <a:ea typeface="Times New Roman"/>
                <a:cs typeface="Times New Roman" pitchFamily="18" charset="0"/>
              </a:rPr>
              <a:t/>
            </a:r>
            <a:br>
              <a:rPr lang="ru-RU" sz="3100" b="1" dirty="0">
                <a:latin typeface="Times New Roman" pitchFamily="18" charset="0"/>
                <a:ea typeface="Times New Roman"/>
                <a:cs typeface="Times New Roman" pitchFamily="18" charset="0"/>
              </a:rPr>
            </a:br>
            <a:r>
              <a:rPr lang="ru-RU" sz="3100" b="1" dirty="0" smtClean="0">
                <a:solidFill>
                  <a:schemeClr val="tx1"/>
                </a:solidFill>
                <a:latin typeface="Times New Roman" pitchFamily="18" charset="0"/>
                <a:ea typeface="Times New Roman"/>
                <a:cs typeface="Times New Roman" pitchFamily="18" charset="0"/>
              </a:rPr>
              <a:t>Оценка </a:t>
            </a:r>
            <a:r>
              <a:rPr lang="ru-RU" sz="3100" b="1" dirty="0">
                <a:solidFill>
                  <a:schemeClr val="tx1"/>
                </a:solidFill>
                <a:latin typeface="Times New Roman" pitchFamily="18" charset="0"/>
                <a:ea typeface="Times New Roman"/>
                <a:cs typeface="Times New Roman" pitchFamily="18" charset="0"/>
              </a:rPr>
              <a:t>заявок по критерию оценки </a:t>
            </a:r>
            <a:r>
              <a:rPr lang="ru-RU" sz="3100" b="1" dirty="0" smtClean="0">
                <a:solidFill>
                  <a:schemeClr val="tx1"/>
                </a:solidFill>
                <a:latin typeface="Times New Roman" pitchFamily="18" charset="0"/>
                <a:ea typeface="Times New Roman"/>
                <a:cs typeface="Times New Roman" pitchFamily="18" charset="0"/>
              </a:rPr>
              <a:t>«квалификация участников закупки»</a:t>
            </a:r>
            <a:r>
              <a:rPr lang="ru-RU" sz="3100" b="1" dirty="0">
                <a:solidFill>
                  <a:schemeClr val="tx1"/>
                </a:solidFill>
                <a:latin typeface="Times New Roman" pitchFamily="18" charset="0"/>
                <a:ea typeface="Times New Roman"/>
                <a:cs typeface="Times New Roman" pitchFamily="18" charset="0"/>
              </a:rPr>
              <a:t/>
            </a:r>
            <a:br>
              <a:rPr lang="ru-RU" sz="3100" b="1" dirty="0">
                <a:solidFill>
                  <a:schemeClr val="tx1"/>
                </a:solidFill>
                <a:latin typeface="Times New Roman" pitchFamily="18" charset="0"/>
                <a:ea typeface="Times New Roman"/>
                <a:cs typeface="Times New Roman" pitchFamily="18" charset="0"/>
              </a:rPr>
            </a:br>
            <a:r>
              <a:rPr lang="ru-RU" sz="3600" dirty="0">
                <a:latin typeface="Calibri"/>
                <a:ea typeface="Times New Roman"/>
              </a:rPr>
              <a:t> </a:t>
            </a:r>
            <a:br>
              <a:rPr lang="ru-RU" sz="3600" dirty="0">
                <a:latin typeface="Calibri"/>
                <a:ea typeface="Times New Roman"/>
              </a:rPr>
            </a:br>
            <a:endParaRPr lang="ru-RU" dirty="0"/>
          </a:p>
        </p:txBody>
      </p:sp>
      <p:sp>
        <p:nvSpPr>
          <p:cNvPr id="3" name="Объект 2"/>
          <p:cNvSpPr>
            <a:spLocks noGrp="1"/>
          </p:cNvSpPr>
          <p:nvPr>
            <p:ph idx="1"/>
          </p:nvPr>
        </p:nvSpPr>
        <p:spPr/>
        <p:txBody>
          <a:bodyPr>
            <a:normAutofit/>
          </a:bodyPr>
          <a:lstStyle/>
          <a:p>
            <a:pPr indent="0" algn="just">
              <a:spcBef>
                <a:spcPts val="0"/>
              </a:spcBef>
              <a:spcAft>
                <a:spcPts val="0"/>
              </a:spcAft>
              <a:buNone/>
            </a:pPr>
            <a:r>
              <a:rPr lang="ru-RU" sz="1400" dirty="0">
                <a:solidFill>
                  <a:schemeClr val="tx1"/>
                </a:solidFill>
                <a:latin typeface="Times New Roman" pitchFamily="18" charset="0"/>
                <a:ea typeface="Times New Roman"/>
                <a:cs typeface="Times New Roman" pitchFamily="18" charset="0"/>
              </a:rPr>
              <a:t>Для оценки заявок по критерию оценки "квалификация участников закупки" могут </a:t>
            </a:r>
            <a:r>
              <a:rPr lang="ru-RU" sz="1400" dirty="0" smtClean="0">
                <a:solidFill>
                  <a:schemeClr val="tx1"/>
                </a:solidFill>
                <a:latin typeface="Times New Roman" pitchFamily="18" charset="0"/>
                <a:ea typeface="Times New Roman"/>
                <a:cs typeface="Times New Roman" pitchFamily="18" charset="0"/>
              </a:rPr>
              <a:t>применяться один </a:t>
            </a:r>
            <a:r>
              <a:rPr lang="ru-RU" sz="1400" dirty="0">
                <a:solidFill>
                  <a:schemeClr val="tx1"/>
                </a:solidFill>
                <a:latin typeface="Times New Roman" pitchFamily="18" charset="0"/>
                <a:ea typeface="Times New Roman"/>
                <a:cs typeface="Times New Roman" pitchFamily="18" charset="0"/>
              </a:rPr>
              <a:t>или несколько из следующих </a:t>
            </a:r>
            <a:r>
              <a:rPr lang="ru-RU" sz="1400" b="1" dirty="0">
                <a:solidFill>
                  <a:schemeClr val="tx1"/>
                </a:solidFill>
                <a:latin typeface="Times New Roman" pitchFamily="18" charset="0"/>
                <a:ea typeface="Times New Roman"/>
                <a:cs typeface="Times New Roman" pitchFamily="18" charset="0"/>
              </a:rPr>
              <a:t>показателей оценки</a:t>
            </a:r>
            <a:r>
              <a:rPr lang="ru-RU" sz="1400" dirty="0" smtClean="0">
                <a:solidFill>
                  <a:schemeClr val="tx1"/>
                </a:solidFill>
                <a:latin typeface="Times New Roman" pitchFamily="18" charset="0"/>
                <a:ea typeface="Times New Roman"/>
                <a:cs typeface="Times New Roman" pitchFamily="18" charset="0"/>
              </a:rPr>
              <a:t>:</a:t>
            </a:r>
          </a:p>
          <a:p>
            <a:pPr indent="0" algn="just">
              <a:spcBef>
                <a:spcPts val="0"/>
              </a:spcBef>
              <a:spcAft>
                <a:spcPts val="0"/>
              </a:spcAft>
              <a:buNone/>
            </a:pPr>
            <a:endParaRPr lang="ru-RU" sz="1400" dirty="0">
              <a:solidFill>
                <a:schemeClr val="tx1"/>
              </a:solidFill>
              <a:latin typeface="Times New Roman" pitchFamily="18" charset="0"/>
              <a:ea typeface="Times New Roman"/>
              <a:cs typeface="Times New Roman" pitchFamily="18" charset="0"/>
            </a:endParaRPr>
          </a:p>
          <a:p>
            <a:pPr indent="342900" algn="just">
              <a:spcBef>
                <a:spcPts val="0"/>
              </a:spcBef>
              <a:spcAft>
                <a:spcPts val="0"/>
              </a:spcAft>
            </a:pPr>
            <a:r>
              <a:rPr lang="ru-RU" sz="1400" dirty="0">
                <a:solidFill>
                  <a:schemeClr val="tx1"/>
                </a:solidFill>
                <a:latin typeface="Times New Roman" pitchFamily="18" charset="0"/>
                <a:ea typeface="Times New Roman"/>
                <a:cs typeface="Times New Roman" pitchFamily="18" charset="0"/>
              </a:rPr>
              <a:t>а) наличие у участников закупки финансовых ресурсов;</a:t>
            </a:r>
          </a:p>
          <a:p>
            <a:pPr indent="342900" algn="just">
              <a:spcBef>
                <a:spcPts val="0"/>
              </a:spcBef>
              <a:spcAft>
                <a:spcPts val="0"/>
              </a:spcAft>
            </a:pPr>
            <a:r>
              <a:rPr lang="ru-RU" sz="1400" dirty="0">
                <a:solidFill>
                  <a:schemeClr val="tx1"/>
                </a:solidFill>
                <a:latin typeface="Times New Roman" pitchFamily="18" charset="0"/>
                <a:ea typeface="Times New Roman"/>
                <a:cs typeface="Times New Roman" pitchFamily="18" charset="0"/>
              </a:rPr>
              <a:t>б) наличие у участников закупки на праве собственности или ином законном основании оборудования и других материальных ресурсов;</a:t>
            </a:r>
          </a:p>
          <a:p>
            <a:pPr indent="342900" algn="just">
              <a:spcBef>
                <a:spcPts val="0"/>
              </a:spcBef>
              <a:spcAft>
                <a:spcPts val="0"/>
              </a:spcAft>
            </a:pPr>
            <a:r>
              <a:rPr lang="ru-RU" sz="1400" dirty="0">
                <a:solidFill>
                  <a:schemeClr val="tx1"/>
                </a:solidFill>
                <a:latin typeface="Times New Roman" pitchFamily="18" charset="0"/>
                <a:ea typeface="Times New Roman"/>
                <a:cs typeface="Times New Roman" pitchFamily="18" charset="0"/>
              </a:rPr>
              <a:t>в) наличие у участников закупки опыта поставки товара, выполнения работы, оказания услуги, связанного с предметом контракта;</a:t>
            </a:r>
          </a:p>
          <a:p>
            <a:pPr indent="342900" algn="just">
              <a:spcBef>
                <a:spcPts val="0"/>
              </a:spcBef>
              <a:spcAft>
                <a:spcPts val="0"/>
              </a:spcAft>
            </a:pPr>
            <a:r>
              <a:rPr lang="ru-RU" sz="1400" dirty="0">
                <a:solidFill>
                  <a:schemeClr val="tx1"/>
                </a:solidFill>
                <a:latin typeface="Times New Roman" pitchFamily="18" charset="0"/>
                <a:ea typeface="Times New Roman"/>
                <a:cs typeface="Times New Roman" pitchFamily="18" charset="0"/>
              </a:rPr>
              <a:t>г) наличие у участников закупки деловой репутации;</a:t>
            </a:r>
          </a:p>
          <a:p>
            <a:pPr indent="342900" algn="just">
              <a:spcBef>
                <a:spcPts val="0"/>
              </a:spcBef>
              <a:spcAft>
                <a:spcPts val="0"/>
              </a:spcAft>
            </a:pPr>
            <a:r>
              <a:rPr lang="ru-RU" sz="1400" dirty="0">
                <a:solidFill>
                  <a:schemeClr val="tx1"/>
                </a:solidFill>
                <a:latin typeface="Times New Roman" pitchFamily="18" charset="0"/>
                <a:ea typeface="Times New Roman"/>
                <a:cs typeface="Times New Roman" pitchFamily="18" charset="0"/>
              </a:rPr>
              <a:t>д) наличие у участников закупки специалистов и иных работников определенного уровня </a:t>
            </a:r>
            <a:r>
              <a:rPr lang="ru-RU" sz="1400" dirty="0" smtClean="0">
                <a:solidFill>
                  <a:schemeClr val="tx1"/>
                </a:solidFill>
                <a:latin typeface="Times New Roman" pitchFamily="18" charset="0"/>
                <a:ea typeface="Times New Roman"/>
                <a:cs typeface="Times New Roman" pitchFamily="18" charset="0"/>
              </a:rPr>
              <a:t>квалификации.</a:t>
            </a:r>
          </a:p>
          <a:p>
            <a:pPr indent="342900" algn="just">
              <a:spcBef>
                <a:spcPts val="0"/>
              </a:spcBef>
              <a:spcAft>
                <a:spcPts val="0"/>
              </a:spcAft>
            </a:pPr>
            <a:endParaRPr lang="ru-RU" sz="1400" dirty="0">
              <a:solidFill>
                <a:schemeClr val="tx1"/>
              </a:solidFill>
              <a:latin typeface="Times New Roman" pitchFamily="18" charset="0"/>
              <a:ea typeface="Times New Roman"/>
              <a:cs typeface="Times New Roman" pitchFamily="18" charset="0"/>
            </a:endParaRPr>
          </a:p>
          <a:p>
            <a:pPr indent="342900" algn="just">
              <a:spcBef>
                <a:spcPts val="0"/>
              </a:spcBef>
              <a:spcAft>
                <a:spcPts val="0"/>
              </a:spcAft>
            </a:pPr>
            <a:r>
              <a:rPr lang="ru-RU" sz="1400" dirty="0" smtClean="0">
                <a:solidFill>
                  <a:schemeClr val="tx1"/>
                </a:solidFill>
                <a:latin typeface="Times New Roman" pitchFamily="18" charset="0"/>
                <a:ea typeface="Times New Roman"/>
                <a:cs typeface="Times New Roman" pitchFamily="18" charset="0"/>
              </a:rPr>
              <a:t>Для </a:t>
            </a:r>
            <a:r>
              <a:rPr lang="ru-RU" sz="1400" dirty="0">
                <a:solidFill>
                  <a:schemeClr val="tx1"/>
                </a:solidFill>
                <a:latin typeface="Times New Roman" pitchFamily="18" charset="0"/>
                <a:ea typeface="Times New Roman"/>
                <a:cs typeface="Times New Roman" pitchFamily="18" charset="0"/>
              </a:rPr>
              <a:t>оценки заявок по показателям оценки, </a:t>
            </a:r>
            <a:r>
              <a:rPr lang="ru-RU" sz="1400" dirty="0" smtClean="0">
                <a:solidFill>
                  <a:schemeClr val="tx1"/>
                </a:solidFill>
                <a:latin typeface="Times New Roman" pitchFamily="18" charset="0"/>
                <a:ea typeface="Times New Roman"/>
                <a:cs typeface="Times New Roman" pitchFamily="18" charset="0"/>
              </a:rPr>
              <a:t>предусмотренным выше, </a:t>
            </a:r>
            <a:r>
              <a:rPr lang="ru-RU" sz="1400" dirty="0">
                <a:solidFill>
                  <a:schemeClr val="tx1"/>
                </a:solidFill>
                <a:latin typeface="Times New Roman" pitchFamily="18" charset="0"/>
                <a:ea typeface="Times New Roman"/>
                <a:cs typeface="Times New Roman" pitchFamily="18" charset="0"/>
              </a:rPr>
              <a:t>применяются детализирующие </a:t>
            </a:r>
            <a:r>
              <a:rPr lang="ru-RU" sz="1400" dirty="0" smtClean="0">
                <a:solidFill>
                  <a:schemeClr val="tx1"/>
                </a:solidFill>
                <a:latin typeface="Times New Roman" pitchFamily="18" charset="0"/>
                <a:ea typeface="Times New Roman"/>
                <a:cs typeface="Times New Roman" pitchFamily="18" charset="0"/>
              </a:rPr>
              <a:t>показатели</a:t>
            </a:r>
            <a:endParaRPr lang="ru-RU" sz="1400" dirty="0">
              <a:solidFill>
                <a:schemeClr val="tx1"/>
              </a:solidFill>
              <a:latin typeface="Times New Roman" pitchFamily="18" charset="0"/>
              <a:ea typeface="Times New Roman"/>
              <a:cs typeface="Times New Roman" pitchFamily="18" charset="0"/>
            </a:endParaRPr>
          </a:p>
          <a:p>
            <a:pPr marL="114300" indent="0">
              <a:spcBef>
                <a:spcPts val="0"/>
              </a:spcBef>
              <a:buNone/>
            </a:pP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6606606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000" b="1" dirty="0" smtClean="0">
                <a:solidFill>
                  <a:schemeClr val="tx1"/>
                </a:solidFill>
                <a:latin typeface="Times New Roman" pitchFamily="18" charset="0"/>
                <a:ea typeface="Calibri"/>
                <a:cs typeface="Times New Roman" pitchFamily="18" charset="0"/>
              </a:rPr>
              <a:t>Показатель оценки: наличие </a:t>
            </a:r>
            <a:r>
              <a:rPr lang="ru-RU" sz="2000" b="1" dirty="0">
                <a:solidFill>
                  <a:schemeClr val="tx1"/>
                </a:solidFill>
                <a:latin typeface="Times New Roman" pitchFamily="18" charset="0"/>
                <a:ea typeface="Calibri"/>
                <a:cs typeface="Times New Roman" pitchFamily="18" charset="0"/>
              </a:rPr>
              <a:t>у участников закупки на праве собственности или ином законном основании оборудования и других материальных ресурсов</a:t>
            </a:r>
            <a:endParaRPr lang="ru-RU" sz="2000" b="1" dirty="0">
              <a:solidFill>
                <a:schemeClr val="tx1"/>
              </a:solidFill>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55000" lnSpcReduction="20000"/>
          </a:bodyPr>
          <a:lstStyle/>
          <a:p>
            <a:pPr indent="342900" algn="just">
              <a:spcBef>
                <a:spcPts val="0"/>
              </a:spcBef>
              <a:spcAft>
                <a:spcPts val="0"/>
              </a:spcAft>
            </a:pPr>
            <a:r>
              <a:rPr lang="ru-RU" dirty="0" smtClean="0">
                <a:solidFill>
                  <a:schemeClr val="tx1"/>
                </a:solidFill>
                <a:latin typeface="Times New Roman" pitchFamily="18" charset="0"/>
                <a:ea typeface="Times New Roman"/>
                <a:cs typeface="Times New Roman" pitchFamily="18" charset="0"/>
              </a:rPr>
              <a:t>Должен быть установлен </a:t>
            </a:r>
            <a:r>
              <a:rPr lang="ru-RU" b="1" dirty="0" smtClean="0">
                <a:solidFill>
                  <a:schemeClr val="tx1"/>
                </a:solidFill>
                <a:latin typeface="Times New Roman" pitchFamily="18" charset="0"/>
                <a:ea typeface="Times New Roman"/>
                <a:cs typeface="Times New Roman" pitchFamily="18" charset="0"/>
              </a:rPr>
              <a:t>Перечень </a:t>
            </a:r>
            <a:r>
              <a:rPr lang="ru-RU" b="1" dirty="0">
                <a:solidFill>
                  <a:schemeClr val="tx1"/>
                </a:solidFill>
                <a:latin typeface="Times New Roman" pitchFamily="18" charset="0"/>
                <a:ea typeface="Times New Roman"/>
                <a:cs typeface="Times New Roman" pitchFamily="18" charset="0"/>
              </a:rPr>
              <a:t>оборудования </a:t>
            </a:r>
            <a:r>
              <a:rPr lang="ru-RU" dirty="0">
                <a:solidFill>
                  <a:schemeClr val="tx1"/>
                </a:solidFill>
                <a:latin typeface="Times New Roman" pitchFamily="18" charset="0"/>
                <a:ea typeface="Times New Roman"/>
                <a:cs typeface="Times New Roman" pitchFamily="18" charset="0"/>
              </a:rPr>
              <a:t>и других материальных ресурсов, оцениваемых по показателю</a:t>
            </a:r>
            <a:r>
              <a:rPr lang="ru-RU" dirty="0" smtClean="0">
                <a:solidFill>
                  <a:schemeClr val="tx1"/>
                </a:solidFill>
                <a:latin typeface="Times New Roman" pitchFamily="18" charset="0"/>
                <a:ea typeface="Times New Roman"/>
                <a:cs typeface="Times New Roman" pitchFamily="18" charset="0"/>
              </a:rPr>
              <a:t>, </a:t>
            </a:r>
            <a:r>
              <a:rPr lang="ru-RU" dirty="0">
                <a:solidFill>
                  <a:schemeClr val="tx1"/>
                </a:solidFill>
                <a:latin typeface="Times New Roman" pitchFamily="18" charset="0"/>
                <a:ea typeface="Times New Roman"/>
                <a:cs typeface="Times New Roman" pitchFamily="18" charset="0"/>
              </a:rPr>
              <a:t>и необходимых для поставки товара, выполнения работ, оказания услуг, являющихся объектом </a:t>
            </a:r>
            <a:r>
              <a:rPr lang="ru-RU" dirty="0" smtClean="0">
                <a:solidFill>
                  <a:schemeClr val="tx1"/>
                </a:solidFill>
                <a:latin typeface="Times New Roman" pitchFamily="18" charset="0"/>
                <a:ea typeface="Times New Roman"/>
                <a:cs typeface="Times New Roman" pitchFamily="18" charset="0"/>
              </a:rPr>
              <a:t>закупки;.</a:t>
            </a:r>
          </a:p>
          <a:p>
            <a:pPr indent="342900" algn="just">
              <a:spcBef>
                <a:spcPts val="0"/>
              </a:spcBef>
              <a:spcAft>
                <a:spcPts val="0"/>
              </a:spcAft>
            </a:pPr>
            <a:r>
              <a:rPr lang="ru-RU" dirty="0" smtClean="0">
                <a:solidFill>
                  <a:schemeClr val="tx1"/>
                </a:solidFill>
                <a:latin typeface="Times New Roman" pitchFamily="18" charset="0"/>
                <a:ea typeface="Times New Roman"/>
                <a:cs typeface="Times New Roman" pitchFamily="18" charset="0"/>
              </a:rPr>
              <a:t>Должен быть установлен </a:t>
            </a:r>
            <a:r>
              <a:rPr lang="ru-RU" b="1" dirty="0" smtClean="0">
                <a:solidFill>
                  <a:schemeClr val="tx1"/>
                </a:solidFill>
                <a:latin typeface="Times New Roman" pitchFamily="18" charset="0"/>
                <a:ea typeface="Times New Roman"/>
                <a:cs typeface="Times New Roman" pitchFamily="18" charset="0"/>
              </a:rPr>
              <a:t>Перечень </a:t>
            </a:r>
            <a:r>
              <a:rPr lang="ru-RU" b="1" dirty="0">
                <a:solidFill>
                  <a:schemeClr val="tx1"/>
                </a:solidFill>
                <a:latin typeface="Times New Roman" pitchFamily="18" charset="0"/>
                <a:ea typeface="Times New Roman"/>
                <a:cs typeface="Times New Roman" pitchFamily="18" charset="0"/>
              </a:rPr>
              <a:t>следующих документов</a:t>
            </a:r>
            <a:r>
              <a:rPr lang="ru-RU" dirty="0">
                <a:solidFill>
                  <a:schemeClr val="tx1"/>
                </a:solidFill>
                <a:latin typeface="Times New Roman" pitchFamily="18" charset="0"/>
                <a:ea typeface="Times New Roman"/>
                <a:cs typeface="Times New Roman" pitchFamily="18" charset="0"/>
              </a:rPr>
              <a:t>, подтверждающих наличие оборудования и других материальных ресурсов, предусмотренных </a:t>
            </a:r>
            <a:r>
              <a:rPr lang="ru-RU" dirty="0" smtClean="0">
                <a:solidFill>
                  <a:schemeClr val="tx1"/>
                </a:solidFill>
                <a:latin typeface="Times New Roman" pitchFamily="18" charset="0"/>
                <a:ea typeface="Times New Roman"/>
                <a:cs typeface="Times New Roman" pitchFamily="18" charset="0"/>
              </a:rPr>
              <a:t>Перечнем оборудования:</a:t>
            </a:r>
          </a:p>
          <a:p>
            <a:pPr indent="342900" algn="just">
              <a:spcBef>
                <a:spcPts val="0"/>
              </a:spcBef>
              <a:spcAft>
                <a:spcPts val="0"/>
              </a:spcAft>
            </a:pPr>
            <a:endParaRPr lang="ru-RU" dirty="0">
              <a:solidFill>
                <a:schemeClr val="tx1"/>
              </a:solidFill>
              <a:latin typeface="Times New Roman" pitchFamily="18" charset="0"/>
              <a:ea typeface="Times New Roman"/>
              <a:cs typeface="Times New Roman" pitchFamily="18" charset="0"/>
            </a:endParaRPr>
          </a:p>
          <a:p>
            <a:pPr indent="342900" algn="just">
              <a:spcBef>
                <a:spcPts val="0"/>
              </a:spcBef>
              <a:spcAft>
                <a:spcPts val="0"/>
              </a:spcAft>
            </a:pPr>
            <a:r>
              <a:rPr lang="ru-RU" dirty="0">
                <a:solidFill>
                  <a:schemeClr val="tx1"/>
                </a:solidFill>
                <a:latin typeface="Times New Roman" pitchFamily="18" charset="0"/>
                <a:ea typeface="Times New Roman"/>
                <a:cs typeface="Times New Roman" pitchFamily="18" charset="0"/>
              </a:rPr>
              <a:t>инвентарные карточки учета объектов основных средств унифицированной формы ОС-6 (при наличии оборудования и других материальных ресурсов в собственности участника закупки</a:t>
            </a:r>
            <a:r>
              <a:rPr lang="ru-RU" dirty="0" smtClean="0">
                <a:solidFill>
                  <a:schemeClr val="tx1"/>
                </a:solidFill>
                <a:latin typeface="Times New Roman" pitchFamily="18" charset="0"/>
                <a:ea typeface="Times New Roman"/>
                <a:cs typeface="Times New Roman" pitchFamily="18" charset="0"/>
              </a:rPr>
              <a:t>);</a:t>
            </a:r>
          </a:p>
          <a:p>
            <a:pPr indent="342900" algn="just">
              <a:spcBef>
                <a:spcPts val="0"/>
              </a:spcBef>
              <a:spcAft>
                <a:spcPts val="0"/>
              </a:spcAft>
            </a:pPr>
            <a:endParaRPr lang="ru-RU" dirty="0">
              <a:solidFill>
                <a:schemeClr val="tx1"/>
              </a:solidFill>
              <a:latin typeface="Times New Roman" pitchFamily="18" charset="0"/>
              <a:ea typeface="Times New Roman"/>
              <a:cs typeface="Times New Roman" pitchFamily="18" charset="0"/>
            </a:endParaRPr>
          </a:p>
          <a:p>
            <a:pPr indent="342900" algn="just">
              <a:spcBef>
                <a:spcPts val="0"/>
              </a:spcBef>
              <a:spcAft>
                <a:spcPts val="0"/>
              </a:spcAft>
            </a:pPr>
            <a:r>
              <a:rPr lang="ru-RU" dirty="0">
                <a:solidFill>
                  <a:schemeClr val="tx1"/>
                </a:solidFill>
                <a:latin typeface="Times New Roman" pitchFamily="18" charset="0"/>
                <a:ea typeface="Times New Roman"/>
                <a:cs typeface="Times New Roman" pitchFamily="18" charset="0"/>
              </a:rPr>
              <a:t>договоры аренды (лизинга), безвозмездного пользования, субаренды на срок исполнения контракта с приложением актов, подтверждающих наличие у участника закупки оборудования и других материальных ресурсов (при отсутствии оборудования и других материальных ресурсов в собственности участника закупки</a:t>
            </a:r>
            <a:r>
              <a:rPr lang="ru-RU" dirty="0" smtClean="0">
                <a:solidFill>
                  <a:schemeClr val="tx1"/>
                </a:solidFill>
                <a:latin typeface="Times New Roman" pitchFamily="18" charset="0"/>
                <a:ea typeface="Times New Roman"/>
                <a:cs typeface="Times New Roman" pitchFamily="18" charset="0"/>
              </a:rPr>
              <a:t>);</a:t>
            </a:r>
          </a:p>
          <a:p>
            <a:pPr indent="342900" algn="just">
              <a:spcBef>
                <a:spcPts val="0"/>
              </a:spcBef>
              <a:spcAft>
                <a:spcPts val="0"/>
              </a:spcAft>
            </a:pPr>
            <a:endParaRPr lang="ru-RU" dirty="0">
              <a:solidFill>
                <a:schemeClr val="tx1"/>
              </a:solidFill>
              <a:latin typeface="Times New Roman" pitchFamily="18" charset="0"/>
              <a:ea typeface="Times New Roman"/>
              <a:cs typeface="Times New Roman" pitchFamily="18" charset="0"/>
            </a:endParaRPr>
          </a:p>
          <a:p>
            <a:pPr indent="342900" algn="just">
              <a:spcBef>
                <a:spcPts val="0"/>
              </a:spcBef>
              <a:spcAft>
                <a:spcPts val="0"/>
              </a:spcAft>
            </a:pPr>
            <a:r>
              <a:rPr lang="ru-RU" dirty="0">
                <a:solidFill>
                  <a:schemeClr val="tx1"/>
                </a:solidFill>
                <a:latin typeface="Times New Roman" pitchFamily="18" charset="0"/>
                <a:ea typeface="Times New Roman"/>
                <a:cs typeface="Times New Roman" pitchFamily="18" charset="0"/>
              </a:rPr>
              <a:t>выписка из Единого государственного реестра недвижимости, подтверждающая право собственности на объект недвижимого имущества, выданная не ранее чем за 90 дней до дня окончания срока подачи заявок (при наличии объекта недвижимого имущества в собственности участника закупки</a:t>
            </a:r>
            <a:r>
              <a:rPr lang="ru-RU" dirty="0" smtClean="0">
                <a:solidFill>
                  <a:schemeClr val="tx1"/>
                </a:solidFill>
                <a:latin typeface="Times New Roman" pitchFamily="18" charset="0"/>
                <a:ea typeface="Times New Roman"/>
                <a:cs typeface="Times New Roman" pitchFamily="18" charset="0"/>
              </a:rPr>
              <a:t>);</a:t>
            </a:r>
          </a:p>
          <a:p>
            <a:pPr indent="342900" algn="just">
              <a:spcBef>
                <a:spcPts val="0"/>
              </a:spcBef>
              <a:spcAft>
                <a:spcPts val="0"/>
              </a:spcAft>
            </a:pPr>
            <a:endParaRPr lang="ru-RU" dirty="0">
              <a:solidFill>
                <a:schemeClr val="tx1"/>
              </a:solidFill>
              <a:latin typeface="Times New Roman" pitchFamily="18" charset="0"/>
              <a:ea typeface="Times New Roman"/>
              <a:cs typeface="Times New Roman" pitchFamily="18" charset="0"/>
            </a:endParaRPr>
          </a:p>
          <a:p>
            <a:pPr indent="342900" algn="just">
              <a:spcBef>
                <a:spcPts val="0"/>
              </a:spcBef>
              <a:spcAft>
                <a:spcPts val="0"/>
              </a:spcAft>
            </a:pPr>
            <a:r>
              <a:rPr lang="ru-RU" dirty="0">
                <a:solidFill>
                  <a:schemeClr val="tx1"/>
                </a:solidFill>
                <a:latin typeface="Times New Roman" pitchFamily="18" charset="0"/>
                <a:ea typeface="Times New Roman"/>
                <a:cs typeface="Times New Roman" pitchFamily="18" charset="0"/>
              </a:rPr>
              <a:t>договор аренды объекта недвижимого имущества на срок исполнения контракта, зарегистрированного в установленном порядке (если предусмотрено законодательством), с приложением акта передачи арендованного объекта недвижимого имущества от арендодателя участнику закупки (арендатору) или выписка из Единого государственного реестра недвижимости, подтверждающая право аренды на объект недвижимого имущества и выданная не ранее чем за 90 дней до дня окончания срока подачи заявок (при наличии объекта недвижимого имущества у участника закупки на праве аренды</a:t>
            </a:r>
            <a:r>
              <a:rPr lang="ru-RU" dirty="0" smtClean="0">
                <a:solidFill>
                  <a:schemeClr val="tx1"/>
                </a:solidFill>
                <a:latin typeface="Times New Roman" pitchFamily="18" charset="0"/>
                <a:ea typeface="Times New Roman"/>
                <a:cs typeface="Times New Roman" pitchFamily="18" charset="0"/>
              </a:rPr>
              <a:t>);</a:t>
            </a:r>
          </a:p>
          <a:p>
            <a:pPr indent="342900" algn="just">
              <a:spcBef>
                <a:spcPts val="0"/>
              </a:spcBef>
              <a:spcAft>
                <a:spcPts val="0"/>
              </a:spcAft>
            </a:pPr>
            <a:endParaRPr lang="ru-RU" dirty="0">
              <a:solidFill>
                <a:schemeClr val="tx1"/>
              </a:solidFill>
              <a:latin typeface="Times New Roman" pitchFamily="18" charset="0"/>
              <a:ea typeface="Times New Roman"/>
              <a:cs typeface="Times New Roman" pitchFamily="18" charset="0"/>
            </a:endParaRPr>
          </a:p>
          <a:p>
            <a:pPr indent="342900" algn="just">
              <a:spcBef>
                <a:spcPts val="0"/>
              </a:spcBef>
              <a:spcAft>
                <a:spcPts val="0"/>
              </a:spcAft>
            </a:pPr>
            <a:r>
              <a:rPr lang="ru-RU" dirty="0">
                <a:solidFill>
                  <a:schemeClr val="tx1"/>
                </a:solidFill>
                <a:latin typeface="Times New Roman" pitchFamily="18" charset="0"/>
                <a:ea typeface="Times New Roman"/>
                <a:cs typeface="Times New Roman" pitchFamily="18" charset="0"/>
              </a:rPr>
              <a:t>иные документы, подтверждающие нахождение у участника закупки в течение срока исполнения контракта объекта недвижимого имущества на ином законном </a:t>
            </a:r>
            <a:r>
              <a:rPr lang="ru-RU" dirty="0" smtClean="0">
                <a:solidFill>
                  <a:schemeClr val="tx1"/>
                </a:solidFill>
                <a:latin typeface="Times New Roman" pitchFamily="18" charset="0"/>
                <a:ea typeface="Times New Roman"/>
                <a:cs typeface="Times New Roman" pitchFamily="18" charset="0"/>
              </a:rPr>
              <a:t>основании.</a:t>
            </a:r>
            <a:endParaRPr lang="ru-RU"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311210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000" b="1" dirty="0" smtClean="0">
                <a:solidFill>
                  <a:schemeClr val="tx1"/>
                </a:solidFill>
                <a:latin typeface="Times New Roman" pitchFamily="18" charset="0"/>
                <a:ea typeface="Calibri"/>
                <a:cs typeface="Times New Roman" pitchFamily="18" charset="0"/>
              </a:rPr>
              <a:t>Показатель оценки: наличие </a:t>
            </a:r>
            <a:r>
              <a:rPr lang="ru-RU" sz="2000" b="1" dirty="0">
                <a:solidFill>
                  <a:schemeClr val="tx1"/>
                </a:solidFill>
                <a:latin typeface="Times New Roman" pitchFamily="18" charset="0"/>
                <a:ea typeface="Calibri"/>
                <a:cs typeface="Times New Roman" pitchFamily="18" charset="0"/>
              </a:rPr>
              <a:t>у участников закупки опыта поставки товара, выполнения работы, оказания услуги, связанного с предметом контракта</a:t>
            </a:r>
            <a:endParaRPr lang="ru-RU" sz="2000" b="1" dirty="0">
              <a:solidFill>
                <a:schemeClr val="tx1"/>
              </a:solidFill>
              <a:latin typeface="Times New Roman" pitchFamily="18" charset="0"/>
              <a:cs typeface="Times New Roman" pitchFamily="18" charset="0"/>
            </a:endParaRPr>
          </a:p>
        </p:txBody>
      </p:sp>
      <p:sp>
        <p:nvSpPr>
          <p:cNvPr id="3" name="Объект 2"/>
          <p:cNvSpPr>
            <a:spLocks noGrp="1"/>
          </p:cNvSpPr>
          <p:nvPr>
            <p:ph idx="1"/>
          </p:nvPr>
        </p:nvSpPr>
        <p:spPr/>
        <p:txBody>
          <a:bodyPr>
            <a:noAutofit/>
          </a:bodyPr>
          <a:lstStyle/>
          <a:p>
            <a:pPr indent="0" algn="just">
              <a:lnSpc>
                <a:spcPct val="120000"/>
              </a:lnSpc>
              <a:spcBef>
                <a:spcPts val="0"/>
              </a:spcBef>
              <a:spcAft>
                <a:spcPts val="0"/>
              </a:spcAft>
              <a:buNone/>
            </a:pPr>
            <a:r>
              <a:rPr lang="ru-RU" sz="1200" dirty="0" smtClean="0">
                <a:solidFill>
                  <a:schemeClr val="tx1"/>
                </a:solidFill>
                <a:latin typeface="Times New Roman" pitchFamily="18" charset="0"/>
                <a:ea typeface="Times New Roman"/>
                <a:cs typeface="Times New Roman" pitchFamily="18" charset="0"/>
              </a:rPr>
              <a:t>Применяются </a:t>
            </a:r>
            <a:r>
              <a:rPr lang="ru-RU" sz="1200" dirty="0">
                <a:solidFill>
                  <a:schemeClr val="tx1"/>
                </a:solidFill>
                <a:latin typeface="Times New Roman" pitchFamily="18" charset="0"/>
                <a:ea typeface="Times New Roman"/>
                <a:cs typeface="Times New Roman" pitchFamily="18" charset="0"/>
              </a:rPr>
              <a:t>один или несколько из следующих </a:t>
            </a:r>
            <a:r>
              <a:rPr lang="ru-RU" sz="1200" b="1" dirty="0">
                <a:solidFill>
                  <a:schemeClr val="tx1"/>
                </a:solidFill>
                <a:latin typeface="Times New Roman" pitchFamily="18" charset="0"/>
                <a:ea typeface="Times New Roman"/>
                <a:cs typeface="Times New Roman" pitchFamily="18" charset="0"/>
              </a:rPr>
              <a:t>детализирующих показателей оценки</a:t>
            </a:r>
            <a:r>
              <a:rPr lang="ru-RU" sz="1200" dirty="0">
                <a:solidFill>
                  <a:schemeClr val="tx1"/>
                </a:solidFill>
                <a:latin typeface="Times New Roman" pitchFamily="18" charset="0"/>
                <a:ea typeface="Times New Roman"/>
                <a:cs typeface="Times New Roman" pitchFamily="18" charset="0"/>
              </a:rPr>
              <a:t>:</a:t>
            </a:r>
          </a:p>
          <a:p>
            <a:pPr indent="342900" algn="just">
              <a:lnSpc>
                <a:spcPct val="120000"/>
              </a:lnSpc>
              <a:spcBef>
                <a:spcPts val="0"/>
              </a:spcBef>
              <a:spcAft>
                <a:spcPts val="0"/>
              </a:spcAft>
            </a:pPr>
            <a:r>
              <a:rPr lang="ru-RU" sz="1200" dirty="0">
                <a:solidFill>
                  <a:schemeClr val="tx1"/>
                </a:solidFill>
                <a:latin typeface="Times New Roman" pitchFamily="18" charset="0"/>
                <a:ea typeface="Times New Roman"/>
                <a:cs typeface="Times New Roman" pitchFamily="18" charset="0"/>
              </a:rPr>
              <a:t>общая цена исполненных участником закупки договоров;</a:t>
            </a:r>
          </a:p>
          <a:p>
            <a:pPr indent="342900" algn="just">
              <a:lnSpc>
                <a:spcPct val="120000"/>
              </a:lnSpc>
              <a:spcBef>
                <a:spcPts val="0"/>
              </a:spcBef>
              <a:spcAft>
                <a:spcPts val="0"/>
              </a:spcAft>
            </a:pPr>
            <a:r>
              <a:rPr lang="ru-RU" sz="1200" dirty="0">
                <a:solidFill>
                  <a:schemeClr val="tx1"/>
                </a:solidFill>
                <a:latin typeface="Times New Roman" pitchFamily="18" charset="0"/>
                <a:ea typeface="Times New Roman"/>
                <a:cs typeface="Times New Roman" pitchFamily="18" charset="0"/>
              </a:rPr>
              <a:t>общее количество исполненных участником закупки договоров;</a:t>
            </a:r>
          </a:p>
          <a:p>
            <a:pPr indent="342900" algn="just">
              <a:lnSpc>
                <a:spcPct val="120000"/>
              </a:lnSpc>
              <a:spcBef>
                <a:spcPts val="0"/>
              </a:spcBef>
              <a:spcAft>
                <a:spcPts val="0"/>
              </a:spcAft>
            </a:pPr>
            <a:r>
              <a:rPr lang="ru-RU" sz="1200" dirty="0">
                <a:solidFill>
                  <a:schemeClr val="tx1"/>
                </a:solidFill>
                <a:latin typeface="Times New Roman" pitchFamily="18" charset="0"/>
                <a:ea typeface="Times New Roman"/>
                <a:cs typeface="Times New Roman" pitchFamily="18" charset="0"/>
              </a:rPr>
              <a:t>наибольшая цена одного из исполненных участником закупки </a:t>
            </a:r>
            <a:r>
              <a:rPr lang="ru-RU" sz="1200" dirty="0" smtClean="0">
                <a:solidFill>
                  <a:schemeClr val="tx1"/>
                </a:solidFill>
                <a:latin typeface="Times New Roman" pitchFamily="18" charset="0"/>
                <a:ea typeface="Times New Roman"/>
                <a:cs typeface="Times New Roman" pitchFamily="18" charset="0"/>
              </a:rPr>
              <a:t>договоров.</a:t>
            </a:r>
          </a:p>
          <a:p>
            <a:pPr indent="0" algn="just">
              <a:lnSpc>
                <a:spcPct val="120000"/>
              </a:lnSpc>
              <a:spcBef>
                <a:spcPts val="0"/>
              </a:spcBef>
              <a:spcAft>
                <a:spcPts val="0"/>
              </a:spcAft>
              <a:buNone/>
            </a:pPr>
            <a:r>
              <a:rPr lang="ru-RU" sz="1200" dirty="0">
                <a:solidFill>
                  <a:schemeClr val="tx1"/>
                </a:solidFill>
                <a:latin typeface="Times New Roman" pitchFamily="18" charset="0"/>
                <a:ea typeface="Times New Roman"/>
                <a:cs typeface="Times New Roman" pitchFamily="18" charset="0"/>
              </a:rPr>
              <a:t>	</a:t>
            </a:r>
            <a:r>
              <a:rPr lang="ru-RU" sz="1200" dirty="0" smtClean="0">
                <a:solidFill>
                  <a:schemeClr val="tx1"/>
                </a:solidFill>
                <a:latin typeface="Times New Roman" pitchFamily="18" charset="0"/>
                <a:ea typeface="Times New Roman"/>
                <a:cs typeface="Times New Roman" pitchFamily="18" charset="0"/>
              </a:rPr>
              <a:t>Устанавливается </a:t>
            </a:r>
            <a:r>
              <a:rPr lang="ru-RU" sz="1200" dirty="0">
                <a:solidFill>
                  <a:schemeClr val="tx1"/>
                </a:solidFill>
                <a:latin typeface="Times New Roman" pitchFamily="18" charset="0"/>
                <a:ea typeface="Times New Roman"/>
                <a:cs typeface="Times New Roman" pitchFamily="18" charset="0"/>
              </a:rPr>
              <a:t>предмет договора (договоров), оцениваемого по каждому детализирующему показателю, </a:t>
            </a:r>
            <a:r>
              <a:rPr lang="ru-RU" sz="1200" b="1" dirty="0">
                <a:solidFill>
                  <a:schemeClr val="tx1"/>
                </a:solidFill>
                <a:latin typeface="Times New Roman" pitchFamily="18" charset="0"/>
                <a:ea typeface="Times New Roman"/>
                <a:cs typeface="Times New Roman" pitchFamily="18" charset="0"/>
              </a:rPr>
              <a:t>сопоставимый с предметом контракта</a:t>
            </a:r>
            <a:r>
              <a:rPr lang="ru-RU" sz="1200" dirty="0">
                <a:solidFill>
                  <a:schemeClr val="tx1"/>
                </a:solidFill>
                <a:latin typeface="Times New Roman" pitchFamily="18" charset="0"/>
                <a:ea typeface="Times New Roman"/>
                <a:cs typeface="Times New Roman" pitchFamily="18" charset="0"/>
              </a:rPr>
              <a:t>, заключаемого по результатам определения поставщика (подрядчика, исполнителя</a:t>
            </a:r>
            <a:r>
              <a:rPr lang="ru-RU" sz="1200" dirty="0" smtClean="0">
                <a:solidFill>
                  <a:schemeClr val="tx1"/>
                </a:solidFill>
                <a:latin typeface="Times New Roman" pitchFamily="18" charset="0"/>
                <a:ea typeface="Times New Roman"/>
                <a:cs typeface="Times New Roman" pitchFamily="18" charset="0"/>
              </a:rPr>
              <a:t>).</a:t>
            </a:r>
          </a:p>
          <a:p>
            <a:pPr indent="0" algn="just">
              <a:lnSpc>
                <a:spcPct val="120000"/>
              </a:lnSpc>
              <a:spcBef>
                <a:spcPts val="0"/>
              </a:spcBef>
              <a:spcAft>
                <a:spcPts val="0"/>
              </a:spcAft>
              <a:buNone/>
            </a:pPr>
            <a:r>
              <a:rPr lang="ru-RU" sz="1200" dirty="0">
                <a:solidFill>
                  <a:schemeClr val="tx1"/>
                </a:solidFill>
                <a:latin typeface="Times New Roman" pitchFamily="18" charset="0"/>
                <a:ea typeface="Times New Roman"/>
                <a:cs typeface="Times New Roman" pitchFamily="18" charset="0"/>
              </a:rPr>
              <a:t>	</a:t>
            </a:r>
            <a:r>
              <a:rPr lang="ru-RU" sz="1200" dirty="0" smtClean="0">
                <a:solidFill>
                  <a:schemeClr val="tx1"/>
                </a:solidFill>
                <a:latin typeface="Times New Roman" pitchFamily="18" charset="0"/>
                <a:ea typeface="Times New Roman"/>
                <a:cs typeface="Times New Roman" pitchFamily="18" charset="0"/>
              </a:rPr>
              <a:t>Устанавливается </a:t>
            </a:r>
            <a:r>
              <a:rPr lang="ru-RU" sz="1200" b="1" dirty="0">
                <a:solidFill>
                  <a:schemeClr val="tx1"/>
                </a:solidFill>
                <a:latin typeface="Times New Roman" pitchFamily="18" charset="0"/>
                <a:ea typeface="Times New Roman"/>
                <a:cs typeface="Times New Roman" pitchFamily="18" charset="0"/>
              </a:rPr>
              <a:t>перечень документов</a:t>
            </a:r>
            <a:r>
              <a:rPr lang="ru-RU" sz="1200" dirty="0">
                <a:solidFill>
                  <a:schemeClr val="tx1"/>
                </a:solidFill>
                <a:latin typeface="Times New Roman" pitchFamily="18" charset="0"/>
                <a:ea typeface="Times New Roman"/>
                <a:cs typeface="Times New Roman" pitchFamily="18" charset="0"/>
              </a:rPr>
              <a:t>, подтверждающих наличие у участника закупки опыта поставки товара, выполнения работы, оказания услуги, связанного с предметом контракта, </a:t>
            </a:r>
            <a:r>
              <a:rPr lang="ru-RU" sz="1200" b="1" dirty="0">
                <a:solidFill>
                  <a:schemeClr val="tx1"/>
                </a:solidFill>
                <a:latin typeface="Times New Roman" pitchFamily="18" charset="0"/>
                <a:ea typeface="Times New Roman"/>
                <a:cs typeface="Times New Roman" pitchFamily="18" charset="0"/>
              </a:rPr>
              <a:t>в том числе </a:t>
            </a:r>
            <a:r>
              <a:rPr lang="ru-RU" sz="1200" dirty="0">
                <a:solidFill>
                  <a:schemeClr val="tx1"/>
                </a:solidFill>
                <a:latin typeface="Times New Roman" pitchFamily="18" charset="0"/>
                <a:ea typeface="Times New Roman"/>
                <a:cs typeface="Times New Roman" pitchFamily="18" charset="0"/>
              </a:rPr>
              <a:t>исполненный договор (договоры), акт (акты) приемки поставленного товара, выполненных работ, оказанных услуг, составленные при исполнении такого договора (договоров</a:t>
            </a:r>
            <a:r>
              <a:rPr lang="ru-RU" sz="1200" dirty="0" smtClean="0">
                <a:solidFill>
                  <a:schemeClr val="tx1"/>
                </a:solidFill>
                <a:latin typeface="Times New Roman" pitchFamily="18" charset="0"/>
                <a:ea typeface="Times New Roman"/>
                <a:cs typeface="Times New Roman" pitchFamily="18" charset="0"/>
              </a:rPr>
              <a:t>).</a:t>
            </a:r>
          </a:p>
          <a:p>
            <a:pPr indent="0" algn="just">
              <a:lnSpc>
                <a:spcPct val="120000"/>
              </a:lnSpc>
              <a:spcBef>
                <a:spcPts val="0"/>
              </a:spcBef>
              <a:spcAft>
                <a:spcPts val="0"/>
              </a:spcAft>
              <a:buNone/>
            </a:pPr>
            <a:r>
              <a:rPr lang="ru-RU" sz="1200" dirty="0">
                <a:solidFill>
                  <a:schemeClr val="tx1"/>
                </a:solidFill>
                <a:latin typeface="Times New Roman" pitchFamily="18" charset="0"/>
                <a:ea typeface="Times New Roman"/>
                <a:cs typeface="Times New Roman" pitchFamily="18" charset="0"/>
              </a:rPr>
              <a:t>	</a:t>
            </a:r>
            <a:r>
              <a:rPr lang="ru-RU" sz="1200" dirty="0" smtClean="0">
                <a:solidFill>
                  <a:schemeClr val="tx1"/>
                </a:solidFill>
                <a:latin typeface="Times New Roman" pitchFamily="18" charset="0"/>
                <a:ea typeface="Times New Roman"/>
                <a:cs typeface="Times New Roman" pitchFamily="18" charset="0"/>
              </a:rPr>
              <a:t>Может </a:t>
            </a:r>
            <a:r>
              <a:rPr lang="ru-RU" sz="1200" dirty="0">
                <a:solidFill>
                  <a:schemeClr val="tx1"/>
                </a:solidFill>
                <a:latin typeface="Times New Roman" pitchFamily="18" charset="0"/>
                <a:ea typeface="Times New Roman"/>
                <a:cs typeface="Times New Roman" pitchFamily="18" charset="0"/>
              </a:rPr>
              <a:t>быть установлено положение о принятии к оценке исключительно исполненного договора (договоров), при исполнении которого поставщиком (подрядчиком, исполнителем) и</a:t>
            </a:r>
            <a:r>
              <a:rPr lang="ru-RU" sz="1200" b="1" dirty="0">
                <a:solidFill>
                  <a:schemeClr val="tx1"/>
                </a:solidFill>
                <a:latin typeface="Times New Roman" pitchFamily="18" charset="0"/>
                <a:ea typeface="Times New Roman"/>
                <a:cs typeface="Times New Roman" pitchFamily="18" charset="0"/>
              </a:rPr>
              <a:t>сполнены требования об уплате неустоек </a:t>
            </a:r>
            <a:r>
              <a:rPr lang="ru-RU" sz="1200" dirty="0">
                <a:solidFill>
                  <a:schemeClr val="tx1"/>
                </a:solidFill>
                <a:latin typeface="Times New Roman" pitchFamily="18" charset="0"/>
                <a:ea typeface="Times New Roman"/>
                <a:cs typeface="Times New Roman" pitchFamily="18" charset="0"/>
              </a:rPr>
              <a:t>(штрафов, пеней) (в случае начисления неустоек</a:t>
            </a:r>
            <a:r>
              <a:rPr lang="ru-RU" sz="1200" dirty="0" smtClean="0">
                <a:solidFill>
                  <a:schemeClr val="tx1"/>
                </a:solidFill>
                <a:latin typeface="Times New Roman" pitchFamily="18" charset="0"/>
                <a:ea typeface="Times New Roman"/>
                <a:cs typeface="Times New Roman" pitchFamily="18" charset="0"/>
              </a:rPr>
              <a:t>).</a:t>
            </a:r>
            <a:endParaRPr lang="ru-RU" sz="1200" dirty="0">
              <a:solidFill>
                <a:schemeClr val="tx1"/>
              </a:solidFill>
              <a:latin typeface="Times New Roman" pitchFamily="18" charset="0"/>
              <a:ea typeface="Times New Roman"/>
              <a:cs typeface="Times New Roman" pitchFamily="18" charset="0"/>
            </a:endParaRPr>
          </a:p>
          <a:p>
            <a:pPr indent="0" algn="just">
              <a:lnSpc>
                <a:spcPct val="120000"/>
              </a:lnSpc>
              <a:spcBef>
                <a:spcPts val="0"/>
              </a:spcBef>
              <a:spcAft>
                <a:spcPts val="0"/>
              </a:spcAft>
              <a:buNone/>
            </a:pPr>
            <a:r>
              <a:rPr lang="ru-RU" sz="1200" dirty="0">
                <a:solidFill>
                  <a:schemeClr val="tx1"/>
                </a:solidFill>
                <a:latin typeface="Times New Roman" pitchFamily="18" charset="0"/>
                <a:ea typeface="Times New Roman"/>
                <a:cs typeface="Times New Roman" pitchFamily="18" charset="0"/>
              </a:rPr>
              <a:t>	</a:t>
            </a:r>
            <a:r>
              <a:rPr lang="ru-RU" sz="1200" dirty="0" smtClean="0">
                <a:solidFill>
                  <a:schemeClr val="tx1"/>
                </a:solidFill>
                <a:latin typeface="Times New Roman" pitchFamily="18" charset="0"/>
                <a:ea typeface="Times New Roman"/>
                <a:cs typeface="Times New Roman" pitchFamily="18" charset="0"/>
              </a:rPr>
              <a:t>Последний </a:t>
            </a:r>
            <a:r>
              <a:rPr lang="ru-RU" sz="1200" dirty="0">
                <a:solidFill>
                  <a:schemeClr val="tx1"/>
                </a:solidFill>
                <a:latin typeface="Times New Roman" pitchFamily="18" charset="0"/>
                <a:ea typeface="Times New Roman"/>
                <a:cs typeface="Times New Roman" pitchFamily="18" charset="0"/>
              </a:rPr>
              <a:t>акт, составленный при исполнении </a:t>
            </a:r>
            <a:r>
              <a:rPr lang="ru-RU" sz="1200" dirty="0" smtClean="0">
                <a:solidFill>
                  <a:schemeClr val="tx1"/>
                </a:solidFill>
                <a:latin typeface="Times New Roman" pitchFamily="18" charset="0"/>
                <a:ea typeface="Times New Roman"/>
                <a:cs typeface="Times New Roman" pitchFamily="18" charset="0"/>
              </a:rPr>
              <a:t>договора, должен </a:t>
            </a:r>
            <a:r>
              <a:rPr lang="ru-RU" sz="1200" dirty="0">
                <a:solidFill>
                  <a:schemeClr val="tx1"/>
                </a:solidFill>
                <a:latin typeface="Times New Roman" pitchFamily="18" charset="0"/>
                <a:ea typeface="Times New Roman"/>
                <a:cs typeface="Times New Roman" pitchFamily="18" charset="0"/>
              </a:rPr>
              <a:t>быть подписан </a:t>
            </a:r>
            <a:r>
              <a:rPr lang="ru-RU" sz="1200" b="1" dirty="0">
                <a:solidFill>
                  <a:schemeClr val="tx1"/>
                </a:solidFill>
                <a:latin typeface="Times New Roman" pitchFamily="18" charset="0"/>
                <a:ea typeface="Times New Roman"/>
                <a:cs typeface="Times New Roman" pitchFamily="18" charset="0"/>
              </a:rPr>
              <a:t>не ранее чем за 5 лет до даты окончания срока подачи </a:t>
            </a:r>
            <a:r>
              <a:rPr lang="ru-RU" sz="1200" b="1" dirty="0" smtClean="0">
                <a:solidFill>
                  <a:schemeClr val="tx1"/>
                </a:solidFill>
                <a:latin typeface="Times New Roman" pitchFamily="18" charset="0"/>
                <a:ea typeface="Times New Roman"/>
                <a:cs typeface="Times New Roman" pitchFamily="18" charset="0"/>
              </a:rPr>
              <a:t>заявок.</a:t>
            </a:r>
          </a:p>
          <a:p>
            <a:pPr indent="0" algn="just">
              <a:lnSpc>
                <a:spcPct val="120000"/>
              </a:lnSpc>
              <a:spcBef>
                <a:spcPts val="0"/>
              </a:spcBef>
              <a:spcAft>
                <a:spcPts val="0"/>
              </a:spcAft>
              <a:buNone/>
            </a:pPr>
            <a:r>
              <a:rPr lang="ru-RU" sz="1200" dirty="0">
                <a:solidFill>
                  <a:schemeClr val="tx1"/>
                </a:solidFill>
                <a:latin typeface="Times New Roman" pitchFamily="18" charset="0"/>
                <a:ea typeface="Times New Roman"/>
                <a:cs typeface="Times New Roman" pitchFamily="18" charset="0"/>
              </a:rPr>
              <a:t>	</a:t>
            </a:r>
            <a:r>
              <a:rPr lang="ru-RU" sz="1200" dirty="0" smtClean="0">
                <a:solidFill>
                  <a:schemeClr val="tx1"/>
                </a:solidFill>
                <a:latin typeface="Times New Roman" pitchFamily="18" charset="0"/>
                <a:ea typeface="Times New Roman"/>
                <a:cs typeface="Times New Roman" pitchFamily="18" charset="0"/>
              </a:rPr>
              <a:t>К </a:t>
            </a:r>
            <a:r>
              <a:rPr lang="ru-RU" sz="1200" dirty="0">
                <a:solidFill>
                  <a:schemeClr val="tx1"/>
                </a:solidFill>
                <a:latin typeface="Times New Roman" pitchFamily="18" charset="0"/>
                <a:ea typeface="Times New Roman"/>
                <a:cs typeface="Times New Roman" pitchFamily="18" charset="0"/>
              </a:rPr>
              <a:t>оценке принимаются исполненные участником закупки с учетом правопреемства (в случае наличия в заявке подтверждающего документа) </a:t>
            </a:r>
            <a:r>
              <a:rPr lang="ru-RU" sz="1200" b="1" dirty="0">
                <a:solidFill>
                  <a:schemeClr val="tx1"/>
                </a:solidFill>
                <a:latin typeface="Times New Roman" pitchFamily="18" charset="0"/>
                <a:ea typeface="Times New Roman"/>
                <a:cs typeface="Times New Roman" pitchFamily="18" charset="0"/>
              </a:rPr>
              <a:t>гражданско-правовые договоры, в том числе </a:t>
            </a:r>
            <a:r>
              <a:rPr lang="ru-RU" sz="1200" dirty="0">
                <a:solidFill>
                  <a:schemeClr val="tx1"/>
                </a:solidFill>
                <a:latin typeface="Times New Roman" pitchFamily="18" charset="0"/>
                <a:ea typeface="Times New Roman"/>
                <a:cs typeface="Times New Roman" pitchFamily="18" charset="0"/>
              </a:rPr>
              <a:t>заключенные и исполненные в соответствии с </a:t>
            </a:r>
            <a:r>
              <a:rPr lang="ru-RU" sz="1200" dirty="0" smtClean="0">
                <a:solidFill>
                  <a:schemeClr val="tx1"/>
                </a:solidFill>
                <a:latin typeface="Times New Roman" pitchFamily="18" charset="0"/>
                <a:ea typeface="Times New Roman"/>
                <a:cs typeface="Times New Roman" pitchFamily="18" charset="0"/>
              </a:rPr>
              <a:t>Федеральным </a:t>
            </a:r>
            <a:r>
              <a:rPr lang="ru-RU" sz="1200" dirty="0" smtClean="0">
                <a:solidFill>
                  <a:schemeClr val="tx1"/>
                </a:solidFill>
                <a:latin typeface="Times New Roman" pitchFamily="18" charset="0"/>
                <a:cs typeface="Times New Roman" pitchFamily="18" charset="0"/>
              </a:rPr>
              <a:t>законом.</a:t>
            </a:r>
          </a:p>
          <a:p>
            <a:pPr indent="0" algn="just">
              <a:lnSpc>
                <a:spcPct val="120000"/>
              </a:lnSpc>
              <a:spcBef>
                <a:spcPts val="0"/>
              </a:spcBef>
              <a:spcAft>
                <a:spcPts val="0"/>
              </a:spcAft>
              <a:buNone/>
            </a:pPr>
            <a:endParaRPr lang="ru-RU" sz="12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5673630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b="1" dirty="0" smtClean="0">
                <a:solidFill>
                  <a:schemeClr val="tx1"/>
                </a:solidFill>
                <a:latin typeface="Times New Roman" pitchFamily="18" charset="0"/>
                <a:ea typeface="Calibri"/>
                <a:cs typeface="Times New Roman" pitchFamily="18" charset="0"/>
              </a:rPr>
              <a:t>Показатель оценки: наличие </a:t>
            </a:r>
            <a:r>
              <a:rPr lang="ru-RU" sz="2400" b="1" dirty="0">
                <a:solidFill>
                  <a:schemeClr val="tx1"/>
                </a:solidFill>
                <a:latin typeface="Times New Roman" pitchFamily="18" charset="0"/>
                <a:ea typeface="Calibri"/>
                <a:cs typeface="Times New Roman" pitchFamily="18" charset="0"/>
              </a:rPr>
              <a:t>у участников закупки деловой репутации</a:t>
            </a:r>
            <a:endParaRPr lang="ru-RU" sz="2400" b="1" dirty="0">
              <a:solidFill>
                <a:schemeClr val="tx1"/>
              </a:solidFill>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70000" lnSpcReduction="20000"/>
          </a:bodyPr>
          <a:lstStyle/>
          <a:p>
            <a:pPr indent="0" algn="just">
              <a:spcBef>
                <a:spcPts val="1100"/>
              </a:spcBef>
              <a:spcAft>
                <a:spcPts val="0"/>
              </a:spcAft>
              <a:buNone/>
            </a:pPr>
            <a:r>
              <a:rPr lang="ru-RU" dirty="0" smtClean="0">
                <a:latin typeface="Calibri"/>
                <a:ea typeface="Times New Roman"/>
              </a:rPr>
              <a:t>	</a:t>
            </a:r>
            <a:r>
              <a:rPr lang="ru-RU" dirty="0" smtClean="0">
                <a:solidFill>
                  <a:schemeClr val="tx1"/>
                </a:solidFill>
                <a:latin typeface="Times New Roman" pitchFamily="18" charset="0"/>
                <a:ea typeface="Times New Roman"/>
                <a:cs typeface="Times New Roman" pitchFamily="18" charset="0"/>
              </a:rPr>
              <a:t>Может </a:t>
            </a:r>
            <a:r>
              <a:rPr lang="ru-RU" dirty="0">
                <a:solidFill>
                  <a:schemeClr val="tx1"/>
                </a:solidFill>
                <a:latin typeface="Times New Roman" pitchFamily="18" charset="0"/>
                <a:ea typeface="Times New Roman"/>
                <a:cs typeface="Times New Roman" pitchFamily="18" charset="0"/>
              </a:rPr>
              <a:t>применяться исключительно при осуществлении закупок товаров, работ, услуг, поставщиками (подрядчиками, исполнителями) которых в соответствии с законодательством Российской Федерации могут являться только юридические лица и (или) индивидуальные предприниматели. </a:t>
            </a:r>
            <a:endParaRPr lang="ru-RU" dirty="0" smtClean="0">
              <a:solidFill>
                <a:schemeClr val="tx1"/>
              </a:solidFill>
              <a:latin typeface="Times New Roman" pitchFamily="18" charset="0"/>
              <a:ea typeface="Times New Roman"/>
              <a:cs typeface="Times New Roman" pitchFamily="18" charset="0"/>
            </a:endParaRPr>
          </a:p>
          <a:p>
            <a:pPr indent="0" algn="just">
              <a:spcBef>
                <a:spcPts val="1100"/>
              </a:spcBef>
              <a:spcAft>
                <a:spcPts val="0"/>
              </a:spcAft>
              <a:buNone/>
            </a:pPr>
            <a:r>
              <a:rPr lang="ru-RU" dirty="0" smtClean="0">
                <a:solidFill>
                  <a:schemeClr val="tx1"/>
                </a:solidFill>
                <a:latin typeface="Times New Roman" pitchFamily="18" charset="0"/>
                <a:ea typeface="Times New Roman"/>
                <a:cs typeface="Times New Roman" pitchFamily="18" charset="0"/>
              </a:rPr>
              <a:t>	Осуществляется </a:t>
            </a:r>
            <a:r>
              <a:rPr lang="ru-RU" dirty="0">
                <a:solidFill>
                  <a:schemeClr val="tx1"/>
                </a:solidFill>
                <a:latin typeface="Times New Roman" pitchFamily="18" charset="0"/>
                <a:ea typeface="Times New Roman"/>
                <a:cs typeface="Times New Roman" pitchFamily="18" charset="0"/>
              </a:rPr>
              <a:t>оценка </a:t>
            </a:r>
            <a:r>
              <a:rPr lang="ru-RU" b="1" dirty="0">
                <a:solidFill>
                  <a:schemeClr val="tx1"/>
                </a:solidFill>
                <a:latin typeface="Times New Roman" pitchFamily="18" charset="0"/>
                <a:ea typeface="Times New Roman"/>
                <a:cs typeface="Times New Roman" pitchFamily="18" charset="0"/>
              </a:rPr>
              <a:t>количественного значения индекса деловой репутации</a:t>
            </a:r>
            <a:r>
              <a:rPr lang="ru-RU" dirty="0">
                <a:solidFill>
                  <a:schemeClr val="tx1"/>
                </a:solidFill>
                <a:latin typeface="Times New Roman" pitchFamily="18" charset="0"/>
                <a:ea typeface="Times New Roman"/>
                <a:cs typeface="Times New Roman" pitchFamily="18" charset="0"/>
              </a:rPr>
              <a:t> участников закупки в соответствии с национальным стандартом в области оценки деловой репутации субъектов предпринимательской </a:t>
            </a:r>
            <a:r>
              <a:rPr lang="ru-RU" dirty="0" smtClean="0">
                <a:solidFill>
                  <a:schemeClr val="tx1"/>
                </a:solidFill>
                <a:latin typeface="Times New Roman" pitchFamily="18" charset="0"/>
                <a:ea typeface="Times New Roman"/>
                <a:cs typeface="Times New Roman" pitchFamily="18" charset="0"/>
              </a:rPr>
              <a:t>деятельности.</a:t>
            </a:r>
          </a:p>
          <a:p>
            <a:pPr indent="0" algn="just">
              <a:spcBef>
                <a:spcPts val="1100"/>
              </a:spcBef>
              <a:spcAft>
                <a:spcPts val="0"/>
              </a:spcAft>
              <a:buNone/>
            </a:pPr>
            <a:r>
              <a:rPr lang="ru-RU" dirty="0" smtClean="0">
                <a:solidFill>
                  <a:schemeClr val="tx1"/>
                </a:solidFill>
                <a:latin typeface="Times New Roman" pitchFamily="18" charset="0"/>
                <a:ea typeface="Times New Roman"/>
                <a:cs typeface="Times New Roman" pitchFamily="18" charset="0"/>
              </a:rPr>
              <a:t>	Устанавливается </a:t>
            </a:r>
            <a:r>
              <a:rPr lang="ru-RU" b="1" dirty="0" smtClean="0">
                <a:solidFill>
                  <a:schemeClr val="tx1"/>
                </a:solidFill>
                <a:latin typeface="Times New Roman" pitchFamily="18" charset="0"/>
                <a:ea typeface="Times New Roman"/>
                <a:cs typeface="Times New Roman" pitchFamily="18" charset="0"/>
              </a:rPr>
              <a:t>документ</a:t>
            </a:r>
            <a:r>
              <a:rPr lang="ru-RU" dirty="0">
                <a:solidFill>
                  <a:schemeClr val="tx1"/>
                </a:solidFill>
                <a:latin typeface="Times New Roman" pitchFamily="18" charset="0"/>
                <a:ea typeface="Times New Roman"/>
                <a:cs typeface="Times New Roman" pitchFamily="18" charset="0"/>
              </a:rPr>
              <a:t>, предусмотренный соответствующим национальным стандартом в области оценки деловой репутации субъектов предпринимательской деятельности и подтверждающий присвоение участнику закупки значения индекса деловой </a:t>
            </a:r>
            <a:r>
              <a:rPr lang="ru-RU" dirty="0" smtClean="0">
                <a:solidFill>
                  <a:schemeClr val="tx1"/>
                </a:solidFill>
                <a:latin typeface="Times New Roman" pitchFamily="18" charset="0"/>
                <a:ea typeface="Times New Roman"/>
                <a:cs typeface="Times New Roman" pitchFamily="18" charset="0"/>
              </a:rPr>
              <a:t>репутации.</a:t>
            </a:r>
            <a:endParaRPr lang="ru-RU" dirty="0">
              <a:solidFill>
                <a:schemeClr val="tx1"/>
              </a:solidFill>
              <a:latin typeface="Times New Roman" pitchFamily="18" charset="0"/>
              <a:ea typeface="Times New Roman"/>
              <a:cs typeface="Times New Roman" pitchFamily="18" charset="0"/>
            </a:endParaRPr>
          </a:p>
          <a:p>
            <a:pPr indent="0" algn="just">
              <a:spcBef>
                <a:spcPts val="1100"/>
              </a:spcBef>
              <a:spcAft>
                <a:spcPts val="0"/>
              </a:spcAft>
              <a:buNone/>
            </a:pPr>
            <a:r>
              <a:rPr lang="ru-RU" dirty="0" smtClean="0">
                <a:solidFill>
                  <a:schemeClr val="tx1"/>
                </a:solidFill>
                <a:latin typeface="Times New Roman" pitchFamily="18" charset="0"/>
                <a:ea typeface="Times New Roman"/>
                <a:cs typeface="Times New Roman" pitchFamily="18" charset="0"/>
              </a:rPr>
              <a:t>	</a:t>
            </a:r>
            <a:r>
              <a:rPr lang="ru-RU" b="1" dirty="0" smtClean="0">
                <a:solidFill>
                  <a:schemeClr val="tx1"/>
                </a:solidFill>
                <a:latin typeface="Times New Roman" pitchFamily="18" charset="0"/>
                <a:ea typeface="Times New Roman"/>
                <a:cs typeface="Times New Roman" pitchFamily="18" charset="0"/>
              </a:rPr>
              <a:t>Устанавливаются связанные </a:t>
            </a:r>
            <a:r>
              <a:rPr lang="ru-RU" b="1" dirty="0">
                <a:solidFill>
                  <a:schemeClr val="tx1"/>
                </a:solidFill>
                <a:latin typeface="Times New Roman" pitchFamily="18" charset="0"/>
                <a:ea typeface="Times New Roman"/>
                <a:cs typeface="Times New Roman" pitchFamily="18" charset="0"/>
              </a:rPr>
              <a:t>с предметом контракта виды деятельности </a:t>
            </a:r>
            <a:r>
              <a:rPr lang="ru-RU" dirty="0">
                <a:solidFill>
                  <a:schemeClr val="tx1"/>
                </a:solidFill>
                <a:latin typeface="Times New Roman" pitchFamily="18" charset="0"/>
                <a:ea typeface="Times New Roman"/>
                <a:cs typeface="Times New Roman" pitchFamily="18" charset="0"/>
              </a:rPr>
              <a:t>в соответствии с </a:t>
            </a:r>
            <a:r>
              <a:rPr lang="ru-RU" dirty="0" smtClean="0">
                <a:solidFill>
                  <a:schemeClr val="tx1"/>
                </a:solidFill>
                <a:latin typeface="Times New Roman" pitchFamily="18" charset="0"/>
                <a:ea typeface="Times New Roman"/>
                <a:cs typeface="Times New Roman" pitchFamily="18" charset="0"/>
              </a:rPr>
              <a:t>Общероссийским классификатором </a:t>
            </a:r>
            <a:r>
              <a:rPr lang="ru-RU" dirty="0">
                <a:solidFill>
                  <a:schemeClr val="tx1"/>
                </a:solidFill>
                <a:latin typeface="Times New Roman" pitchFamily="18" charset="0"/>
                <a:ea typeface="Times New Roman"/>
                <a:cs typeface="Times New Roman" pitchFamily="18" charset="0"/>
              </a:rPr>
              <a:t>видов экономической деятельности, в отношении которых участнику закупки присвоен индекс деловой репутации.</a:t>
            </a:r>
          </a:p>
          <a:p>
            <a:endParaRPr lang="ru-RU"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0924190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solidFill>
                  <a:schemeClr val="tx1"/>
                </a:solidFill>
                <a:latin typeface="Times New Roman" panose="02020603050405020304" pitchFamily="18" charset="0"/>
                <a:cs typeface="Times New Roman" panose="02020603050405020304" pitchFamily="18" charset="0"/>
              </a:rPr>
              <a:t>Пример оценки деловой репутации</a:t>
            </a:r>
            <a:endParaRPr lang="ru-RU" sz="2800" b="1"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lvl="0" indent="450215" algn="just">
              <a:lnSpc>
                <a:spcPct val="115000"/>
              </a:lnSpc>
              <a:spcBef>
                <a:spcPts val="0"/>
              </a:spcBef>
              <a:buClr>
                <a:srgbClr val="93A299"/>
              </a:buClr>
            </a:pPr>
            <a:r>
              <a:rPr lang="ru-RU" sz="1400" b="1" dirty="0">
                <a:solidFill>
                  <a:prstClr val="black"/>
                </a:solidFill>
                <a:latin typeface="Times New Roman" panose="02020603050405020304" pitchFamily="18" charset="0"/>
                <a:ea typeface="Calibri"/>
                <a:cs typeface="Times New Roman" panose="02020603050405020304" pitchFamily="18" charset="0"/>
              </a:rPr>
              <a:t>Предмет оценки: </a:t>
            </a:r>
            <a:r>
              <a:rPr lang="ru-RU" sz="1400" dirty="0">
                <a:solidFill>
                  <a:prstClr val="black"/>
                </a:solidFill>
                <a:latin typeface="Times New Roman" panose="02020603050405020304" pitchFamily="18" charset="0"/>
                <a:ea typeface="Calibri"/>
                <a:cs typeface="Times New Roman" panose="02020603050405020304" pitchFamily="18" charset="0"/>
              </a:rPr>
              <a:t>оценка по показателю </a:t>
            </a:r>
            <a:r>
              <a:rPr lang="ru-RU" sz="1400" b="1" dirty="0">
                <a:solidFill>
                  <a:prstClr val="black"/>
                </a:solidFill>
                <a:latin typeface="Times New Roman" panose="02020603050405020304" pitchFamily="18" charset="0"/>
                <a:ea typeface="Calibri"/>
                <a:cs typeface="Times New Roman" panose="02020603050405020304" pitchFamily="18" charset="0"/>
              </a:rPr>
              <a:t>«Деловая репутация участника закупки» </a:t>
            </a:r>
            <a:r>
              <a:rPr lang="ru-RU" sz="1400" dirty="0">
                <a:solidFill>
                  <a:prstClr val="black"/>
                </a:solidFill>
                <a:latin typeface="Times New Roman" panose="02020603050405020304" pitchFamily="18" charset="0"/>
                <a:ea typeface="Calibri"/>
                <a:cs typeface="Times New Roman" panose="02020603050405020304" pitchFamily="18" charset="0"/>
              </a:rPr>
              <a:t>производится на основании наличия у участника закупки сертификатов, выданных в соответствии с требованиями ГОСТ Р 66.0.01-2017 и ГОСТ Р 66.0.02-2015, с предоставлением соответствующих копий в составе заявки.</a:t>
            </a:r>
          </a:p>
          <a:p>
            <a:pPr marL="0" lvl="0" indent="450215" algn="just">
              <a:lnSpc>
                <a:spcPct val="115000"/>
              </a:lnSpc>
              <a:spcBef>
                <a:spcPts val="0"/>
              </a:spcBef>
              <a:buClr>
                <a:srgbClr val="93A299"/>
              </a:buClr>
            </a:pPr>
            <a:r>
              <a:rPr lang="ru-RU" sz="1400" dirty="0">
                <a:solidFill>
                  <a:prstClr val="black"/>
                </a:solidFill>
                <a:latin typeface="Times New Roman" panose="02020603050405020304" pitchFamily="18" charset="0"/>
                <a:ea typeface="Calibri"/>
                <a:cs typeface="Times New Roman" panose="02020603050405020304" pitchFamily="18" charset="0"/>
              </a:rPr>
              <a:t>Сертификат должен быть выдан в результате оценки деловой репутации участника закупки по следующим группам в соответствии с «ОК 029-2014 (КДЕС Ред. 2). Общероссийский классификатор </a:t>
            </a:r>
            <a:r>
              <a:rPr lang="ru-RU" sz="1400" dirty="0" smtClean="0">
                <a:solidFill>
                  <a:prstClr val="black"/>
                </a:solidFill>
                <a:latin typeface="Times New Roman" panose="02020603050405020304" pitchFamily="18" charset="0"/>
                <a:ea typeface="Calibri"/>
                <a:cs typeface="Times New Roman" panose="02020603050405020304" pitchFamily="18" charset="0"/>
              </a:rPr>
              <a:t>видов </a:t>
            </a:r>
            <a:r>
              <a:rPr lang="ru-RU" sz="1400" dirty="0">
                <a:solidFill>
                  <a:prstClr val="black"/>
                </a:solidFill>
                <a:latin typeface="Times New Roman" panose="02020603050405020304" pitchFamily="18" charset="0"/>
                <a:ea typeface="Calibri"/>
                <a:cs typeface="Times New Roman" panose="02020603050405020304" pitchFamily="18" charset="0"/>
              </a:rPr>
              <a:t>экономической деятельности»: </a:t>
            </a:r>
          </a:p>
          <a:p>
            <a:pPr marL="0" lvl="0" indent="450215" algn="just">
              <a:lnSpc>
                <a:spcPct val="115000"/>
              </a:lnSpc>
              <a:spcBef>
                <a:spcPts val="0"/>
              </a:spcBef>
              <a:buClr>
                <a:srgbClr val="93A299"/>
              </a:buClr>
            </a:pPr>
            <a:r>
              <a:rPr lang="ru-RU" sz="1400" dirty="0">
                <a:solidFill>
                  <a:prstClr val="black"/>
                </a:solidFill>
                <a:latin typeface="Times New Roman" panose="02020603050405020304" pitchFamily="18" charset="0"/>
                <a:ea typeface="Calibri"/>
                <a:cs typeface="Times New Roman" panose="02020603050405020304" pitchFamily="18" charset="0"/>
              </a:rPr>
              <a:t>- 71.11. </a:t>
            </a:r>
            <a:r>
              <a:rPr lang="ru-RU" sz="1400" dirty="0" smtClean="0">
                <a:solidFill>
                  <a:prstClr val="black"/>
                </a:solidFill>
                <a:latin typeface="Times New Roman" panose="02020603050405020304" pitchFamily="18" charset="0"/>
                <a:ea typeface="Calibri"/>
                <a:cs typeface="Times New Roman" panose="02020603050405020304" pitchFamily="18" charset="0"/>
              </a:rPr>
              <a:t>Деятельность </a:t>
            </a:r>
            <a:r>
              <a:rPr lang="ru-RU" sz="1400" dirty="0">
                <a:solidFill>
                  <a:prstClr val="black"/>
                </a:solidFill>
                <a:latin typeface="Times New Roman" panose="02020603050405020304" pitchFamily="18" charset="0"/>
                <a:ea typeface="Calibri"/>
                <a:cs typeface="Times New Roman" panose="02020603050405020304" pitchFamily="18" charset="0"/>
              </a:rPr>
              <a:t>в области </a:t>
            </a:r>
            <a:r>
              <a:rPr lang="ru-RU" sz="1400" dirty="0" smtClean="0">
                <a:solidFill>
                  <a:prstClr val="black"/>
                </a:solidFill>
                <a:latin typeface="Times New Roman" panose="02020603050405020304" pitchFamily="18" charset="0"/>
                <a:ea typeface="Calibri"/>
                <a:cs typeface="Times New Roman" panose="02020603050405020304" pitchFamily="18" charset="0"/>
              </a:rPr>
              <a:t>архитектуры</a:t>
            </a:r>
            <a:endParaRPr lang="ru-RU" sz="1400" dirty="0">
              <a:solidFill>
                <a:prstClr val="black"/>
              </a:solidFill>
              <a:latin typeface="Times New Roman" panose="02020603050405020304" pitchFamily="18" charset="0"/>
              <a:ea typeface="Calibri"/>
              <a:cs typeface="Times New Roman" panose="02020603050405020304" pitchFamily="18" charset="0"/>
            </a:endParaRPr>
          </a:p>
          <a:p>
            <a:pPr algn="just"/>
            <a:r>
              <a:rPr lang="ru-RU" sz="1400" dirty="0">
                <a:solidFill>
                  <a:prstClr val="black"/>
                </a:solidFill>
                <a:latin typeface="Times New Roman" panose="02020603050405020304" pitchFamily="18" charset="0"/>
                <a:ea typeface="Calibri"/>
                <a:cs typeface="Times New Roman" panose="02020603050405020304" pitchFamily="18" charset="0"/>
              </a:rPr>
              <a:t>- 71.12. </a:t>
            </a:r>
            <a:r>
              <a:rPr lang="ru-RU" sz="1400" dirty="0">
                <a:solidFill>
                  <a:schemeClr val="tx1"/>
                </a:solidFill>
                <a:latin typeface="Times New Roman"/>
              </a:rPr>
              <a:t>Деятельность в области инженерных изысканий, инженерно-технического проектирования, управления проектами строительства, выполнения строительного контроля и авторского надзора, предоставление технических консультаций в этих </a:t>
            </a:r>
            <a:r>
              <a:rPr lang="ru-RU" sz="1400" dirty="0" smtClean="0">
                <a:solidFill>
                  <a:schemeClr val="tx1"/>
                </a:solidFill>
                <a:latin typeface="Times New Roman"/>
              </a:rPr>
              <a:t>областях</a:t>
            </a:r>
          </a:p>
          <a:p>
            <a:pPr algn="just"/>
            <a:r>
              <a:rPr lang="ru-RU" sz="1400" b="1" dirty="0" smtClean="0">
                <a:solidFill>
                  <a:schemeClr val="tx1"/>
                </a:solidFill>
                <a:latin typeface="Times New Roman"/>
              </a:rPr>
              <a:t>Шкала оценки:</a:t>
            </a:r>
            <a:endParaRPr lang="ru-RU" sz="1400" b="1" dirty="0">
              <a:solidFill>
                <a:schemeClr val="tx1"/>
              </a:solidFill>
              <a:latin typeface="Times New Roman"/>
            </a:endParaRPr>
          </a:p>
          <a:p>
            <a:endParaRPr lang="ru-RU"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5085184"/>
            <a:ext cx="6194425" cy="1189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98021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latin typeface="Times New Roman" pitchFamily="18" charset="0"/>
                <a:cs typeface="Times New Roman" pitchFamily="18" charset="0"/>
              </a:rPr>
              <a:t>Конкурентные способы закупок</a:t>
            </a:r>
            <a:endParaRPr lang="ru-RU" sz="2800" b="1"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a:bodyPr>
          <a:lstStyle/>
          <a:p>
            <a:pPr indent="0" algn="just">
              <a:spcBef>
                <a:spcPts val="1100"/>
              </a:spcBef>
              <a:spcAft>
                <a:spcPts val="0"/>
              </a:spcAft>
              <a:buNone/>
            </a:pPr>
            <a:r>
              <a:rPr lang="ru-RU" sz="1700" dirty="0" smtClean="0">
                <a:latin typeface="Times New Roman" pitchFamily="18" charset="0"/>
                <a:ea typeface="Times New Roman"/>
                <a:cs typeface="Times New Roman" pitchFamily="18" charset="0"/>
              </a:rPr>
              <a:t>Часть 2 статьи 24 Федерального закона от 5 апреля 2013 года № 44-ФЗ «О контрактной системе в сфере закупок товаров, работ, услуг для обеспечения государственных и муниципальных нужд»:</a:t>
            </a:r>
          </a:p>
          <a:p>
            <a:pPr indent="342900" algn="just">
              <a:spcBef>
                <a:spcPts val="1100"/>
              </a:spcBef>
              <a:spcAft>
                <a:spcPts val="0"/>
              </a:spcAft>
            </a:pPr>
            <a:r>
              <a:rPr lang="ru-RU" b="1" dirty="0" smtClean="0">
                <a:latin typeface="Times New Roman" pitchFamily="18" charset="0"/>
                <a:ea typeface="Times New Roman"/>
                <a:cs typeface="Times New Roman" pitchFamily="18" charset="0"/>
              </a:rPr>
              <a:t>Конкурентными </a:t>
            </a:r>
            <a:r>
              <a:rPr lang="ru-RU" b="1" dirty="0">
                <a:latin typeface="Times New Roman" pitchFamily="18" charset="0"/>
                <a:ea typeface="Times New Roman"/>
                <a:cs typeface="Times New Roman" pitchFamily="18" charset="0"/>
              </a:rPr>
              <a:t>способами являются:</a:t>
            </a:r>
          </a:p>
          <a:p>
            <a:pPr indent="342900" algn="just">
              <a:spcBef>
                <a:spcPts val="1100"/>
              </a:spcBef>
              <a:spcAft>
                <a:spcPts val="0"/>
              </a:spcAft>
            </a:pPr>
            <a:r>
              <a:rPr lang="ru-RU" sz="1900" dirty="0">
                <a:latin typeface="Times New Roman" pitchFamily="18" charset="0"/>
                <a:ea typeface="Times New Roman"/>
                <a:cs typeface="Times New Roman" pitchFamily="18" charset="0"/>
              </a:rPr>
              <a:t>1) </a:t>
            </a:r>
            <a:r>
              <a:rPr lang="ru-RU" sz="1900" b="1" dirty="0">
                <a:latin typeface="Times New Roman" pitchFamily="18" charset="0"/>
                <a:ea typeface="Times New Roman"/>
                <a:cs typeface="Times New Roman" pitchFamily="18" charset="0"/>
              </a:rPr>
              <a:t>конкурсы</a:t>
            </a:r>
            <a:r>
              <a:rPr lang="ru-RU" sz="1900" dirty="0">
                <a:latin typeface="Times New Roman" pitchFamily="18" charset="0"/>
                <a:ea typeface="Times New Roman"/>
                <a:cs typeface="Times New Roman" pitchFamily="18" charset="0"/>
              </a:rPr>
              <a:t> (открытый конкурс в электронной форме (далее - электронный конкурс), закрытый конкурс, закрытый конкурс в электронной форме (далее - закрытый электронный конкурс);</a:t>
            </a:r>
          </a:p>
          <a:p>
            <a:pPr indent="342900" algn="just">
              <a:spcBef>
                <a:spcPts val="1100"/>
              </a:spcBef>
              <a:spcAft>
                <a:spcPts val="0"/>
              </a:spcAft>
            </a:pPr>
            <a:r>
              <a:rPr lang="ru-RU" sz="1900" dirty="0">
                <a:latin typeface="Times New Roman" pitchFamily="18" charset="0"/>
                <a:ea typeface="Times New Roman"/>
                <a:cs typeface="Times New Roman" pitchFamily="18" charset="0"/>
              </a:rPr>
              <a:t>2) </a:t>
            </a:r>
            <a:r>
              <a:rPr lang="ru-RU" sz="1900" b="1" dirty="0">
                <a:latin typeface="Times New Roman" pitchFamily="18" charset="0"/>
                <a:ea typeface="Times New Roman"/>
                <a:cs typeface="Times New Roman" pitchFamily="18" charset="0"/>
              </a:rPr>
              <a:t>аукционы</a:t>
            </a:r>
            <a:r>
              <a:rPr lang="ru-RU" sz="1900" dirty="0">
                <a:latin typeface="Times New Roman" pitchFamily="18" charset="0"/>
                <a:ea typeface="Times New Roman"/>
                <a:cs typeface="Times New Roman" pitchFamily="18" charset="0"/>
              </a:rPr>
              <a:t> (открытый аукцион в электронной форме (далее - электронный аукцион), закрытый аукцион, закрытый аукцион в электронной форме (далее - закрытый электронный аукцион);</a:t>
            </a:r>
          </a:p>
          <a:p>
            <a:pPr indent="342900" algn="just">
              <a:spcBef>
                <a:spcPts val="1100"/>
              </a:spcBef>
              <a:spcAft>
                <a:spcPts val="0"/>
              </a:spcAft>
            </a:pPr>
            <a:r>
              <a:rPr lang="ru-RU" sz="1900" dirty="0">
                <a:latin typeface="Times New Roman" pitchFamily="18" charset="0"/>
                <a:ea typeface="Times New Roman"/>
                <a:cs typeface="Times New Roman" pitchFamily="18" charset="0"/>
              </a:rPr>
              <a:t>3) </a:t>
            </a:r>
            <a:r>
              <a:rPr lang="ru-RU" sz="1900" b="1" dirty="0">
                <a:latin typeface="Times New Roman" pitchFamily="18" charset="0"/>
                <a:ea typeface="Times New Roman"/>
                <a:cs typeface="Times New Roman" pitchFamily="18" charset="0"/>
              </a:rPr>
              <a:t>запрос котировок в электронной форме </a:t>
            </a:r>
            <a:r>
              <a:rPr lang="ru-RU" sz="1900" dirty="0">
                <a:latin typeface="Times New Roman" pitchFamily="18" charset="0"/>
                <a:ea typeface="Times New Roman"/>
                <a:cs typeface="Times New Roman" pitchFamily="18" charset="0"/>
              </a:rPr>
              <a:t>(далее - электронный запрос котировок).</a:t>
            </a:r>
          </a:p>
          <a:p>
            <a:endParaRPr lang="ru-RU" dirty="0"/>
          </a:p>
        </p:txBody>
      </p:sp>
    </p:spTree>
    <p:extLst>
      <p:ext uri="{BB962C8B-B14F-4D97-AF65-F5344CB8AC3E}">
        <p14:creationId xmlns:p14="http://schemas.microsoft.com/office/powerpoint/2010/main" val="25483733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b="1" dirty="0" smtClean="0">
                <a:solidFill>
                  <a:schemeClr val="tx1"/>
                </a:solidFill>
                <a:latin typeface="Times New Roman" pitchFamily="18" charset="0"/>
                <a:ea typeface="Calibri"/>
                <a:cs typeface="Times New Roman" pitchFamily="18" charset="0"/>
              </a:rPr>
              <a:t>Показатель оценки: наличие </a:t>
            </a:r>
            <a:r>
              <a:rPr lang="ru-RU" sz="2400" b="1" dirty="0">
                <a:solidFill>
                  <a:schemeClr val="tx1"/>
                </a:solidFill>
                <a:latin typeface="Times New Roman" pitchFamily="18" charset="0"/>
                <a:ea typeface="Calibri"/>
                <a:cs typeface="Times New Roman" pitchFamily="18" charset="0"/>
              </a:rPr>
              <a:t>у участников закупки специалистов и иных работников определенного уровня квалификации</a:t>
            </a:r>
            <a:endParaRPr lang="ru-RU" sz="2400" b="1" dirty="0">
              <a:solidFill>
                <a:schemeClr val="tx1"/>
              </a:solidFill>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92500" lnSpcReduction="20000"/>
          </a:bodyPr>
          <a:lstStyle/>
          <a:p>
            <a:pPr indent="0" algn="just">
              <a:spcBef>
                <a:spcPts val="0"/>
              </a:spcBef>
              <a:buNone/>
            </a:pPr>
            <a:r>
              <a:rPr lang="ru-RU" sz="1600" dirty="0" smtClean="0">
                <a:solidFill>
                  <a:schemeClr val="tx1"/>
                </a:solidFill>
                <a:latin typeface="Times New Roman" pitchFamily="18" charset="0"/>
                <a:ea typeface="Times New Roman"/>
                <a:cs typeface="Times New Roman" pitchFamily="18" charset="0"/>
              </a:rPr>
              <a:t>Устанавливается:</a:t>
            </a:r>
          </a:p>
          <a:p>
            <a:pPr indent="0" algn="just">
              <a:spcBef>
                <a:spcPts val="0"/>
              </a:spcBef>
              <a:buNone/>
            </a:pPr>
            <a:endParaRPr lang="ru-RU" sz="1600" dirty="0">
              <a:solidFill>
                <a:schemeClr val="tx1"/>
              </a:solidFill>
              <a:latin typeface="Times New Roman" pitchFamily="18" charset="0"/>
              <a:ea typeface="Times New Roman"/>
              <a:cs typeface="Times New Roman" pitchFamily="18" charset="0"/>
            </a:endParaRPr>
          </a:p>
          <a:p>
            <a:pPr indent="342900" algn="just">
              <a:spcBef>
                <a:spcPts val="0"/>
              </a:spcBef>
            </a:pPr>
            <a:r>
              <a:rPr lang="ru-RU" sz="1600" dirty="0">
                <a:solidFill>
                  <a:schemeClr val="tx1"/>
                </a:solidFill>
                <a:latin typeface="Times New Roman" pitchFamily="18" charset="0"/>
                <a:ea typeface="Times New Roman"/>
                <a:cs typeface="Times New Roman" pitchFamily="18" charset="0"/>
              </a:rPr>
              <a:t>а) </a:t>
            </a:r>
            <a:r>
              <a:rPr lang="ru-RU" sz="1600" dirty="0" smtClean="0">
                <a:solidFill>
                  <a:schemeClr val="tx1"/>
                </a:solidFill>
                <a:latin typeface="Times New Roman" pitchFamily="18" charset="0"/>
                <a:ea typeface="Times New Roman"/>
                <a:cs typeface="Times New Roman" pitchFamily="18" charset="0"/>
              </a:rPr>
              <a:t>Перечень </a:t>
            </a:r>
            <a:r>
              <a:rPr lang="ru-RU" sz="1600" dirty="0">
                <a:solidFill>
                  <a:schemeClr val="tx1"/>
                </a:solidFill>
                <a:latin typeface="Times New Roman" pitchFamily="18" charset="0"/>
                <a:ea typeface="Times New Roman"/>
                <a:cs typeface="Times New Roman" pitchFamily="18" charset="0"/>
              </a:rPr>
              <a:t>специалистов и иных работников, их квалификация, оцениваемые по показателю, </a:t>
            </a:r>
            <a:r>
              <a:rPr lang="ru-RU" sz="1600" dirty="0" smtClean="0">
                <a:solidFill>
                  <a:schemeClr val="tx1"/>
                </a:solidFill>
                <a:latin typeface="Times New Roman" pitchFamily="18" charset="0"/>
                <a:ea typeface="Times New Roman"/>
                <a:cs typeface="Times New Roman" pitchFamily="18" charset="0"/>
              </a:rPr>
              <a:t>и </a:t>
            </a:r>
            <a:r>
              <a:rPr lang="ru-RU" sz="1600" dirty="0">
                <a:solidFill>
                  <a:schemeClr val="tx1"/>
                </a:solidFill>
                <a:latin typeface="Times New Roman" pitchFamily="18" charset="0"/>
                <a:ea typeface="Times New Roman"/>
                <a:cs typeface="Times New Roman" pitchFamily="18" charset="0"/>
              </a:rPr>
              <a:t>необходимые для поставки товара, выполнения работ, оказания услуг, являющихся объектом </a:t>
            </a:r>
            <a:r>
              <a:rPr lang="ru-RU" sz="1600" dirty="0" smtClean="0">
                <a:solidFill>
                  <a:schemeClr val="tx1"/>
                </a:solidFill>
                <a:latin typeface="Times New Roman" pitchFamily="18" charset="0"/>
                <a:ea typeface="Times New Roman"/>
                <a:cs typeface="Times New Roman" pitchFamily="18" charset="0"/>
              </a:rPr>
              <a:t>закупки;</a:t>
            </a:r>
          </a:p>
          <a:p>
            <a:pPr indent="342900" algn="just">
              <a:spcBef>
                <a:spcPts val="0"/>
              </a:spcBef>
            </a:pPr>
            <a:r>
              <a:rPr lang="ru-RU" sz="1600" dirty="0" smtClean="0">
                <a:solidFill>
                  <a:schemeClr val="tx1"/>
                </a:solidFill>
                <a:latin typeface="Times New Roman" pitchFamily="18" charset="0"/>
                <a:ea typeface="Times New Roman"/>
                <a:cs typeface="Times New Roman" pitchFamily="18" charset="0"/>
              </a:rPr>
              <a:t>б</a:t>
            </a:r>
            <a:r>
              <a:rPr lang="ru-RU" sz="1600" dirty="0">
                <a:solidFill>
                  <a:schemeClr val="tx1"/>
                </a:solidFill>
                <a:latin typeface="Times New Roman" pitchFamily="18" charset="0"/>
                <a:ea typeface="Times New Roman"/>
                <a:cs typeface="Times New Roman" pitchFamily="18" charset="0"/>
              </a:rPr>
              <a:t>) </a:t>
            </a:r>
            <a:r>
              <a:rPr lang="ru-RU" sz="1600" dirty="0" smtClean="0">
                <a:solidFill>
                  <a:schemeClr val="tx1"/>
                </a:solidFill>
                <a:latin typeface="Times New Roman" pitchFamily="18" charset="0"/>
                <a:ea typeface="Times New Roman"/>
                <a:cs typeface="Times New Roman" pitchFamily="18" charset="0"/>
              </a:rPr>
              <a:t>Перечень </a:t>
            </a:r>
            <a:r>
              <a:rPr lang="ru-RU" sz="1600" dirty="0">
                <a:solidFill>
                  <a:schemeClr val="tx1"/>
                </a:solidFill>
                <a:latin typeface="Times New Roman" pitchFamily="18" charset="0"/>
                <a:ea typeface="Times New Roman"/>
                <a:cs typeface="Times New Roman" pitchFamily="18" charset="0"/>
              </a:rPr>
              <a:t>следующих документов, подтверждающих наличие специалистов и иных работников, их квалификацию, предусмотренные </a:t>
            </a:r>
            <a:r>
              <a:rPr lang="ru-RU" sz="1600" dirty="0" smtClean="0">
                <a:solidFill>
                  <a:schemeClr val="tx1"/>
                </a:solidFill>
                <a:latin typeface="Times New Roman" pitchFamily="18" charset="0"/>
                <a:ea typeface="Times New Roman"/>
                <a:cs typeface="Times New Roman" pitchFamily="18" charset="0"/>
              </a:rPr>
              <a:t>перечнем:</a:t>
            </a:r>
            <a:endParaRPr lang="ru-RU" sz="1600" dirty="0">
              <a:solidFill>
                <a:schemeClr val="tx1"/>
              </a:solidFill>
              <a:latin typeface="Times New Roman" pitchFamily="18" charset="0"/>
              <a:ea typeface="Times New Roman"/>
              <a:cs typeface="Times New Roman" pitchFamily="18" charset="0"/>
            </a:endParaRPr>
          </a:p>
          <a:p>
            <a:pPr indent="342900" algn="just">
              <a:spcBef>
                <a:spcPts val="0"/>
              </a:spcBef>
            </a:pPr>
            <a:r>
              <a:rPr lang="ru-RU" sz="1600" dirty="0">
                <a:solidFill>
                  <a:schemeClr val="tx1"/>
                </a:solidFill>
                <a:latin typeface="Times New Roman" pitchFamily="18" charset="0"/>
                <a:ea typeface="Times New Roman"/>
                <a:cs typeface="Times New Roman" pitchFamily="18" charset="0"/>
              </a:rPr>
              <a:t>трудовая книжка или сведения о трудовой деятельности, </a:t>
            </a:r>
            <a:r>
              <a:rPr lang="ru-RU" sz="1600" dirty="0" smtClean="0">
                <a:solidFill>
                  <a:schemeClr val="tx1"/>
                </a:solidFill>
                <a:latin typeface="Times New Roman" pitchFamily="18" charset="0"/>
                <a:ea typeface="Times New Roman"/>
                <a:cs typeface="Times New Roman" pitchFamily="18" charset="0"/>
              </a:rPr>
              <a:t>предусмотренные статьей 66.1. </a:t>
            </a:r>
            <a:r>
              <a:rPr lang="ru-RU" sz="1600" dirty="0">
                <a:solidFill>
                  <a:schemeClr val="tx1"/>
                </a:solidFill>
                <a:latin typeface="Times New Roman" pitchFamily="18" charset="0"/>
                <a:ea typeface="Times New Roman"/>
                <a:cs typeface="Times New Roman" pitchFamily="18" charset="0"/>
              </a:rPr>
              <a:t>Трудового кодекса Российской Федерации;</a:t>
            </a:r>
          </a:p>
          <a:p>
            <a:pPr indent="342900" algn="just">
              <a:spcBef>
                <a:spcPts val="0"/>
              </a:spcBef>
            </a:pPr>
            <a:r>
              <a:rPr lang="ru-RU" sz="1600" dirty="0">
                <a:solidFill>
                  <a:schemeClr val="tx1"/>
                </a:solidFill>
                <a:latin typeface="Times New Roman" pitchFamily="18" charset="0"/>
                <a:ea typeface="Times New Roman"/>
                <a:cs typeface="Times New Roman" pitchFamily="18" charset="0"/>
              </a:rPr>
              <a:t>документы, подтверждающие предусмотренную в соответствии с профессиональными стандартами квалификацию специалистов и иных работников</a:t>
            </a:r>
            <a:r>
              <a:rPr lang="ru-RU" sz="1600" dirty="0" smtClean="0">
                <a:solidFill>
                  <a:schemeClr val="tx1"/>
                </a:solidFill>
                <a:latin typeface="Times New Roman" pitchFamily="18" charset="0"/>
                <a:ea typeface="Times New Roman"/>
                <a:cs typeface="Times New Roman" pitchFamily="18" charset="0"/>
              </a:rPr>
              <a:t>.</a:t>
            </a:r>
          </a:p>
          <a:p>
            <a:pPr indent="342900" algn="just">
              <a:spcBef>
                <a:spcPts val="0"/>
              </a:spcBef>
            </a:pPr>
            <a:endParaRPr lang="ru-RU" sz="1600" dirty="0" smtClean="0">
              <a:solidFill>
                <a:schemeClr val="tx1"/>
              </a:solidFill>
              <a:latin typeface="Times New Roman" pitchFamily="18" charset="0"/>
              <a:ea typeface="Times New Roman"/>
              <a:cs typeface="Times New Roman" pitchFamily="18" charset="0"/>
            </a:endParaRPr>
          </a:p>
          <a:p>
            <a:pPr indent="0" algn="just">
              <a:spcBef>
                <a:spcPts val="0"/>
              </a:spcBef>
              <a:buNone/>
            </a:pPr>
            <a:r>
              <a:rPr lang="ru-RU" sz="1600" b="1" dirty="0">
                <a:solidFill>
                  <a:schemeClr val="tx1"/>
                </a:solidFill>
                <a:latin typeface="Times New Roman" pitchFamily="18" charset="0"/>
                <a:cs typeface="Times New Roman" pitchFamily="18" charset="0"/>
              </a:rPr>
              <a:t>ТК РФ Статья 66.1. Сведения о трудовой </a:t>
            </a:r>
            <a:r>
              <a:rPr lang="ru-RU" sz="1600" b="1" dirty="0" smtClean="0">
                <a:solidFill>
                  <a:schemeClr val="tx1"/>
                </a:solidFill>
                <a:latin typeface="Times New Roman" pitchFamily="18" charset="0"/>
                <a:cs typeface="Times New Roman" pitchFamily="18" charset="0"/>
              </a:rPr>
              <a:t>деятельности</a:t>
            </a:r>
          </a:p>
          <a:p>
            <a:pPr indent="0" algn="just">
              <a:spcBef>
                <a:spcPts val="0"/>
              </a:spcBef>
              <a:buNone/>
            </a:pPr>
            <a:r>
              <a:rPr lang="ru-RU" sz="1600" dirty="0" smtClean="0">
                <a:solidFill>
                  <a:schemeClr val="tx1"/>
                </a:solidFill>
                <a:latin typeface="Times New Roman" pitchFamily="18" charset="0"/>
                <a:cs typeface="Times New Roman" pitchFamily="18" charset="0"/>
              </a:rPr>
              <a:t>	Работодатель </a:t>
            </a:r>
            <a:r>
              <a:rPr lang="ru-RU" sz="1600" dirty="0">
                <a:solidFill>
                  <a:schemeClr val="tx1"/>
                </a:solidFill>
                <a:latin typeface="Times New Roman" pitchFamily="18" charset="0"/>
                <a:cs typeface="Times New Roman" pitchFamily="18" charset="0"/>
              </a:rPr>
              <a:t>формирует в электронном виде основную информацию о трудовой деятельности и трудовом стаже каждого работника (далее - сведения о трудовой деятельности) и представляет ее </a:t>
            </a:r>
            <a:r>
              <a:rPr lang="ru-RU" sz="1600" dirty="0" smtClean="0">
                <a:solidFill>
                  <a:schemeClr val="tx1"/>
                </a:solidFill>
                <a:latin typeface="Times New Roman" pitchFamily="18" charset="0"/>
                <a:cs typeface="Times New Roman" pitchFamily="18" charset="0"/>
              </a:rPr>
              <a:t>в порядке, </a:t>
            </a:r>
            <a:r>
              <a:rPr lang="ru-RU" sz="1600" dirty="0">
                <a:solidFill>
                  <a:schemeClr val="tx1"/>
                </a:solidFill>
                <a:latin typeface="Times New Roman" pitchFamily="18" charset="0"/>
                <a:cs typeface="Times New Roman" pitchFamily="18" charset="0"/>
              </a:rPr>
              <a:t>установленном законодательством Российской Федерации об индивидуальном (персонифицированном) учете в системе обязательного пенсионного страхования, для хранения в информационных ресурсах Пенсионного фонда Российской Федерации.</a:t>
            </a:r>
          </a:p>
          <a:p>
            <a:pPr algn="just">
              <a:spcBef>
                <a:spcPts val="0"/>
              </a:spcBef>
            </a:pPr>
            <a:r>
              <a:rPr lang="ru-RU" sz="1600" dirty="0">
                <a:solidFill>
                  <a:schemeClr val="tx1"/>
                </a:solidFill>
                <a:latin typeface="Times New Roman" pitchFamily="18" charset="0"/>
                <a:cs typeface="Times New Roman" pitchFamily="18" charset="0"/>
              </a:rPr>
              <a:t>В сведения о трудовой деятельности включаются информация о работнике, месте его работы, его трудовой функции, переводах работника на другую постоянную работу, об увольнении работника с указанием основания и причины прекращения трудового договора, другая предусмотренная настоящим Кодексом, иным федеральным </a:t>
            </a:r>
            <a:r>
              <a:rPr lang="ru-RU" sz="1600" dirty="0" smtClean="0">
                <a:solidFill>
                  <a:schemeClr val="tx1"/>
                </a:solidFill>
                <a:latin typeface="Times New Roman" pitchFamily="18" charset="0"/>
                <a:cs typeface="Times New Roman" pitchFamily="18" charset="0"/>
              </a:rPr>
              <a:t>законами информация</a:t>
            </a:r>
            <a:r>
              <a:rPr lang="ru-RU" sz="1600" dirty="0">
                <a:solidFill>
                  <a:schemeClr val="tx1"/>
                </a:solidFill>
                <a:latin typeface="Times New Roman" pitchFamily="18" charset="0"/>
                <a:cs typeface="Times New Roman" pitchFamily="18" charset="0"/>
              </a:rPr>
              <a:t>.</a:t>
            </a:r>
            <a:endParaRPr lang="ru-RU" sz="1600" dirty="0">
              <a:solidFill>
                <a:schemeClr val="tx1"/>
              </a:solidFill>
              <a:latin typeface="Times New Roman" pitchFamily="18" charset="0"/>
              <a:ea typeface="Times New Roman"/>
              <a:cs typeface="Times New Roman" pitchFamily="18" charset="0"/>
            </a:endParaRPr>
          </a:p>
          <a:p>
            <a:pPr>
              <a:spcBef>
                <a:spcPts val="0"/>
              </a:spcBef>
            </a:pPr>
            <a:endParaRPr lang="ru-RU" sz="1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1219859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1800" b="1" dirty="0" smtClean="0">
                <a:solidFill>
                  <a:schemeClr val="tx1"/>
                </a:solidFill>
                <a:latin typeface="Times New Roman" pitchFamily="18" charset="0"/>
                <a:cs typeface="Times New Roman" pitchFamily="18" charset="0"/>
              </a:rPr>
              <a:t>Формулы для расчета показателей критериев «характеристики объекта закупки» и «Квалификация участников закупки»</a:t>
            </a:r>
            <a:endParaRPr lang="ru-RU" sz="1800" b="1" dirty="0">
              <a:solidFill>
                <a:schemeClr val="tx1"/>
              </a:solidFill>
              <a:latin typeface="Times New Roman" pitchFamily="18" charset="0"/>
              <a:cs typeface="Times New Roman" pitchFamily="18" charset="0"/>
            </a:endParaRPr>
          </a:p>
        </p:txBody>
      </p:sp>
      <p:sp>
        <p:nvSpPr>
          <p:cNvPr id="3" name="Объект 2"/>
          <p:cNvSpPr>
            <a:spLocks noGrp="1"/>
          </p:cNvSpPr>
          <p:nvPr>
            <p:ph idx="1"/>
          </p:nvPr>
        </p:nvSpPr>
        <p:spPr/>
        <p:txBody>
          <a:bodyPr>
            <a:noAutofit/>
          </a:bodyPr>
          <a:lstStyle/>
          <a:p>
            <a:pPr marL="0" indent="0" algn="just">
              <a:lnSpc>
                <a:spcPct val="120000"/>
              </a:lnSpc>
              <a:spcBef>
                <a:spcPts val="0"/>
              </a:spcBef>
              <a:spcAft>
                <a:spcPts val="0"/>
              </a:spcAft>
              <a:buNone/>
            </a:pPr>
            <a:r>
              <a:rPr lang="ru-RU" sz="1600" dirty="0" smtClean="0">
                <a:solidFill>
                  <a:schemeClr val="tx1"/>
                </a:solidFill>
                <a:latin typeface="Times New Roman" pitchFamily="18" charset="0"/>
                <a:ea typeface="Times New Roman"/>
                <a:cs typeface="Times New Roman" pitchFamily="18" charset="0"/>
              </a:rPr>
              <a:t>В случае</a:t>
            </a:r>
            <a:r>
              <a:rPr lang="ru-RU" sz="1600" dirty="0">
                <a:solidFill>
                  <a:schemeClr val="tx1"/>
                </a:solidFill>
                <a:latin typeface="Times New Roman" pitchFamily="18" charset="0"/>
                <a:ea typeface="Times New Roman"/>
                <a:cs typeface="Times New Roman" pitchFamily="18" charset="0"/>
              </a:rPr>
              <a:t>, если лучшим является наименьшее значение </a:t>
            </a:r>
            <a:r>
              <a:rPr lang="ru-RU" sz="1600" dirty="0" smtClean="0">
                <a:solidFill>
                  <a:schemeClr val="tx1"/>
                </a:solidFill>
                <a:latin typeface="Times New Roman" pitchFamily="18" charset="0"/>
                <a:ea typeface="Times New Roman"/>
                <a:cs typeface="Times New Roman" pitchFamily="18" charset="0"/>
              </a:rPr>
              <a:t>показателя критерия, </a:t>
            </a:r>
            <a:r>
              <a:rPr lang="ru-RU" sz="1600" dirty="0">
                <a:solidFill>
                  <a:schemeClr val="tx1"/>
                </a:solidFill>
                <a:latin typeface="Times New Roman" pitchFamily="18" charset="0"/>
                <a:ea typeface="Times New Roman"/>
                <a:cs typeface="Times New Roman" pitchFamily="18" charset="0"/>
              </a:rPr>
              <a:t>- по формуле:</a:t>
            </a:r>
          </a:p>
          <a:p>
            <a:pPr marL="0" algn="just">
              <a:lnSpc>
                <a:spcPct val="120000"/>
              </a:lnSpc>
              <a:spcBef>
                <a:spcPts val="0"/>
              </a:spcBef>
              <a:spcAft>
                <a:spcPts val="0"/>
              </a:spcAft>
            </a:pPr>
            <a:r>
              <a:rPr lang="ru-RU" sz="1200" dirty="0">
                <a:solidFill>
                  <a:schemeClr val="tx1"/>
                </a:solidFill>
                <a:latin typeface="Times New Roman" pitchFamily="18" charset="0"/>
                <a:ea typeface="Times New Roman"/>
                <a:cs typeface="Times New Roman" pitchFamily="18" charset="0"/>
              </a:rPr>
              <a:t> </a:t>
            </a:r>
          </a:p>
          <a:p>
            <a:pPr marL="0" algn="just">
              <a:lnSpc>
                <a:spcPct val="120000"/>
              </a:lnSpc>
              <a:spcBef>
                <a:spcPts val="0"/>
              </a:spcBef>
              <a:spcAft>
                <a:spcPts val="0"/>
              </a:spcAft>
            </a:pPr>
            <a:r>
              <a:rPr lang="ru-RU" sz="1200" dirty="0">
                <a:solidFill>
                  <a:schemeClr val="tx1"/>
                </a:solidFill>
                <a:latin typeface="Times New Roman" pitchFamily="18" charset="0"/>
                <a:ea typeface="Times New Roman"/>
                <a:cs typeface="Times New Roman" pitchFamily="18" charset="0"/>
              </a:rPr>
              <a:t> </a:t>
            </a:r>
          </a:p>
          <a:p>
            <a:pPr marL="0" indent="342900" algn="just">
              <a:lnSpc>
                <a:spcPct val="120000"/>
              </a:lnSpc>
              <a:spcBef>
                <a:spcPts val="0"/>
              </a:spcBef>
              <a:spcAft>
                <a:spcPts val="0"/>
              </a:spcAft>
            </a:pPr>
            <a:r>
              <a:rPr lang="ru-RU" sz="1600" dirty="0">
                <a:solidFill>
                  <a:schemeClr val="tx1"/>
                </a:solidFill>
                <a:latin typeface="Times New Roman" pitchFamily="18" charset="0"/>
                <a:ea typeface="Times New Roman"/>
                <a:cs typeface="Times New Roman" pitchFamily="18" charset="0"/>
              </a:rPr>
              <a:t>где:</a:t>
            </a:r>
          </a:p>
          <a:p>
            <a:pPr marL="0" indent="342900" algn="just">
              <a:lnSpc>
                <a:spcPct val="120000"/>
              </a:lnSpc>
              <a:spcBef>
                <a:spcPts val="0"/>
              </a:spcBef>
              <a:spcAft>
                <a:spcPts val="0"/>
              </a:spcAft>
            </a:pPr>
            <a:r>
              <a:rPr lang="ru-RU" sz="1600" dirty="0" err="1">
                <a:solidFill>
                  <a:schemeClr val="tx1"/>
                </a:solidFill>
                <a:latin typeface="Times New Roman" pitchFamily="18" charset="0"/>
                <a:ea typeface="Times New Roman"/>
                <a:cs typeface="Times New Roman" pitchFamily="18" charset="0"/>
              </a:rPr>
              <a:t>Х</a:t>
            </a:r>
            <a:r>
              <a:rPr lang="ru-RU" sz="1600" baseline="-25000" dirty="0" err="1">
                <a:solidFill>
                  <a:schemeClr val="tx1"/>
                </a:solidFill>
                <a:latin typeface="Times New Roman" pitchFamily="18" charset="0"/>
                <a:ea typeface="Times New Roman"/>
                <a:cs typeface="Times New Roman" pitchFamily="18" charset="0"/>
              </a:rPr>
              <a:t>max</a:t>
            </a:r>
            <a:r>
              <a:rPr lang="ru-RU" sz="1600" dirty="0">
                <a:solidFill>
                  <a:schemeClr val="tx1"/>
                </a:solidFill>
                <a:latin typeface="Times New Roman" pitchFamily="18" charset="0"/>
                <a:ea typeface="Times New Roman"/>
                <a:cs typeface="Times New Roman" pitchFamily="18" charset="0"/>
              </a:rPr>
              <a:t> - максимальное значение </a:t>
            </a:r>
            <a:r>
              <a:rPr lang="ru-RU" sz="1600" dirty="0" smtClean="0">
                <a:solidFill>
                  <a:schemeClr val="tx1"/>
                </a:solidFill>
                <a:latin typeface="Times New Roman" pitchFamily="18" charset="0"/>
                <a:ea typeface="Times New Roman"/>
                <a:cs typeface="Times New Roman" pitchFamily="18" charset="0"/>
              </a:rPr>
              <a:t>показателя критерия, </a:t>
            </a:r>
            <a:r>
              <a:rPr lang="ru-RU" sz="1600" dirty="0">
                <a:solidFill>
                  <a:schemeClr val="tx1"/>
                </a:solidFill>
                <a:latin typeface="Times New Roman" pitchFamily="18" charset="0"/>
                <a:ea typeface="Times New Roman"/>
                <a:cs typeface="Times New Roman" pitchFamily="18" charset="0"/>
              </a:rPr>
              <a:t>содержащееся в заявках (частях заявок</a:t>
            </a:r>
            <a:r>
              <a:rPr lang="ru-RU" sz="1600" dirty="0" smtClean="0">
                <a:solidFill>
                  <a:schemeClr val="tx1"/>
                </a:solidFill>
                <a:latin typeface="Times New Roman" pitchFamily="18" charset="0"/>
                <a:ea typeface="Times New Roman"/>
                <a:cs typeface="Times New Roman" pitchFamily="18" charset="0"/>
              </a:rPr>
              <a:t>)</a:t>
            </a:r>
          </a:p>
          <a:p>
            <a:pPr marL="0" indent="342900" algn="just">
              <a:lnSpc>
                <a:spcPct val="120000"/>
              </a:lnSpc>
              <a:spcBef>
                <a:spcPts val="0"/>
              </a:spcBef>
              <a:spcAft>
                <a:spcPts val="0"/>
              </a:spcAft>
            </a:pPr>
            <a:r>
              <a:rPr lang="ru-RU" sz="1600" dirty="0" err="1" smtClean="0">
                <a:solidFill>
                  <a:schemeClr val="tx1"/>
                </a:solidFill>
                <a:latin typeface="Times New Roman" pitchFamily="18" charset="0"/>
                <a:ea typeface="Times New Roman"/>
                <a:cs typeface="Times New Roman" pitchFamily="18" charset="0"/>
              </a:rPr>
              <a:t>Х</a:t>
            </a:r>
            <a:r>
              <a:rPr lang="ru-RU" sz="1600" baseline="-25000" dirty="0" err="1" smtClean="0">
                <a:solidFill>
                  <a:schemeClr val="tx1"/>
                </a:solidFill>
                <a:latin typeface="Times New Roman" pitchFamily="18" charset="0"/>
                <a:ea typeface="Times New Roman"/>
                <a:cs typeface="Times New Roman" pitchFamily="18" charset="0"/>
              </a:rPr>
              <a:t>i</a:t>
            </a:r>
            <a:r>
              <a:rPr lang="ru-RU" sz="1600" dirty="0" smtClean="0">
                <a:solidFill>
                  <a:schemeClr val="tx1"/>
                </a:solidFill>
                <a:latin typeface="Times New Roman" pitchFamily="18" charset="0"/>
                <a:ea typeface="Times New Roman"/>
                <a:cs typeface="Times New Roman" pitchFamily="18" charset="0"/>
              </a:rPr>
              <a:t> - значение показателя критерия, содержащееся в предложении участника закупки, заявка (часть заявки) которого подлежит оценке</a:t>
            </a:r>
          </a:p>
          <a:p>
            <a:pPr marL="0" indent="342900" algn="just">
              <a:lnSpc>
                <a:spcPct val="120000"/>
              </a:lnSpc>
              <a:spcBef>
                <a:spcPts val="0"/>
              </a:spcBef>
              <a:spcAft>
                <a:spcPts val="0"/>
              </a:spcAft>
            </a:pPr>
            <a:r>
              <a:rPr lang="ru-RU" sz="1600" dirty="0" err="1" smtClean="0">
                <a:solidFill>
                  <a:schemeClr val="tx1"/>
                </a:solidFill>
                <a:latin typeface="Times New Roman" pitchFamily="18" charset="0"/>
                <a:ea typeface="Times New Roman"/>
                <a:cs typeface="Times New Roman" pitchFamily="18" charset="0"/>
              </a:rPr>
              <a:t>Х</a:t>
            </a:r>
            <a:r>
              <a:rPr lang="ru-RU" sz="1600" baseline="-25000" dirty="0" err="1" smtClean="0">
                <a:solidFill>
                  <a:schemeClr val="tx1"/>
                </a:solidFill>
                <a:latin typeface="Times New Roman" pitchFamily="18" charset="0"/>
                <a:ea typeface="Times New Roman"/>
                <a:cs typeface="Times New Roman" pitchFamily="18" charset="0"/>
              </a:rPr>
              <a:t>min</a:t>
            </a:r>
            <a:r>
              <a:rPr lang="ru-RU" sz="1600" dirty="0" smtClean="0">
                <a:solidFill>
                  <a:schemeClr val="tx1"/>
                </a:solidFill>
                <a:latin typeface="Times New Roman" pitchFamily="18" charset="0"/>
                <a:ea typeface="Times New Roman"/>
                <a:cs typeface="Times New Roman" pitchFamily="18" charset="0"/>
              </a:rPr>
              <a:t> </a:t>
            </a:r>
            <a:r>
              <a:rPr lang="ru-RU" sz="1600" dirty="0">
                <a:solidFill>
                  <a:schemeClr val="tx1"/>
                </a:solidFill>
                <a:latin typeface="Times New Roman" pitchFamily="18" charset="0"/>
                <a:ea typeface="Times New Roman"/>
                <a:cs typeface="Times New Roman" pitchFamily="18" charset="0"/>
              </a:rPr>
              <a:t>- минимальное значение </a:t>
            </a:r>
            <a:r>
              <a:rPr lang="ru-RU" sz="1600" dirty="0" smtClean="0">
                <a:solidFill>
                  <a:schemeClr val="tx1"/>
                </a:solidFill>
                <a:latin typeface="Times New Roman" pitchFamily="18" charset="0"/>
                <a:ea typeface="Times New Roman"/>
                <a:cs typeface="Times New Roman" pitchFamily="18" charset="0"/>
              </a:rPr>
              <a:t>показателя критерия, </a:t>
            </a:r>
            <a:r>
              <a:rPr lang="ru-RU" sz="1600" dirty="0">
                <a:solidFill>
                  <a:schemeClr val="tx1"/>
                </a:solidFill>
                <a:latin typeface="Times New Roman" pitchFamily="18" charset="0"/>
                <a:ea typeface="Times New Roman"/>
                <a:cs typeface="Times New Roman" pitchFamily="18" charset="0"/>
              </a:rPr>
              <a:t>содержащееся в заявках (частях </a:t>
            </a:r>
            <a:r>
              <a:rPr lang="ru-RU" sz="1600" dirty="0" smtClean="0">
                <a:solidFill>
                  <a:schemeClr val="tx1"/>
                </a:solidFill>
                <a:latin typeface="Times New Roman" pitchFamily="18" charset="0"/>
                <a:ea typeface="Times New Roman"/>
                <a:cs typeface="Times New Roman" pitchFamily="18" charset="0"/>
              </a:rPr>
              <a:t>заявок)</a:t>
            </a:r>
          </a:p>
          <a:p>
            <a:pPr marL="0" indent="342900" algn="just">
              <a:lnSpc>
                <a:spcPct val="120000"/>
              </a:lnSpc>
              <a:spcBef>
                <a:spcPts val="0"/>
              </a:spcBef>
              <a:spcAft>
                <a:spcPts val="0"/>
              </a:spcAft>
            </a:pPr>
            <a:endParaRPr lang="ru-RU" sz="1600" dirty="0" smtClean="0">
              <a:solidFill>
                <a:schemeClr val="tx1"/>
              </a:solidFill>
              <a:latin typeface="Times New Roman" pitchFamily="18" charset="0"/>
              <a:ea typeface="Times New Roman"/>
              <a:cs typeface="Times New Roman" pitchFamily="18" charset="0"/>
            </a:endParaRPr>
          </a:p>
          <a:p>
            <a:pPr marL="0" indent="0" algn="just">
              <a:lnSpc>
                <a:spcPct val="120000"/>
              </a:lnSpc>
              <a:spcBef>
                <a:spcPts val="0"/>
              </a:spcBef>
              <a:spcAft>
                <a:spcPts val="0"/>
              </a:spcAft>
              <a:buNone/>
            </a:pPr>
            <a:r>
              <a:rPr lang="ru-RU" sz="1600" dirty="0" smtClean="0">
                <a:solidFill>
                  <a:schemeClr val="tx1"/>
                </a:solidFill>
                <a:latin typeface="Times New Roman" pitchFamily="18" charset="0"/>
                <a:ea typeface="Times New Roman"/>
                <a:cs typeface="Times New Roman" pitchFamily="18" charset="0"/>
              </a:rPr>
              <a:t>В  </a:t>
            </a:r>
            <a:r>
              <a:rPr lang="ru-RU" sz="1600" dirty="0">
                <a:solidFill>
                  <a:schemeClr val="tx1"/>
                </a:solidFill>
                <a:latin typeface="Times New Roman" pitchFamily="18" charset="0"/>
                <a:ea typeface="Times New Roman"/>
                <a:cs typeface="Times New Roman" pitchFamily="18" charset="0"/>
              </a:rPr>
              <a:t>случае, если лучшим является наибольшее значение </a:t>
            </a:r>
            <a:r>
              <a:rPr lang="ru-RU" sz="1600" dirty="0" smtClean="0">
                <a:solidFill>
                  <a:schemeClr val="tx1"/>
                </a:solidFill>
                <a:latin typeface="Times New Roman" pitchFamily="18" charset="0"/>
                <a:ea typeface="Times New Roman"/>
                <a:cs typeface="Times New Roman" pitchFamily="18" charset="0"/>
              </a:rPr>
              <a:t>показателя критерия, </a:t>
            </a:r>
            <a:r>
              <a:rPr lang="ru-RU" sz="1600" dirty="0">
                <a:solidFill>
                  <a:schemeClr val="tx1"/>
                </a:solidFill>
                <a:latin typeface="Times New Roman" pitchFamily="18" charset="0"/>
                <a:ea typeface="Times New Roman"/>
                <a:cs typeface="Times New Roman" pitchFamily="18" charset="0"/>
              </a:rPr>
              <a:t>- по формуле:</a:t>
            </a:r>
          </a:p>
          <a:p>
            <a:pPr marL="0" algn="just">
              <a:lnSpc>
                <a:spcPct val="120000"/>
              </a:lnSpc>
              <a:spcBef>
                <a:spcPts val="0"/>
              </a:spcBef>
              <a:spcAft>
                <a:spcPts val="0"/>
              </a:spcAft>
            </a:pPr>
            <a:r>
              <a:rPr lang="ru-RU" sz="1200" dirty="0">
                <a:solidFill>
                  <a:schemeClr val="tx1"/>
                </a:solidFill>
                <a:latin typeface="Times New Roman" pitchFamily="18" charset="0"/>
                <a:ea typeface="Times New Roman"/>
                <a:cs typeface="Times New Roman" pitchFamily="18" charset="0"/>
              </a:rPr>
              <a:t> </a:t>
            </a:r>
          </a:p>
          <a:p>
            <a:pPr marL="0" algn="just">
              <a:lnSpc>
                <a:spcPct val="120000"/>
              </a:lnSpc>
              <a:spcBef>
                <a:spcPts val="0"/>
              </a:spcBef>
              <a:spcAft>
                <a:spcPts val="0"/>
              </a:spcAft>
            </a:pPr>
            <a:r>
              <a:rPr lang="ru-RU" sz="1200" dirty="0">
                <a:solidFill>
                  <a:schemeClr val="tx1"/>
                </a:solidFill>
                <a:latin typeface="Times New Roman" pitchFamily="18" charset="0"/>
                <a:ea typeface="Times New Roman"/>
                <a:cs typeface="Times New Roman" pitchFamily="18" charset="0"/>
              </a:rPr>
              <a:t> </a:t>
            </a:r>
          </a:p>
          <a:p>
            <a:pPr marL="0" algn="just">
              <a:lnSpc>
                <a:spcPct val="120000"/>
              </a:lnSpc>
              <a:spcBef>
                <a:spcPts val="0"/>
              </a:spcBef>
              <a:spcAft>
                <a:spcPts val="0"/>
              </a:spcAft>
            </a:pPr>
            <a:r>
              <a:rPr lang="ru-RU" sz="1200" dirty="0">
                <a:solidFill>
                  <a:schemeClr val="tx1"/>
                </a:solidFill>
                <a:latin typeface="Times New Roman" pitchFamily="18" charset="0"/>
                <a:ea typeface="Times New Roman"/>
                <a:cs typeface="Times New Roman" pitchFamily="18" charset="0"/>
              </a:rPr>
              <a:t> </a:t>
            </a:r>
          </a:p>
          <a:p>
            <a:pPr marL="0" algn="just">
              <a:lnSpc>
                <a:spcPct val="120000"/>
              </a:lnSpc>
              <a:spcBef>
                <a:spcPts val="0"/>
              </a:spcBef>
              <a:spcAft>
                <a:spcPts val="0"/>
              </a:spcAft>
            </a:pPr>
            <a:r>
              <a:rPr lang="ru-RU" sz="1200" dirty="0">
                <a:solidFill>
                  <a:schemeClr val="tx1"/>
                </a:solidFill>
                <a:latin typeface="Times New Roman" pitchFamily="18" charset="0"/>
                <a:ea typeface="Times New Roman"/>
                <a:cs typeface="Times New Roman" pitchFamily="18" charset="0"/>
              </a:rPr>
              <a:t> </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5896" y="2234604"/>
            <a:ext cx="2105025"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67944" y="5199260"/>
            <a:ext cx="209550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115007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1800" b="1" dirty="0">
                <a:solidFill>
                  <a:prstClr val="black"/>
                </a:solidFill>
                <a:latin typeface="Times New Roman" pitchFamily="18" charset="0"/>
                <a:cs typeface="Times New Roman" pitchFamily="18" charset="0"/>
              </a:rPr>
              <a:t>Формулы для расчета показателей критериев «характеристики объекта закупки» и «Квалификация участников закупки»</a:t>
            </a:r>
            <a:endParaRPr lang="ru-RU" dirty="0"/>
          </a:p>
        </p:txBody>
      </p:sp>
      <p:sp>
        <p:nvSpPr>
          <p:cNvPr id="3" name="Объект 2"/>
          <p:cNvSpPr>
            <a:spLocks noGrp="1"/>
          </p:cNvSpPr>
          <p:nvPr>
            <p:ph idx="1"/>
          </p:nvPr>
        </p:nvSpPr>
        <p:spPr/>
        <p:txBody>
          <a:bodyPr>
            <a:normAutofit fontScale="62500" lnSpcReduction="20000"/>
          </a:bodyPr>
          <a:lstStyle/>
          <a:p>
            <a:pPr indent="342900" algn="just">
              <a:spcAft>
                <a:spcPts val="0"/>
              </a:spcAft>
            </a:pPr>
            <a:r>
              <a:rPr lang="ru-RU" dirty="0" smtClean="0">
                <a:solidFill>
                  <a:schemeClr val="tx1"/>
                </a:solidFill>
                <a:latin typeface="Times New Roman" pitchFamily="18" charset="0"/>
                <a:ea typeface="Times New Roman"/>
                <a:cs typeface="Times New Roman" pitchFamily="18" charset="0"/>
              </a:rPr>
              <a:t>В </a:t>
            </a:r>
            <a:r>
              <a:rPr lang="ru-RU" dirty="0">
                <a:solidFill>
                  <a:schemeClr val="tx1"/>
                </a:solidFill>
                <a:latin typeface="Times New Roman" pitchFamily="18" charset="0"/>
                <a:ea typeface="Times New Roman"/>
                <a:cs typeface="Times New Roman" pitchFamily="18" charset="0"/>
              </a:rPr>
              <a:t>случае, если </a:t>
            </a:r>
            <a:r>
              <a:rPr lang="ru-RU" b="1" dirty="0">
                <a:solidFill>
                  <a:schemeClr val="tx1"/>
                </a:solidFill>
                <a:latin typeface="Times New Roman" pitchFamily="18" charset="0"/>
                <a:ea typeface="Times New Roman"/>
                <a:cs typeface="Times New Roman" pitchFamily="18" charset="0"/>
              </a:rPr>
              <a:t>лучшим является наименьшее значение </a:t>
            </a:r>
            <a:r>
              <a:rPr lang="ru-RU" dirty="0" smtClean="0">
                <a:solidFill>
                  <a:schemeClr val="tx1"/>
                </a:solidFill>
                <a:latin typeface="Times New Roman" pitchFamily="18" charset="0"/>
                <a:ea typeface="Times New Roman"/>
                <a:cs typeface="Times New Roman" pitchFamily="18" charset="0"/>
              </a:rPr>
              <a:t>показателя критерия и </a:t>
            </a:r>
            <a:r>
              <a:rPr lang="ru-RU" dirty="0">
                <a:solidFill>
                  <a:schemeClr val="tx1"/>
                </a:solidFill>
                <a:latin typeface="Times New Roman" pitchFamily="18" charset="0"/>
                <a:ea typeface="Times New Roman"/>
                <a:cs typeface="Times New Roman" pitchFamily="18" charset="0"/>
              </a:rPr>
              <a:t>установлено </a:t>
            </a:r>
            <a:r>
              <a:rPr lang="ru-RU" b="1" dirty="0">
                <a:solidFill>
                  <a:schemeClr val="tx1"/>
                </a:solidFill>
                <a:latin typeface="Times New Roman" pitchFamily="18" charset="0"/>
                <a:ea typeface="Times New Roman"/>
                <a:cs typeface="Times New Roman" pitchFamily="18" charset="0"/>
              </a:rPr>
              <a:t>предельное минимальное </a:t>
            </a:r>
            <a:r>
              <a:rPr lang="ru-RU" b="1" dirty="0" smtClean="0">
                <a:solidFill>
                  <a:schemeClr val="tx1"/>
                </a:solidFill>
                <a:latin typeface="Times New Roman" pitchFamily="18" charset="0"/>
                <a:ea typeface="Times New Roman"/>
                <a:cs typeface="Times New Roman" pitchFamily="18" charset="0"/>
              </a:rPr>
              <a:t>значение</a:t>
            </a:r>
            <a:r>
              <a:rPr lang="ru-RU" dirty="0" smtClean="0">
                <a:solidFill>
                  <a:schemeClr val="tx1"/>
                </a:solidFill>
                <a:latin typeface="Times New Roman" pitchFamily="18" charset="0"/>
                <a:ea typeface="Times New Roman"/>
                <a:cs typeface="Times New Roman" pitchFamily="18" charset="0"/>
              </a:rPr>
              <a:t> </a:t>
            </a:r>
            <a:r>
              <a:rPr lang="ru-RU" dirty="0">
                <a:solidFill>
                  <a:prstClr val="black"/>
                </a:solidFill>
                <a:latin typeface="Times New Roman" pitchFamily="18" charset="0"/>
                <a:ea typeface="Times New Roman"/>
                <a:cs typeface="Times New Roman" pitchFamily="18" charset="0"/>
              </a:rPr>
              <a:t>показателя критерия </a:t>
            </a:r>
            <a:r>
              <a:rPr lang="ru-RU" dirty="0" smtClean="0">
                <a:solidFill>
                  <a:schemeClr val="tx1"/>
                </a:solidFill>
                <a:latin typeface="Times New Roman" pitchFamily="18" charset="0"/>
                <a:ea typeface="Times New Roman"/>
                <a:cs typeface="Times New Roman" pitchFamily="18" charset="0"/>
              </a:rPr>
              <a:t>, </a:t>
            </a:r>
            <a:r>
              <a:rPr lang="ru-RU" dirty="0">
                <a:solidFill>
                  <a:schemeClr val="tx1"/>
                </a:solidFill>
                <a:latin typeface="Times New Roman" pitchFamily="18" charset="0"/>
                <a:ea typeface="Times New Roman"/>
                <a:cs typeface="Times New Roman" pitchFamily="18" charset="0"/>
              </a:rPr>
              <a:t>- по формуле:</a:t>
            </a:r>
          </a:p>
          <a:p>
            <a:pPr algn="just">
              <a:spcAft>
                <a:spcPts val="0"/>
              </a:spcAft>
            </a:pPr>
            <a:r>
              <a:rPr lang="ru-RU" dirty="0">
                <a:solidFill>
                  <a:schemeClr val="tx1"/>
                </a:solidFill>
                <a:latin typeface="Times New Roman" pitchFamily="18" charset="0"/>
                <a:ea typeface="Times New Roman"/>
                <a:cs typeface="Times New Roman" pitchFamily="18" charset="0"/>
              </a:rPr>
              <a:t> </a:t>
            </a:r>
          </a:p>
          <a:p>
            <a:pPr algn="just">
              <a:spcAft>
                <a:spcPts val="0"/>
              </a:spcAft>
            </a:pPr>
            <a:r>
              <a:rPr lang="ru-RU" dirty="0">
                <a:solidFill>
                  <a:schemeClr val="tx1"/>
                </a:solidFill>
                <a:latin typeface="Times New Roman" pitchFamily="18" charset="0"/>
                <a:ea typeface="Times New Roman"/>
                <a:cs typeface="Times New Roman" pitchFamily="18" charset="0"/>
              </a:rPr>
              <a:t> </a:t>
            </a:r>
          </a:p>
          <a:p>
            <a:pPr indent="342900" algn="just">
              <a:spcAft>
                <a:spcPts val="0"/>
              </a:spcAft>
            </a:pPr>
            <a:r>
              <a:rPr lang="ru-RU" dirty="0">
                <a:solidFill>
                  <a:schemeClr val="tx1"/>
                </a:solidFill>
                <a:latin typeface="Times New Roman" pitchFamily="18" charset="0"/>
                <a:ea typeface="Times New Roman"/>
                <a:cs typeface="Times New Roman" pitchFamily="18" charset="0"/>
              </a:rPr>
              <a:t>г</a:t>
            </a:r>
            <a:r>
              <a:rPr lang="ru-RU" dirty="0" smtClean="0">
                <a:solidFill>
                  <a:schemeClr val="tx1"/>
                </a:solidFill>
                <a:latin typeface="Times New Roman" pitchFamily="18" charset="0"/>
                <a:ea typeface="Times New Roman"/>
                <a:cs typeface="Times New Roman" pitchFamily="18" charset="0"/>
              </a:rPr>
              <a:t>де      </a:t>
            </a:r>
            <a:r>
              <a:rPr lang="ru-RU" dirty="0">
                <a:solidFill>
                  <a:schemeClr val="tx1"/>
                </a:solidFill>
                <a:latin typeface="Times New Roman" pitchFamily="18" charset="0"/>
                <a:ea typeface="Times New Roman"/>
                <a:cs typeface="Times New Roman" pitchFamily="18" charset="0"/>
              </a:rPr>
              <a:t>- предельное минимальное значение </a:t>
            </a:r>
            <a:r>
              <a:rPr lang="ru-RU" dirty="0">
                <a:solidFill>
                  <a:prstClr val="black"/>
                </a:solidFill>
                <a:latin typeface="Times New Roman" pitchFamily="18" charset="0"/>
                <a:ea typeface="Times New Roman"/>
                <a:cs typeface="Times New Roman" pitchFamily="18" charset="0"/>
              </a:rPr>
              <a:t>показателя </a:t>
            </a:r>
            <a:r>
              <a:rPr lang="ru-RU" dirty="0" smtClean="0">
                <a:solidFill>
                  <a:prstClr val="black"/>
                </a:solidFill>
                <a:latin typeface="Times New Roman" pitchFamily="18" charset="0"/>
                <a:ea typeface="Times New Roman"/>
                <a:cs typeface="Times New Roman" pitchFamily="18" charset="0"/>
              </a:rPr>
              <a:t>критерия</a:t>
            </a:r>
            <a:r>
              <a:rPr lang="ru-RU" dirty="0" smtClean="0">
                <a:solidFill>
                  <a:schemeClr val="tx1"/>
                </a:solidFill>
                <a:latin typeface="Times New Roman" pitchFamily="18" charset="0"/>
                <a:ea typeface="Times New Roman"/>
                <a:cs typeface="Times New Roman" pitchFamily="18" charset="0"/>
              </a:rPr>
              <a:t>, </a:t>
            </a:r>
            <a:r>
              <a:rPr lang="ru-RU" dirty="0">
                <a:solidFill>
                  <a:schemeClr val="tx1"/>
                </a:solidFill>
                <a:latin typeface="Times New Roman" pitchFamily="18" charset="0"/>
                <a:ea typeface="Times New Roman"/>
                <a:cs typeface="Times New Roman" pitchFamily="18" charset="0"/>
              </a:rPr>
              <a:t>установленное заказчиком;</a:t>
            </a:r>
          </a:p>
          <a:p>
            <a:pPr indent="342900" algn="just">
              <a:spcBef>
                <a:spcPts val="1100"/>
              </a:spcBef>
              <a:spcAft>
                <a:spcPts val="0"/>
              </a:spcAft>
            </a:pPr>
            <a:r>
              <a:rPr lang="ru-RU" dirty="0">
                <a:solidFill>
                  <a:schemeClr val="tx1"/>
                </a:solidFill>
                <a:latin typeface="Times New Roman" pitchFamily="18" charset="0"/>
                <a:ea typeface="Times New Roman"/>
                <a:cs typeface="Times New Roman" pitchFamily="18" charset="0"/>
              </a:rPr>
              <a:t>В</a:t>
            </a:r>
            <a:r>
              <a:rPr lang="ru-RU" dirty="0" smtClean="0">
                <a:solidFill>
                  <a:schemeClr val="tx1"/>
                </a:solidFill>
                <a:latin typeface="Times New Roman" pitchFamily="18" charset="0"/>
                <a:ea typeface="Times New Roman"/>
                <a:cs typeface="Times New Roman" pitchFamily="18" charset="0"/>
              </a:rPr>
              <a:t> </a:t>
            </a:r>
            <a:r>
              <a:rPr lang="ru-RU" dirty="0">
                <a:solidFill>
                  <a:schemeClr val="tx1"/>
                </a:solidFill>
                <a:latin typeface="Times New Roman" pitchFamily="18" charset="0"/>
                <a:ea typeface="Times New Roman"/>
                <a:cs typeface="Times New Roman" pitchFamily="18" charset="0"/>
              </a:rPr>
              <a:t>случае, если </a:t>
            </a:r>
            <a:r>
              <a:rPr lang="ru-RU" b="1" dirty="0">
                <a:solidFill>
                  <a:schemeClr val="tx1"/>
                </a:solidFill>
                <a:latin typeface="Times New Roman" pitchFamily="18" charset="0"/>
                <a:ea typeface="Times New Roman"/>
                <a:cs typeface="Times New Roman" pitchFamily="18" charset="0"/>
              </a:rPr>
              <a:t>лучшим является наименьшее значение </a:t>
            </a:r>
            <a:r>
              <a:rPr lang="ru-RU" dirty="0">
                <a:solidFill>
                  <a:prstClr val="black"/>
                </a:solidFill>
                <a:latin typeface="Times New Roman" pitchFamily="18" charset="0"/>
                <a:ea typeface="Times New Roman"/>
                <a:cs typeface="Times New Roman" pitchFamily="18" charset="0"/>
              </a:rPr>
              <a:t>показателя критерия </a:t>
            </a:r>
            <a:r>
              <a:rPr lang="ru-RU" dirty="0" smtClean="0">
                <a:solidFill>
                  <a:schemeClr val="tx1"/>
                </a:solidFill>
                <a:latin typeface="Times New Roman" pitchFamily="18" charset="0"/>
                <a:ea typeface="Times New Roman"/>
                <a:cs typeface="Times New Roman" pitchFamily="18" charset="0"/>
              </a:rPr>
              <a:t>и </a:t>
            </a:r>
            <a:r>
              <a:rPr lang="ru-RU" dirty="0">
                <a:solidFill>
                  <a:schemeClr val="tx1"/>
                </a:solidFill>
                <a:latin typeface="Times New Roman" pitchFamily="18" charset="0"/>
                <a:ea typeface="Times New Roman"/>
                <a:cs typeface="Times New Roman" pitchFamily="18" charset="0"/>
              </a:rPr>
              <a:t>установлено </a:t>
            </a:r>
            <a:r>
              <a:rPr lang="ru-RU" b="1" dirty="0">
                <a:solidFill>
                  <a:schemeClr val="tx1"/>
                </a:solidFill>
                <a:latin typeface="Times New Roman" pitchFamily="18" charset="0"/>
                <a:ea typeface="Times New Roman"/>
                <a:cs typeface="Times New Roman" pitchFamily="18" charset="0"/>
              </a:rPr>
              <a:t>предельное максимальное </a:t>
            </a:r>
            <a:r>
              <a:rPr lang="ru-RU" b="1" dirty="0" smtClean="0">
                <a:solidFill>
                  <a:schemeClr val="tx1"/>
                </a:solidFill>
                <a:latin typeface="Times New Roman" pitchFamily="18" charset="0"/>
                <a:ea typeface="Times New Roman"/>
                <a:cs typeface="Times New Roman" pitchFamily="18" charset="0"/>
              </a:rPr>
              <a:t>значение </a:t>
            </a:r>
            <a:r>
              <a:rPr lang="ru-RU" dirty="0">
                <a:solidFill>
                  <a:prstClr val="black"/>
                </a:solidFill>
                <a:latin typeface="Times New Roman" pitchFamily="18" charset="0"/>
                <a:ea typeface="Times New Roman"/>
                <a:cs typeface="Times New Roman" pitchFamily="18" charset="0"/>
              </a:rPr>
              <a:t>показателя критерия </a:t>
            </a:r>
            <a:r>
              <a:rPr lang="ru-RU" dirty="0" smtClean="0">
                <a:solidFill>
                  <a:schemeClr val="tx1"/>
                </a:solidFill>
                <a:latin typeface="Times New Roman" pitchFamily="18" charset="0"/>
                <a:ea typeface="Times New Roman"/>
                <a:cs typeface="Times New Roman" pitchFamily="18" charset="0"/>
              </a:rPr>
              <a:t>, </a:t>
            </a:r>
            <a:r>
              <a:rPr lang="ru-RU" dirty="0">
                <a:solidFill>
                  <a:schemeClr val="tx1"/>
                </a:solidFill>
                <a:latin typeface="Times New Roman" pitchFamily="18" charset="0"/>
                <a:ea typeface="Times New Roman"/>
                <a:cs typeface="Times New Roman" pitchFamily="18" charset="0"/>
              </a:rPr>
              <a:t>- по формуле:</a:t>
            </a:r>
          </a:p>
          <a:p>
            <a:pPr algn="just">
              <a:spcAft>
                <a:spcPts val="0"/>
              </a:spcAft>
            </a:pPr>
            <a:r>
              <a:rPr lang="ru-RU" dirty="0">
                <a:solidFill>
                  <a:schemeClr val="tx1"/>
                </a:solidFill>
                <a:latin typeface="Times New Roman" pitchFamily="18" charset="0"/>
                <a:ea typeface="Times New Roman"/>
                <a:cs typeface="Times New Roman" pitchFamily="18" charset="0"/>
              </a:rPr>
              <a:t> </a:t>
            </a:r>
          </a:p>
          <a:p>
            <a:pPr algn="just">
              <a:spcAft>
                <a:spcPts val="0"/>
              </a:spcAft>
            </a:pPr>
            <a:r>
              <a:rPr lang="ru-RU" dirty="0">
                <a:solidFill>
                  <a:schemeClr val="tx1"/>
                </a:solidFill>
                <a:latin typeface="Times New Roman" pitchFamily="18" charset="0"/>
                <a:ea typeface="Times New Roman"/>
                <a:cs typeface="Times New Roman" pitchFamily="18" charset="0"/>
              </a:rPr>
              <a:t> </a:t>
            </a:r>
          </a:p>
          <a:p>
            <a:pPr indent="342900" algn="just">
              <a:spcAft>
                <a:spcPts val="0"/>
              </a:spcAft>
            </a:pPr>
            <a:endParaRPr lang="ru-RU" dirty="0" smtClean="0">
              <a:solidFill>
                <a:schemeClr val="tx1"/>
              </a:solidFill>
              <a:latin typeface="Times New Roman" pitchFamily="18" charset="0"/>
              <a:ea typeface="Times New Roman"/>
              <a:cs typeface="Times New Roman" pitchFamily="18" charset="0"/>
            </a:endParaRPr>
          </a:p>
          <a:p>
            <a:pPr indent="342900" algn="just">
              <a:spcAft>
                <a:spcPts val="0"/>
              </a:spcAft>
            </a:pPr>
            <a:r>
              <a:rPr lang="ru-RU" dirty="0" smtClean="0">
                <a:solidFill>
                  <a:schemeClr val="tx1"/>
                </a:solidFill>
                <a:latin typeface="Times New Roman" pitchFamily="18" charset="0"/>
                <a:ea typeface="Times New Roman"/>
                <a:cs typeface="Times New Roman" pitchFamily="18" charset="0"/>
              </a:rPr>
              <a:t>где          </a:t>
            </a:r>
            <a:r>
              <a:rPr lang="ru-RU" dirty="0">
                <a:solidFill>
                  <a:schemeClr val="tx1"/>
                </a:solidFill>
                <a:latin typeface="Times New Roman" pitchFamily="18" charset="0"/>
                <a:ea typeface="Times New Roman"/>
                <a:cs typeface="Times New Roman" pitchFamily="18" charset="0"/>
              </a:rPr>
              <a:t>- предельное максимальное значение </a:t>
            </a:r>
            <a:r>
              <a:rPr lang="ru-RU" dirty="0" smtClean="0">
                <a:solidFill>
                  <a:schemeClr val="tx1"/>
                </a:solidFill>
                <a:latin typeface="Times New Roman" pitchFamily="18" charset="0"/>
                <a:ea typeface="Times New Roman"/>
                <a:cs typeface="Times New Roman" pitchFamily="18" charset="0"/>
              </a:rPr>
              <a:t> показателя критерия, </a:t>
            </a:r>
            <a:r>
              <a:rPr lang="ru-RU" dirty="0">
                <a:solidFill>
                  <a:schemeClr val="tx1"/>
                </a:solidFill>
                <a:latin typeface="Times New Roman" pitchFamily="18" charset="0"/>
                <a:ea typeface="Times New Roman"/>
                <a:cs typeface="Times New Roman" pitchFamily="18" charset="0"/>
              </a:rPr>
              <a:t>установленное заказчиком;</a:t>
            </a:r>
          </a:p>
          <a:p>
            <a:pPr indent="342900" algn="just">
              <a:spcBef>
                <a:spcPts val="1100"/>
              </a:spcBef>
              <a:spcAft>
                <a:spcPts val="0"/>
              </a:spcAft>
            </a:pPr>
            <a:r>
              <a:rPr lang="ru-RU" dirty="0">
                <a:solidFill>
                  <a:schemeClr val="tx1"/>
                </a:solidFill>
                <a:latin typeface="Times New Roman" pitchFamily="18" charset="0"/>
                <a:ea typeface="Times New Roman"/>
                <a:cs typeface="Times New Roman" pitchFamily="18" charset="0"/>
              </a:rPr>
              <a:t>В</a:t>
            </a:r>
            <a:r>
              <a:rPr lang="ru-RU" dirty="0" smtClean="0">
                <a:solidFill>
                  <a:schemeClr val="tx1"/>
                </a:solidFill>
                <a:latin typeface="Times New Roman" pitchFamily="18" charset="0"/>
                <a:ea typeface="Times New Roman"/>
                <a:cs typeface="Times New Roman" pitchFamily="18" charset="0"/>
              </a:rPr>
              <a:t> </a:t>
            </a:r>
            <a:r>
              <a:rPr lang="ru-RU" dirty="0">
                <a:solidFill>
                  <a:schemeClr val="tx1"/>
                </a:solidFill>
                <a:latin typeface="Times New Roman" pitchFamily="18" charset="0"/>
                <a:ea typeface="Times New Roman"/>
                <a:cs typeface="Times New Roman" pitchFamily="18" charset="0"/>
              </a:rPr>
              <a:t>случае, если </a:t>
            </a:r>
            <a:r>
              <a:rPr lang="ru-RU" b="1" dirty="0">
                <a:solidFill>
                  <a:schemeClr val="tx1"/>
                </a:solidFill>
                <a:latin typeface="Times New Roman" pitchFamily="18" charset="0"/>
                <a:ea typeface="Times New Roman"/>
                <a:cs typeface="Times New Roman" pitchFamily="18" charset="0"/>
              </a:rPr>
              <a:t>лучшим является наименьшее значение </a:t>
            </a:r>
            <a:r>
              <a:rPr lang="ru-RU" dirty="0" smtClean="0">
                <a:solidFill>
                  <a:schemeClr val="tx1"/>
                </a:solidFill>
                <a:latin typeface="Times New Roman" pitchFamily="18" charset="0"/>
                <a:ea typeface="Times New Roman"/>
                <a:cs typeface="Times New Roman" pitchFamily="18" charset="0"/>
              </a:rPr>
              <a:t>показателя критерия и </a:t>
            </a:r>
            <a:r>
              <a:rPr lang="ru-RU" dirty="0">
                <a:solidFill>
                  <a:schemeClr val="tx1"/>
                </a:solidFill>
                <a:latin typeface="Times New Roman" pitchFamily="18" charset="0"/>
                <a:ea typeface="Times New Roman"/>
                <a:cs typeface="Times New Roman" pitchFamily="18" charset="0"/>
              </a:rPr>
              <a:t>установлены предельное минимальное </a:t>
            </a:r>
            <a:r>
              <a:rPr lang="ru-RU" dirty="0" smtClean="0">
                <a:solidFill>
                  <a:schemeClr val="tx1"/>
                </a:solidFill>
                <a:latin typeface="Times New Roman" pitchFamily="18" charset="0"/>
                <a:ea typeface="Times New Roman"/>
                <a:cs typeface="Times New Roman" pitchFamily="18" charset="0"/>
              </a:rPr>
              <a:t>значение показателя критерия и </a:t>
            </a:r>
            <a:r>
              <a:rPr lang="ru-RU" dirty="0">
                <a:solidFill>
                  <a:schemeClr val="tx1"/>
                </a:solidFill>
                <a:latin typeface="Times New Roman" pitchFamily="18" charset="0"/>
                <a:ea typeface="Times New Roman"/>
                <a:cs typeface="Times New Roman" pitchFamily="18" charset="0"/>
              </a:rPr>
              <a:t>предельное максимальное </a:t>
            </a:r>
            <a:r>
              <a:rPr lang="ru-RU" dirty="0" smtClean="0">
                <a:solidFill>
                  <a:schemeClr val="tx1"/>
                </a:solidFill>
                <a:latin typeface="Times New Roman" pitchFamily="18" charset="0"/>
                <a:ea typeface="Times New Roman"/>
                <a:cs typeface="Times New Roman" pitchFamily="18" charset="0"/>
              </a:rPr>
              <a:t>значение показателя критерия , </a:t>
            </a:r>
            <a:r>
              <a:rPr lang="ru-RU" dirty="0">
                <a:solidFill>
                  <a:schemeClr val="tx1"/>
                </a:solidFill>
                <a:latin typeface="Times New Roman" pitchFamily="18" charset="0"/>
                <a:ea typeface="Times New Roman"/>
                <a:cs typeface="Times New Roman" pitchFamily="18" charset="0"/>
              </a:rPr>
              <a:t>- по формуле:</a:t>
            </a:r>
          </a:p>
          <a:p>
            <a:pPr algn="just">
              <a:spcAft>
                <a:spcPts val="0"/>
              </a:spcAft>
            </a:pPr>
            <a:r>
              <a:rPr lang="ru-RU" dirty="0">
                <a:solidFill>
                  <a:schemeClr val="tx1"/>
                </a:solidFill>
                <a:latin typeface="Times New Roman" pitchFamily="18" charset="0"/>
                <a:ea typeface="Times New Roman"/>
                <a:cs typeface="Times New Roman" pitchFamily="18" charset="0"/>
              </a:rPr>
              <a:t> </a:t>
            </a:r>
          </a:p>
          <a:p>
            <a:pPr algn="just">
              <a:spcAft>
                <a:spcPts val="0"/>
              </a:spcAft>
            </a:pPr>
            <a:r>
              <a:rPr lang="ru-RU" dirty="0">
                <a:solidFill>
                  <a:schemeClr val="tx1"/>
                </a:solidFill>
                <a:latin typeface="Times New Roman" pitchFamily="18" charset="0"/>
                <a:ea typeface="Times New Roman"/>
                <a:cs typeface="Times New Roman" pitchFamily="18" charset="0"/>
              </a:rPr>
              <a:t> </a:t>
            </a:r>
          </a:p>
          <a:p>
            <a:pPr algn="just">
              <a:spcAft>
                <a:spcPts val="0"/>
              </a:spcAft>
            </a:pPr>
            <a:r>
              <a:rPr lang="ru-RU" dirty="0">
                <a:latin typeface="Calibri"/>
                <a:ea typeface="Times New Roman"/>
              </a:rPr>
              <a:t> </a:t>
            </a:r>
          </a:p>
          <a:p>
            <a:endParaRPr lang="ru-RU"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8063" y="2176463"/>
            <a:ext cx="2143125"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8063" y="3626345"/>
            <a:ext cx="2143125"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60427" y="5455095"/>
            <a:ext cx="219075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2"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95151" y="2624138"/>
            <a:ext cx="390525"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3"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7664" y="4188320"/>
            <a:ext cx="390525"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01568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1800" b="1" dirty="0">
                <a:solidFill>
                  <a:prstClr val="black"/>
                </a:solidFill>
                <a:latin typeface="Times New Roman" pitchFamily="18" charset="0"/>
                <a:cs typeface="Times New Roman" pitchFamily="18" charset="0"/>
              </a:rPr>
              <a:t>Формулы для расчета показателей критериев «характеристики объекта закупки» и «Квалификация участников закупки»</a:t>
            </a:r>
            <a:endParaRPr lang="ru-RU" dirty="0"/>
          </a:p>
        </p:txBody>
      </p:sp>
      <p:sp>
        <p:nvSpPr>
          <p:cNvPr id="3" name="Объект 2"/>
          <p:cNvSpPr>
            <a:spLocks noGrp="1"/>
          </p:cNvSpPr>
          <p:nvPr>
            <p:ph idx="1"/>
          </p:nvPr>
        </p:nvSpPr>
        <p:spPr/>
        <p:txBody>
          <a:bodyPr>
            <a:normAutofit fontScale="92500" lnSpcReduction="10000"/>
          </a:bodyPr>
          <a:lstStyle/>
          <a:p>
            <a:pPr indent="342900" algn="just">
              <a:spcAft>
                <a:spcPts val="0"/>
              </a:spcAft>
            </a:pPr>
            <a:r>
              <a:rPr lang="ru-RU" sz="1900" dirty="0" smtClean="0">
                <a:solidFill>
                  <a:schemeClr val="tx1"/>
                </a:solidFill>
                <a:latin typeface="Times New Roman" pitchFamily="18" charset="0"/>
                <a:ea typeface="Times New Roman"/>
                <a:cs typeface="Times New Roman" pitchFamily="18" charset="0"/>
              </a:rPr>
              <a:t>В </a:t>
            </a:r>
            <a:r>
              <a:rPr lang="ru-RU" sz="1900" dirty="0">
                <a:solidFill>
                  <a:schemeClr val="tx1"/>
                </a:solidFill>
                <a:latin typeface="Times New Roman" pitchFamily="18" charset="0"/>
                <a:ea typeface="Times New Roman"/>
                <a:cs typeface="Times New Roman" pitchFamily="18" charset="0"/>
              </a:rPr>
              <a:t>случае, если лучшим является </a:t>
            </a:r>
            <a:r>
              <a:rPr lang="ru-RU" sz="1900" b="1" dirty="0">
                <a:solidFill>
                  <a:schemeClr val="tx1"/>
                </a:solidFill>
                <a:latin typeface="Times New Roman" pitchFamily="18" charset="0"/>
                <a:ea typeface="Times New Roman"/>
                <a:cs typeface="Times New Roman" pitchFamily="18" charset="0"/>
              </a:rPr>
              <a:t>наибольшее значение </a:t>
            </a:r>
            <a:r>
              <a:rPr lang="ru-RU" sz="1900" dirty="0" smtClean="0">
                <a:solidFill>
                  <a:schemeClr val="tx1"/>
                </a:solidFill>
                <a:latin typeface="Times New Roman" pitchFamily="18" charset="0"/>
                <a:ea typeface="Times New Roman"/>
                <a:cs typeface="Times New Roman" pitchFamily="18" charset="0"/>
              </a:rPr>
              <a:t>показателя критерия и </a:t>
            </a:r>
            <a:r>
              <a:rPr lang="ru-RU" sz="1900" dirty="0">
                <a:solidFill>
                  <a:schemeClr val="tx1"/>
                </a:solidFill>
                <a:latin typeface="Times New Roman" pitchFamily="18" charset="0"/>
                <a:ea typeface="Times New Roman"/>
                <a:cs typeface="Times New Roman" pitchFamily="18" charset="0"/>
              </a:rPr>
              <a:t>установлено </a:t>
            </a:r>
            <a:r>
              <a:rPr lang="ru-RU" sz="1900" b="1" dirty="0">
                <a:solidFill>
                  <a:schemeClr val="tx1"/>
                </a:solidFill>
                <a:latin typeface="Times New Roman" pitchFamily="18" charset="0"/>
                <a:ea typeface="Times New Roman"/>
                <a:cs typeface="Times New Roman" pitchFamily="18" charset="0"/>
              </a:rPr>
              <a:t>предельное максимальное значение </a:t>
            </a:r>
            <a:r>
              <a:rPr lang="ru-RU" sz="1900" dirty="0" smtClean="0">
                <a:solidFill>
                  <a:schemeClr val="tx1"/>
                </a:solidFill>
                <a:latin typeface="Times New Roman" pitchFamily="18" charset="0"/>
                <a:ea typeface="Times New Roman"/>
                <a:cs typeface="Times New Roman" pitchFamily="18" charset="0"/>
              </a:rPr>
              <a:t>показателя критерия, </a:t>
            </a:r>
            <a:r>
              <a:rPr lang="ru-RU" sz="1900" dirty="0">
                <a:solidFill>
                  <a:schemeClr val="tx1"/>
                </a:solidFill>
                <a:latin typeface="Times New Roman" pitchFamily="18" charset="0"/>
                <a:ea typeface="Times New Roman"/>
                <a:cs typeface="Times New Roman" pitchFamily="18" charset="0"/>
              </a:rPr>
              <a:t>- по формуле:</a:t>
            </a:r>
          </a:p>
          <a:p>
            <a:pPr algn="just">
              <a:spcAft>
                <a:spcPts val="0"/>
              </a:spcAft>
            </a:pPr>
            <a:r>
              <a:rPr lang="ru-RU" sz="1900" dirty="0">
                <a:solidFill>
                  <a:schemeClr val="tx1"/>
                </a:solidFill>
                <a:latin typeface="Times New Roman" pitchFamily="18" charset="0"/>
                <a:ea typeface="Times New Roman"/>
                <a:cs typeface="Times New Roman" pitchFamily="18" charset="0"/>
              </a:rPr>
              <a:t> </a:t>
            </a:r>
          </a:p>
          <a:p>
            <a:pPr algn="just">
              <a:spcAft>
                <a:spcPts val="0"/>
              </a:spcAft>
            </a:pPr>
            <a:r>
              <a:rPr lang="ru-RU" sz="1900" dirty="0">
                <a:solidFill>
                  <a:schemeClr val="tx1"/>
                </a:solidFill>
                <a:latin typeface="Times New Roman" pitchFamily="18" charset="0"/>
                <a:ea typeface="Times New Roman"/>
                <a:cs typeface="Times New Roman" pitchFamily="18" charset="0"/>
              </a:rPr>
              <a:t> </a:t>
            </a:r>
          </a:p>
          <a:p>
            <a:pPr indent="342900" algn="just">
              <a:spcAft>
                <a:spcPts val="0"/>
              </a:spcAft>
            </a:pPr>
            <a:r>
              <a:rPr lang="ru-RU" sz="1900" dirty="0">
                <a:solidFill>
                  <a:schemeClr val="tx1"/>
                </a:solidFill>
                <a:latin typeface="Times New Roman" pitchFamily="18" charset="0"/>
                <a:ea typeface="Times New Roman"/>
                <a:cs typeface="Times New Roman" pitchFamily="18" charset="0"/>
              </a:rPr>
              <a:t>В</a:t>
            </a:r>
            <a:r>
              <a:rPr lang="ru-RU" sz="1900" dirty="0" smtClean="0">
                <a:solidFill>
                  <a:schemeClr val="tx1"/>
                </a:solidFill>
                <a:latin typeface="Times New Roman" pitchFamily="18" charset="0"/>
                <a:ea typeface="Times New Roman"/>
                <a:cs typeface="Times New Roman" pitchFamily="18" charset="0"/>
              </a:rPr>
              <a:t> </a:t>
            </a:r>
            <a:r>
              <a:rPr lang="ru-RU" sz="1900" dirty="0">
                <a:solidFill>
                  <a:schemeClr val="tx1"/>
                </a:solidFill>
                <a:latin typeface="Times New Roman" pitchFamily="18" charset="0"/>
                <a:ea typeface="Times New Roman"/>
                <a:cs typeface="Times New Roman" pitchFamily="18" charset="0"/>
              </a:rPr>
              <a:t>случае, если лучшим является </a:t>
            </a:r>
            <a:r>
              <a:rPr lang="ru-RU" sz="1900" b="1" dirty="0">
                <a:solidFill>
                  <a:schemeClr val="tx1"/>
                </a:solidFill>
                <a:latin typeface="Times New Roman" pitchFamily="18" charset="0"/>
                <a:ea typeface="Times New Roman"/>
                <a:cs typeface="Times New Roman" pitchFamily="18" charset="0"/>
              </a:rPr>
              <a:t>наибольшее значение </a:t>
            </a:r>
            <a:r>
              <a:rPr lang="ru-RU" sz="1900" dirty="0" smtClean="0">
                <a:solidFill>
                  <a:schemeClr val="tx1"/>
                </a:solidFill>
                <a:latin typeface="Times New Roman" pitchFamily="18" charset="0"/>
                <a:ea typeface="Times New Roman"/>
                <a:cs typeface="Times New Roman" pitchFamily="18" charset="0"/>
              </a:rPr>
              <a:t>показателя критерия и </a:t>
            </a:r>
            <a:r>
              <a:rPr lang="ru-RU" sz="1900" dirty="0">
                <a:solidFill>
                  <a:schemeClr val="tx1"/>
                </a:solidFill>
                <a:latin typeface="Times New Roman" pitchFamily="18" charset="0"/>
                <a:ea typeface="Times New Roman"/>
                <a:cs typeface="Times New Roman" pitchFamily="18" charset="0"/>
              </a:rPr>
              <a:t>установлено </a:t>
            </a:r>
            <a:r>
              <a:rPr lang="ru-RU" sz="1900" b="1" dirty="0">
                <a:solidFill>
                  <a:schemeClr val="tx1"/>
                </a:solidFill>
                <a:latin typeface="Times New Roman" pitchFamily="18" charset="0"/>
                <a:ea typeface="Times New Roman"/>
                <a:cs typeface="Times New Roman" pitchFamily="18" charset="0"/>
              </a:rPr>
              <a:t>предельное минимальное </a:t>
            </a:r>
            <a:r>
              <a:rPr lang="ru-RU" sz="1900" b="1" dirty="0" smtClean="0">
                <a:solidFill>
                  <a:schemeClr val="tx1"/>
                </a:solidFill>
                <a:latin typeface="Times New Roman" pitchFamily="18" charset="0"/>
                <a:ea typeface="Times New Roman"/>
                <a:cs typeface="Times New Roman" pitchFamily="18" charset="0"/>
              </a:rPr>
              <a:t>значение </a:t>
            </a:r>
            <a:r>
              <a:rPr lang="ru-RU" sz="1900" dirty="0" smtClean="0">
                <a:solidFill>
                  <a:schemeClr val="tx1"/>
                </a:solidFill>
                <a:latin typeface="Times New Roman" pitchFamily="18" charset="0"/>
                <a:ea typeface="Times New Roman"/>
                <a:cs typeface="Times New Roman" pitchFamily="18" charset="0"/>
              </a:rPr>
              <a:t>показателя критерия , </a:t>
            </a:r>
            <a:r>
              <a:rPr lang="ru-RU" sz="1900" dirty="0">
                <a:solidFill>
                  <a:schemeClr val="tx1"/>
                </a:solidFill>
                <a:latin typeface="Times New Roman" pitchFamily="18" charset="0"/>
                <a:ea typeface="Times New Roman"/>
                <a:cs typeface="Times New Roman" pitchFamily="18" charset="0"/>
              </a:rPr>
              <a:t>- по формуле:</a:t>
            </a:r>
          </a:p>
          <a:p>
            <a:pPr algn="just">
              <a:spcAft>
                <a:spcPts val="0"/>
              </a:spcAft>
            </a:pPr>
            <a:r>
              <a:rPr lang="ru-RU" sz="1900" dirty="0">
                <a:solidFill>
                  <a:schemeClr val="tx1"/>
                </a:solidFill>
                <a:latin typeface="Times New Roman" pitchFamily="18" charset="0"/>
                <a:ea typeface="Times New Roman"/>
                <a:cs typeface="Times New Roman" pitchFamily="18" charset="0"/>
              </a:rPr>
              <a:t> </a:t>
            </a:r>
          </a:p>
          <a:p>
            <a:pPr algn="just">
              <a:spcAft>
                <a:spcPts val="0"/>
              </a:spcAft>
            </a:pPr>
            <a:r>
              <a:rPr lang="ru-RU" sz="1900" dirty="0">
                <a:solidFill>
                  <a:schemeClr val="tx1"/>
                </a:solidFill>
                <a:latin typeface="Times New Roman" pitchFamily="18" charset="0"/>
                <a:ea typeface="Times New Roman"/>
                <a:cs typeface="Times New Roman" pitchFamily="18" charset="0"/>
              </a:rPr>
              <a:t> </a:t>
            </a:r>
          </a:p>
          <a:p>
            <a:pPr indent="342900" algn="just">
              <a:spcAft>
                <a:spcPts val="0"/>
              </a:spcAft>
            </a:pPr>
            <a:r>
              <a:rPr lang="ru-RU" sz="1900" dirty="0">
                <a:solidFill>
                  <a:schemeClr val="tx1"/>
                </a:solidFill>
                <a:latin typeface="Times New Roman" pitchFamily="18" charset="0"/>
                <a:ea typeface="Times New Roman"/>
                <a:cs typeface="Times New Roman" pitchFamily="18" charset="0"/>
              </a:rPr>
              <a:t>В</a:t>
            </a:r>
            <a:r>
              <a:rPr lang="ru-RU" sz="1900" dirty="0" smtClean="0">
                <a:solidFill>
                  <a:schemeClr val="tx1"/>
                </a:solidFill>
                <a:latin typeface="Times New Roman" pitchFamily="18" charset="0"/>
                <a:ea typeface="Times New Roman"/>
                <a:cs typeface="Times New Roman" pitchFamily="18" charset="0"/>
              </a:rPr>
              <a:t> </a:t>
            </a:r>
            <a:r>
              <a:rPr lang="ru-RU" sz="1900" dirty="0">
                <a:solidFill>
                  <a:schemeClr val="tx1"/>
                </a:solidFill>
                <a:latin typeface="Times New Roman" pitchFamily="18" charset="0"/>
                <a:ea typeface="Times New Roman"/>
                <a:cs typeface="Times New Roman" pitchFamily="18" charset="0"/>
              </a:rPr>
              <a:t>случае, если лучшим является </a:t>
            </a:r>
            <a:r>
              <a:rPr lang="ru-RU" sz="1900" b="1" dirty="0">
                <a:solidFill>
                  <a:schemeClr val="tx1"/>
                </a:solidFill>
                <a:latin typeface="Times New Roman" pitchFamily="18" charset="0"/>
                <a:ea typeface="Times New Roman"/>
                <a:cs typeface="Times New Roman" pitchFamily="18" charset="0"/>
              </a:rPr>
              <a:t>наибольшее значение </a:t>
            </a:r>
            <a:r>
              <a:rPr lang="ru-RU" sz="1900" dirty="0" smtClean="0">
                <a:solidFill>
                  <a:schemeClr val="tx1"/>
                </a:solidFill>
                <a:latin typeface="Times New Roman" pitchFamily="18" charset="0"/>
                <a:ea typeface="Times New Roman"/>
                <a:cs typeface="Times New Roman" pitchFamily="18" charset="0"/>
              </a:rPr>
              <a:t>показателя критерия и </a:t>
            </a:r>
            <a:r>
              <a:rPr lang="ru-RU" sz="1900" dirty="0">
                <a:solidFill>
                  <a:schemeClr val="tx1"/>
                </a:solidFill>
                <a:latin typeface="Times New Roman" pitchFamily="18" charset="0"/>
                <a:ea typeface="Times New Roman"/>
                <a:cs typeface="Times New Roman" pitchFamily="18" charset="0"/>
              </a:rPr>
              <a:t>установлены предельное минимальное </a:t>
            </a:r>
            <a:r>
              <a:rPr lang="ru-RU" sz="1900" dirty="0" smtClean="0">
                <a:solidFill>
                  <a:schemeClr val="tx1"/>
                </a:solidFill>
                <a:latin typeface="Times New Roman" pitchFamily="18" charset="0"/>
                <a:ea typeface="Times New Roman"/>
                <a:cs typeface="Times New Roman" pitchFamily="18" charset="0"/>
              </a:rPr>
              <a:t>значение показателя критерия и </a:t>
            </a:r>
            <a:r>
              <a:rPr lang="ru-RU" sz="1900" dirty="0">
                <a:solidFill>
                  <a:schemeClr val="tx1"/>
                </a:solidFill>
                <a:latin typeface="Times New Roman" pitchFamily="18" charset="0"/>
                <a:ea typeface="Times New Roman"/>
                <a:cs typeface="Times New Roman" pitchFamily="18" charset="0"/>
              </a:rPr>
              <a:t>предельное максимальное значение </a:t>
            </a:r>
            <a:r>
              <a:rPr lang="ru-RU" sz="1900" dirty="0" smtClean="0">
                <a:solidFill>
                  <a:schemeClr val="tx1"/>
                </a:solidFill>
                <a:latin typeface="Times New Roman" pitchFamily="18" charset="0"/>
                <a:ea typeface="Times New Roman"/>
                <a:cs typeface="Times New Roman" pitchFamily="18" charset="0"/>
              </a:rPr>
              <a:t>показателя критерия , </a:t>
            </a:r>
            <a:r>
              <a:rPr lang="ru-RU" sz="1900" dirty="0">
                <a:solidFill>
                  <a:schemeClr val="tx1"/>
                </a:solidFill>
                <a:latin typeface="Times New Roman" pitchFamily="18" charset="0"/>
                <a:ea typeface="Times New Roman"/>
                <a:cs typeface="Times New Roman" pitchFamily="18" charset="0"/>
              </a:rPr>
              <a:t>- по формуле:</a:t>
            </a:r>
          </a:p>
          <a:p>
            <a:pPr algn="just">
              <a:spcAft>
                <a:spcPts val="0"/>
              </a:spcAft>
            </a:pPr>
            <a:r>
              <a:rPr lang="ru-RU" sz="1900" dirty="0">
                <a:solidFill>
                  <a:schemeClr val="tx1"/>
                </a:solidFill>
                <a:latin typeface="Times New Roman" pitchFamily="18" charset="0"/>
                <a:ea typeface="Times New Roman"/>
                <a:cs typeface="Times New Roman" pitchFamily="18" charset="0"/>
              </a:rPr>
              <a:t> </a:t>
            </a:r>
          </a:p>
          <a:p>
            <a:endParaRPr lang="ru-RU"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5896" y="2420888"/>
            <a:ext cx="211455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8271" y="3933056"/>
            <a:ext cx="2162175"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1920" y="5517232"/>
            <a:ext cx="2181225"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573536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dirty="0" smtClean="0">
                <a:solidFill>
                  <a:schemeClr val="tx1"/>
                </a:solidFill>
                <a:latin typeface="Times New Roman" pitchFamily="18" charset="0"/>
                <a:cs typeface="Times New Roman" pitchFamily="18" charset="0"/>
              </a:rPr>
              <a:t>Что еще содержит Положение об оценке</a:t>
            </a:r>
            <a:endParaRPr lang="ru-RU" sz="2800" b="1" dirty="0">
              <a:solidFill>
                <a:schemeClr val="tx1"/>
              </a:solidFill>
              <a:latin typeface="Times New Roman" pitchFamily="18" charset="0"/>
              <a:cs typeface="Times New Roman" pitchFamily="18" charset="0"/>
            </a:endParaRPr>
          </a:p>
        </p:txBody>
      </p:sp>
      <p:sp>
        <p:nvSpPr>
          <p:cNvPr id="3" name="Объект 2"/>
          <p:cNvSpPr>
            <a:spLocks noGrp="1"/>
          </p:cNvSpPr>
          <p:nvPr>
            <p:ph idx="1"/>
          </p:nvPr>
        </p:nvSpPr>
        <p:spPr/>
        <p:txBody>
          <a:bodyPr>
            <a:normAutofit/>
          </a:bodyPr>
          <a:lstStyle/>
          <a:p>
            <a:pPr lvl="0" indent="342900" algn="just">
              <a:spcBef>
                <a:spcPts val="1100"/>
              </a:spcBef>
              <a:buClr>
                <a:srgbClr val="93A299"/>
              </a:buClr>
            </a:pPr>
            <a:r>
              <a:rPr lang="ru-RU" sz="1600" dirty="0">
                <a:solidFill>
                  <a:schemeClr val="tx1"/>
                </a:solidFill>
                <a:latin typeface="Times New Roman" pitchFamily="18" charset="0"/>
                <a:ea typeface="Times New Roman"/>
                <a:cs typeface="Times New Roman" pitchFamily="18" charset="0"/>
              </a:rPr>
              <a:t>К оценке принимаются документы, в случае их представления в заявке </a:t>
            </a:r>
            <a:r>
              <a:rPr lang="ru-RU" sz="1600" b="1" dirty="0">
                <a:solidFill>
                  <a:schemeClr val="tx1"/>
                </a:solidFill>
                <a:latin typeface="Times New Roman" pitchFamily="18" charset="0"/>
                <a:ea typeface="Times New Roman"/>
                <a:cs typeface="Times New Roman" pitchFamily="18" charset="0"/>
              </a:rPr>
              <a:t>в полном объеме и со всеми приложениями</a:t>
            </a:r>
            <a:r>
              <a:rPr lang="ru-RU" sz="1600" dirty="0">
                <a:solidFill>
                  <a:schemeClr val="tx1"/>
                </a:solidFill>
                <a:latin typeface="Times New Roman" pitchFamily="18" charset="0"/>
                <a:ea typeface="Times New Roman"/>
                <a:cs typeface="Times New Roman" pitchFamily="18" charset="0"/>
              </a:rPr>
              <a:t>, за исключением случаев, предусмотренных подп. «д» п. 31, подп. «г» п. 32, подп. «г» п. 33 </a:t>
            </a:r>
            <a:r>
              <a:rPr lang="ru-RU" sz="1600" dirty="0" smtClean="0">
                <a:solidFill>
                  <a:schemeClr val="tx1"/>
                </a:solidFill>
                <a:latin typeface="Times New Roman" pitchFamily="18" charset="0"/>
                <a:ea typeface="Times New Roman"/>
                <a:cs typeface="Times New Roman" pitchFamily="18" charset="0"/>
              </a:rPr>
              <a:t>Положения (проектная документация). </a:t>
            </a:r>
          </a:p>
          <a:p>
            <a:pPr lvl="0" indent="342900" algn="just">
              <a:spcBef>
                <a:spcPts val="1100"/>
              </a:spcBef>
              <a:buClr>
                <a:srgbClr val="93A299"/>
              </a:buClr>
            </a:pPr>
            <a:r>
              <a:rPr lang="ru-RU" sz="1600" dirty="0" smtClean="0">
                <a:solidFill>
                  <a:schemeClr val="tx1"/>
                </a:solidFill>
                <a:latin typeface="Times New Roman" pitchFamily="18" charset="0"/>
                <a:ea typeface="Times New Roman"/>
                <a:cs typeface="Times New Roman" pitchFamily="18" charset="0"/>
              </a:rPr>
              <a:t>При </a:t>
            </a:r>
            <a:r>
              <a:rPr lang="ru-RU" sz="1600" dirty="0">
                <a:solidFill>
                  <a:schemeClr val="tx1"/>
                </a:solidFill>
                <a:latin typeface="Times New Roman" pitchFamily="18" charset="0"/>
                <a:ea typeface="Times New Roman"/>
                <a:cs typeface="Times New Roman" pitchFamily="18" charset="0"/>
              </a:rPr>
              <a:t>проведении открытого конкурса в электронной форме или закрытого конкурса в электронной форме такие документы направляются в форме электронных документов или в форме электронных образов бумажных документов. При проведении закрытого конкурса направляются документы или заверенные участником закупки их копии</a:t>
            </a:r>
            <a:r>
              <a:rPr lang="ru-RU" sz="1600" dirty="0" smtClean="0">
                <a:solidFill>
                  <a:schemeClr val="tx1"/>
                </a:solidFill>
                <a:latin typeface="Times New Roman" pitchFamily="18" charset="0"/>
                <a:ea typeface="Times New Roman"/>
                <a:cs typeface="Times New Roman" pitchFamily="18" charset="0"/>
              </a:rPr>
              <a:t>.</a:t>
            </a:r>
          </a:p>
          <a:p>
            <a:pPr algn="ctr">
              <a:spcAft>
                <a:spcPts val="0"/>
              </a:spcAft>
            </a:pPr>
            <a:r>
              <a:rPr lang="ru-RU" sz="1600" b="1" dirty="0" smtClean="0">
                <a:solidFill>
                  <a:schemeClr val="tx1"/>
                </a:solidFill>
                <a:latin typeface="Times New Roman" pitchFamily="18" charset="0"/>
                <a:ea typeface="Calibri"/>
                <a:cs typeface="Times New Roman" pitchFamily="18" charset="0"/>
              </a:rPr>
              <a:t>Положением</a:t>
            </a:r>
            <a:r>
              <a:rPr lang="ru-RU" sz="1600" dirty="0" smtClean="0">
                <a:solidFill>
                  <a:schemeClr val="tx1"/>
                </a:solidFill>
                <a:latin typeface="Times New Roman" pitchFamily="18" charset="0"/>
                <a:ea typeface="Calibri"/>
                <a:cs typeface="Times New Roman" pitchFamily="18" charset="0"/>
              </a:rPr>
              <a:t> утверждена форма и установлены требования к формированию документа «Порядок рассмотрения </a:t>
            </a:r>
            <a:r>
              <a:rPr lang="ru-RU" sz="1600" dirty="0">
                <a:solidFill>
                  <a:schemeClr val="tx1"/>
                </a:solidFill>
                <a:latin typeface="Times New Roman" pitchFamily="18" charset="0"/>
                <a:ea typeface="Calibri"/>
                <a:cs typeface="Times New Roman" pitchFamily="18" charset="0"/>
              </a:rPr>
              <a:t>и оценки заявок на участие в </a:t>
            </a:r>
            <a:r>
              <a:rPr lang="ru-RU" sz="1600" dirty="0" smtClean="0">
                <a:solidFill>
                  <a:schemeClr val="tx1"/>
                </a:solidFill>
                <a:latin typeface="Times New Roman" pitchFamily="18" charset="0"/>
                <a:ea typeface="Calibri"/>
                <a:cs typeface="Times New Roman" pitchFamily="18" charset="0"/>
              </a:rPr>
              <a:t>конкурсе», который является обязательным приложением к извещению о проведении электронного конкурса</a:t>
            </a:r>
          </a:p>
          <a:p>
            <a:pPr algn="ctr">
              <a:spcAft>
                <a:spcPts val="0"/>
              </a:spcAft>
            </a:pPr>
            <a:r>
              <a:rPr lang="ru-RU" sz="1600" b="1" dirty="0" smtClean="0">
                <a:solidFill>
                  <a:schemeClr val="tx1"/>
                </a:solidFill>
                <a:latin typeface="Times New Roman" pitchFamily="18" charset="0"/>
                <a:ea typeface="Times New Roman"/>
                <a:cs typeface="Times New Roman" pitchFamily="18" charset="0"/>
              </a:rPr>
              <a:t>Положением </a:t>
            </a:r>
            <a:r>
              <a:rPr lang="ru-RU" sz="1600" dirty="0" smtClean="0">
                <a:solidFill>
                  <a:schemeClr val="tx1"/>
                </a:solidFill>
                <a:latin typeface="Times New Roman" pitchFamily="18" charset="0"/>
                <a:ea typeface="Times New Roman"/>
                <a:cs typeface="Times New Roman" pitchFamily="18" charset="0"/>
              </a:rPr>
              <a:t>установлены Предельные величины значимости критериев оценки заявок на участие в закупке товаров, работ, услуг для обеспечения государственных и муниципальных нужд</a:t>
            </a:r>
          </a:p>
          <a:p>
            <a:pPr lvl="0" indent="342900" algn="just">
              <a:spcBef>
                <a:spcPts val="1100"/>
              </a:spcBef>
              <a:buClr>
                <a:srgbClr val="93A299"/>
              </a:buClr>
            </a:pPr>
            <a:endParaRPr lang="ru-RU" sz="1600" dirty="0">
              <a:solidFill>
                <a:schemeClr val="tx1"/>
              </a:solidFill>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33800535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b="1" dirty="0" smtClean="0">
                <a:solidFill>
                  <a:schemeClr val="tx1"/>
                </a:solidFill>
                <a:latin typeface="Times New Roman" pitchFamily="18" charset="0"/>
                <a:ea typeface="Times New Roman"/>
                <a:cs typeface="Times New Roman" pitchFamily="18" charset="0"/>
              </a:rPr>
              <a:t>Особенности оценки заявок при осуществлении закупок отдельных видов товаров, работ, услуг</a:t>
            </a:r>
            <a:br>
              <a:rPr lang="ru-RU" sz="2000" b="1" dirty="0" smtClean="0">
                <a:solidFill>
                  <a:schemeClr val="tx1"/>
                </a:solidFill>
                <a:latin typeface="Times New Roman" pitchFamily="18" charset="0"/>
                <a:ea typeface="Times New Roman"/>
                <a:cs typeface="Times New Roman" pitchFamily="18" charset="0"/>
              </a:rPr>
            </a:br>
            <a:endParaRPr lang="ru-RU" sz="2000" b="1" dirty="0">
              <a:solidFill>
                <a:schemeClr val="tx1"/>
              </a:solidFill>
              <a:latin typeface="Times New Roman" pitchFamily="18" charset="0"/>
              <a:cs typeface="Times New Roman" pitchFamily="18" charset="0"/>
            </a:endParaRPr>
          </a:p>
        </p:txBody>
      </p:sp>
      <p:sp>
        <p:nvSpPr>
          <p:cNvPr id="3" name="Объект 2"/>
          <p:cNvSpPr>
            <a:spLocks noGrp="1"/>
          </p:cNvSpPr>
          <p:nvPr>
            <p:ph idx="1"/>
          </p:nvPr>
        </p:nvSpPr>
        <p:spPr/>
        <p:txBody>
          <a:bodyPr>
            <a:normAutofit/>
          </a:bodyPr>
          <a:lstStyle/>
          <a:p>
            <a:pPr algn="just"/>
            <a:r>
              <a:rPr lang="ru-RU" sz="1400" dirty="0" smtClean="0">
                <a:solidFill>
                  <a:schemeClr val="tx1"/>
                </a:solidFill>
                <a:latin typeface="Times New Roman" pitchFamily="18" charset="0"/>
                <a:ea typeface="Calibri"/>
                <a:cs typeface="Times New Roman" pitchFamily="18" charset="0"/>
              </a:rPr>
              <a:t>- При </a:t>
            </a:r>
            <a:r>
              <a:rPr lang="ru-RU" sz="1400" dirty="0">
                <a:solidFill>
                  <a:schemeClr val="tx1"/>
                </a:solidFill>
                <a:latin typeface="Times New Roman" pitchFamily="18" charset="0"/>
                <a:ea typeface="Calibri"/>
                <a:cs typeface="Times New Roman" pitchFamily="18" charset="0"/>
              </a:rPr>
              <a:t>осуществлении закупки, по результатам проведения которой заключается контракт, </a:t>
            </a:r>
            <a:r>
              <a:rPr lang="ru-RU" sz="1400" dirty="0" smtClean="0">
                <a:solidFill>
                  <a:schemeClr val="tx1"/>
                </a:solidFill>
                <a:latin typeface="Times New Roman" pitchFamily="18" charset="0"/>
                <a:ea typeface="Calibri"/>
                <a:cs typeface="Times New Roman" pitchFamily="18" charset="0"/>
              </a:rPr>
              <a:t>предусмотренный ч. 16 (</a:t>
            </a:r>
            <a:r>
              <a:rPr lang="ru-RU" sz="1400" dirty="0">
                <a:solidFill>
                  <a:schemeClr val="tx1"/>
                </a:solidFill>
                <a:latin typeface="Times New Roman" pitchFamily="18" charset="0"/>
                <a:ea typeface="Calibri"/>
                <a:cs typeface="Times New Roman" pitchFamily="18" charset="0"/>
              </a:rPr>
              <a:t>при условии, что контракт жизненного цикла предусматривает проектирование, строительство, реконструкцию, капитальный ремонт объекта капитального строительства), </a:t>
            </a:r>
            <a:r>
              <a:rPr lang="ru-RU" sz="1400" dirty="0" smtClean="0">
                <a:solidFill>
                  <a:schemeClr val="tx1"/>
                </a:solidFill>
                <a:latin typeface="Times New Roman" pitchFamily="18" charset="0"/>
                <a:ea typeface="Calibri"/>
                <a:cs typeface="Times New Roman" pitchFamily="18" charset="0"/>
              </a:rPr>
              <a:t>ч. 16.1. ст. 34 </a:t>
            </a:r>
            <a:r>
              <a:rPr lang="ru-RU" sz="1400" dirty="0">
                <a:solidFill>
                  <a:schemeClr val="tx1"/>
                </a:solidFill>
                <a:latin typeface="Times New Roman" pitchFamily="18" charset="0"/>
                <a:ea typeface="Calibri"/>
                <a:cs typeface="Times New Roman" pitchFamily="18" charset="0"/>
              </a:rPr>
              <a:t>и </a:t>
            </a:r>
            <a:r>
              <a:rPr lang="ru-RU" sz="1400" dirty="0" smtClean="0">
                <a:solidFill>
                  <a:schemeClr val="tx1"/>
                </a:solidFill>
                <a:latin typeface="Times New Roman" pitchFamily="18" charset="0"/>
                <a:ea typeface="Calibri"/>
                <a:cs typeface="Times New Roman" pitchFamily="18" charset="0"/>
              </a:rPr>
              <a:t> ч. 56 ст. 112 </a:t>
            </a:r>
            <a:r>
              <a:rPr lang="ru-RU" sz="1400" dirty="0">
                <a:solidFill>
                  <a:schemeClr val="tx1"/>
                </a:solidFill>
                <a:latin typeface="Times New Roman" pitchFamily="18" charset="0"/>
                <a:ea typeface="Calibri"/>
                <a:cs typeface="Times New Roman" pitchFamily="18" charset="0"/>
              </a:rPr>
              <a:t>Федерального </a:t>
            </a:r>
            <a:r>
              <a:rPr lang="ru-RU" sz="1400" dirty="0" smtClean="0">
                <a:solidFill>
                  <a:schemeClr val="tx1"/>
                </a:solidFill>
                <a:latin typeface="Times New Roman" pitchFamily="18" charset="0"/>
                <a:ea typeface="Calibri"/>
                <a:cs typeface="Times New Roman" pitchFamily="18" charset="0"/>
              </a:rPr>
              <a:t>закона № 44-ФЗ, </a:t>
            </a:r>
            <a:r>
              <a:rPr lang="ru-RU" sz="1400" dirty="0">
                <a:solidFill>
                  <a:schemeClr val="tx1"/>
                </a:solidFill>
                <a:latin typeface="Times New Roman" pitchFamily="18" charset="0"/>
                <a:ea typeface="Calibri"/>
                <a:cs typeface="Times New Roman" pitchFamily="18" charset="0"/>
              </a:rPr>
              <a:t>а также контракт, предусматривающий выполнение работ по строительству, реконструкции, капитальному ремонту, сносу объекта капитального строительства (в том числе линейного объекта), проведение работ по сохранению объектов культурного наследия (памятников истории и культуры) народов Российской </a:t>
            </a:r>
            <a:r>
              <a:rPr lang="ru-RU" sz="1400" dirty="0" smtClean="0">
                <a:solidFill>
                  <a:schemeClr val="tx1"/>
                </a:solidFill>
                <a:latin typeface="Times New Roman" pitchFamily="18" charset="0"/>
                <a:ea typeface="Calibri"/>
                <a:cs typeface="Times New Roman" pitchFamily="18" charset="0"/>
              </a:rPr>
              <a:t>Федерации</a:t>
            </a:r>
          </a:p>
          <a:p>
            <a:pPr algn="just"/>
            <a:r>
              <a:rPr lang="ru-RU" sz="1400" dirty="0" smtClean="0">
                <a:solidFill>
                  <a:schemeClr val="tx1"/>
                </a:solidFill>
                <a:latin typeface="Times New Roman" pitchFamily="18" charset="0"/>
                <a:ea typeface="Calibri"/>
                <a:cs typeface="Times New Roman" pitchFamily="18" charset="0"/>
              </a:rPr>
              <a:t>- При </a:t>
            </a:r>
            <a:r>
              <a:rPr lang="ru-RU" sz="1400" dirty="0">
                <a:solidFill>
                  <a:schemeClr val="tx1"/>
                </a:solidFill>
                <a:latin typeface="Times New Roman" pitchFamily="18" charset="0"/>
                <a:ea typeface="Calibri"/>
                <a:cs typeface="Times New Roman" pitchFamily="18" charset="0"/>
              </a:rPr>
              <a:t>осуществлении закупки, по результатам проведения которой заключается контракт на выполнение работ по </a:t>
            </a:r>
            <a:r>
              <a:rPr lang="ru-RU" sz="1400" dirty="0" smtClean="0">
                <a:solidFill>
                  <a:schemeClr val="tx1"/>
                </a:solidFill>
                <a:latin typeface="Times New Roman" pitchFamily="18" charset="0"/>
                <a:ea typeface="Calibri"/>
                <a:cs typeface="Times New Roman" pitchFamily="18" charset="0"/>
              </a:rPr>
              <a:t>ремонту</a:t>
            </a:r>
            <a:r>
              <a:rPr lang="ru-RU" sz="1400" dirty="0">
                <a:solidFill>
                  <a:schemeClr val="tx1"/>
                </a:solidFill>
                <a:latin typeface="Times New Roman" pitchFamily="18" charset="0"/>
                <a:ea typeface="Calibri"/>
                <a:cs typeface="Times New Roman" pitchFamily="18" charset="0"/>
              </a:rPr>
              <a:t>, содержанию автомобильной </a:t>
            </a:r>
            <a:r>
              <a:rPr lang="ru-RU" sz="1400" dirty="0" smtClean="0">
                <a:solidFill>
                  <a:schemeClr val="tx1"/>
                </a:solidFill>
                <a:latin typeface="Times New Roman" pitchFamily="18" charset="0"/>
                <a:ea typeface="Calibri"/>
                <a:cs typeface="Times New Roman" pitchFamily="18" charset="0"/>
              </a:rPr>
              <a:t>дороги</a:t>
            </a:r>
          </a:p>
          <a:p>
            <a:pPr algn="just"/>
            <a:r>
              <a:rPr lang="ru-RU" sz="1400" dirty="0" smtClean="0">
                <a:solidFill>
                  <a:schemeClr val="tx1"/>
                </a:solidFill>
                <a:latin typeface="Times New Roman" pitchFamily="18" charset="0"/>
                <a:ea typeface="Calibri"/>
                <a:cs typeface="Times New Roman" pitchFamily="18" charset="0"/>
              </a:rPr>
              <a:t>- При </a:t>
            </a:r>
            <a:r>
              <a:rPr lang="ru-RU" sz="1400" dirty="0">
                <a:solidFill>
                  <a:schemeClr val="tx1"/>
                </a:solidFill>
                <a:latin typeface="Times New Roman" pitchFamily="18" charset="0"/>
                <a:ea typeface="Calibri"/>
                <a:cs typeface="Times New Roman" pitchFamily="18" charset="0"/>
              </a:rPr>
              <a:t>осуществлении закупки, по результатам проведения которой заключается контракт на выполнение работ по текущему ремонту зданий, </a:t>
            </a:r>
            <a:r>
              <a:rPr lang="ru-RU" sz="1400" dirty="0" smtClean="0">
                <a:solidFill>
                  <a:schemeClr val="tx1"/>
                </a:solidFill>
                <a:latin typeface="Times New Roman" pitchFamily="18" charset="0"/>
                <a:ea typeface="Calibri"/>
                <a:cs typeface="Times New Roman" pitchFamily="18" charset="0"/>
              </a:rPr>
              <a:t>сооружений</a:t>
            </a:r>
          </a:p>
          <a:p>
            <a:pPr algn="just"/>
            <a:r>
              <a:rPr lang="ru-RU" sz="1400" dirty="0" smtClean="0">
                <a:solidFill>
                  <a:schemeClr val="tx1"/>
                </a:solidFill>
                <a:latin typeface="Times New Roman" pitchFamily="18" charset="0"/>
                <a:ea typeface="Calibri"/>
                <a:cs typeface="Times New Roman" pitchFamily="18" charset="0"/>
              </a:rPr>
              <a:t>- При </a:t>
            </a:r>
            <a:r>
              <a:rPr lang="ru-RU" sz="1400" dirty="0">
                <a:solidFill>
                  <a:schemeClr val="tx1"/>
                </a:solidFill>
                <a:latin typeface="Times New Roman" pitchFamily="18" charset="0"/>
                <a:ea typeface="Calibri"/>
                <a:cs typeface="Times New Roman" pitchFamily="18" charset="0"/>
              </a:rPr>
              <a:t>осуществлении закупки, по результатам проведения которой заключается контракт на оказание услуг по организации отдыха детей и их </a:t>
            </a:r>
            <a:r>
              <a:rPr lang="ru-RU" sz="1400" dirty="0" smtClean="0">
                <a:solidFill>
                  <a:schemeClr val="tx1"/>
                </a:solidFill>
                <a:latin typeface="Times New Roman" pitchFamily="18" charset="0"/>
                <a:ea typeface="Calibri"/>
                <a:cs typeface="Times New Roman" pitchFamily="18" charset="0"/>
              </a:rPr>
              <a:t>оздоровлению</a:t>
            </a:r>
          </a:p>
          <a:p>
            <a:pPr algn="just"/>
            <a:r>
              <a:rPr lang="ru-RU" sz="1400" dirty="0" smtClean="0">
                <a:solidFill>
                  <a:schemeClr val="tx1"/>
                </a:solidFill>
                <a:latin typeface="Times New Roman" pitchFamily="18" charset="0"/>
                <a:ea typeface="Calibri"/>
                <a:cs typeface="Times New Roman" pitchFamily="18" charset="0"/>
              </a:rPr>
              <a:t>- При </a:t>
            </a:r>
            <a:r>
              <a:rPr lang="ru-RU" sz="1400" dirty="0">
                <a:solidFill>
                  <a:schemeClr val="tx1"/>
                </a:solidFill>
                <a:latin typeface="Times New Roman" pitchFamily="18" charset="0"/>
                <a:ea typeface="Calibri"/>
                <a:cs typeface="Times New Roman" pitchFamily="18" charset="0"/>
              </a:rPr>
              <a:t>осуществлении закупки, по результатам проведения которой заключается контракт на оказание услуг по обеспечению охраны объектов (территорий) образовательных и научных </a:t>
            </a:r>
            <a:r>
              <a:rPr lang="ru-RU" sz="1400" dirty="0" smtClean="0">
                <a:solidFill>
                  <a:schemeClr val="tx1"/>
                </a:solidFill>
                <a:latin typeface="Times New Roman" pitchFamily="18" charset="0"/>
                <a:ea typeface="Calibri"/>
                <a:cs typeface="Times New Roman" pitchFamily="18" charset="0"/>
              </a:rPr>
              <a:t>организаций</a:t>
            </a:r>
          </a:p>
        </p:txBody>
      </p:sp>
    </p:spTree>
    <p:extLst>
      <p:ext uri="{BB962C8B-B14F-4D97-AF65-F5344CB8AC3E}">
        <p14:creationId xmlns:p14="http://schemas.microsoft.com/office/powerpoint/2010/main" val="35581892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solidFill>
                  <a:schemeClr val="tx1"/>
                </a:solidFill>
                <a:latin typeface="Times New Roman" pitchFamily="18" charset="0"/>
                <a:cs typeface="Times New Roman" pitchFamily="18" charset="0"/>
              </a:rPr>
              <a:t>Пример оценки заявок</a:t>
            </a:r>
            <a:endParaRPr lang="ru-RU" sz="2800" b="1" dirty="0">
              <a:solidFill>
                <a:schemeClr val="tx1"/>
              </a:solidFill>
              <a:latin typeface="Times New Roman" pitchFamily="18" charset="0"/>
              <a:cs typeface="Times New Roman" pitchFamily="18" charset="0"/>
            </a:endParaRPr>
          </a:p>
        </p:txBody>
      </p:sp>
      <p:sp>
        <p:nvSpPr>
          <p:cNvPr id="3" name="Объект 2"/>
          <p:cNvSpPr>
            <a:spLocks noGrp="1"/>
          </p:cNvSpPr>
          <p:nvPr>
            <p:ph idx="1"/>
          </p:nvPr>
        </p:nvSpPr>
        <p:spPr/>
        <p:txBody>
          <a:bodyPr>
            <a:normAutofit/>
          </a:bodyPr>
          <a:lstStyle/>
          <a:p>
            <a:pPr algn="just">
              <a:lnSpc>
                <a:spcPct val="115000"/>
              </a:lnSpc>
              <a:spcAft>
                <a:spcPts val="1000"/>
              </a:spcAft>
            </a:pPr>
            <a:r>
              <a:rPr lang="ru-RU" sz="1400" dirty="0">
                <a:solidFill>
                  <a:schemeClr val="tx1"/>
                </a:solidFill>
                <a:latin typeface="Times New Roman" pitchFamily="18" charset="0"/>
                <a:ea typeface="Calibri"/>
                <a:cs typeface="Times New Roman" pitchFamily="18" charset="0"/>
              </a:rPr>
              <a:t>Открытый конкурс в электронной форме на выполнение инженерных изысканий и разработку проектной документации по объекту: «Реконструкция очистных сооружений канализации». Начальная (максимальная) цена контракта 50 млн. рублей.</a:t>
            </a:r>
          </a:p>
          <a:p>
            <a:pPr marR="36195" algn="just">
              <a:lnSpc>
                <a:spcPct val="115000"/>
              </a:lnSpc>
              <a:spcAft>
                <a:spcPts val="0"/>
              </a:spcAft>
            </a:pPr>
            <a:r>
              <a:rPr lang="ru-RU" sz="1400" dirty="0">
                <a:solidFill>
                  <a:schemeClr val="tx1"/>
                </a:solidFill>
                <a:latin typeface="Times New Roman" pitchFamily="18" charset="0"/>
                <a:ea typeface="Times New Roman"/>
                <a:cs typeface="Times New Roman" pitchFamily="18" charset="0"/>
              </a:rPr>
              <a:t>Критерии оценки заявок, показатели критериев:</a:t>
            </a:r>
            <a:endParaRPr lang="ru-RU" sz="1400" dirty="0">
              <a:solidFill>
                <a:schemeClr val="tx1"/>
              </a:solidFill>
              <a:latin typeface="Times New Roman" pitchFamily="18" charset="0"/>
              <a:ea typeface="Calibri"/>
              <a:cs typeface="Times New Roman" pitchFamily="18" charset="0"/>
            </a:endParaRPr>
          </a:p>
          <a:p>
            <a:pPr marR="36195" lvl="0" indent="-342900" algn="just">
              <a:lnSpc>
                <a:spcPct val="115000"/>
              </a:lnSpc>
              <a:buFont typeface="+mj-lt"/>
              <a:buAutoNum type="arabicPeriod"/>
            </a:pPr>
            <a:r>
              <a:rPr lang="ru-RU" sz="1400" b="1" dirty="0">
                <a:solidFill>
                  <a:schemeClr val="tx1"/>
                </a:solidFill>
                <a:latin typeface="Times New Roman" pitchFamily="18" charset="0"/>
                <a:ea typeface="Times New Roman"/>
                <a:cs typeface="Times New Roman" pitchFamily="18" charset="0"/>
              </a:rPr>
              <a:t>Цена контракта, сумма  цен единиц товара, работы, услуги</a:t>
            </a:r>
            <a:r>
              <a:rPr lang="ru-RU" sz="1400" dirty="0">
                <a:solidFill>
                  <a:schemeClr val="tx1"/>
                </a:solidFill>
                <a:latin typeface="Times New Roman" pitchFamily="18" charset="0"/>
                <a:ea typeface="Times New Roman"/>
                <a:cs typeface="Times New Roman" pitchFamily="18" charset="0"/>
              </a:rPr>
              <a:t> (значимость критерия 60%).</a:t>
            </a:r>
            <a:endParaRPr lang="ru-RU" sz="1400" dirty="0">
              <a:solidFill>
                <a:schemeClr val="tx1"/>
              </a:solidFill>
              <a:latin typeface="Times New Roman" pitchFamily="18" charset="0"/>
              <a:ea typeface="Calibri"/>
              <a:cs typeface="Times New Roman" pitchFamily="18" charset="0"/>
            </a:endParaRPr>
          </a:p>
          <a:p>
            <a:pPr marR="36195" lvl="0" indent="-342900" algn="just">
              <a:lnSpc>
                <a:spcPct val="115000"/>
              </a:lnSpc>
              <a:buFont typeface="+mj-lt"/>
              <a:buAutoNum type="arabicPeriod"/>
            </a:pPr>
            <a:r>
              <a:rPr lang="ru-RU" sz="1400" b="1" dirty="0">
                <a:solidFill>
                  <a:schemeClr val="tx1"/>
                </a:solidFill>
                <a:latin typeface="Times New Roman" pitchFamily="18" charset="0"/>
                <a:ea typeface="Calibri"/>
                <a:cs typeface="Times New Roman" pitchFamily="18" charset="0"/>
              </a:rPr>
              <a:t>Квалификация участников закупки</a:t>
            </a:r>
            <a:r>
              <a:rPr lang="ru-RU" sz="1400" dirty="0">
                <a:solidFill>
                  <a:schemeClr val="tx1"/>
                </a:solidFill>
                <a:latin typeface="Times New Roman" pitchFamily="18" charset="0"/>
                <a:ea typeface="Calibri"/>
                <a:cs typeface="Times New Roman" pitchFamily="18" charset="0"/>
              </a:rPr>
              <a:t>, в том числе наличие у них финансовых ресурсов, оборудования и других материальных ресурсов, принадлежащих им на праве собственности или на ином законном основании, опыта работы, связанного с предметом контракта, и деловой репутации, специалистов и иных работников определенного уровня квалификации (значимость критерия 40%).</a:t>
            </a:r>
          </a:p>
          <a:p>
            <a:pPr marL="457200" algn="just">
              <a:lnSpc>
                <a:spcPct val="115000"/>
              </a:lnSpc>
              <a:spcAft>
                <a:spcPts val="0"/>
              </a:spcAft>
            </a:pPr>
            <a:r>
              <a:rPr lang="ru-RU" sz="1400" b="1" dirty="0">
                <a:solidFill>
                  <a:schemeClr val="tx1"/>
                </a:solidFill>
                <a:latin typeface="Times New Roman" pitchFamily="18" charset="0"/>
                <a:ea typeface="Calibri"/>
                <a:cs typeface="Times New Roman" pitchFamily="18" charset="0"/>
              </a:rPr>
              <a:t>2.1. Показатель критерия «Наличие у участника закупки опыта выполнения работ, связанного  с предметом контракта» (100 </a:t>
            </a:r>
            <a:r>
              <a:rPr lang="ru-RU" sz="1400" b="1" dirty="0" smtClean="0">
                <a:solidFill>
                  <a:schemeClr val="tx1"/>
                </a:solidFill>
                <a:latin typeface="Times New Roman" pitchFamily="18" charset="0"/>
                <a:ea typeface="Calibri"/>
                <a:cs typeface="Times New Roman" pitchFamily="18" charset="0"/>
              </a:rPr>
              <a:t>%).</a:t>
            </a:r>
            <a:endParaRPr lang="ru-RU" sz="1400" dirty="0">
              <a:solidFill>
                <a:schemeClr val="tx1"/>
              </a:solidFill>
              <a:latin typeface="Times New Roman" pitchFamily="18" charset="0"/>
              <a:ea typeface="Calibri"/>
              <a:cs typeface="Times New Roman" pitchFamily="18" charset="0"/>
            </a:endParaRPr>
          </a:p>
          <a:p>
            <a:pPr marL="457200" algn="just">
              <a:lnSpc>
                <a:spcPct val="115000"/>
              </a:lnSpc>
              <a:spcAft>
                <a:spcPts val="1000"/>
              </a:spcAft>
            </a:pPr>
            <a:r>
              <a:rPr lang="ru-RU" sz="1400" b="1" dirty="0">
                <a:solidFill>
                  <a:schemeClr val="tx1"/>
                </a:solidFill>
                <a:latin typeface="Times New Roman" pitchFamily="18" charset="0"/>
                <a:ea typeface="Calibri"/>
                <a:cs typeface="Times New Roman" pitchFamily="18" charset="0"/>
              </a:rPr>
              <a:t>Детализирующий показатель оценки: </a:t>
            </a:r>
            <a:r>
              <a:rPr lang="ru-RU" sz="1400" dirty="0">
                <a:solidFill>
                  <a:schemeClr val="tx1"/>
                </a:solidFill>
                <a:latin typeface="Times New Roman" pitchFamily="18" charset="0"/>
                <a:ea typeface="Calibri"/>
                <a:cs typeface="Times New Roman" pitchFamily="18" charset="0"/>
              </a:rPr>
              <a:t>общее количество исполненных участником закупки договоров. </a:t>
            </a:r>
          </a:p>
          <a:p>
            <a:endParaRPr lang="ru-RU" sz="1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1959720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b="1" dirty="0">
                <a:solidFill>
                  <a:schemeClr val="tx1"/>
                </a:solidFill>
                <a:latin typeface="Times New Roman" pitchFamily="18" charset="0"/>
                <a:cs typeface="Times New Roman" pitchFamily="18" charset="0"/>
              </a:rPr>
              <a:t>Пример оценки заявок</a:t>
            </a:r>
            <a:endParaRPr lang="ru-RU" dirty="0">
              <a:solidFill>
                <a:schemeClr val="tx1"/>
              </a:solidFill>
            </a:endParaRPr>
          </a:p>
        </p:txBody>
      </p:sp>
      <p:sp>
        <p:nvSpPr>
          <p:cNvPr id="3" name="Объект 2"/>
          <p:cNvSpPr>
            <a:spLocks noGrp="1"/>
          </p:cNvSpPr>
          <p:nvPr>
            <p:ph idx="1"/>
          </p:nvPr>
        </p:nvSpPr>
        <p:spPr/>
        <p:txBody>
          <a:bodyPr>
            <a:noAutofit/>
          </a:bodyPr>
          <a:lstStyle/>
          <a:p>
            <a:pPr marL="457200" algn="just">
              <a:lnSpc>
                <a:spcPct val="115000"/>
              </a:lnSpc>
              <a:spcAft>
                <a:spcPts val="0"/>
              </a:spcAft>
            </a:pPr>
            <a:r>
              <a:rPr lang="ru-RU" sz="1200" dirty="0">
                <a:solidFill>
                  <a:srgbClr val="FF0000"/>
                </a:solidFill>
                <a:latin typeface="Times New Roman" pitchFamily="18" charset="0"/>
                <a:ea typeface="Times New Roman"/>
                <a:cs typeface="Times New Roman" pitchFamily="18" charset="0"/>
              </a:rPr>
              <a:t>Устанавливаем предмет договора, сопоставимый с предметом контракта, заключаемого по результатам электронного конкурса:</a:t>
            </a:r>
            <a:endParaRPr lang="ru-RU" sz="1200" dirty="0">
              <a:latin typeface="Times New Roman" pitchFamily="18" charset="0"/>
              <a:ea typeface="Calibri"/>
              <a:cs typeface="Times New Roman" pitchFamily="18" charset="0"/>
            </a:endParaRPr>
          </a:p>
          <a:p>
            <a:pPr marL="457200" algn="just">
              <a:lnSpc>
                <a:spcPct val="115000"/>
              </a:lnSpc>
              <a:spcAft>
                <a:spcPts val="0"/>
              </a:spcAft>
            </a:pPr>
            <a:r>
              <a:rPr lang="ru-RU" sz="1200" dirty="0">
                <a:solidFill>
                  <a:schemeClr val="tx1"/>
                </a:solidFill>
                <a:latin typeface="Times New Roman" pitchFamily="18" charset="0"/>
                <a:ea typeface="Times New Roman"/>
                <a:cs typeface="Times New Roman" pitchFamily="18" charset="0"/>
              </a:rPr>
              <a:t> В рамках детализирующего показателя будет рассматриваться </a:t>
            </a:r>
            <a:r>
              <a:rPr lang="ru-RU" sz="1200" b="1" dirty="0">
                <a:solidFill>
                  <a:schemeClr val="tx1"/>
                </a:solidFill>
                <a:latin typeface="Times New Roman" pitchFamily="18" charset="0"/>
                <a:ea typeface="Times New Roman"/>
                <a:cs typeface="Times New Roman" pitchFamily="18" charset="0"/>
              </a:rPr>
              <a:t>наибольший положительный опыт</a:t>
            </a:r>
            <a:r>
              <a:rPr lang="ru-RU" sz="1200" dirty="0">
                <a:solidFill>
                  <a:schemeClr val="tx1"/>
                </a:solidFill>
                <a:latin typeface="Times New Roman" pitchFamily="18" charset="0"/>
                <a:ea typeface="Times New Roman"/>
                <a:cs typeface="Times New Roman" pitchFamily="18" charset="0"/>
              </a:rPr>
              <a:t> выполнения </a:t>
            </a:r>
            <a:r>
              <a:rPr lang="ru-RU" sz="1200" b="1" i="1" dirty="0">
                <a:solidFill>
                  <a:schemeClr val="tx1"/>
                </a:solidFill>
                <a:latin typeface="Times New Roman" pitchFamily="18" charset="0"/>
                <a:ea typeface="Times New Roman"/>
                <a:cs typeface="Times New Roman" pitchFamily="18" charset="0"/>
              </a:rPr>
              <a:t>работ по инженерным изысканиям и разработке проектной документации по инженерным сетям и сооружениям водопровода и канализации.</a:t>
            </a:r>
            <a:endParaRPr lang="ru-RU" sz="1200" dirty="0">
              <a:solidFill>
                <a:schemeClr val="tx1"/>
              </a:solidFill>
              <a:latin typeface="Times New Roman" pitchFamily="18" charset="0"/>
              <a:ea typeface="Calibri"/>
              <a:cs typeface="Times New Roman" pitchFamily="18" charset="0"/>
            </a:endParaRPr>
          </a:p>
          <a:p>
            <a:pPr marL="457200" algn="just">
              <a:lnSpc>
                <a:spcPct val="115000"/>
              </a:lnSpc>
              <a:spcAft>
                <a:spcPts val="0"/>
              </a:spcAft>
            </a:pPr>
            <a:r>
              <a:rPr lang="ru-RU" sz="1200" dirty="0">
                <a:solidFill>
                  <a:srgbClr val="FF0000"/>
                </a:solidFill>
                <a:latin typeface="Times New Roman" pitchFamily="18" charset="0"/>
                <a:ea typeface="Times New Roman"/>
                <a:cs typeface="Times New Roman" pitchFamily="18" charset="0"/>
              </a:rPr>
              <a:t>Устанавливаем перечень документов, подтверждающих наличие опыта:</a:t>
            </a:r>
            <a:endParaRPr lang="ru-RU" sz="1200" dirty="0">
              <a:latin typeface="Times New Roman" pitchFamily="18" charset="0"/>
              <a:ea typeface="Calibri"/>
              <a:cs typeface="Times New Roman" pitchFamily="18" charset="0"/>
            </a:endParaRPr>
          </a:p>
          <a:p>
            <a:pPr marL="457200" algn="just">
              <a:lnSpc>
                <a:spcPct val="115000"/>
              </a:lnSpc>
              <a:spcAft>
                <a:spcPts val="0"/>
              </a:spcAft>
            </a:pPr>
            <a:r>
              <a:rPr lang="ru-RU" sz="1200" dirty="0">
                <a:solidFill>
                  <a:schemeClr val="tx1"/>
                </a:solidFill>
                <a:latin typeface="Times New Roman" pitchFamily="18" charset="0"/>
                <a:ea typeface="Times New Roman"/>
                <a:cs typeface="Times New Roman" pitchFamily="18" charset="0"/>
              </a:rPr>
              <a:t>Оценивается на основании представленного участником закупки комплекта </a:t>
            </a:r>
            <a:r>
              <a:rPr lang="ru-RU" sz="1200" b="1" dirty="0">
                <a:solidFill>
                  <a:schemeClr val="tx1"/>
                </a:solidFill>
                <a:latin typeface="Times New Roman" pitchFamily="18" charset="0"/>
                <a:ea typeface="Times New Roman"/>
                <a:cs typeface="Times New Roman" pitchFamily="18" charset="0"/>
              </a:rPr>
              <a:t>документов в совокупности:</a:t>
            </a:r>
            <a:endParaRPr lang="ru-RU" sz="1200" b="1" dirty="0">
              <a:solidFill>
                <a:schemeClr val="tx1"/>
              </a:solidFill>
              <a:latin typeface="Times New Roman" pitchFamily="18" charset="0"/>
              <a:ea typeface="Calibri"/>
              <a:cs typeface="Times New Roman" pitchFamily="18" charset="0"/>
            </a:endParaRPr>
          </a:p>
          <a:p>
            <a:pPr marL="457200" algn="just">
              <a:lnSpc>
                <a:spcPct val="115000"/>
              </a:lnSpc>
              <a:spcAft>
                <a:spcPts val="0"/>
              </a:spcAft>
            </a:pPr>
            <a:r>
              <a:rPr lang="ru-RU" sz="1200" dirty="0">
                <a:solidFill>
                  <a:schemeClr val="tx1"/>
                </a:solidFill>
                <a:latin typeface="Times New Roman" pitchFamily="18" charset="0"/>
                <a:ea typeface="Times New Roman"/>
                <a:cs typeface="Times New Roman" pitchFamily="18" charset="0"/>
              </a:rPr>
              <a:t>- копий исполненных контрактов (договоров) на выполнение работ сопоставимого характера и объем, </a:t>
            </a:r>
            <a:r>
              <a:rPr lang="ru-RU" sz="1200" b="1" dirty="0">
                <a:solidFill>
                  <a:schemeClr val="tx1"/>
                </a:solidFill>
                <a:latin typeface="Times New Roman" pitchFamily="18" charset="0"/>
                <a:ea typeface="Times New Roman"/>
                <a:cs typeface="Times New Roman" pitchFamily="18" charset="0"/>
              </a:rPr>
              <a:t>в том числе</a:t>
            </a:r>
            <a:r>
              <a:rPr lang="ru-RU" sz="1200" dirty="0">
                <a:solidFill>
                  <a:schemeClr val="tx1"/>
                </a:solidFill>
                <a:latin typeface="Times New Roman" pitchFamily="18" charset="0"/>
                <a:ea typeface="Times New Roman"/>
                <a:cs typeface="Times New Roman" pitchFamily="18" charset="0"/>
              </a:rPr>
              <a:t>  сведения о которых содержатся в реестре контрактов, заключенных заказчиками в соответствии с Федеральным законом от 05.04.2013 г. № 44-ФЗ </a:t>
            </a:r>
            <a:r>
              <a:rPr lang="ru-RU" sz="1200" dirty="0" smtClean="0">
                <a:solidFill>
                  <a:schemeClr val="tx1"/>
                </a:solidFill>
                <a:latin typeface="Times New Roman" pitchFamily="18" charset="0"/>
                <a:ea typeface="Times New Roman"/>
                <a:cs typeface="Times New Roman" pitchFamily="18" charset="0"/>
              </a:rPr>
              <a:t>или </a:t>
            </a:r>
            <a:r>
              <a:rPr lang="ru-RU" sz="1200" dirty="0">
                <a:solidFill>
                  <a:schemeClr val="tx1"/>
                </a:solidFill>
                <a:latin typeface="Times New Roman" pitchFamily="18" charset="0"/>
                <a:ea typeface="Times New Roman"/>
                <a:cs typeface="Times New Roman" pitchFamily="18" charset="0"/>
              </a:rPr>
              <a:t>в реестре договоров, заключенных заказчиками по результатам закупок в соответствии с Федеральным законом от 18.07.2011 г. № </a:t>
            </a:r>
            <a:r>
              <a:rPr lang="ru-RU" sz="1200" dirty="0" smtClean="0">
                <a:solidFill>
                  <a:schemeClr val="tx1"/>
                </a:solidFill>
                <a:latin typeface="Times New Roman" pitchFamily="18" charset="0"/>
                <a:ea typeface="Times New Roman"/>
                <a:cs typeface="Times New Roman" pitchFamily="18" charset="0"/>
              </a:rPr>
              <a:t>223-ФЗ;</a:t>
            </a:r>
            <a:endParaRPr lang="ru-RU" sz="1200" dirty="0">
              <a:solidFill>
                <a:schemeClr val="tx1"/>
              </a:solidFill>
              <a:latin typeface="Times New Roman" pitchFamily="18" charset="0"/>
              <a:ea typeface="Calibri"/>
              <a:cs typeface="Times New Roman" pitchFamily="18" charset="0"/>
            </a:endParaRPr>
          </a:p>
          <a:p>
            <a:pPr marL="457200" algn="just">
              <a:lnSpc>
                <a:spcPct val="115000"/>
              </a:lnSpc>
              <a:spcAft>
                <a:spcPts val="0"/>
              </a:spcAft>
            </a:pPr>
            <a:r>
              <a:rPr lang="ru-RU" sz="1200" dirty="0">
                <a:solidFill>
                  <a:schemeClr val="tx1"/>
                </a:solidFill>
                <a:latin typeface="Times New Roman" pitchFamily="18" charset="0"/>
                <a:ea typeface="Times New Roman"/>
                <a:cs typeface="Times New Roman" pitchFamily="18" charset="0"/>
              </a:rPr>
              <a:t>- копий актов выполненных работ, содержащих все обязательные реквизиты, установленные </a:t>
            </a:r>
            <a:r>
              <a:rPr lang="ru-RU" sz="1200" dirty="0" smtClean="0">
                <a:solidFill>
                  <a:schemeClr val="tx1"/>
                </a:solidFill>
                <a:latin typeface="Times New Roman" pitchFamily="18" charset="0"/>
                <a:ea typeface="Times New Roman"/>
                <a:cs typeface="Times New Roman" pitchFamily="18" charset="0"/>
              </a:rPr>
              <a:t>ч. 2 ст. 9 Федерального закона  «О бухгалтерском учете» и </a:t>
            </a:r>
            <a:r>
              <a:rPr lang="ru-RU" sz="1200" dirty="0">
                <a:solidFill>
                  <a:schemeClr val="tx1"/>
                </a:solidFill>
                <a:latin typeface="Times New Roman" pitchFamily="18" charset="0"/>
                <a:ea typeface="Times New Roman"/>
                <a:cs typeface="Times New Roman" pitchFamily="18" charset="0"/>
              </a:rPr>
              <a:t>подтверждающих стоимость исполненного контракта (договора).</a:t>
            </a:r>
            <a:endParaRPr lang="ru-RU" sz="1200" dirty="0">
              <a:solidFill>
                <a:schemeClr val="tx1"/>
              </a:solidFill>
              <a:latin typeface="Times New Roman" pitchFamily="18" charset="0"/>
              <a:ea typeface="Calibri"/>
              <a:cs typeface="Times New Roman" pitchFamily="18" charset="0"/>
            </a:endParaRPr>
          </a:p>
          <a:p>
            <a:pPr marL="457200" algn="just">
              <a:lnSpc>
                <a:spcPct val="115000"/>
              </a:lnSpc>
              <a:spcAft>
                <a:spcPts val="0"/>
              </a:spcAft>
            </a:pPr>
            <a:r>
              <a:rPr lang="ru-RU" sz="1200" dirty="0">
                <a:solidFill>
                  <a:schemeClr val="tx1"/>
                </a:solidFill>
                <a:latin typeface="Times New Roman" pitchFamily="18" charset="0"/>
                <a:ea typeface="Times New Roman"/>
                <a:cs typeface="Times New Roman" pitchFamily="18" charset="0"/>
              </a:rPr>
              <a:t>Оценке подлежат контракты (договоры), </a:t>
            </a:r>
            <a:r>
              <a:rPr lang="ru-RU" sz="1200" b="1" dirty="0">
                <a:solidFill>
                  <a:schemeClr val="tx1"/>
                </a:solidFill>
                <a:latin typeface="Times New Roman" pitchFamily="18" charset="0"/>
                <a:ea typeface="Times New Roman"/>
                <a:cs typeface="Times New Roman" pitchFamily="18" charset="0"/>
              </a:rPr>
              <a:t>исполнение по которым приходится на последние 5 лет </a:t>
            </a:r>
            <a:r>
              <a:rPr lang="ru-RU" sz="1200" dirty="0">
                <a:solidFill>
                  <a:schemeClr val="tx1"/>
                </a:solidFill>
                <a:latin typeface="Times New Roman" pitchFamily="18" charset="0"/>
                <a:ea typeface="Times New Roman"/>
                <a:cs typeface="Times New Roman" pitchFamily="18" charset="0"/>
              </a:rPr>
              <a:t> предшествующие дате окончания подачи заявок на участие в конкурсе – последний акт должен быть подписан не ранее  чем за </a:t>
            </a:r>
            <a:r>
              <a:rPr lang="ru-RU" sz="1200" b="1" dirty="0">
                <a:solidFill>
                  <a:schemeClr val="tx1"/>
                </a:solidFill>
                <a:latin typeface="Times New Roman" pitchFamily="18" charset="0"/>
                <a:ea typeface="Times New Roman"/>
                <a:cs typeface="Times New Roman" pitchFamily="18" charset="0"/>
              </a:rPr>
              <a:t>5 лет до даты ОПЗ.</a:t>
            </a:r>
            <a:r>
              <a:rPr lang="ru-RU" sz="1200" dirty="0">
                <a:solidFill>
                  <a:schemeClr val="tx1"/>
                </a:solidFill>
                <a:latin typeface="Times New Roman" pitchFamily="18" charset="0"/>
                <a:ea typeface="Times New Roman"/>
                <a:cs typeface="Times New Roman" pitchFamily="18" charset="0"/>
              </a:rPr>
              <a:t> . </a:t>
            </a:r>
            <a:endParaRPr lang="ru-RU" sz="1200" dirty="0">
              <a:solidFill>
                <a:schemeClr val="tx1"/>
              </a:solidFill>
              <a:latin typeface="Times New Roman" pitchFamily="18" charset="0"/>
              <a:ea typeface="Calibri"/>
              <a:cs typeface="Times New Roman" pitchFamily="18" charset="0"/>
            </a:endParaRPr>
          </a:p>
          <a:p>
            <a:pPr marL="457200" algn="just">
              <a:lnSpc>
                <a:spcPct val="115000"/>
              </a:lnSpc>
              <a:spcAft>
                <a:spcPts val="1000"/>
              </a:spcAft>
            </a:pPr>
            <a:r>
              <a:rPr lang="ru-RU" sz="1200" dirty="0">
                <a:solidFill>
                  <a:schemeClr val="tx1"/>
                </a:solidFill>
                <a:latin typeface="Times New Roman" pitchFamily="18" charset="0"/>
                <a:ea typeface="Times New Roman"/>
                <a:cs typeface="Times New Roman" pitchFamily="18" charset="0"/>
              </a:rPr>
              <a:t>Под успешным выполнением работ понимается исполнение участником закупки контракта (договора) без применения к такому участнику неустоек (штрафов, пеней).</a:t>
            </a:r>
            <a:endParaRPr lang="ru-RU" sz="1200" dirty="0">
              <a:solidFill>
                <a:schemeClr val="tx1"/>
              </a:solidFill>
              <a:latin typeface="Times New Roman" pitchFamily="18" charset="0"/>
              <a:ea typeface="Calibri"/>
              <a:cs typeface="Times New Roman" pitchFamily="18" charset="0"/>
            </a:endParaRPr>
          </a:p>
          <a:p>
            <a:endParaRPr lang="ru-RU" sz="1200" dirty="0">
              <a:latin typeface="Times New Roman" pitchFamily="18" charset="0"/>
              <a:cs typeface="Times New Roman" pitchFamily="18" charset="0"/>
            </a:endParaRPr>
          </a:p>
        </p:txBody>
      </p:sp>
    </p:spTree>
    <p:extLst>
      <p:ext uri="{BB962C8B-B14F-4D97-AF65-F5344CB8AC3E}">
        <p14:creationId xmlns:p14="http://schemas.microsoft.com/office/powerpoint/2010/main" val="7181515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b="1" dirty="0">
                <a:solidFill>
                  <a:schemeClr val="tx1"/>
                </a:solidFill>
                <a:latin typeface="Times New Roman" pitchFamily="18" charset="0"/>
                <a:cs typeface="Times New Roman" pitchFamily="18" charset="0"/>
              </a:rPr>
              <a:t>Пример оценки заявок</a:t>
            </a:r>
            <a:endParaRPr lang="ru-RU" dirty="0">
              <a:solidFill>
                <a:schemeClr val="tx1"/>
              </a:solidFill>
            </a:endParaRPr>
          </a:p>
        </p:txBody>
      </p:sp>
      <p:sp>
        <p:nvSpPr>
          <p:cNvPr id="3" name="Объект 2"/>
          <p:cNvSpPr>
            <a:spLocks noGrp="1"/>
          </p:cNvSpPr>
          <p:nvPr>
            <p:ph idx="1"/>
          </p:nvPr>
        </p:nvSpPr>
        <p:spPr/>
        <p:txBody>
          <a:bodyPr>
            <a:normAutofit fontScale="55000" lnSpcReduction="20000"/>
          </a:bodyPr>
          <a:lstStyle/>
          <a:p>
            <a:pPr marR="36195" algn="just">
              <a:lnSpc>
                <a:spcPct val="115000"/>
              </a:lnSpc>
              <a:spcAft>
                <a:spcPts val="0"/>
              </a:spcAft>
            </a:pPr>
            <a:r>
              <a:rPr lang="ru-RU" dirty="0">
                <a:solidFill>
                  <a:schemeClr val="tx1"/>
                </a:solidFill>
                <a:latin typeface="Times New Roman" pitchFamily="18" charset="0"/>
                <a:ea typeface="Times New Roman"/>
                <a:cs typeface="Times New Roman" pitchFamily="18" charset="0"/>
              </a:rPr>
              <a:t>Подали заявки три участника: </a:t>
            </a:r>
            <a:endParaRPr lang="ru-RU" sz="32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dirty="0">
                <a:solidFill>
                  <a:schemeClr val="tx1"/>
                </a:solidFill>
                <a:latin typeface="Times New Roman" pitchFamily="18" charset="0"/>
                <a:ea typeface="Times New Roman"/>
                <a:cs typeface="Times New Roman" pitchFamily="18" charset="0"/>
              </a:rPr>
              <a:t>Участник № 1 – представил 5 договоров</a:t>
            </a:r>
            <a:endParaRPr lang="ru-RU" sz="32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dirty="0">
                <a:solidFill>
                  <a:schemeClr val="tx1"/>
                </a:solidFill>
                <a:latin typeface="Times New Roman" pitchFamily="18" charset="0"/>
                <a:ea typeface="Times New Roman"/>
                <a:cs typeface="Times New Roman" pitchFamily="18" charset="0"/>
              </a:rPr>
              <a:t>Участник № 2 – представил 3 договоров</a:t>
            </a:r>
            <a:endParaRPr lang="ru-RU" sz="32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dirty="0">
                <a:solidFill>
                  <a:schemeClr val="tx1"/>
                </a:solidFill>
                <a:latin typeface="Times New Roman" pitchFamily="18" charset="0"/>
                <a:ea typeface="Times New Roman"/>
                <a:cs typeface="Times New Roman" pitchFamily="18" charset="0"/>
              </a:rPr>
              <a:t>Участник № 3 – представил 10 договоров</a:t>
            </a:r>
            <a:endParaRPr lang="ru-RU" sz="32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dirty="0">
                <a:solidFill>
                  <a:schemeClr val="tx1"/>
                </a:solidFill>
                <a:latin typeface="Times New Roman" pitchFamily="18" charset="0"/>
                <a:ea typeface="Times New Roman"/>
                <a:cs typeface="Times New Roman" pitchFamily="18" charset="0"/>
              </a:rPr>
              <a:t> </a:t>
            </a:r>
            <a:endParaRPr lang="ru-RU" sz="32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dirty="0">
                <a:solidFill>
                  <a:schemeClr val="tx1"/>
                </a:solidFill>
                <a:latin typeface="Times New Roman" pitchFamily="18" charset="0"/>
                <a:ea typeface="Times New Roman"/>
                <a:cs typeface="Times New Roman" pitchFamily="18" charset="0"/>
              </a:rPr>
              <a:t>Рассчитываем количество </a:t>
            </a:r>
            <a:r>
              <a:rPr lang="ru-RU" dirty="0" smtClean="0">
                <a:solidFill>
                  <a:schemeClr val="tx1"/>
                </a:solidFill>
                <a:latin typeface="Times New Roman" pitchFamily="18" charset="0"/>
                <a:ea typeface="Times New Roman"/>
                <a:cs typeface="Times New Roman" pitchFamily="18" charset="0"/>
              </a:rPr>
              <a:t>баллов (процентов) </a:t>
            </a:r>
            <a:r>
              <a:rPr lang="ru-RU" dirty="0">
                <a:solidFill>
                  <a:schemeClr val="tx1"/>
                </a:solidFill>
                <a:latin typeface="Times New Roman" pitchFamily="18" charset="0"/>
                <a:ea typeface="Times New Roman"/>
                <a:cs typeface="Times New Roman" pitchFamily="18" charset="0"/>
              </a:rPr>
              <a:t>по формуле (внимательно выбирать формулу</a:t>
            </a:r>
            <a:r>
              <a:rPr lang="ru-RU" dirty="0" smtClean="0">
                <a:solidFill>
                  <a:schemeClr val="tx1"/>
                </a:solidFill>
                <a:latin typeface="Times New Roman" pitchFamily="18" charset="0"/>
                <a:ea typeface="Times New Roman"/>
                <a:cs typeface="Times New Roman" pitchFamily="18" charset="0"/>
              </a:rPr>
              <a:t>!):</a:t>
            </a:r>
          </a:p>
          <a:p>
            <a:pPr marR="36195" algn="just">
              <a:lnSpc>
                <a:spcPct val="115000"/>
              </a:lnSpc>
              <a:spcAft>
                <a:spcPts val="0"/>
              </a:spcAft>
            </a:pPr>
            <a:endParaRPr lang="ru-RU" sz="32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dirty="0">
                <a:solidFill>
                  <a:schemeClr val="tx1"/>
                </a:solidFill>
                <a:latin typeface="Times New Roman" pitchFamily="18" charset="0"/>
                <a:ea typeface="Times New Roman"/>
                <a:cs typeface="Times New Roman" pitchFamily="18" charset="0"/>
              </a:rPr>
              <a:t> </a:t>
            </a:r>
            <a:endParaRPr lang="ru-RU" sz="32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dirty="0">
                <a:solidFill>
                  <a:schemeClr val="tx1"/>
                </a:solidFill>
                <a:latin typeface="Times New Roman" pitchFamily="18" charset="0"/>
                <a:ea typeface="Times New Roman"/>
                <a:cs typeface="Times New Roman" pitchFamily="18" charset="0"/>
              </a:rPr>
              <a:t>Участник № 1 набирает; (5-3)х100/)(10-3) = </a:t>
            </a:r>
            <a:r>
              <a:rPr lang="ru-RU" dirty="0" smtClean="0">
                <a:solidFill>
                  <a:schemeClr val="tx1"/>
                </a:solidFill>
                <a:latin typeface="Times New Roman" pitchFamily="18" charset="0"/>
                <a:ea typeface="Times New Roman"/>
                <a:cs typeface="Times New Roman" pitchFamily="18" charset="0"/>
              </a:rPr>
              <a:t>28,57%</a:t>
            </a:r>
            <a:endParaRPr lang="ru-RU" sz="32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dirty="0">
                <a:solidFill>
                  <a:schemeClr val="tx1"/>
                </a:solidFill>
                <a:latin typeface="Times New Roman" pitchFamily="18" charset="0"/>
                <a:ea typeface="Times New Roman"/>
                <a:cs typeface="Times New Roman" pitchFamily="18" charset="0"/>
              </a:rPr>
              <a:t>Участник № 2 набирает; (3-3)х100/)(10-3) = </a:t>
            </a:r>
            <a:r>
              <a:rPr lang="ru-RU" dirty="0" smtClean="0">
                <a:solidFill>
                  <a:schemeClr val="tx1"/>
                </a:solidFill>
                <a:latin typeface="Times New Roman" pitchFamily="18" charset="0"/>
                <a:ea typeface="Times New Roman"/>
                <a:cs typeface="Times New Roman" pitchFamily="18" charset="0"/>
              </a:rPr>
              <a:t>0%</a:t>
            </a:r>
            <a:endParaRPr lang="ru-RU" sz="32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dirty="0">
                <a:solidFill>
                  <a:schemeClr val="tx1"/>
                </a:solidFill>
                <a:latin typeface="Times New Roman" pitchFamily="18" charset="0"/>
                <a:ea typeface="Times New Roman"/>
                <a:cs typeface="Times New Roman" pitchFamily="18" charset="0"/>
              </a:rPr>
              <a:t>Участник № 3 набирает; (10-3)х100/)(10-3) = </a:t>
            </a:r>
            <a:r>
              <a:rPr lang="ru-RU" dirty="0" smtClean="0">
                <a:solidFill>
                  <a:schemeClr val="tx1"/>
                </a:solidFill>
                <a:latin typeface="Times New Roman" pitchFamily="18" charset="0"/>
                <a:ea typeface="Times New Roman"/>
                <a:cs typeface="Times New Roman" pitchFamily="18" charset="0"/>
              </a:rPr>
              <a:t>100%</a:t>
            </a:r>
            <a:endParaRPr lang="ru-RU" sz="32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dirty="0">
                <a:solidFill>
                  <a:schemeClr val="tx1"/>
                </a:solidFill>
                <a:latin typeface="Times New Roman" pitchFamily="18" charset="0"/>
                <a:ea typeface="Times New Roman"/>
                <a:cs typeface="Times New Roman" pitchFamily="18" charset="0"/>
              </a:rPr>
              <a:t> </a:t>
            </a:r>
            <a:endParaRPr lang="ru-RU" sz="32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dirty="0">
                <a:solidFill>
                  <a:schemeClr val="tx1"/>
                </a:solidFill>
                <a:latin typeface="Times New Roman" pitchFamily="18" charset="0"/>
                <a:ea typeface="Times New Roman"/>
                <a:cs typeface="Times New Roman" pitchFamily="18" charset="0"/>
              </a:rPr>
              <a:t>С учетом значимости – умножаем на 0,4:</a:t>
            </a:r>
            <a:endParaRPr lang="ru-RU" sz="32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dirty="0">
                <a:solidFill>
                  <a:schemeClr val="tx1"/>
                </a:solidFill>
                <a:latin typeface="Times New Roman" pitchFamily="18" charset="0"/>
                <a:ea typeface="Times New Roman"/>
                <a:cs typeface="Times New Roman" pitchFamily="18" charset="0"/>
              </a:rPr>
              <a:t> </a:t>
            </a:r>
            <a:endParaRPr lang="ru-RU" sz="32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dirty="0">
                <a:solidFill>
                  <a:schemeClr val="tx1"/>
                </a:solidFill>
                <a:latin typeface="Times New Roman" pitchFamily="18" charset="0"/>
                <a:ea typeface="Times New Roman"/>
                <a:cs typeface="Times New Roman" pitchFamily="18" charset="0"/>
              </a:rPr>
              <a:t>Участник № 1 набирает: </a:t>
            </a:r>
            <a:r>
              <a:rPr lang="ru-RU" dirty="0" smtClean="0">
                <a:solidFill>
                  <a:schemeClr val="tx1"/>
                </a:solidFill>
                <a:latin typeface="Times New Roman" pitchFamily="18" charset="0"/>
                <a:ea typeface="Times New Roman"/>
                <a:cs typeface="Times New Roman" pitchFamily="18" charset="0"/>
              </a:rPr>
              <a:t>11,43 %</a:t>
            </a:r>
            <a:endParaRPr lang="ru-RU" sz="32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dirty="0">
                <a:solidFill>
                  <a:schemeClr val="tx1"/>
                </a:solidFill>
                <a:latin typeface="Times New Roman" pitchFamily="18" charset="0"/>
                <a:ea typeface="Times New Roman"/>
                <a:cs typeface="Times New Roman" pitchFamily="18" charset="0"/>
              </a:rPr>
              <a:t>Участник № 2 набирает:  0 </a:t>
            </a:r>
            <a:r>
              <a:rPr lang="ru-RU" dirty="0" smtClean="0">
                <a:solidFill>
                  <a:schemeClr val="tx1"/>
                </a:solidFill>
                <a:latin typeface="Times New Roman" pitchFamily="18" charset="0"/>
                <a:ea typeface="Times New Roman"/>
                <a:cs typeface="Times New Roman" pitchFamily="18" charset="0"/>
              </a:rPr>
              <a:t>%</a:t>
            </a:r>
            <a:endParaRPr lang="ru-RU" sz="32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dirty="0">
                <a:solidFill>
                  <a:schemeClr val="tx1"/>
                </a:solidFill>
                <a:latin typeface="Times New Roman" pitchFamily="18" charset="0"/>
                <a:ea typeface="Times New Roman"/>
                <a:cs typeface="Times New Roman" pitchFamily="18" charset="0"/>
              </a:rPr>
              <a:t>Участник № 3 </a:t>
            </a:r>
            <a:r>
              <a:rPr lang="ru-RU" dirty="0" smtClean="0">
                <a:solidFill>
                  <a:schemeClr val="tx1"/>
                </a:solidFill>
                <a:latin typeface="Times New Roman" pitchFamily="18" charset="0"/>
                <a:ea typeface="Times New Roman"/>
                <a:cs typeface="Times New Roman" pitchFamily="18" charset="0"/>
              </a:rPr>
              <a:t>набирает; 40 % </a:t>
            </a:r>
            <a:r>
              <a:rPr lang="ru-RU" dirty="0">
                <a:solidFill>
                  <a:schemeClr val="tx1"/>
                </a:solidFill>
                <a:latin typeface="Times New Roman" pitchFamily="18" charset="0"/>
                <a:ea typeface="Times New Roman"/>
                <a:cs typeface="Times New Roman" pitchFamily="18" charset="0"/>
              </a:rPr>
              <a:t>- </a:t>
            </a:r>
            <a:r>
              <a:rPr lang="ru-RU" b="1" dirty="0">
                <a:solidFill>
                  <a:schemeClr val="tx1"/>
                </a:solidFill>
                <a:latin typeface="Times New Roman" pitchFamily="18" charset="0"/>
                <a:ea typeface="Times New Roman"/>
                <a:cs typeface="Times New Roman" pitchFamily="18" charset="0"/>
              </a:rPr>
              <a:t>победитель по </a:t>
            </a:r>
            <a:r>
              <a:rPr lang="ru-RU" b="1" dirty="0" smtClean="0">
                <a:solidFill>
                  <a:schemeClr val="tx1"/>
                </a:solidFill>
                <a:latin typeface="Times New Roman" pitchFamily="18" charset="0"/>
                <a:ea typeface="Times New Roman"/>
                <a:cs typeface="Times New Roman" pitchFamily="18" charset="0"/>
              </a:rPr>
              <a:t>критерию. Оценка на этапе рассмотрения 2-х частей.</a:t>
            </a:r>
            <a:endParaRPr lang="ru-RU" sz="32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dirty="0">
                <a:solidFill>
                  <a:schemeClr val="tx1"/>
                </a:solidFill>
                <a:latin typeface="Times New Roman" pitchFamily="18" charset="0"/>
                <a:ea typeface="Times New Roman"/>
                <a:cs typeface="Times New Roman" pitchFamily="18" charset="0"/>
              </a:rPr>
              <a:t> </a:t>
            </a:r>
            <a:endParaRPr lang="ru-RU" sz="3200" dirty="0">
              <a:solidFill>
                <a:schemeClr val="tx1"/>
              </a:solidFill>
              <a:latin typeface="Times New Roman" pitchFamily="18" charset="0"/>
              <a:ea typeface="Calibri"/>
              <a:cs typeface="Times New Roman" pitchFamily="18" charset="0"/>
            </a:endParaRPr>
          </a:p>
          <a:p>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22663" y="3136900"/>
            <a:ext cx="209708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612790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b="1" dirty="0">
                <a:solidFill>
                  <a:schemeClr val="tx1"/>
                </a:solidFill>
                <a:latin typeface="Times New Roman" pitchFamily="18" charset="0"/>
                <a:cs typeface="Times New Roman" pitchFamily="18" charset="0"/>
              </a:rPr>
              <a:t>Пример оценки заявок</a:t>
            </a:r>
            <a:endParaRPr lang="ru-RU" dirty="0">
              <a:solidFill>
                <a:schemeClr val="tx1"/>
              </a:solidFill>
            </a:endParaRPr>
          </a:p>
        </p:txBody>
      </p:sp>
      <p:sp>
        <p:nvSpPr>
          <p:cNvPr id="3" name="Объект 2"/>
          <p:cNvSpPr>
            <a:spLocks noGrp="1"/>
          </p:cNvSpPr>
          <p:nvPr>
            <p:ph idx="1"/>
          </p:nvPr>
        </p:nvSpPr>
        <p:spPr/>
        <p:txBody>
          <a:bodyPr>
            <a:normAutofit fontScale="25000" lnSpcReduction="20000"/>
          </a:bodyPr>
          <a:lstStyle/>
          <a:p>
            <a:pPr marR="36195" algn="just">
              <a:lnSpc>
                <a:spcPct val="115000"/>
              </a:lnSpc>
              <a:spcAft>
                <a:spcPts val="0"/>
              </a:spcAft>
            </a:pPr>
            <a:r>
              <a:rPr lang="ru-RU" sz="4800" dirty="0">
                <a:latin typeface="Times New Roman" pitchFamily="18" charset="0"/>
                <a:ea typeface="Times New Roman"/>
                <a:cs typeface="Times New Roman" pitchFamily="18" charset="0"/>
              </a:rPr>
              <a:t>Порядок расчета по цене:</a:t>
            </a:r>
            <a:endParaRPr lang="ru-RU" sz="4800" dirty="0">
              <a:latin typeface="Times New Roman" pitchFamily="18" charset="0"/>
              <a:ea typeface="Calibri"/>
              <a:cs typeface="Times New Roman" pitchFamily="18" charset="0"/>
            </a:endParaRPr>
          </a:p>
          <a:p>
            <a:pPr marR="36195" algn="just">
              <a:lnSpc>
                <a:spcPct val="115000"/>
              </a:lnSpc>
              <a:spcAft>
                <a:spcPts val="0"/>
              </a:spcAft>
            </a:pPr>
            <a:r>
              <a:rPr lang="ru-RU" sz="4800" dirty="0">
                <a:latin typeface="Times New Roman"/>
                <a:ea typeface="Times New Roman"/>
                <a:cs typeface="Times New Roman"/>
              </a:rPr>
              <a:t> </a:t>
            </a:r>
            <a:endParaRPr lang="ru-RU" sz="4800" dirty="0">
              <a:latin typeface="Calibri"/>
              <a:ea typeface="Calibri"/>
              <a:cs typeface="Times New Roman"/>
            </a:endParaRPr>
          </a:p>
          <a:p>
            <a:pPr marR="36195" algn="just">
              <a:lnSpc>
                <a:spcPct val="115000"/>
              </a:lnSpc>
              <a:spcAft>
                <a:spcPts val="0"/>
              </a:spcAft>
            </a:pPr>
            <a:endParaRPr lang="ru-RU" dirty="0" smtClean="0">
              <a:latin typeface="Times New Roman"/>
              <a:ea typeface="Times New Roman"/>
              <a:cs typeface="Times New Roman"/>
            </a:endParaRPr>
          </a:p>
          <a:p>
            <a:pPr marR="36195" algn="just">
              <a:lnSpc>
                <a:spcPct val="115000"/>
              </a:lnSpc>
              <a:spcAft>
                <a:spcPts val="0"/>
              </a:spcAft>
            </a:pPr>
            <a:endParaRPr lang="ru-RU" dirty="0">
              <a:latin typeface="Times New Roman"/>
              <a:ea typeface="Times New Roman"/>
              <a:cs typeface="Times New Roman"/>
            </a:endParaRPr>
          </a:p>
          <a:p>
            <a:pPr marR="36195" algn="just">
              <a:lnSpc>
                <a:spcPct val="115000"/>
              </a:lnSpc>
              <a:spcAft>
                <a:spcPts val="0"/>
              </a:spcAft>
            </a:pPr>
            <a:r>
              <a:rPr lang="ru-RU" sz="4800" dirty="0" smtClean="0">
                <a:solidFill>
                  <a:schemeClr val="tx1"/>
                </a:solidFill>
                <a:latin typeface="Times New Roman" pitchFamily="18" charset="0"/>
                <a:ea typeface="Times New Roman"/>
                <a:cs typeface="Times New Roman" pitchFamily="18" charset="0"/>
              </a:rPr>
              <a:t>Участник </a:t>
            </a:r>
            <a:r>
              <a:rPr lang="ru-RU" sz="4800" dirty="0">
                <a:solidFill>
                  <a:schemeClr val="tx1"/>
                </a:solidFill>
                <a:latin typeface="Times New Roman" pitchFamily="18" charset="0"/>
                <a:ea typeface="Times New Roman"/>
                <a:cs typeface="Times New Roman" pitchFamily="18" charset="0"/>
              </a:rPr>
              <a:t>№ 1 – дал цену 39 млн. рублей</a:t>
            </a:r>
            <a:endParaRPr lang="ru-RU" sz="48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sz="4800" dirty="0">
                <a:solidFill>
                  <a:schemeClr val="tx1"/>
                </a:solidFill>
                <a:latin typeface="Times New Roman" pitchFamily="18" charset="0"/>
                <a:ea typeface="Times New Roman"/>
                <a:cs typeface="Times New Roman" pitchFamily="18" charset="0"/>
              </a:rPr>
              <a:t>Участник № 2 – дал цену 49 млн. рублей </a:t>
            </a:r>
            <a:endParaRPr lang="ru-RU" sz="48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sz="4800" dirty="0">
                <a:solidFill>
                  <a:schemeClr val="tx1"/>
                </a:solidFill>
                <a:latin typeface="Times New Roman" pitchFamily="18" charset="0"/>
                <a:ea typeface="Times New Roman"/>
                <a:cs typeface="Times New Roman" pitchFamily="18" charset="0"/>
              </a:rPr>
              <a:t>Участник № 3 – дал цену 45 млн. рублей</a:t>
            </a:r>
            <a:endParaRPr lang="ru-RU" sz="48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sz="3700" dirty="0">
                <a:solidFill>
                  <a:schemeClr val="tx1"/>
                </a:solidFill>
                <a:latin typeface="Times New Roman" pitchFamily="18" charset="0"/>
                <a:ea typeface="Times New Roman"/>
                <a:cs typeface="Times New Roman" pitchFamily="18" charset="0"/>
              </a:rPr>
              <a:t> </a:t>
            </a:r>
            <a:endParaRPr lang="ru-RU" sz="37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sz="4800" dirty="0">
                <a:solidFill>
                  <a:schemeClr val="tx1"/>
                </a:solidFill>
                <a:latin typeface="Times New Roman" pitchFamily="18" charset="0"/>
                <a:ea typeface="Times New Roman"/>
                <a:cs typeface="Times New Roman" pitchFamily="18" charset="0"/>
              </a:rPr>
              <a:t>БЦ</a:t>
            </a:r>
            <a:r>
              <a:rPr lang="ru-RU" sz="4800" baseline="-25000" dirty="0">
                <a:solidFill>
                  <a:schemeClr val="tx1"/>
                </a:solidFill>
                <a:latin typeface="Times New Roman" pitchFamily="18" charset="0"/>
                <a:ea typeface="Times New Roman"/>
                <a:cs typeface="Times New Roman" pitchFamily="18" charset="0"/>
              </a:rPr>
              <a:t>1</a:t>
            </a:r>
            <a:r>
              <a:rPr lang="ru-RU" sz="4800" dirty="0">
                <a:solidFill>
                  <a:schemeClr val="tx1"/>
                </a:solidFill>
                <a:latin typeface="Times New Roman" pitchFamily="18" charset="0"/>
                <a:ea typeface="Times New Roman"/>
                <a:cs typeface="Times New Roman" pitchFamily="18" charset="0"/>
              </a:rPr>
              <a:t> = 100-(39-39/39) х100 = 100 баллов</a:t>
            </a:r>
            <a:endParaRPr lang="ru-RU" sz="48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sz="4800" dirty="0">
                <a:solidFill>
                  <a:schemeClr val="tx1"/>
                </a:solidFill>
                <a:latin typeface="Times New Roman" pitchFamily="18" charset="0"/>
                <a:ea typeface="Times New Roman"/>
                <a:cs typeface="Times New Roman" pitchFamily="18" charset="0"/>
              </a:rPr>
              <a:t>БЦ</a:t>
            </a:r>
            <a:r>
              <a:rPr lang="ru-RU" sz="4800" baseline="-25000" dirty="0">
                <a:solidFill>
                  <a:schemeClr val="tx1"/>
                </a:solidFill>
                <a:latin typeface="Times New Roman" pitchFamily="18" charset="0"/>
                <a:ea typeface="Times New Roman"/>
                <a:cs typeface="Times New Roman" pitchFamily="18" charset="0"/>
              </a:rPr>
              <a:t>2 </a:t>
            </a:r>
            <a:r>
              <a:rPr lang="ru-RU" sz="4800" dirty="0">
                <a:solidFill>
                  <a:schemeClr val="tx1"/>
                </a:solidFill>
                <a:latin typeface="Times New Roman" pitchFamily="18" charset="0"/>
                <a:ea typeface="Times New Roman"/>
                <a:cs typeface="Times New Roman" pitchFamily="18" charset="0"/>
              </a:rPr>
              <a:t>= 100-(49-39/39)х100  = 74,36 баллов</a:t>
            </a:r>
            <a:endParaRPr lang="ru-RU" sz="48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sz="4800" dirty="0">
                <a:solidFill>
                  <a:schemeClr val="tx1"/>
                </a:solidFill>
                <a:latin typeface="Times New Roman" pitchFamily="18" charset="0"/>
                <a:ea typeface="Times New Roman"/>
                <a:cs typeface="Times New Roman" pitchFamily="18" charset="0"/>
              </a:rPr>
              <a:t>БЦ</a:t>
            </a:r>
            <a:r>
              <a:rPr lang="ru-RU" sz="4800" baseline="-25000" dirty="0">
                <a:solidFill>
                  <a:schemeClr val="tx1"/>
                </a:solidFill>
                <a:latin typeface="Times New Roman" pitchFamily="18" charset="0"/>
                <a:ea typeface="Times New Roman"/>
                <a:cs typeface="Times New Roman" pitchFamily="18" charset="0"/>
              </a:rPr>
              <a:t>3 </a:t>
            </a:r>
            <a:r>
              <a:rPr lang="ru-RU" sz="4800" dirty="0">
                <a:solidFill>
                  <a:schemeClr val="tx1"/>
                </a:solidFill>
                <a:latin typeface="Times New Roman" pitchFamily="18" charset="0"/>
                <a:ea typeface="Times New Roman"/>
                <a:cs typeface="Times New Roman" pitchFamily="18" charset="0"/>
              </a:rPr>
              <a:t>= 100-(45-39/39)х100 = 84,61 баллов</a:t>
            </a:r>
            <a:endParaRPr lang="ru-RU" sz="48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sz="4800" dirty="0">
                <a:solidFill>
                  <a:schemeClr val="tx1"/>
                </a:solidFill>
                <a:latin typeface="Times New Roman" pitchFamily="18" charset="0"/>
                <a:ea typeface="Times New Roman"/>
                <a:cs typeface="Times New Roman" pitchFamily="18" charset="0"/>
              </a:rPr>
              <a:t> </a:t>
            </a:r>
            <a:r>
              <a:rPr lang="ru-RU" sz="4800" dirty="0" smtClean="0">
                <a:solidFill>
                  <a:schemeClr val="tx1"/>
                </a:solidFill>
                <a:latin typeface="Times New Roman" pitchFamily="18" charset="0"/>
                <a:ea typeface="Times New Roman"/>
                <a:cs typeface="Times New Roman" pitchFamily="18" charset="0"/>
              </a:rPr>
              <a:t>С </a:t>
            </a:r>
            <a:r>
              <a:rPr lang="ru-RU" sz="4800" dirty="0">
                <a:solidFill>
                  <a:schemeClr val="tx1"/>
                </a:solidFill>
                <a:latin typeface="Times New Roman" pitchFamily="18" charset="0"/>
                <a:ea typeface="Times New Roman"/>
                <a:cs typeface="Times New Roman" pitchFamily="18" charset="0"/>
              </a:rPr>
              <a:t>учетом значимости – умножаем на 0,6:</a:t>
            </a:r>
            <a:endParaRPr lang="ru-RU" sz="48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sz="4800" dirty="0">
                <a:solidFill>
                  <a:schemeClr val="tx1"/>
                </a:solidFill>
                <a:latin typeface="Times New Roman" pitchFamily="18" charset="0"/>
                <a:ea typeface="Times New Roman"/>
                <a:cs typeface="Times New Roman" pitchFamily="18" charset="0"/>
              </a:rPr>
              <a:t> </a:t>
            </a:r>
            <a:r>
              <a:rPr lang="ru-RU" sz="4800" dirty="0" smtClean="0">
                <a:solidFill>
                  <a:schemeClr val="tx1"/>
                </a:solidFill>
                <a:latin typeface="Times New Roman" pitchFamily="18" charset="0"/>
                <a:ea typeface="Times New Roman"/>
                <a:cs typeface="Times New Roman" pitchFamily="18" charset="0"/>
              </a:rPr>
              <a:t>Участник </a:t>
            </a:r>
            <a:r>
              <a:rPr lang="ru-RU" sz="4800" dirty="0">
                <a:solidFill>
                  <a:schemeClr val="tx1"/>
                </a:solidFill>
                <a:latin typeface="Times New Roman" pitchFamily="18" charset="0"/>
                <a:ea typeface="Times New Roman"/>
                <a:cs typeface="Times New Roman" pitchFamily="18" charset="0"/>
              </a:rPr>
              <a:t>№ 1 набирает: 60 баллов </a:t>
            </a:r>
            <a:r>
              <a:rPr lang="ru-RU" sz="4800" b="1" dirty="0">
                <a:solidFill>
                  <a:schemeClr val="tx1"/>
                </a:solidFill>
                <a:latin typeface="Times New Roman" pitchFamily="18" charset="0"/>
                <a:ea typeface="Times New Roman"/>
                <a:cs typeface="Times New Roman" pitchFamily="18" charset="0"/>
              </a:rPr>
              <a:t>– победитель по критерию</a:t>
            </a:r>
            <a:endParaRPr lang="ru-RU" sz="48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sz="4800" dirty="0">
                <a:solidFill>
                  <a:schemeClr val="tx1"/>
                </a:solidFill>
                <a:latin typeface="Times New Roman" pitchFamily="18" charset="0"/>
                <a:ea typeface="Times New Roman"/>
                <a:cs typeface="Times New Roman" pitchFamily="18" charset="0"/>
              </a:rPr>
              <a:t>Участник № 2 набирает: 44,62 балла</a:t>
            </a:r>
            <a:endParaRPr lang="ru-RU" sz="48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sz="4800" dirty="0">
                <a:solidFill>
                  <a:schemeClr val="tx1"/>
                </a:solidFill>
                <a:latin typeface="Times New Roman" pitchFamily="18" charset="0"/>
                <a:ea typeface="Times New Roman"/>
                <a:cs typeface="Times New Roman" pitchFamily="18" charset="0"/>
              </a:rPr>
              <a:t>Участник № </a:t>
            </a:r>
            <a:r>
              <a:rPr lang="ru-RU" sz="4800">
                <a:solidFill>
                  <a:schemeClr val="tx1"/>
                </a:solidFill>
                <a:latin typeface="Times New Roman" pitchFamily="18" charset="0"/>
                <a:ea typeface="Times New Roman"/>
                <a:cs typeface="Times New Roman" pitchFamily="18" charset="0"/>
              </a:rPr>
              <a:t>3 </a:t>
            </a:r>
            <a:r>
              <a:rPr lang="ru-RU" sz="4800" smtClean="0">
                <a:solidFill>
                  <a:schemeClr val="tx1"/>
                </a:solidFill>
                <a:latin typeface="Times New Roman" pitchFamily="18" charset="0"/>
                <a:ea typeface="Times New Roman"/>
                <a:cs typeface="Times New Roman" pitchFamily="18" charset="0"/>
              </a:rPr>
              <a:t>набирает: </a:t>
            </a:r>
            <a:r>
              <a:rPr lang="ru-RU" sz="4800" dirty="0">
                <a:solidFill>
                  <a:schemeClr val="tx1"/>
                </a:solidFill>
                <a:latin typeface="Times New Roman" pitchFamily="18" charset="0"/>
                <a:ea typeface="Times New Roman"/>
                <a:cs typeface="Times New Roman" pitchFamily="18" charset="0"/>
              </a:rPr>
              <a:t>50,77 балла</a:t>
            </a:r>
            <a:endParaRPr lang="ru-RU" sz="48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sz="3700" dirty="0">
                <a:solidFill>
                  <a:schemeClr val="tx1"/>
                </a:solidFill>
                <a:latin typeface="Times New Roman" pitchFamily="18" charset="0"/>
                <a:ea typeface="Times New Roman"/>
                <a:cs typeface="Times New Roman" pitchFamily="18" charset="0"/>
              </a:rPr>
              <a:t>  </a:t>
            </a:r>
            <a:endParaRPr lang="ru-RU" sz="37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sz="4800" b="1" dirty="0">
                <a:solidFill>
                  <a:schemeClr val="tx1"/>
                </a:solidFill>
                <a:latin typeface="Times New Roman" pitchFamily="18" charset="0"/>
                <a:ea typeface="Times New Roman"/>
                <a:cs typeface="Times New Roman" pitchFamily="18" charset="0"/>
              </a:rPr>
              <a:t>Итоговый рейтинг заявки (предложения) вычисляется как сумма рейтингов по каждому критерию оценки заявки (предложения). </a:t>
            </a:r>
            <a:endParaRPr lang="ru-RU" sz="48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sz="4800" dirty="0">
                <a:solidFill>
                  <a:schemeClr val="tx1"/>
                </a:solidFill>
                <a:latin typeface="Times New Roman" pitchFamily="18" charset="0"/>
                <a:ea typeface="Times New Roman"/>
                <a:cs typeface="Times New Roman" pitchFamily="18" charset="0"/>
              </a:rPr>
              <a:t>Участник № 1 набирает: 11,43+60 = 71,43 балла</a:t>
            </a:r>
            <a:endParaRPr lang="ru-RU" sz="48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sz="4800" dirty="0">
                <a:solidFill>
                  <a:schemeClr val="tx1"/>
                </a:solidFill>
                <a:latin typeface="Times New Roman" pitchFamily="18" charset="0"/>
                <a:ea typeface="Times New Roman"/>
                <a:cs typeface="Times New Roman" pitchFamily="18" charset="0"/>
              </a:rPr>
              <a:t>Участник № 2 набирает: 0+44,62 = 44,62 балла</a:t>
            </a:r>
            <a:endParaRPr lang="ru-RU" sz="4800" dirty="0">
              <a:solidFill>
                <a:schemeClr val="tx1"/>
              </a:solidFill>
              <a:latin typeface="Times New Roman" pitchFamily="18" charset="0"/>
              <a:ea typeface="Calibri"/>
              <a:cs typeface="Times New Roman" pitchFamily="18" charset="0"/>
            </a:endParaRPr>
          </a:p>
          <a:p>
            <a:pPr marR="36195" algn="just">
              <a:lnSpc>
                <a:spcPct val="115000"/>
              </a:lnSpc>
              <a:spcAft>
                <a:spcPts val="0"/>
              </a:spcAft>
            </a:pPr>
            <a:r>
              <a:rPr lang="ru-RU" sz="4800" dirty="0">
                <a:solidFill>
                  <a:schemeClr val="tx1"/>
                </a:solidFill>
                <a:latin typeface="Times New Roman" pitchFamily="18" charset="0"/>
                <a:ea typeface="Times New Roman"/>
                <a:cs typeface="Times New Roman" pitchFamily="18" charset="0"/>
              </a:rPr>
              <a:t>Участник № 3 набирает; 40+ 50,77 = 90,77 балла – </a:t>
            </a:r>
            <a:r>
              <a:rPr lang="ru-RU" sz="4800" b="1" dirty="0" smtClean="0">
                <a:solidFill>
                  <a:schemeClr val="tx1"/>
                </a:solidFill>
                <a:latin typeface="Times New Roman" pitchFamily="18" charset="0"/>
                <a:ea typeface="Times New Roman"/>
                <a:cs typeface="Times New Roman" pitchFamily="18" charset="0"/>
              </a:rPr>
              <a:t>победитель. Оценка происходит на этапе подведения итогов.</a:t>
            </a:r>
            <a:endParaRPr lang="ru-RU" sz="4800" dirty="0">
              <a:solidFill>
                <a:schemeClr val="tx1"/>
              </a:solidFill>
              <a:latin typeface="Times New Roman" pitchFamily="18" charset="0"/>
              <a:ea typeface="Calibri"/>
              <a:cs typeface="Times New Roman" pitchFamily="18" charset="0"/>
            </a:endParaRPr>
          </a:p>
          <a:p>
            <a:endParaRPr lang="ru-RU" sz="4800" dirty="0">
              <a:solidFill>
                <a:schemeClr val="tx1"/>
              </a:solidFill>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920" y="1844824"/>
            <a:ext cx="1858963" cy="54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576600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148420"/>
          </a:xfrm>
        </p:spPr>
        <p:txBody>
          <a:bodyPr>
            <a:noAutofit/>
          </a:bodyPr>
          <a:lstStyle/>
          <a:p>
            <a:r>
              <a:rPr lang="ru-RU" sz="2800" b="1" dirty="0" smtClean="0">
                <a:latin typeface="Times New Roman" pitchFamily="18" charset="0"/>
                <a:cs typeface="Times New Roman" pitchFamily="18" charset="0"/>
              </a:rPr>
              <a:t>ВЫБОР СПОСОБА</a:t>
            </a:r>
            <a:endParaRPr lang="ru-RU" sz="2800" b="1" dirty="0">
              <a:latin typeface="Times New Roman" pitchFamily="18" charset="0"/>
              <a:cs typeface="Times New Roman" pitchFamily="18" charset="0"/>
            </a:endParaRPr>
          </a:p>
        </p:txBody>
      </p:sp>
      <p:sp>
        <p:nvSpPr>
          <p:cNvPr id="3" name="Объект 2"/>
          <p:cNvSpPr>
            <a:spLocks noGrp="1"/>
          </p:cNvSpPr>
          <p:nvPr>
            <p:ph idx="1"/>
          </p:nvPr>
        </p:nvSpPr>
        <p:spPr>
          <a:xfrm>
            <a:off x="457200" y="1752600"/>
            <a:ext cx="8219256" cy="4844752"/>
          </a:xfrm>
        </p:spPr>
        <p:txBody>
          <a:bodyPr>
            <a:noAutofit/>
          </a:bodyPr>
          <a:lstStyle/>
          <a:p>
            <a:pPr algn="just"/>
            <a:r>
              <a:rPr lang="ru-RU" sz="1600" dirty="0">
                <a:solidFill>
                  <a:schemeClr val="tx1"/>
                </a:solidFill>
                <a:latin typeface="Times New Roman" pitchFamily="18" charset="0"/>
                <a:cs typeface="Times New Roman" pitchFamily="18" charset="0"/>
              </a:rPr>
              <a:t>Заказчик, </a:t>
            </a:r>
            <a:r>
              <a:rPr lang="ru-RU" sz="1600" b="1" dirty="0">
                <a:solidFill>
                  <a:schemeClr val="tx1"/>
                </a:solidFill>
                <a:latin typeface="Times New Roman" pitchFamily="18" charset="0"/>
                <a:cs typeface="Times New Roman" pitchFamily="18" charset="0"/>
              </a:rPr>
              <a:t>за исключением</a:t>
            </a:r>
            <a:r>
              <a:rPr lang="ru-RU" sz="1600" dirty="0">
                <a:solidFill>
                  <a:schemeClr val="tx1"/>
                </a:solidFill>
                <a:latin typeface="Times New Roman" pitchFamily="18" charset="0"/>
                <a:cs typeface="Times New Roman" pitchFamily="18" charset="0"/>
              </a:rPr>
              <a:t> </a:t>
            </a:r>
            <a:r>
              <a:rPr lang="ru-RU" sz="1600" b="1" dirty="0">
                <a:solidFill>
                  <a:schemeClr val="tx1"/>
                </a:solidFill>
                <a:latin typeface="Times New Roman" pitchFamily="18" charset="0"/>
                <a:cs typeface="Times New Roman" pitchFamily="18" charset="0"/>
              </a:rPr>
              <a:t>случаев осуществления закупки</a:t>
            </a:r>
            <a:r>
              <a:rPr lang="ru-RU" sz="1600" dirty="0">
                <a:solidFill>
                  <a:schemeClr val="tx1"/>
                </a:solidFill>
                <a:latin typeface="Times New Roman" pitchFamily="18" charset="0"/>
                <a:cs typeface="Times New Roman" pitchFamily="18" charset="0"/>
              </a:rPr>
              <a:t> товаров, работ, услуг </a:t>
            </a:r>
            <a:r>
              <a:rPr lang="ru-RU" sz="1600" b="1" dirty="0">
                <a:solidFill>
                  <a:schemeClr val="tx1"/>
                </a:solidFill>
                <a:latin typeface="Times New Roman" pitchFamily="18" charset="0"/>
                <a:cs typeface="Times New Roman" pitchFamily="18" charset="0"/>
              </a:rPr>
              <a:t>путем проведения электронного запроса котировок </a:t>
            </a:r>
            <a:r>
              <a:rPr lang="ru-RU" sz="1600" dirty="0">
                <a:solidFill>
                  <a:schemeClr val="tx1"/>
                </a:solidFill>
                <a:latin typeface="Times New Roman" pitchFamily="18" charset="0"/>
                <a:cs typeface="Times New Roman" pitchFamily="18" charset="0"/>
              </a:rPr>
              <a:t>либо </a:t>
            </a:r>
            <a:r>
              <a:rPr lang="ru-RU" sz="1600" b="1" dirty="0">
                <a:solidFill>
                  <a:schemeClr val="tx1"/>
                </a:solidFill>
                <a:latin typeface="Times New Roman" pitchFamily="18" charset="0"/>
                <a:cs typeface="Times New Roman" pitchFamily="18" charset="0"/>
              </a:rPr>
              <a:t>закупки у единственного поставщика (подрядчика, исполнителя)</a:t>
            </a:r>
            <a:r>
              <a:rPr lang="ru-RU" sz="1600" dirty="0">
                <a:solidFill>
                  <a:schemeClr val="tx1"/>
                </a:solidFill>
                <a:latin typeface="Times New Roman" pitchFamily="18" charset="0"/>
                <a:cs typeface="Times New Roman" pitchFamily="18" charset="0"/>
              </a:rPr>
              <a:t>, </a:t>
            </a:r>
            <a:r>
              <a:rPr lang="ru-RU" sz="1600" b="1" dirty="0">
                <a:solidFill>
                  <a:schemeClr val="tx1"/>
                </a:solidFill>
                <a:latin typeface="Times New Roman" pitchFamily="18" charset="0"/>
                <a:cs typeface="Times New Roman" pitchFamily="18" charset="0"/>
              </a:rPr>
              <a:t>обязан</a:t>
            </a:r>
            <a:r>
              <a:rPr lang="ru-RU" sz="1600" dirty="0">
                <a:solidFill>
                  <a:schemeClr val="tx1"/>
                </a:solidFill>
                <a:latin typeface="Times New Roman" pitchFamily="18" charset="0"/>
                <a:cs typeface="Times New Roman" pitchFamily="18" charset="0"/>
              </a:rPr>
              <a:t> осуществлять закупки товаров, работ, услуг, включенных в перечень, утвержденный Распоряжением Правительства РФ от 21.03.2016 </a:t>
            </a:r>
            <a:r>
              <a:rPr lang="en-US" sz="1600" dirty="0">
                <a:solidFill>
                  <a:schemeClr val="tx1"/>
                </a:solidFill>
                <a:latin typeface="Times New Roman" pitchFamily="18" charset="0"/>
                <a:cs typeface="Times New Roman" pitchFamily="18" charset="0"/>
              </a:rPr>
              <a:t>N 471-</a:t>
            </a:r>
            <a:r>
              <a:rPr lang="ru-RU" sz="1600" dirty="0">
                <a:solidFill>
                  <a:schemeClr val="tx1"/>
                </a:solidFill>
                <a:latin typeface="Times New Roman" pitchFamily="18" charset="0"/>
                <a:cs typeface="Times New Roman" pitchFamily="18" charset="0"/>
              </a:rPr>
              <a:t>р </a:t>
            </a:r>
            <a:r>
              <a:rPr lang="ru-RU" sz="1600" dirty="0" smtClean="0">
                <a:solidFill>
                  <a:schemeClr val="tx1"/>
                </a:solidFill>
                <a:latin typeface="Times New Roman" pitchFamily="18" charset="0"/>
                <a:cs typeface="Times New Roman" pitchFamily="18" charset="0"/>
              </a:rPr>
              <a:t>             «</a:t>
            </a:r>
            <a:r>
              <a:rPr lang="ru-RU" sz="1600" dirty="0">
                <a:solidFill>
                  <a:schemeClr val="tx1"/>
                </a:solidFill>
                <a:latin typeface="Times New Roman" pitchFamily="18" charset="0"/>
                <a:cs typeface="Times New Roman" pitchFamily="18" charset="0"/>
              </a:rPr>
              <a:t>О перечне товаров, работ, услуг, в случае осуществления закупок которых заказчик обязан проводить аукцион в электронной форме (электронный аукцион)» (</a:t>
            </a:r>
            <a:r>
              <a:rPr lang="ru-RU" sz="1600" b="1" dirty="0">
                <a:solidFill>
                  <a:schemeClr val="tx1"/>
                </a:solidFill>
                <a:latin typeface="Times New Roman" pitchFamily="18" charset="0"/>
                <a:cs typeface="Times New Roman" pitchFamily="18" charset="0"/>
              </a:rPr>
              <a:t>Аукционный перечень</a:t>
            </a:r>
            <a:r>
              <a:rPr lang="ru-RU" sz="1600" dirty="0" smtClean="0">
                <a:solidFill>
                  <a:schemeClr val="tx1"/>
                </a:solidFill>
                <a:latin typeface="Times New Roman" pitchFamily="18" charset="0"/>
                <a:cs typeface="Times New Roman" pitchFamily="18" charset="0"/>
              </a:rPr>
              <a:t>).</a:t>
            </a:r>
          </a:p>
          <a:p>
            <a:pPr algn="just">
              <a:spcBef>
                <a:spcPts val="0"/>
              </a:spcBef>
            </a:pPr>
            <a:r>
              <a:rPr lang="ru-RU" sz="1600" dirty="0" smtClean="0">
                <a:solidFill>
                  <a:schemeClr val="tx1"/>
                </a:solidFill>
                <a:latin typeface="Times New Roman" pitchFamily="18" charset="0"/>
                <a:cs typeface="Times New Roman" pitchFamily="18" charset="0"/>
              </a:rPr>
              <a:t> </a:t>
            </a:r>
            <a:r>
              <a:rPr lang="ru-RU" sz="1600" i="1" u="sng" dirty="0" smtClean="0">
                <a:solidFill>
                  <a:schemeClr val="tx1"/>
                </a:solidFill>
                <a:latin typeface="Times New Roman" pitchFamily="18" charset="0"/>
                <a:cs typeface="Times New Roman" pitchFamily="18" charset="0"/>
              </a:rPr>
              <a:t>Нельзя </a:t>
            </a:r>
            <a:r>
              <a:rPr lang="ru-RU" sz="1600" i="1" u="sng" dirty="0">
                <a:solidFill>
                  <a:schemeClr val="tx1"/>
                </a:solidFill>
                <a:latin typeface="Times New Roman" pitchFamily="18" charset="0"/>
                <a:cs typeface="Times New Roman" pitchFamily="18" charset="0"/>
              </a:rPr>
              <a:t>проводить конкурс если объект закупки включен в аукционный </a:t>
            </a:r>
            <a:r>
              <a:rPr lang="ru-RU" sz="1600" i="1" u="sng" dirty="0" smtClean="0">
                <a:solidFill>
                  <a:schemeClr val="tx1"/>
                </a:solidFill>
                <a:latin typeface="Times New Roman" pitchFamily="18" charset="0"/>
                <a:cs typeface="Times New Roman" pitchFamily="18" charset="0"/>
              </a:rPr>
              <a:t>перечень</a:t>
            </a:r>
          </a:p>
          <a:p>
            <a:pPr algn="just">
              <a:spcBef>
                <a:spcPts val="0"/>
              </a:spcBef>
            </a:pPr>
            <a:endParaRPr lang="ru-RU" sz="1600" dirty="0" smtClean="0">
              <a:solidFill>
                <a:schemeClr val="tx1"/>
              </a:solidFill>
              <a:latin typeface="Times New Roman" pitchFamily="18" charset="0"/>
              <a:cs typeface="Times New Roman" pitchFamily="18" charset="0"/>
            </a:endParaRPr>
          </a:p>
          <a:p>
            <a:pPr algn="just">
              <a:spcBef>
                <a:spcPts val="0"/>
              </a:spcBef>
            </a:pPr>
            <a:r>
              <a:rPr lang="ru-RU" sz="1600" dirty="0" smtClean="0">
                <a:solidFill>
                  <a:schemeClr val="tx1"/>
                </a:solidFill>
                <a:latin typeface="Times New Roman" pitchFamily="18" charset="0"/>
                <a:cs typeface="Times New Roman" pitchFamily="18" charset="0"/>
              </a:rPr>
              <a:t>На </a:t>
            </a:r>
            <a:r>
              <a:rPr lang="ru-RU" sz="1600" dirty="0">
                <a:solidFill>
                  <a:schemeClr val="tx1"/>
                </a:solidFill>
                <a:latin typeface="Times New Roman" pitchFamily="18" charset="0"/>
                <a:cs typeface="Times New Roman" pitchFamily="18" charset="0"/>
              </a:rPr>
              <a:t>уровне субъекта РФ может быть утвержден свой аукционный перечень (дополнительный)</a:t>
            </a:r>
          </a:p>
          <a:p>
            <a:pPr marL="114300" indent="0" algn="just">
              <a:spcBef>
                <a:spcPts val="0"/>
              </a:spcBef>
              <a:buNone/>
            </a:pPr>
            <a:r>
              <a:rPr lang="ru-RU" sz="1600" dirty="0">
                <a:solidFill>
                  <a:schemeClr val="tx1"/>
                </a:solidFill>
                <a:latin typeface="Times New Roman" pitchFamily="18" charset="0"/>
                <a:cs typeface="Times New Roman" pitchFamily="18" charset="0"/>
              </a:rPr>
              <a:t> </a:t>
            </a:r>
          </a:p>
          <a:p>
            <a:pPr algn="just">
              <a:spcBef>
                <a:spcPts val="0"/>
              </a:spcBef>
            </a:pPr>
            <a:r>
              <a:rPr lang="ru-RU" sz="1600" dirty="0">
                <a:solidFill>
                  <a:schemeClr val="tx1"/>
                </a:solidFill>
                <a:latin typeface="Times New Roman" pitchFamily="18" charset="0"/>
                <a:cs typeface="Times New Roman" pitchFamily="18" charset="0"/>
              </a:rPr>
              <a:t>Все что не вошло в аукционные перечни также можно осуществлять посредством проведения аукциона</a:t>
            </a:r>
            <a:r>
              <a:rPr lang="ru-RU" sz="1600" dirty="0" smtClean="0">
                <a:solidFill>
                  <a:schemeClr val="tx1"/>
                </a:solidFill>
                <a:latin typeface="Times New Roman" pitchFamily="18" charset="0"/>
                <a:cs typeface="Times New Roman" pitchFamily="18" charset="0"/>
              </a:rPr>
              <a:t>.</a:t>
            </a:r>
          </a:p>
          <a:p>
            <a:pPr algn="just">
              <a:spcBef>
                <a:spcPts val="0"/>
              </a:spcBef>
            </a:pPr>
            <a:endParaRPr lang="ru-RU" sz="1600" dirty="0">
              <a:solidFill>
                <a:schemeClr val="tx1"/>
              </a:solidFill>
              <a:latin typeface="Times New Roman" pitchFamily="18" charset="0"/>
              <a:cs typeface="Times New Roman" pitchFamily="18" charset="0"/>
            </a:endParaRPr>
          </a:p>
          <a:p>
            <a:pPr algn="just">
              <a:spcBef>
                <a:spcPts val="0"/>
              </a:spcBef>
            </a:pPr>
            <a:r>
              <a:rPr lang="ru-RU" sz="1600" b="1" dirty="0">
                <a:solidFill>
                  <a:schemeClr val="tx1"/>
                </a:solidFill>
                <a:latin typeface="Times New Roman" pitchFamily="18" charset="0"/>
                <a:cs typeface="Times New Roman" pitchFamily="18" charset="0"/>
              </a:rPr>
              <a:t>Закупки услуг по организации отдыха детей и их оздоровления</a:t>
            </a:r>
            <a:r>
              <a:rPr lang="ru-RU" sz="1600" dirty="0">
                <a:solidFill>
                  <a:schemeClr val="tx1"/>
                </a:solidFill>
                <a:latin typeface="Times New Roman" pitchFamily="18" charset="0"/>
                <a:cs typeface="Times New Roman" pitchFamily="18" charset="0"/>
              </a:rPr>
              <a:t> не осуществляются путем проведения аукционов.</a:t>
            </a:r>
          </a:p>
        </p:txBody>
      </p:sp>
    </p:spTree>
    <p:extLst>
      <p:ext uri="{BB962C8B-B14F-4D97-AF65-F5344CB8AC3E}">
        <p14:creationId xmlns:p14="http://schemas.microsoft.com/office/powerpoint/2010/main" val="341714857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0" y="115888"/>
            <a:ext cx="8785225" cy="6626225"/>
          </a:xfrm>
        </p:spPr>
        <p:txBody>
          <a:bodyPr>
            <a:normAutofit/>
          </a:bodyPr>
          <a:lstStyle/>
          <a:p>
            <a:r>
              <a:rPr lang="ru-RU" b="1" dirty="0" smtClean="0">
                <a:solidFill>
                  <a:schemeClr val="tx1"/>
                </a:solidFill>
                <a:latin typeface="Century Gothic (Основной текст)"/>
              </a:rPr>
              <a:t>Спасибо за внимание!</a:t>
            </a:r>
            <a:br>
              <a:rPr lang="ru-RU" b="1" dirty="0" smtClean="0">
                <a:solidFill>
                  <a:schemeClr val="tx1"/>
                </a:solidFill>
                <a:latin typeface="Century Gothic (Основной текст)"/>
              </a:rPr>
            </a:br>
            <a:r>
              <a:rPr lang="ru-RU" b="1" dirty="0">
                <a:solidFill>
                  <a:schemeClr val="tx1"/>
                </a:solidFill>
                <a:latin typeface="Century Gothic (Основной текст)"/>
              </a:rPr>
              <a:t/>
            </a:r>
            <a:br>
              <a:rPr lang="ru-RU" b="1" dirty="0">
                <a:solidFill>
                  <a:schemeClr val="tx1"/>
                </a:solidFill>
                <a:latin typeface="Century Gothic (Основной текст)"/>
              </a:rPr>
            </a:br>
            <a:r>
              <a:rPr lang="ru-RU" b="1" dirty="0" smtClean="0">
                <a:latin typeface="Century Gothic (Основной текст)"/>
              </a:rPr>
              <a:t/>
            </a:r>
            <a:br>
              <a:rPr lang="ru-RU" b="1" dirty="0" smtClean="0">
                <a:latin typeface="Century Gothic (Основной текст)"/>
              </a:rPr>
            </a:br>
            <a:r>
              <a:rPr lang="ru-RU" b="1" dirty="0" smtClean="0">
                <a:latin typeface="+mn-lt"/>
              </a:rPr>
              <a:t/>
            </a:r>
            <a:br>
              <a:rPr lang="ru-RU" b="1" dirty="0" smtClean="0">
                <a:latin typeface="+mn-lt"/>
              </a:rPr>
            </a:br>
            <a:r>
              <a:rPr lang="ru-RU" sz="2400" dirty="0" smtClean="0">
                <a:solidFill>
                  <a:schemeClr val="tx1"/>
                </a:solidFill>
                <a:latin typeface="Century Gothic (Основной текст)"/>
              </a:rPr>
              <a:t>Долуденко Юлия Александровна</a:t>
            </a:r>
            <a:br>
              <a:rPr lang="ru-RU" sz="2400" dirty="0" smtClean="0">
                <a:solidFill>
                  <a:schemeClr val="tx1"/>
                </a:solidFill>
                <a:latin typeface="Century Gothic (Основной текст)"/>
              </a:rPr>
            </a:br>
            <a:r>
              <a:rPr lang="en-US" sz="2400" dirty="0" smtClean="0">
                <a:solidFill>
                  <a:schemeClr val="tx1"/>
                </a:solidFill>
                <a:latin typeface="Century Gothic (Основной текст)"/>
              </a:rPr>
              <a:t/>
            </a:r>
            <a:br>
              <a:rPr lang="en-US" sz="2400" dirty="0" smtClean="0">
                <a:solidFill>
                  <a:schemeClr val="tx1"/>
                </a:solidFill>
                <a:latin typeface="Century Gothic (Основной текст)"/>
              </a:rPr>
            </a:br>
            <a:r>
              <a:rPr lang="ru-RU" sz="2400" cap="none" dirty="0" smtClean="0">
                <a:solidFill>
                  <a:schemeClr val="tx1"/>
                </a:solidFill>
                <a:latin typeface="Century Gothic (Основной текст)"/>
              </a:rPr>
              <a:t>Тел</a:t>
            </a:r>
            <a:r>
              <a:rPr lang="ru-RU" sz="2400" cap="none" dirty="0">
                <a:solidFill>
                  <a:schemeClr val="tx1"/>
                </a:solidFill>
                <a:latin typeface="Century Gothic (Основной текст)"/>
              </a:rPr>
              <a:t>: +7 (4722) 32-86-69 </a:t>
            </a:r>
          </a:p>
        </p:txBody>
      </p:sp>
    </p:spTree>
    <p:extLst>
      <p:ext uri="{BB962C8B-B14F-4D97-AF65-F5344CB8AC3E}">
        <p14:creationId xmlns:p14="http://schemas.microsoft.com/office/powerpoint/2010/main" val="22109635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148420"/>
          </a:xfrm>
        </p:spPr>
        <p:txBody>
          <a:bodyPr>
            <a:noAutofit/>
          </a:bodyPr>
          <a:lstStyle/>
          <a:p>
            <a:r>
              <a:rPr lang="ru-RU" sz="2400" b="1" dirty="0" smtClean="0">
                <a:latin typeface="Times New Roman" pitchFamily="18" charset="0"/>
                <a:cs typeface="Times New Roman" pitchFamily="18" charset="0"/>
              </a:rPr>
              <a:t>Заявка на участие в Открытом конкурсе </a:t>
            </a:r>
            <a:br>
              <a:rPr lang="ru-RU" sz="2400" b="1" dirty="0" smtClean="0">
                <a:latin typeface="Times New Roman" pitchFamily="18" charset="0"/>
                <a:cs typeface="Times New Roman" pitchFamily="18" charset="0"/>
              </a:rPr>
            </a:br>
            <a:r>
              <a:rPr lang="ru-RU" sz="2400" b="1" dirty="0" smtClean="0">
                <a:latin typeface="Times New Roman" pitchFamily="18" charset="0"/>
                <a:cs typeface="Times New Roman" pitchFamily="18" charset="0"/>
              </a:rPr>
              <a:t>в </a:t>
            </a:r>
            <a:r>
              <a:rPr lang="ru-RU" sz="2400" b="1" dirty="0">
                <a:latin typeface="Times New Roman" pitchFamily="18" charset="0"/>
                <a:cs typeface="Times New Roman" pitchFamily="18" charset="0"/>
              </a:rPr>
              <a:t>электронной </a:t>
            </a:r>
            <a:r>
              <a:rPr lang="ru-RU" sz="2400" b="1" dirty="0" smtClean="0">
                <a:latin typeface="Times New Roman" pitchFamily="18" charset="0"/>
                <a:cs typeface="Times New Roman" pitchFamily="18" charset="0"/>
              </a:rPr>
              <a:t>форме состоит их 3-х частей</a:t>
            </a:r>
            <a:endParaRPr lang="ru-RU" sz="2400" b="1" dirty="0">
              <a:latin typeface="Times New Roman" pitchFamily="18" charset="0"/>
              <a:cs typeface="Times New Roman" pitchFamily="18" charset="0"/>
            </a:endParaRPr>
          </a:p>
        </p:txBody>
      </p:sp>
      <p:sp>
        <p:nvSpPr>
          <p:cNvPr id="3" name="Объект 2"/>
          <p:cNvSpPr>
            <a:spLocks noGrp="1"/>
          </p:cNvSpPr>
          <p:nvPr>
            <p:ph idx="1"/>
          </p:nvPr>
        </p:nvSpPr>
        <p:spPr>
          <a:xfrm>
            <a:off x="467544" y="1556792"/>
            <a:ext cx="8208912" cy="5184576"/>
          </a:xfrm>
        </p:spPr>
        <p:txBody>
          <a:bodyPr>
            <a:noAutofit/>
          </a:bodyPr>
          <a:lstStyle/>
          <a:p>
            <a:pPr marL="114300" indent="0" algn="just">
              <a:buNone/>
            </a:pPr>
            <a:r>
              <a:rPr lang="ru-RU" sz="1400" b="1" dirty="0" smtClean="0">
                <a:solidFill>
                  <a:srgbClr val="FF0000"/>
                </a:solidFill>
                <a:latin typeface="Times New Roman" pitchFamily="18" charset="0"/>
                <a:cs typeface="Times New Roman" pitchFamily="18" charset="0"/>
              </a:rPr>
              <a:t>1 </a:t>
            </a:r>
            <a:r>
              <a:rPr lang="ru-RU" sz="1400" b="1" dirty="0">
                <a:solidFill>
                  <a:srgbClr val="FF0000"/>
                </a:solidFill>
                <a:latin typeface="Times New Roman" pitchFamily="18" charset="0"/>
                <a:cs typeface="Times New Roman" pitchFamily="18" charset="0"/>
              </a:rPr>
              <a:t>ЧАСТЬ</a:t>
            </a:r>
            <a:r>
              <a:rPr lang="ru-RU" sz="1400" b="1" dirty="0" smtClean="0">
                <a:solidFill>
                  <a:srgbClr val="FF0000"/>
                </a:solidFill>
                <a:latin typeface="Times New Roman" pitchFamily="18" charset="0"/>
                <a:cs typeface="Times New Roman" pitchFamily="18" charset="0"/>
              </a:rPr>
              <a:t>:</a:t>
            </a:r>
            <a:r>
              <a:rPr lang="ru-RU" sz="1400" dirty="0">
                <a:solidFill>
                  <a:srgbClr val="FF0000"/>
                </a:solidFill>
                <a:latin typeface="Times New Roman" pitchFamily="18" charset="0"/>
                <a:cs typeface="Times New Roman" pitchFamily="18" charset="0"/>
              </a:rPr>
              <a:t>	</a:t>
            </a:r>
            <a:r>
              <a:rPr lang="ru-RU" sz="1400" dirty="0" smtClean="0">
                <a:solidFill>
                  <a:schemeClr val="tx1"/>
                </a:solidFill>
                <a:latin typeface="Times New Roman" pitchFamily="18" charset="0"/>
                <a:cs typeface="Times New Roman" pitchFamily="18" charset="0"/>
              </a:rPr>
              <a:t>- </a:t>
            </a:r>
            <a:r>
              <a:rPr lang="ru-RU" sz="1400" b="1" dirty="0" smtClean="0">
                <a:solidFill>
                  <a:schemeClr val="tx1"/>
                </a:solidFill>
                <a:latin typeface="Times New Roman" pitchFamily="18" charset="0"/>
                <a:cs typeface="Times New Roman" pitchFamily="18" charset="0"/>
              </a:rPr>
              <a:t>характеристики </a:t>
            </a:r>
            <a:r>
              <a:rPr lang="ru-RU" sz="1400" b="1" dirty="0">
                <a:solidFill>
                  <a:schemeClr val="tx1"/>
                </a:solidFill>
                <a:latin typeface="Times New Roman" pitchFamily="18" charset="0"/>
                <a:cs typeface="Times New Roman" pitchFamily="18" charset="0"/>
              </a:rPr>
              <a:t>предлагаемого участником закупки </a:t>
            </a:r>
            <a:r>
              <a:rPr lang="ru-RU" sz="1400" b="1" dirty="0" smtClean="0">
                <a:solidFill>
                  <a:schemeClr val="tx1"/>
                </a:solidFill>
                <a:latin typeface="Times New Roman" pitchFamily="18" charset="0"/>
                <a:cs typeface="Times New Roman" pitchFamily="18" charset="0"/>
              </a:rPr>
              <a:t>товара </a:t>
            </a:r>
            <a:r>
              <a:rPr lang="ru-RU" sz="1400" dirty="0">
                <a:solidFill>
                  <a:schemeClr val="tx1"/>
                </a:solidFill>
                <a:latin typeface="Times New Roman" pitchFamily="18" charset="0"/>
                <a:cs typeface="Times New Roman" pitchFamily="18" charset="0"/>
              </a:rPr>
              <a:t>(в т. ч. </a:t>
            </a:r>
            <a:r>
              <a:rPr lang="ru-RU" sz="1400" b="1" dirty="0">
                <a:solidFill>
                  <a:schemeClr val="tx1"/>
                </a:solidFill>
                <a:latin typeface="Times New Roman" pitchFamily="18" charset="0"/>
                <a:cs typeface="Times New Roman" pitchFamily="18" charset="0"/>
              </a:rPr>
              <a:t>поставляемого</a:t>
            </a:r>
            <a:r>
              <a:rPr lang="ru-RU" sz="1400" dirty="0">
                <a:solidFill>
                  <a:schemeClr val="tx1"/>
                </a:solidFill>
                <a:latin typeface="Times New Roman" pitchFamily="18" charset="0"/>
                <a:cs typeface="Times New Roman" pitchFamily="18" charset="0"/>
              </a:rPr>
              <a:t> при </a:t>
            </a:r>
            <a:r>
              <a:rPr lang="ru-RU" sz="1400" dirty="0" smtClean="0">
                <a:solidFill>
                  <a:schemeClr val="tx1"/>
                </a:solidFill>
                <a:latin typeface="Times New Roman" pitchFamily="18" charset="0"/>
                <a:cs typeface="Times New Roman" pitchFamily="18" charset="0"/>
              </a:rPr>
              <a:t>выполнении </a:t>
            </a:r>
            <a:r>
              <a:rPr lang="ru-RU" sz="1400" dirty="0">
                <a:solidFill>
                  <a:schemeClr val="tx1"/>
                </a:solidFill>
                <a:latin typeface="Times New Roman" pitchFamily="18" charset="0"/>
                <a:cs typeface="Times New Roman" pitchFamily="18" charset="0"/>
              </a:rPr>
              <a:t>работ, оказании услуг)</a:t>
            </a:r>
            <a:r>
              <a:rPr lang="ru-RU" sz="1400" dirty="0" smtClean="0">
                <a:solidFill>
                  <a:schemeClr val="tx1"/>
                </a:solidFill>
                <a:latin typeface="Times New Roman" pitchFamily="18" charset="0"/>
                <a:cs typeface="Times New Roman" pitchFamily="18" charset="0"/>
              </a:rPr>
              <a:t>, </a:t>
            </a:r>
            <a:r>
              <a:rPr lang="ru-RU" sz="1400" dirty="0">
                <a:solidFill>
                  <a:schemeClr val="tx1"/>
                </a:solidFill>
                <a:latin typeface="Times New Roman" pitchFamily="18" charset="0"/>
                <a:cs typeface="Times New Roman" pitchFamily="18" charset="0"/>
              </a:rPr>
              <a:t>соответствующие показателям, установленным в описании объекта закупки, товарный знак (при наличии у товара товарного знака</a:t>
            </a:r>
            <a:r>
              <a:rPr lang="ru-RU" sz="1400" dirty="0" smtClean="0">
                <a:solidFill>
                  <a:schemeClr val="tx1"/>
                </a:solidFill>
                <a:latin typeface="Times New Roman" pitchFamily="18" charset="0"/>
                <a:cs typeface="Times New Roman" pitchFamily="18" charset="0"/>
              </a:rPr>
              <a:t>);</a:t>
            </a:r>
          </a:p>
          <a:p>
            <a:pPr marL="114300" indent="0" algn="just">
              <a:buNone/>
            </a:pPr>
            <a:r>
              <a:rPr lang="ru-RU" sz="1200" b="1" i="1" dirty="0" smtClean="0">
                <a:solidFill>
                  <a:schemeClr val="tx1"/>
                </a:solidFill>
                <a:latin typeface="Times New Roman" pitchFamily="18" charset="0"/>
                <a:ea typeface="Calibri"/>
                <a:cs typeface="Times New Roman" pitchFamily="18" charset="0"/>
              </a:rPr>
              <a:t>может </a:t>
            </a:r>
            <a:r>
              <a:rPr lang="ru-RU" sz="1200" b="1" i="1" dirty="0">
                <a:solidFill>
                  <a:schemeClr val="tx1"/>
                </a:solidFill>
                <a:latin typeface="Times New Roman" pitchFamily="18" charset="0"/>
                <a:ea typeface="Calibri"/>
                <a:cs typeface="Times New Roman" pitchFamily="18" charset="0"/>
              </a:rPr>
              <a:t>не включаться </a:t>
            </a:r>
            <a:r>
              <a:rPr lang="ru-RU" sz="1200" i="1" dirty="0">
                <a:solidFill>
                  <a:schemeClr val="tx1"/>
                </a:solidFill>
                <a:latin typeface="Times New Roman" pitchFamily="18" charset="0"/>
                <a:ea typeface="Calibri"/>
                <a:cs typeface="Times New Roman" pitchFamily="18" charset="0"/>
              </a:rPr>
              <a:t>в заявку на участие в закупке в случае указания заказчиком в описании объекта закупки товарного знака и предложения участником закупки товара, в том числе поставляемого заказчику при выполнении закупаемых работ, оказании закупаемых услуг, обозначенного таким товарным </a:t>
            </a:r>
            <a:r>
              <a:rPr lang="ru-RU" sz="1200" i="1" dirty="0" smtClean="0">
                <a:solidFill>
                  <a:schemeClr val="tx1"/>
                </a:solidFill>
                <a:latin typeface="Times New Roman" pitchFamily="18" charset="0"/>
                <a:ea typeface="Calibri"/>
                <a:cs typeface="Times New Roman" pitchFamily="18" charset="0"/>
              </a:rPr>
              <a:t>знаком.</a:t>
            </a:r>
          </a:p>
          <a:p>
            <a:pPr marL="114300" indent="0" algn="just">
              <a:buNone/>
            </a:pPr>
            <a:r>
              <a:rPr lang="ru-RU" sz="1200" b="1" i="1" dirty="0" smtClean="0">
                <a:solidFill>
                  <a:schemeClr val="tx1"/>
                </a:solidFill>
                <a:latin typeface="Times New Roman" pitchFamily="18" charset="0"/>
                <a:ea typeface="Calibri"/>
                <a:cs typeface="Times New Roman" pitchFamily="18" charset="0"/>
              </a:rPr>
              <a:t>не включается </a:t>
            </a:r>
            <a:r>
              <a:rPr lang="ru-RU" sz="1200" i="1" dirty="0" smtClean="0">
                <a:solidFill>
                  <a:schemeClr val="tx1"/>
                </a:solidFill>
                <a:latin typeface="Times New Roman" pitchFamily="18" charset="0"/>
                <a:ea typeface="Calibri"/>
                <a:cs typeface="Times New Roman" pitchFamily="18" charset="0"/>
              </a:rPr>
              <a:t>, если описание </a:t>
            </a:r>
            <a:r>
              <a:rPr lang="ru-RU" sz="1200" i="1" dirty="0">
                <a:solidFill>
                  <a:schemeClr val="tx1"/>
                </a:solidFill>
                <a:latin typeface="Times New Roman" pitchFamily="18" charset="0"/>
                <a:ea typeface="Calibri"/>
                <a:cs typeface="Times New Roman" pitchFamily="18" charset="0"/>
              </a:rPr>
              <a:t>объекта закупки при осуществлении закупки работ по строительству, реконструкции, капитальному ремонту, сносу объекта капитального </a:t>
            </a:r>
            <a:r>
              <a:rPr lang="ru-RU" sz="1200" i="1" dirty="0" smtClean="0">
                <a:solidFill>
                  <a:schemeClr val="tx1"/>
                </a:solidFill>
                <a:latin typeface="Times New Roman" pitchFamily="18" charset="0"/>
                <a:ea typeface="Calibri"/>
                <a:cs typeface="Times New Roman" pitchFamily="18" charset="0"/>
              </a:rPr>
              <a:t>строительства содержит </a:t>
            </a:r>
            <a:r>
              <a:rPr lang="ru-RU" sz="1200" i="1" dirty="0">
                <a:solidFill>
                  <a:schemeClr val="tx1"/>
                </a:solidFill>
                <a:latin typeface="Times New Roman" pitchFamily="18" charset="0"/>
                <a:ea typeface="Calibri"/>
                <a:cs typeface="Times New Roman" pitchFamily="18" charset="0"/>
              </a:rPr>
              <a:t>проектную </a:t>
            </a:r>
            <a:r>
              <a:rPr lang="ru-RU" sz="1200" i="1" dirty="0" smtClean="0">
                <a:solidFill>
                  <a:schemeClr val="tx1"/>
                </a:solidFill>
                <a:latin typeface="Times New Roman" pitchFamily="18" charset="0"/>
                <a:ea typeface="Calibri"/>
                <a:cs typeface="Times New Roman" pitchFamily="18" charset="0"/>
              </a:rPr>
              <a:t>документацию, или </a:t>
            </a:r>
            <a:r>
              <a:rPr lang="ru-RU" sz="1200" i="1" dirty="0">
                <a:solidFill>
                  <a:schemeClr val="tx1"/>
                </a:solidFill>
                <a:latin typeface="Times New Roman" pitchFamily="18" charset="0"/>
                <a:ea typeface="Calibri"/>
                <a:cs typeface="Times New Roman" pitchFamily="18" charset="0"/>
              </a:rPr>
              <a:t>типовую проектную документацию, или смету на капитальный ремонт объекта капитального строительства, </a:t>
            </a:r>
            <a:r>
              <a:rPr lang="ru-RU" sz="1200" i="1" dirty="0" smtClean="0">
                <a:solidFill>
                  <a:schemeClr val="tx1"/>
                </a:solidFill>
                <a:latin typeface="Times New Roman" pitchFamily="18" charset="0"/>
                <a:ea typeface="Calibri"/>
                <a:cs typeface="Times New Roman" pitchFamily="18" charset="0"/>
              </a:rPr>
              <a:t>а </a:t>
            </a:r>
            <a:r>
              <a:rPr lang="ru-RU" sz="1200" i="1" dirty="0">
                <a:solidFill>
                  <a:schemeClr val="tx1"/>
                </a:solidFill>
                <a:latin typeface="Times New Roman" pitchFamily="18" charset="0"/>
                <a:ea typeface="Calibri"/>
                <a:cs typeface="Times New Roman" pitchFamily="18" charset="0"/>
              </a:rPr>
              <a:t>также случаев осуществления закупки в соответствии с </a:t>
            </a:r>
            <a:r>
              <a:rPr lang="ru-RU" sz="1200" i="1" dirty="0" smtClean="0">
                <a:solidFill>
                  <a:schemeClr val="tx1"/>
                </a:solidFill>
                <a:latin typeface="Times New Roman" pitchFamily="18" charset="0"/>
                <a:ea typeface="Calibri"/>
                <a:cs typeface="Times New Roman" pitchFamily="18" charset="0"/>
              </a:rPr>
              <a:t>ч. 16 и 16.1. </a:t>
            </a:r>
            <a:r>
              <a:rPr lang="ru-RU" sz="1200" i="1" dirty="0">
                <a:solidFill>
                  <a:schemeClr val="tx1"/>
                </a:solidFill>
                <a:latin typeface="Times New Roman" pitchFamily="18" charset="0"/>
                <a:ea typeface="Calibri"/>
                <a:cs typeface="Times New Roman" pitchFamily="18" charset="0"/>
              </a:rPr>
              <a:t>Федерального </a:t>
            </a:r>
            <a:r>
              <a:rPr lang="ru-RU" sz="1200" i="1" dirty="0" smtClean="0">
                <a:solidFill>
                  <a:schemeClr val="tx1"/>
                </a:solidFill>
                <a:latin typeface="Times New Roman" pitchFamily="18" charset="0"/>
                <a:ea typeface="Calibri"/>
                <a:cs typeface="Times New Roman" pitchFamily="18" charset="0"/>
              </a:rPr>
              <a:t>закона № 44-ФЗ, </a:t>
            </a:r>
            <a:r>
              <a:rPr lang="ru-RU" sz="1200" i="1" dirty="0">
                <a:solidFill>
                  <a:schemeClr val="tx1"/>
                </a:solidFill>
                <a:latin typeface="Times New Roman" pitchFamily="18" charset="0"/>
                <a:ea typeface="Calibri"/>
                <a:cs typeface="Times New Roman" pitchFamily="18" charset="0"/>
              </a:rPr>
              <a:t>при которых предметом контракта является в том числе проектирование объекта капитального строительства. </a:t>
            </a:r>
            <a:endParaRPr lang="ru-RU" sz="1200" i="1" dirty="0" smtClean="0">
              <a:solidFill>
                <a:schemeClr val="tx1"/>
              </a:solidFill>
              <a:latin typeface="Times New Roman" pitchFamily="18" charset="0"/>
              <a:cs typeface="Times New Roman" pitchFamily="18" charset="0"/>
            </a:endParaRPr>
          </a:p>
          <a:p>
            <a:pPr marL="114300" indent="0" algn="just">
              <a:buNone/>
            </a:pPr>
            <a:r>
              <a:rPr lang="ru-RU" sz="1400" dirty="0">
                <a:solidFill>
                  <a:schemeClr val="tx1"/>
                </a:solidFill>
                <a:latin typeface="Times New Roman" pitchFamily="18" charset="0"/>
                <a:cs typeface="Times New Roman" pitchFamily="18" charset="0"/>
              </a:rPr>
              <a:t>	</a:t>
            </a:r>
            <a:r>
              <a:rPr lang="ru-RU" sz="1400" dirty="0" smtClean="0">
                <a:solidFill>
                  <a:schemeClr val="tx1"/>
                </a:solidFill>
                <a:latin typeface="Times New Roman" pitchFamily="18" charset="0"/>
                <a:cs typeface="Times New Roman" pitchFamily="18" charset="0"/>
              </a:rPr>
              <a:t>- </a:t>
            </a:r>
            <a:r>
              <a:rPr lang="ru-RU" sz="1400" b="1" dirty="0" smtClean="0">
                <a:solidFill>
                  <a:schemeClr val="tx1"/>
                </a:solidFill>
                <a:latin typeface="Times New Roman" pitchFamily="18" charset="0"/>
                <a:cs typeface="Times New Roman" pitchFamily="18" charset="0"/>
              </a:rPr>
              <a:t>наименование </a:t>
            </a:r>
            <a:r>
              <a:rPr lang="ru-RU" sz="1400" b="1" dirty="0">
                <a:solidFill>
                  <a:schemeClr val="tx1"/>
                </a:solidFill>
                <a:latin typeface="Times New Roman" pitchFamily="18" charset="0"/>
                <a:cs typeface="Times New Roman" pitchFamily="18" charset="0"/>
              </a:rPr>
              <a:t>страны происхождения </a:t>
            </a:r>
            <a:r>
              <a:rPr lang="ru-RU" sz="1400" b="1" dirty="0" smtClean="0">
                <a:solidFill>
                  <a:schemeClr val="tx1"/>
                </a:solidFill>
                <a:latin typeface="Times New Roman" pitchFamily="18" charset="0"/>
                <a:cs typeface="Times New Roman" pitchFamily="18" charset="0"/>
              </a:rPr>
              <a:t>товара </a:t>
            </a:r>
            <a:r>
              <a:rPr lang="ru-RU" sz="1400" b="1" dirty="0" smtClean="0">
                <a:solidFill>
                  <a:schemeClr val="tx1"/>
                </a:solidFill>
                <a:latin typeface="Times New Roman" pitchFamily="18" charset="0"/>
                <a:ea typeface="Calibri"/>
                <a:cs typeface="Times New Roman" pitchFamily="18" charset="0"/>
              </a:rPr>
              <a:t>в </a:t>
            </a:r>
            <a:r>
              <a:rPr lang="ru-RU" sz="1400" b="1" dirty="0">
                <a:solidFill>
                  <a:schemeClr val="tx1"/>
                </a:solidFill>
                <a:latin typeface="Times New Roman" pitchFamily="18" charset="0"/>
                <a:ea typeface="Calibri"/>
                <a:cs typeface="Times New Roman" pitchFamily="18" charset="0"/>
              </a:rPr>
              <a:t>соответствии с общероссийским классификатором, используемым для идентификации стран </a:t>
            </a:r>
            <a:r>
              <a:rPr lang="ru-RU" sz="1400" b="1" dirty="0" smtClean="0">
                <a:solidFill>
                  <a:schemeClr val="tx1"/>
                </a:solidFill>
                <a:latin typeface="Times New Roman" pitchFamily="18" charset="0"/>
                <a:ea typeface="Calibri"/>
                <a:cs typeface="Times New Roman" pitchFamily="18" charset="0"/>
              </a:rPr>
              <a:t>мира</a:t>
            </a:r>
            <a:r>
              <a:rPr lang="ru-RU" sz="1400" b="1" dirty="0" smtClean="0">
                <a:solidFill>
                  <a:schemeClr val="tx1"/>
                </a:solidFill>
                <a:latin typeface="Times New Roman" pitchFamily="18" charset="0"/>
                <a:cs typeface="Times New Roman" pitchFamily="18" charset="0"/>
              </a:rPr>
              <a:t>;</a:t>
            </a:r>
          </a:p>
          <a:p>
            <a:pPr marL="114300" indent="0" algn="just">
              <a:buNone/>
            </a:pPr>
            <a:r>
              <a:rPr lang="ru-RU" sz="1400" b="1" dirty="0">
                <a:solidFill>
                  <a:schemeClr val="tx1"/>
                </a:solidFill>
                <a:latin typeface="Times New Roman" pitchFamily="18" charset="0"/>
                <a:cs typeface="Times New Roman" pitchFamily="18" charset="0"/>
              </a:rPr>
              <a:t>	</a:t>
            </a:r>
            <a:r>
              <a:rPr lang="ru-RU" sz="1400" b="1" dirty="0" smtClean="0">
                <a:solidFill>
                  <a:schemeClr val="tx1"/>
                </a:solidFill>
                <a:latin typeface="Times New Roman" pitchFamily="18" charset="0"/>
                <a:cs typeface="Times New Roman" pitchFamily="18" charset="0"/>
              </a:rPr>
              <a:t>- предложение </a:t>
            </a:r>
            <a:r>
              <a:rPr lang="ru-RU" sz="1400" dirty="0">
                <a:solidFill>
                  <a:schemeClr val="tx1"/>
                </a:solidFill>
                <a:latin typeface="Times New Roman" pitchFamily="18" charset="0"/>
                <a:cs typeface="Times New Roman" pitchFamily="18" charset="0"/>
              </a:rPr>
              <a:t>по критериям </a:t>
            </a:r>
            <a:r>
              <a:rPr lang="ru-RU" sz="1400" b="1" dirty="0" smtClean="0">
                <a:solidFill>
                  <a:schemeClr val="tx1"/>
                </a:solidFill>
                <a:latin typeface="Times New Roman" pitchFamily="18" charset="0"/>
                <a:cs typeface="Times New Roman" pitchFamily="18" charset="0"/>
              </a:rPr>
              <a:t>«</a:t>
            </a:r>
            <a:r>
              <a:rPr lang="ru-RU" sz="1400" dirty="0">
                <a:solidFill>
                  <a:schemeClr val="tx1"/>
                </a:solidFill>
                <a:latin typeface="Times New Roman" pitchFamily="18" charset="0"/>
                <a:ea typeface="Calibri"/>
                <a:cs typeface="Times New Roman" pitchFamily="18" charset="0"/>
              </a:rPr>
              <a:t>расходы на эксплуатацию и ремонт товаров, использование результатов работ</a:t>
            </a:r>
            <a:r>
              <a:rPr lang="ru-RU" sz="1400" b="1" dirty="0" smtClean="0">
                <a:solidFill>
                  <a:schemeClr val="tx1"/>
                </a:solidFill>
                <a:latin typeface="Times New Roman" pitchFamily="18" charset="0"/>
                <a:cs typeface="Times New Roman" pitchFamily="18" charset="0"/>
              </a:rPr>
              <a:t>» </a:t>
            </a:r>
            <a:r>
              <a:rPr lang="ru-RU" sz="1400" dirty="0">
                <a:solidFill>
                  <a:schemeClr val="tx1"/>
                </a:solidFill>
                <a:latin typeface="Times New Roman" pitchFamily="18" charset="0"/>
                <a:cs typeface="Times New Roman" pitchFamily="18" charset="0"/>
              </a:rPr>
              <a:t>и</a:t>
            </a:r>
            <a:r>
              <a:rPr lang="ru-RU" sz="1400" b="1" dirty="0">
                <a:solidFill>
                  <a:schemeClr val="tx1"/>
                </a:solidFill>
                <a:latin typeface="Times New Roman" pitchFamily="18" charset="0"/>
                <a:cs typeface="Times New Roman" pitchFamily="18" charset="0"/>
              </a:rPr>
              <a:t>  </a:t>
            </a:r>
            <a:r>
              <a:rPr lang="ru-RU" sz="1400" b="1" dirty="0" smtClean="0">
                <a:solidFill>
                  <a:schemeClr val="tx1"/>
                </a:solidFill>
                <a:latin typeface="Times New Roman" pitchFamily="18" charset="0"/>
                <a:cs typeface="Times New Roman" pitchFamily="18" charset="0"/>
              </a:rPr>
              <a:t>«</a:t>
            </a:r>
            <a:r>
              <a:rPr lang="ru-RU" sz="1400" dirty="0">
                <a:solidFill>
                  <a:schemeClr val="tx1"/>
                </a:solidFill>
                <a:latin typeface="Times New Roman" pitchFamily="18" charset="0"/>
                <a:ea typeface="Calibri"/>
                <a:cs typeface="Times New Roman" pitchFamily="18" charset="0"/>
              </a:rPr>
              <a:t>качественные, функциональные и экологические характеристики объекта закупки</a:t>
            </a:r>
            <a:r>
              <a:rPr lang="ru-RU" sz="1400" b="1" dirty="0" smtClean="0">
                <a:solidFill>
                  <a:schemeClr val="tx1"/>
                </a:solidFill>
                <a:latin typeface="Times New Roman" pitchFamily="18" charset="0"/>
                <a:cs typeface="Times New Roman" pitchFamily="18" charset="0"/>
              </a:rPr>
              <a:t>»</a:t>
            </a:r>
            <a:r>
              <a:rPr lang="ru-RU" sz="1400" dirty="0" smtClean="0">
                <a:solidFill>
                  <a:schemeClr val="tx1"/>
                </a:solidFill>
                <a:latin typeface="Times New Roman" pitchFamily="18" charset="0"/>
                <a:cs typeface="Times New Roman" pitchFamily="18" charset="0"/>
              </a:rPr>
              <a:t> </a:t>
            </a:r>
            <a:r>
              <a:rPr lang="ru-RU" sz="1400" dirty="0">
                <a:solidFill>
                  <a:schemeClr val="tx1"/>
                </a:solidFill>
                <a:latin typeface="Times New Roman" pitchFamily="18" charset="0"/>
                <a:cs typeface="Times New Roman" pitchFamily="18" charset="0"/>
              </a:rPr>
              <a:t>(отсутствие — не основание для отклонения заявки) </a:t>
            </a:r>
            <a:endParaRPr lang="ru-RU" sz="1400" dirty="0" smtClean="0">
              <a:solidFill>
                <a:schemeClr val="tx1"/>
              </a:solidFill>
              <a:latin typeface="Times New Roman" pitchFamily="18" charset="0"/>
              <a:cs typeface="Times New Roman" pitchFamily="18" charset="0"/>
            </a:endParaRPr>
          </a:p>
          <a:p>
            <a:pPr marL="114300" lvl="0" indent="0" algn="just">
              <a:buClr>
                <a:srgbClr val="93A299"/>
              </a:buClr>
              <a:buNone/>
            </a:pPr>
            <a:r>
              <a:rPr lang="ru-RU" sz="1200" b="1" i="1" dirty="0">
                <a:solidFill>
                  <a:prstClr val="black"/>
                </a:solidFill>
                <a:latin typeface="Times New Roman" pitchFamily="18" charset="0"/>
                <a:ea typeface="Calibri"/>
                <a:cs typeface="Times New Roman" pitchFamily="18" charset="0"/>
              </a:rPr>
              <a:t>не включается </a:t>
            </a:r>
            <a:r>
              <a:rPr lang="ru-RU" sz="1200" i="1" dirty="0">
                <a:solidFill>
                  <a:prstClr val="black"/>
                </a:solidFill>
                <a:latin typeface="Times New Roman" pitchFamily="18" charset="0"/>
                <a:ea typeface="Calibri"/>
                <a:cs typeface="Times New Roman" pitchFamily="18" charset="0"/>
              </a:rPr>
              <a:t>, если описание объекта закупки при осуществлении закупки работ по строительству, реконструкции, капитальному ремонту, сносу объекта капитального строительства содержит проектную документацию, или типовую проектную документацию, или смету на капитальный ремонт объекта капитального строительства, а также случаев осуществления закупки в соответствии с ч. 16 и 16.1. Федерального закона № 44-ФЗ, при которых предметом контракта является в том числе проектирование объекта капитального строительства. </a:t>
            </a:r>
            <a:endParaRPr lang="ru-RU" sz="1200" i="1" dirty="0">
              <a:solidFill>
                <a:prstClr val="black"/>
              </a:solidFill>
              <a:latin typeface="Times New Roman" pitchFamily="18" charset="0"/>
              <a:cs typeface="Times New Roman" pitchFamily="18" charset="0"/>
            </a:endParaRPr>
          </a:p>
          <a:p>
            <a:pPr marL="114300" indent="0" algn="just">
              <a:buNone/>
            </a:pPr>
            <a:r>
              <a:rPr lang="ru-RU" sz="1400" dirty="0">
                <a:solidFill>
                  <a:prstClr val="black"/>
                </a:solidFill>
                <a:latin typeface="Times New Roman" pitchFamily="18" charset="0"/>
                <a:cs typeface="Times New Roman" pitchFamily="18" charset="0"/>
              </a:rPr>
              <a:t>	</a:t>
            </a:r>
            <a:r>
              <a:rPr lang="ru-RU" sz="1400" dirty="0" smtClean="0">
                <a:solidFill>
                  <a:prstClr val="black"/>
                </a:solidFill>
                <a:latin typeface="Times New Roman" pitchFamily="18" charset="0"/>
                <a:cs typeface="Times New Roman" pitchFamily="18" charset="0"/>
              </a:rPr>
              <a:t>- </a:t>
            </a:r>
            <a:r>
              <a:rPr lang="ru-RU" sz="1400" dirty="0" smtClean="0">
                <a:solidFill>
                  <a:schemeClr val="tx1"/>
                </a:solidFill>
                <a:latin typeface="Times New Roman" pitchFamily="18" charset="0"/>
                <a:cs typeface="Times New Roman" pitchFamily="18" charset="0"/>
              </a:rPr>
              <a:t>иные </a:t>
            </a:r>
            <a:r>
              <a:rPr lang="ru-RU" sz="1400" dirty="0">
                <a:solidFill>
                  <a:schemeClr val="tx1"/>
                </a:solidFill>
                <a:latin typeface="Times New Roman" pitchFamily="18" charset="0"/>
                <a:cs typeface="Times New Roman" pitchFamily="18" charset="0"/>
              </a:rPr>
              <a:t>информация и документы, в том числе эскиз, рисунок, чертеж, фотография, иное изображение предлагаемого участником закупки </a:t>
            </a:r>
            <a:r>
              <a:rPr lang="ru-RU" sz="1400" dirty="0" smtClean="0">
                <a:solidFill>
                  <a:schemeClr val="tx1"/>
                </a:solidFill>
                <a:latin typeface="Times New Roman" pitchFamily="18" charset="0"/>
                <a:cs typeface="Times New Roman" pitchFamily="18" charset="0"/>
              </a:rPr>
              <a:t>товара </a:t>
            </a:r>
            <a:r>
              <a:rPr lang="ru-RU" sz="1400" dirty="0">
                <a:solidFill>
                  <a:schemeClr val="tx1"/>
                </a:solidFill>
                <a:latin typeface="Times New Roman" pitchFamily="18" charset="0"/>
                <a:cs typeface="Times New Roman" pitchFamily="18" charset="0"/>
              </a:rPr>
              <a:t>(отсутствие — не основание для отклонения заявки) </a:t>
            </a:r>
          </a:p>
          <a:p>
            <a:pPr marL="137160" indent="0" algn="just">
              <a:buNone/>
            </a:pPr>
            <a:endParaRPr lang="ru-RU" sz="1200" dirty="0" smtClean="0">
              <a:solidFill>
                <a:schemeClr val="tx2">
                  <a:lumMod val="50000"/>
                </a:schemeClr>
              </a:solidFill>
            </a:endParaRPr>
          </a:p>
          <a:p>
            <a:pPr marL="137160" indent="0" algn="just">
              <a:buNone/>
            </a:pPr>
            <a:endParaRPr lang="ru-RU" sz="1400" dirty="0">
              <a:solidFill>
                <a:schemeClr val="tx2">
                  <a:lumMod val="50000"/>
                </a:schemeClr>
              </a:solidFill>
            </a:endParaRPr>
          </a:p>
        </p:txBody>
      </p:sp>
    </p:spTree>
    <p:extLst>
      <p:ext uri="{BB962C8B-B14F-4D97-AF65-F5344CB8AC3E}">
        <p14:creationId xmlns:p14="http://schemas.microsoft.com/office/powerpoint/2010/main" val="38381633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148420"/>
          </a:xfrm>
        </p:spPr>
        <p:txBody>
          <a:bodyPr>
            <a:noAutofit/>
          </a:bodyPr>
          <a:lstStyle/>
          <a:p>
            <a:r>
              <a:rPr lang="ru-RU" sz="2400" b="1" dirty="0">
                <a:solidFill>
                  <a:srgbClr val="93A299">
                    <a:lumMod val="75000"/>
                  </a:srgbClr>
                </a:solidFill>
                <a:latin typeface="Times New Roman" pitchFamily="18" charset="0"/>
                <a:cs typeface="Times New Roman" pitchFamily="18" charset="0"/>
              </a:rPr>
              <a:t>Заявка на участие в Открытом конкурсе </a:t>
            </a:r>
            <a:br>
              <a:rPr lang="ru-RU" sz="2400" b="1" dirty="0">
                <a:solidFill>
                  <a:srgbClr val="93A299">
                    <a:lumMod val="75000"/>
                  </a:srgbClr>
                </a:solidFill>
                <a:latin typeface="Times New Roman" pitchFamily="18" charset="0"/>
                <a:cs typeface="Times New Roman" pitchFamily="18" charset="0"/>
              </a:rPr>
            </a:br>
            <a:r>
              <a:rPr lang="ru-RU" sz="2400" b="1" dirty="0">
                <a:solidFill>
                  <a:srgbClr val="93A299">
                    <a:lumMod val="75000"/>
                  </a:srgbClr>
                </a:solidFill>
                <a:latin typeface="Times New Roman" pitchFamily="18" charset="0"/>
                <a:cs typeface="Times New Roman" pitchFamily="18" charset="0"/>
              </a:rPr>
              <a:t>в электронной форме состоит их 3-х частей</a:t>
            </a:r>
            <a:endParaRPr lang="ru-RU" sz="2800" b="1" u="sng" dirty="0"/>
          </a:p>
        </p:txBody>
      </p:sp>
      <p:sp>
        <p:nvSpPr>
          <p:cNvPr id="3" name="Объект 2"/>
          <p:cNvSpPr>
            <a:spLocks noGrp="1"/>
          </p:cNvSpPr>
          <p:nvPr>
            <p:ph idx="1"/>
          </p:nvPr>
        </p:nvSpPr>
        <p:spPr>
          <a:xfrm>
            <a:off x="467544" y="1484784"/>
            <a:ext cx="8568952" cy="5184576"/>
          </a:xfrm>
        </p:spPr>
        <p:txBody>
          <a:bodyPr>
            <a:noAutofit/>
          </a:bodyPr>
          <a:lstStyle/>
          <a:p>
            <a:pPr marL="0" indent="0" algn="just">
              <a:spcBef>
                <a:spcPts val="0"/>
              </a:spcBef>
              <a:buNone/>
            </a:pPr>
            <a:r>
              <a:rPr lang="ru-RU" sz="1200" b="1" dirty="0" smtClean="0">
                <a:solidFill>
                  <a:srgbClr val="FF0000"/>
                </a:solidFill>
                <a:latin typeface="Times New Roman" pitchFamily="18" charset="0"/>
                <a:cs typeface="Times New Roman" pitchFamily="18" charset="0"/>
              </a:rPr>
              <a:t>2 </a:t>
            </a:r>
            <a:r>
              <a:rPr lang="ru-RU" sz="1200" b="1" dirty="0">
                <a:solidFill>
                  <a:srgbClr val="FF0000"/>
                </a:solidFill>
                <a:latin typeface="Times New Roman" pitchFamily="18" charset="0"/>
                <a:cs typeface="Times New Roman" pitchFamily="18" charset="0"/>
              </a:rPr>
              <a:t>ЧАСТЬ</a:t>
            </a:r>
            <a:endParaRPr lang="ru-RU" sz="1200" dirty="0">
              <a:solidFill>
                <a:srgbClr val="FF0000"/>
              </a:solidFill>
              <a:latin typeface="Times New Roman" pitchFamily="18" charset="0"/>
              <a:cs typeface="Times New Roman" pitchFamily="18" charset="0"/>
            </a:endParaRPr>
          </a:p>
          <a:p>
            <a:pPr marL="171450" indent="-171450" algn="just">
              <a:spcBef>
                <a:spcPts val="0"/>
              </a:spcBef>
              <a:buFontTx/>
              <a:buChar char="-"/>
            </a:pPr>
            <a:r>
              <a:rPr lang="ru-RU" sz="1200" dirty="0" smtClean="0">
                <a:solidFill>
                  <a:schemeClr val="tx1"/>
                </a:solidFill>
                <a:latin typeface="Times New Roman" pitchFamily="18" charset="0"/>
                <a:cs typeface="Times New Roman" pitchFamily="18" charset="0"/>
              </a:rPr>
              <a:t>решение </a:t>
            </a:r>
            <a:r>
              <a:rPr lang="ru-RU" sz="1200" b="1" dirty="0">
                <a:solidFill>
                  <a:schemeClr val="tx1"/>
                </a:solidFill>
                <a:latin typeface="Times New Roman" pitchFamily="18" charset="0"/>
                <a:cs typeface="Times New Roman" pitchFamily="18" charset="0"/>
              </a:rPr>
              <a:t>о согласии на совершение или о последующем одобрении крупной  сделки </a:t>
            </a:r>
            <a:r>
              <a:rPr lang="ru-RU" sz="1200" dirty="0">
                <a:solidFill>
                  <a:schemeClr val="tx1"/>
                </a:solidFill>
                <a:latin typeface="Times New Roman" pitchFamily="18" charset="0"/>
                <a:cs typeface="Times New Roman" pitchFamily="18" charset="0"/>
              </a:rPr>
              <a:t>(или его копия), </a:t>
            </a:r>
            <a:r>
              <a:rPr lang="ru-RU" sz="1100" dirty="0">
                <a:solidFill>
                  <a:schemeClr val="tx1"/>
                </a:solidFill>
                <a:latin typeface="Times New Roman" pitchFamily="18" charset="0"/>
                <a:cs typeface="Times New Roman" pitchFamily="18" charset="0"/>
              </a:rPr>
              <a:t>если требование о наличии такого решения установлено  законодательством РФ, учредительными документами ЮЛ и для УЗ </a:t>
            </a:r>
            <a:r>
              <a:rPr lang="ru-RU" sz="1100" b="1" dirty="0">
                <a:solidFill>
                  <a:schemeClr val="tx1"/>
                </a:solidFill>
                <a:latin typeface="Times New Roman" pitchFamily="18" charset="0"/>
                <a:cs typeface="Times New Roman" pitchFamily="18" charset="0"/>
              </a:rPr>
              <a:t>исполнение  контракта либо внесение денежных средств в качестве обеспечения заявки, обеспечения исполнения </a:t>
            </a:r>
            <a:r>
              <a:rPr lang="ru-RU" sz="1100" b="1" dirty="0" smtClean="0">
                <a:solidFill>
                  <a:schemeClr val="tx1"/>
                </a:solidFill>
                <a:latin typeface="Times New Roman" pitchFamily="18" charset="0"/>
                <a:cs typeface="Times New Roman" pitchFamily="18" charset="0"/>
              </a:rPr>
              <a:t>контракта является крупной сделкой</a:t>
            </a:r>
          </a:p>
          <a:p>
            <a:pPr marL="171450" indent="-171450" algn="just">
              <a:spcBef>
                <a:spcPts val="0"/>
              </a:spcBef>
              <a:buFontTx/>
              <a:buChar char="-"/>
            </a:pPr>
            <a:endParaRPr lang="ru-RU" sz="1200" dirty="0" smtClean="0">
              <a:solidFill>
                <a:schemeClr val="tx1"/>
              </a:solidFill>
              <a:latin typeface="Times New Roman" pitchFamily="18" charset="0"/>
              <a:cs typeface="Times New Roman" pitchFamily="18" charset="0"/>
            </a:endParaRPr>
          </a:p>
          <a:p>
            <a:pPr marL="0" indent="0" algn="just">
              <a:spcBef>
                <a:spcPts val="0"/>
              </a:spcBef>
              <a:buNone/>
            </a:pPr>
            <a:r>
              <a:rPr lang="ru-RU" sz="1200" dirty="0" smtClean="0">
                <a:solidFill>
                  <a:schemeClr val="tx1"/>
                </a:solidFill>
                <a:latin typeface="Times New Roman" pitchFamily="18" charset="0"/>
                <a:cs typeface="Times New Roman" pitchFamily="18" charset="0"/>
              </a:rPr>
              <a:t>-  </a:t>
            </a:r>
            <a:r>
              <a:rPr lang="ru-RU" sz="1200" dirty="0">
                <a:solidFill>
                  <a:schemeClr val="tx1"/>
                </a:solidFill>
                <a:latin typeface="Times New Roman" pitchFamily="18" charset="0"/>
                <a:cs typeface="Times New Roman" pitchFamily="18" charset="0"/>
              </a:rPr>
              <a:t>документы, подтверждающие соответствие участника закупки </a:t>
            </a:r>
            <a:r>
              <a:rPr lang="ru-RU" sz="1200" b="1" dirty="0">
                <a:solidFill>
                  <a:schemeClr val="tx1"/>
                </a:solidFill>
                <a:latin typeface="Times New Roman" pitchFamily="18" charset="0"/>
                <a:cs typeface="Times New Roman" pitchFamily="18" charset="0"/>
              </a:rPr>
              <a:t>требованиям, установленным пунктом 1 части 1 статьи 31</a:t>
            </a:r>
            <a:r>
              <a:rPr lang="ru-RU" sz="1200" dirty="0">
                <a:solidFill>
                  <a:schemeClr val="tx1"/>
                </a:solidFill>
                <a:latin typeface="Times New Roman" pitchFamily="18" charset="0"/>
                <a:cs typeface="Times New Roman" pitchFamily="18" charset="0"/>
              </a:rPr>
              <a:t> 44-ФЗ (соответствие законодательству), документы, подтверждающие соответствие участника закупки </a:t>
            </a:r>
            <a:r>
              <a:rPr lang="ru-RU" sz="1200" b="1" dirty="0">
                <a:solidFill>
                  <a:schemeClr val="tx1"/>
                </a:solidFill>
                <a:latin typeface="Times New Roman" pitchFamily="18" charset="0"/>
                <a:cs typeface="Times New Roman" pitchFamily="18" charset="0"/>
              </a:rPr>
              <a:t>дополнительным требованиям</a:t>
            </a:r>
            <a:r>
              <a:rPr lang="ru-RU" sz="1200" dirty="0">
                <a:solidFill>
                  <a:schemeClr val="tx1"/>
                </a:solidFill>
                <a:latin typeface="Times New Roman" pitchFamily="18" charset="0"/>
                <a:cs typeface="Times New Roman" pitchFamily="18" charset="0"/>
              </a:rPr>
              <a:t>, установленным в соответствии с частями 2 и 2.1 (при наличии таких требований) статьи 31 44-ФЗ;</a:t>
            </a:r>
          </a:p>
          <a:p>
            <a:pPr marL="0" indent="0" algn="just">
              <a:spcBef>
                <a:spcPts val="0"/>
              </a:spcBef>
              <a:buNone/>
            </a:pPr>
            <a:endParaRPr lang="ru-RU" sz="1200" dirty="0" smtClean="0">
              <a:solidFill>
                <a:schemeClr val="tx1"/>
              </a:solidFill>
              <a:latin typeface="Times New Roman" pitchFamily="18" charset="0"/>
              <a:cs typeface="Times New Roman" pitchFamily="18" charset="0"/>
            </a:endParaRPr>
          </a:p>
          <a:p>
            <a:pPr marL="0" indent="0" algn="just">
              <a:spcBef>
                <a:spcPts val="0"/>
              </a:spcBef>
              <a:buNone/>
            </a:pPr>
            <a:r>
              <a:rPr lang="ru-RU" sz="1200" dirty="0" smtClean="0">
                <a:solidFill>
                  <a:schemeClr val="tx1"/>
                </a:solidFill>
                <a:latin typeface="Times New Roman" pitchFamily="18" charset="0"/>
                <a:cs typeface="Times New Roman" pitchFamily="18" charset="0"/>
              </a:rPr>
              <a:t>- </a:t>
            </a:r>
            <a:r>
              <a:rPr lang="ru-RU" sz="1200" b="1" dirty="0">
                <a:solidFill>
                  <a:schemeClr val="tx1"/>
                </a:solidFill>
                <a:latin typeface="Times New Roman" pitchFamily="18" charset="0"/>
                <a:cs typeface="Times New Roman" pitchFamily="18" charset="0"/>
              </a:rPr>
              <a:t>декларация о </a:t>
            </a:r>
            <a:r>
              <a:rPr lang="ru-RU" sz="1200" dirty="0">
                <a:solidFill>
                  <a:schemeClr val="tx1"/>
                </a:solidFill>
                <a:latin typeface="Times New Roman" pitchFamily="18" charset="0"/>
                <a:cs typeface="Times New Roman" pitchFamily="18" charset="0"/>
              </a:rPr>
              <a:t>соответствии участника закупки требованиям, установленным пунктами 3 - 5, 7 - 11 части 1 статьи 31 44-ФЗ;</a:t>
            </a:r>
          </a:p>
          <a:p>
            <a:pPr marL="0" indent="0" algn="just">
              <a:spcBef>
                <a:spcPts val="0"/>
              </a:spcBef>
              <a:buNone/>
            </a:pPr>
            <a:endParaRPr lang="ru-RU" sz="1200" dirty="0" smtClean="0">
              <a:solidFill>
                <a:schemeClr val="tx1"/>
              </a:solidFill>
              <a:latin typeface="Times New Roman" pitchFamily="18" charset="0"/>
              <a:cs typeface="Times New Roman" pitchFamily="18" charset="0"/>
            </a:endParaRPr>
          </a:p>
          <a:p>
            <a:pPr marL="0" indent="0" algn="just">
              <a:spcBef>
                <a:spcPts val="0"/>
              </a:spcBef>
              <a:buNone/>
            </a:pPr>
            <a:r>
              <a:rPr lang="ru-RU" sz="1200" dirty="0" smtClean="0">
                <a:solidFill>
                  <a:schemeClr val="tx1"/>
                </a:solidFill>
                <a:latin typeface="Times New Roman" pitchFamily="18" charset="0"/>
                <a:cs typeface="Times New Roman" pitchFamily="18" charset="0"/>
              </a:rPr>
              <a:t>- </a:t>
            </a:r>
            <a:r>
              <a:rPr lang="ru-RU" sz="1200" b="1" dirty="0">
                <a:solidFill>
                  <a:schemeClr val="tx1"/>
                </a:solidFill>
                <a:latin typeface="Times New Roman" pitchFamily="18" charset="0"/>
                <a:cs typeface="Times New Roman" pitchFamily="18" charset="0"/>
              </a:rPr>
              <a:t>реквизиты счета участника закупки</a:t>
            </a:r>
            <a:r>
              <a:rPr lang="ru-RU" sz="1200" dirty="0">
                <a:solidFill>
                  <a:schemeClr val="tx1"/>
                </a:solidFill>
                <a:latin typeface="Times New Roman" pitchFamily="18" charset="0"/>
                <a:cs typeface="Times New Roman" pitchFamily="18" charset="0"/>
              </a:rPr>
              <a:t>, на который в соответствии с законодательством </a:t>
            </a:r>
            <a:r>
              <a:rPr lang="ru-RU" sz="1200" dirty="0" smtClean="0">
                <a:solidFill>
                  <a:schemeClr val="tx1"/>
                </a:solidFill>
                <a:latin typeface="Times New Roman" pitchFamily="18" charset="0"/>
                <a:cs typeface="Times New Roman" pitchFamily="18" charset="0"/>
              </a:rPr>
              <a:t>РФ </a:t>
            </a:r>
            <a:r>
              <a:rPr lang="ru-RU" sz="1200" dirty="0">
                <a:solidFill>
                  <a:schemeClr val="tx1"/>
                </a:solidFill>
                <a:latin typeface="Times New Roman" pitchFamily="18" charset="0"/>
                <a:cs typeface="Times New Roman" pitchFamily="18" charset="0"/>
              </a:rPr>
              <a:t>осуществляется </a:t>
            </a:r>
            <a:r>
              <a:rPr lang="ru-RU" sz="1200" b="1" dirty="0">
                <a:solidFill>
                  <a:schemeClr val="tx1"/>
                </a:solidFill>
                <a:latin typeface="Times New Roman" pitchFamily="18" charset="0"/>
                <a:cs typeface="Times New Roman" pitchFamily="18" charset="0"/>
              </a:rPr>
              <a:t>перечисление денежных средств </a:t>
            </a:r>
            <a:r>
              <a:rPr lang="ru-RU" sz="1200" dirty="0">
                <a:solidFill>
                  <a:schemeClr val="tx1"/>
                </a:solidFill>
                <a:latin typeface="Times New Roman" pitchFamily="18" charset="0"/>
                <a:cs typeface="Times New Roman" pitchFamily="18" charset="0"/>
              </a:rPr>
              <a:t>в качестве оплаты поставленного товара, выполненной работы (ее результатов), оказанной услуги;</a:t>
            </a:r>
          </a:p>
          <a:p>
            <a:pPr marL="0" indent="0" algn="just">
              <a:spcBef>
                <a:spcPts val="0"/>
              </a:spcBef>
              <a:buNone/>
            </a:pPr>
            <a:endParaRPr lang="ru-RU" sz="1200" dirty="0">
              <a:solidFill>
                <a:schemeClr val="tx1"/>
              </a:solidFill>
              <a:latin typeface="Times New Roman" pitchFamily="18" charset="0"/>
              <a:cs typeface="Times New Roman" pitchFamily="18" charset="0"/>
            </a:endParaRPr>
          </a:p>
          <a:p>
            <a:pPr marL="114300" lvl="0" indent="0" algn="just">
              <a:buClr>
                <a:srgbClr val="93A299"/>
              </a:buClr>
              <a:buNone/>
            </a:pPr>
            <a:r>
              <a:rPr lang="ru-RU" sz="1200" dirty="0">
                <a:solidFill>
                  <a:schemeClr val="tx1"/>
                </a:solidFill>
                <a:latin typeface="Times New Roman" pitchFamily="18" charset="0"/>
                <a:cs typeface="Times New Roman" pitchFamily="18" charset="0"/>
              </a:rPr>
              <a:t>- в случае установления </a:t>
            </a:r>
            <a:r>
              <a:rPr lang="ru-RU" sz="1200" b="1" dirty="0">
                <a:solidFill>
                  <a:schemeClr val="tx1"/>
                </a:solidFill>
                <a:latin typeface="Times New Roman" pitchFamily="18" charset="0"/>
                <a:cs typeface="Times New Roman" pitchFamily="18" charset="0"/>
              </a:rPr>
              <a:t>критерия «квалификация участников закупки»</a:t>
            </a:r>
            <a:r>
              <a:rPr lang="ru-RU" sz="1200" dirty="0">
                <a:solidFill>
                  <a:schemeClr val="tx1"/>
                </a:solidFill>
                <a:latin typeface="Times New Roman" pitchFamily="18" charset="0"/>
                <a:cs typeface="Times New Roman" pitchFamily="18" charset="0"/>
              </a:rPr>
              <a:t>, </a:t>
            </a:r>
            <a:r>
              <a:rPr lang="ru-RU" sz="1200" b="1" dirty="0">
                <a:solidFill>
                  <a:schemeClr val="tx1"/>
                </a:solidFill>
                <a:latin typeface="Times New Roman" pitchFamily="18" charset="0"/>
                <a:cs typeface="Times New Roman" pitchFamily="18" charset="0"/>
              </a:rPr>
              <a:t>документы, подтверждающие квалификацию участника </a:t>
            </a:r>
            <a:r>
              <a:rPr lang="ru-RU" sz="1200" b="1" dirty="0" smtClean="0">
                <a:solidFill>
                  <a:schemeClr val="tx1"/>
                </a:solidFill>
                <a:latin typeface="Times New Roman" pitchFamily="18" charset="0"/>
                <a:cs typeface="Times New Roman" pitchFamily="18" charset="0"/>
              </a:rPr>
              <a:t>закупки</a:t>
            </a:r>
            <a:r>
              <a:rPr lang="ru-RU" sz="1400" dirty="0" smtClean="0">
                <a:solidFill>
                  <a:prstClr val="black"/>
                </a:solidFill>
                <a:latin typeface="Times New Roman" pitchFamily="18" charset="0"/>
                <a:cs typeface="Times New Roman" pitchFamily="18" charset="0"/>
              </a:rPr>
              <a:t> </a:t>
            </a:r>
            <a:r>
              <a:rPr lang="ru-RU" sz="1200" dirty="0">
                <a:solidFill>
                  <a:schemeClr val="tx1"/>
                </a:solidFill>
                <a:latin typeface="Times New Roman" pitchFamily="18" charset="0"/>
                <a:cs typeface="Times New Roman" pitchFamily="18" charset="0"/>
              </a:rPr>
              <a:t>(отсутствие — не основание для отклонения заявки</a:t>
            </a:r>
            <a:r>
              <a:rPr lang="ru-RU" sz="1200" dirty="0" smtClean="0">
                <a:solidFill>
                  <a:schemeClr val="tx1"/>
                </a:solidFill>
                <a:latin typeface="Times New Roman" pitchFamily="18" charset="0"/>
                <a:cs typeface="Times New Roman" pitchFamily="18" charset="0"/>
              </a:rPr>
              <a:t>);</a:t>
            </a:r>
            <a:endParaRPr lang="ru-RU" sz="1200" dirty="0">
              <a:solidFill>
                <a:schemeClr val="tx1"/>
              </a:solidFill>
              <a:latin typeface="Times New Roman" pitchFamily="18" charset="0"/>
              <a:cs typeface="Times New Roman" pitchFamily="18" charset="0"/>
            </a:endParaRPr>
          </a:p>
          <a:p>
            <a:pPr marL="0" indent="0" algn="just">
              <a:spcBef>
                <a:spcPts val="0"/>
              </a:spcBef>
              <a:buNone/>
            </a:pPr>
            <a:endParaRPr lang="ru-RU" sz="1200" dirty="0">
              <a:solidFill>
                <a:schemeClr val="tx1"/>
              </a:solidFill>
              <a:latin typeface="Times New Roman" pitchFamily="18" charset="0"/>
              <a:cs typeface="Times New Roman" pitchFamily="18" charset="0"/>
            </a:endParaRPr>
          </a:p>
          <a:p>
            <a:pPr marL="0" indent="0" algn="just">
              <a:spcBef>
                <a:spcPts val="0"/>
              </a:spcBef>
              <a:buNone/>
            </a:pPr>
            <a:r>
              <a:rPr lang="ru-RU" sz="1200" dirty="0" smtClean="0">
                <a:solidFill>
                  <a:schemeClr val="tx1"/>
                </a:solidFill>
                <a:latin typeface="Times New Roman" pitchFamily="18" charset="0"/>
                <a:cs typeface="Times New Roman" pitchFamily="18" charset="0"/>
              </a:rPr>
              <a:t>- </a:t>
            </a:r>
            <a:r>
              <a:rPr lang="ru-RU" sz="1200" dirty="0">
                <a:solidFill>
                  <a:schemeClr val="tx1"/>
                </a:solidFill>
                <a:latin typeface="Times New Roman" pitchFamily="18" charset="0"/>
                <a:cs typeface="Times New Roman" pitchFamily="18" charset="0"/>
              </a:rPr>
              <a:t>документы, </a:t>
            </a:r>
            <a:r>
              <a:rPr lang="ru-RU" sz="1200" b="1" dirty="0">
                <a:solidFill>
                  <a:schemeClr val="tx1"/>
                </a:solidFill>
                <a:latin typeface="Times New Roman" pitchFamily="18" charset="0"/>
                <a:cs typeface="Times New Roman" pitchFamily="18" charset="0"/>
              </a:rPr>
              <a:t>подтверждающие соответствие товара, работы или услуги требованиям, установленным в соответствии с законодательством </a:t>
            </a:r>
            <a:r>
              <a:rPr lang="ru-RU" sz="1200" b="1" dirty="0" smtClean="0">
                <a:solidFill>
                  <a:schemeClr val="tx1"/>
                </a:solidFill>
                <a:latin typeface="Times New Roman" pitchFamily="18" charset="0"/>
                <a:cs typeface="Times New Roman" pitchFamily="18" charset="0"/>
              </a:rPr>
              <a:t>РФ </a:t>
            </a:r>
            <a:r>
              <a:rPr lang="ru-RU" sz="1200" dirty="0">
                <a:solidFill>
                  <a:schemeClr val="tx1"/>
                </a:solidFill>
                <a:latin typeface="Times New Roman" pitchFamily="18" charset="0"/>
                <a:cs typeface="Times New Roman" pitchFamily="18" charset="0"/>
              </a:rPr>
              <a:t>(в случае, если в соответствии с законодательством </a:t>
            </a:r>
            <a:r>
              <a:rPr lang="ru-RU" sz="1200" dirty="0" smtClean="0">
                <a:solidFill>
                  <a:schemeClr val="tx1"/>
                </a:solidFill>
                <a:latin typeface="Times New Roman" pitchFamily="18" charset="0"/>
                <a:cs typeface="Times New Roman" pitchFamily="18" charset="0"/>
              </a:rPr>
              <a:t>РФ </a:t>
            </a:r>
            <a:r>
              <a:rPr lang="ru-RU" sz="1200" dirty="0">
                <a:solidFill>
                  <a:schemeClr val="tx1"/>
                </a:solidFill>
                <a:latin typeface="Times New Roman" pitchFamily="18" charset="0"/>
                <a:cs typeface="Times New Roman" pitchFamily="18" charset="0"/>
              </a:rPr>
              <a:t>установлены требования к товару, работе или услуге и представление указанных документов предусмотрено извещением об осуществлении </a:t>
            </a:r>
            <a:r>
              <a:rPr lang="ru-RU" sz="1200" dirty="0" smtClean="0">
                <a:solidFill>
                  <a:schemeClr val="tx1"/>
                </a:solidFill>
                <a:latin typeface="Times New Roman" pitchFamily="18" charset="0"/>
                <a:cs typeface="Times New Roman" pitchFamily="18" charset="0"/>
              </a:rPr>
              <a:t>закупки). </a:t>
            </a:r>
            <a:r>
              <a:rPr lang="ru-RU" sz="1200" dirty="0">
                <a:solidFill>
                  <a:schemeClr val="tx1"/>
                </a:solidFill>
                <a:latin typeface="Times New Roman" pitchFamily="18" charset="0"/>
                <a:cs typeface="Times New Roman" pitchFamily="18" charset="0"/>
              </a:rPr>
              <a:t>Заказчик не вправе требовать представление указанных документов, если в соответствии с законодательством Российской Федерации они передаются вместе с товаром (Например, РУ)</a:t>
            </a:r>
          </a:p>
          <a:p>
            <a:pPr marL="0" indent="0" algn="just">
              <a:spcBef>
                <a:spcPts val="0"/>
              </a:spcBef>
              <a:buNone/>
            </a:pPr>
            <a:r>
              <a:rPr lang="ru-RU" sz="1200" dirty="0">
                <a:solidFill>
                  <a:schemeClr val="tx1"/>
                </a:solidFill>
                <a:latin typeface="Times New Roman" pitchFamily="18" charset="0"/>
                <a:cs typeface="Times New Roman" pitchFamily="18" charset="0"/>
              </a:rPr>
              <a:t> </a:t>
            </a:r>
          </a:p>
          <a:p>
            <a:pPr marL="0" indent="0" algn="just">
              <a:spcBef>
                <a:spcPts val="0"/>
              </a:spcBef>
              <a:buNone/>
            </a:pPr>
            <a:r>
              <a:rPr lang="ru-RU" sz="1200" dirty="0" smtClean="0">
                <a:solidFill>
                  <a:schemeClr val="tx1"/>
                </a:solidFill>
                <a:latin typeface="Times New Roman" pitchFamily="18" charset="0"/>
                <a:cs typeface="Times New Roman" pitchFamily="18" charset="0"/>
              </a:rPr>
              <a:t>- </a:t>
            </a:r>
            <a:r>
              <a:rPr lang="ru-RU" sz="1200" b="1" dirty="0" smtClean="0">
                <a:solidFill>
                  <a:schemeClr val="tx1"/>
                </a:solidFill>
                <a:latin typeface="Times New Roman" pitchFamily="18" charset="0"/>
                <a:cs typeface="Times New Roman" pitchFamily="18" charset="0"/>
              </a:rPr>
              <a:t>информация </a:t>
            </a:r>
            <a:r>
              <a:rPr lang="ru-RU" sz="1200" b="1" dirty="0">
                <a:solidFill>
                  <a:schemeClr val="tx1"/>
                </a:solidFill>
                <a:latin typeface="Times New Roman" pitchFamily="18" charset="0"/>
                <a:cs typeface="Times New Roman" pitchFamily="18" charset="0"/>
              </a:rPr>
              <a:t>и документы, предусмотренные нормативными правовыми актами, принятыми в соответствии </a:t>
            </a:r>
            <a:r>
              <a:rPr lang="ru-RU" sz="1200" b="1" dirty="0" smtClean="0">
                <a:solidFill>
                  <a:schemeClr val="tx1"/>
                </a:solidFill>
                <a:latin typeface="Times New Roman" pitchFamily="18" charset="0"/>
                <a:cs typeface="Times New Roman" pitchFamily="18" charset="0"/>
              </a:rPr>
              <a:t>с ч. 3 и 4 ст.14  </a:t>
            </a:r>
            <a:r>
              <a:rPr lang="ru-RU" sz="1200" b="1" dirty="0">
                <a:solidFill>
                  <a:schemeClr val="tx1"/>
                </a:solidFill>
                <a:latin typeface="Times New Roman" pitchFamily="18" charset="0"/>
                <a:cs typeface="Times New Roman" pitchFamily="18" charset="0"/>
              </a:rPr>
              <a:t>44-ФЗ </a:t>
            </a:r>
            <a:r>
              <a:rPr lang="ru-RU" sz="1200" dirty="0">
                <a:solidFill>
                  <a:schemeClr val="tx1"/>
                </a:solidFill>
                <a:latin typeface="Times New Roman" pitchFamily="18" charset="0"/>
                <a:cs typeface="Times New Roman" pitchFamily="18" charset="0"/>
              </a:rPr>
              <a:t>(в случае, если в извещении об осуществлении </a:t>
            </a:r>
            <a:r>
              <a:rPr lang="ru-RU" sz="1200" dirty="0" smtClean="0">
                <a:solidFill>
                  <a:schemeClr val="tx1"/>
                </a:solidFill>
                <a:latin typeface="Times New Roman" pitchFamily="18" charset="0"/>
                <a:cs typeface="Times New Roman" pitchFamily="18" charset="0"/>
              </a:rPr>
              <a:t>закупки </a:t>
            </a:r>
            <a:r>
              <a:rPr lang="ru-RU" sz="1200" b="1" dirty="0" smtClean="0">
                <a:solidFill>
                  <a:schemeClr val="tx1"/>
                </a:solidFill>
                <a:latin typeface="Times New Roman" pitchFamily="18" charset="0"/>
                <a:cs typeface="Times New Roman" pitchFamily="18" charset="0"/>
              </a:rPr>
              <a:t>установлены </a:t>
            </a:r>
            <a:r>
              <a:rPr lang="ru-RU" sz="1200" b="1" dirty="0">
                <a:solidFill>
                  <a:schemeClr val="tx1"/>
                </a:solidFill>
                <a:latin typeface="Times New Roman" pitchFamily="18" charset="0"/>
                <a:cs typeface="Times New Roman" pitchFamily="18" charset="0"/>
              </a:rPr>
              <a:t>запреты, ограничения, условия допуска</a:t>
            </a:r>
            <a:r>
              <a:rPr lang="ru-RU" sz="1200" dirty="0">
                <a:solidFill>
                  <a:schemeClr val="tx1"/>
                </a:solidFill>
                <a:latin typeface="Times New Roman" pitchFamily="18" charset="0"/>
                <a:cs typeface="Times New Roman" pitchFamily="18" charset="0"/>
              </a:rPr>
              <a:t>). </a:t>
            </a:r>
            <a:endParaRPr lang="ru-RU" sz="1200" dirty="0" smtClean="0">
              <a:solidFill>
                <a:schemeClr val="tx1"/>
              </a:solidFill>
              <a:latin typeface="Times New Roman" pitchFamily="18" charset="0"/>
              <a:cs typeface="Times New Roman" pitchFamily="18" charset="0"/>
            </a:endParaRPr>
          </a:p>
          <a:p>
            <a:pPr marL="0" indent="0" algn="just">
              <a:spcBef>
                <a:spcPts val="0"/>
              </a:spcBef>
              <a:buNone/>
            </a:pPr>
            <a:r>
              <a:rPr lang="ru-RU" sz="1000" dirty="0" smtClean="0">
                <a:solidFill>
                  <a:schemeClr val="tx1"/>
                </a:solidFill>
                <a:latin typeface="Times New Roman" pitchFamily="18" charset="0"/>
                <a:cs typeface="Times New Roman" pitchFamily="18" charset="0"/>
              </a:rPr>
              <a:t>В </a:t>
            </a:r>
            <a:r>
              <a:rPr lang="ru-RU" sz="1000" dirty="0">
                <a:solidFill>
                  <a:schemeClr val="tx1"/>
                </a:solidFill>
                <a:latin typeface="Times New Roman" pitchFamily="18" charset="0"/>
                <a:cs typeface="Times New Roman" pitchFamily="18" charset="0"/>
              </a:rPr>
              <a:t>случае отсутствия таких информации и документов в заявке на участие в закупке такая заявка приравнивается к заявке, в которой содержится предложение о поставке товаров, происходящих из иностранного государства или группы иностранных государств, работ, услуг, соответственно выполняемых, оказываемых иностранными лицами.</a:t>
            </a:r>
          </a:p>
          <a:p>
            <a:pPr marL="0" indent="0" algn="just">
              <a:spcBef>
                <a:spcPts val="0"/>
              </a:spcBef>
              <a:buNone/>
            </a:pPr>
            <a:endParaRPr lang="ru-RU" sz="1200" dirty="0">
              <a:solidFill>
                <a:schemeClr val="tx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1573726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148420"/>
          </a:xfrm>
        </p:spPr>
        <p:txBody>
          <a:bodyPr>
            <a:noAutofit/>
          </a:bodyPr>
          <a:lstStyle/>
          <a:p>
            <a:r>
              <a:rPr lang="ru-RU" sz="2400" b="1" dirty="0">
                <a:solidFill>
                  <a:srgbClr val="93A299">
                    <a:lumMod val="75000"/>
                  </a:srgbClr>
                </a:solidFill>
                <a:latin typeface="Times New Roman" pitchFamily="18" charset="0"/>
                <a:cs typeface="Times New Roman" pitchFamily="18" charset="0"/>
              </a:rPr>
              <a:t>Заявка на участие в Открытом конкурсе </a:t>
            </a:r>
            <a:br>
              <a:rPr lang="ru-RU" sz="2400" b="1" dirty="0">
                <a:solidFill>
                  <a:srgbClr val="93A299">
                    <a:lumMod val="75000"/>
                  </a:srgbClr>
                </a:solidFill>
                <a:latin typeface="Times New Roman" pitchFamily="18" charset="0"/>
                <a:cs typeface="Times New Roman" pitchFamily="18" charset="0"/>
              </a:rPr>
            </a:br>
            <a:r>
              <a:rPr lang="ru-RU" sz="2400" b="1" dirty="0">
                <a:solidFill>
                  <a:srgbClr val="93A299">
                    <a:lumMod val="75000"/>
                  </a:srgbClr>
                </a:solidFill>
                <a:latin typeface="Times New Roman" pitchFamily="18" charset="0"/>
                <a:cs typeface="Times New Roman" pitchFamily="18" charset="0"/>
              </a:rPr>
              <a:t>в электронной форме состоит их 3-х частей</a:t>
            </a:r>
            <a:endParaRPr lang="ru-RU" sz="2800" b="1" u="sng" dirty="0"/>
          </a:p>
        </p:txBody>
      </p:sp>
      <p:sp>
        <p:nvSpPr>
          <p:cNvPr id="3" name="Объект 2"/>
          <p:cNvSpPr>
            <a:spLocks noGrp="1"/>
          </p:cNvSpPr>
          <p:nvPr>
            <p:ph idx="1"/>
          </p:nvPr>
        </p:nvSpPr>
        <p:spPr>
          <a:xfrm>
            <a:off x="467544" y="1556792"/>
            <a:ext cx="8208912" cy="5184576"/>
          </a:xfrm>
        </p:spPr>
        <p:txBody>
          <a:bodyPr>
            <a:noAutofit/>
          </a:bodyPr>
          <a:lstStyle/>
          <a:p>
            <a:pPr marL="114300" indent="0">
              <a:buNone/>
            </a:pPr>
            <a:endParaRPr lang="ru-RU" sz="1400" b="1" dirty="0" smtClean="0">
              <a:solidFill>
                <a:srgbClr val="FF0000"/>
              </a:solidFill>
            </a:endParaRPr>
          </a:p>
          <a:p>
            <a:pPr marL="114300" indent="0">
              <a:buNone/>
            </a:pPr>
            <a:endParaRPr lang="ru-RU" sz="1400" b="1" dirty="0">
              <a:solidFill>
                <a:srgbClr val="FF0000"/>
              </a:solidFill>
            </a:endParaRPr>
          </a:p>
          <a:p>
            <a:pPr marL="114300" indent="0" algn="just">
              <a:buNone/>
            </a:pPr>
            <a:r>
              <a:rPr lang="ru-RU" sz="1600" b="1" dirty="0" smtClean="0">
                <a:solidFill>
                  <a:srgbClr val="FF0000"/>
                </a:solidFill>
                <a:latin typeface="Times New Roman" pitchFamily="18" charset="0"/>
                <a:cs typeface="Times New Roman" pitchFamily="18" charset="0"/>
              </a:rPr>
              <a:t>3 </a:t>
            </a:r>
            <a:r>
              <a:rPr lang="ru-RU" sz="1600" b="1" dirty="0">
                <a:solidFill>
                  <a:srgbClr val="FF0000"/>
                </a:solidFill>
                <a:latin typeface="Times New Roman" pitchFamily="18" charset="0"/>
                <a:cs typeface="Times New Roman" pitchFamily="18" charset="0"/>
              </a:rPr>
              <a:t>ЧАСТЬ </a:t>
            </a:r>
            <a:endParaRPr lang="ru-RU" sz="1600" dirty="0">
              <a:solidFill>
                <a:srgbClr val="FF0000"/>
              </a:solidFill>
              <a:latin typeface="Times New Roman" pitchFamily="18" charset="0"/>
              <a:cs typeface="Times New Roman" pitchFamily="18" charset="0"/>
            </a:endParaRPr>
          </a:p>
          <a:p>
            <a:pPr marL="114300" indent="0" algn="just">
              <a:buNone/>
            </a:pPr>
            <a:r>
              <a:rPr lang="ru-RU" sz="1600" dirty="0">
                <a:latin typeface="Times New Roman" pitchFamily="18" charset="0"/>
                <a:cs typeface="Times New Roman" pitchFamily="18" charset="0"/>
              </a:rPr>
              <a:t> </a:t>
            </a:r>
          </a:p>
          <a:p>
            <a:pPr marL="114300" indent="0" algn="just">
              <a:buNone/>
            </a:pPr>
            <a:r>
              <a:rPr lang="ru-RU" sz="1600" dirty="0">
                <a:solidFill>
                  <a:schemeClr val="tx1"/>
                </a:solidFill>
                <a:latin typeface="Times New Roman" pitchFamily="18" charset="0"/>
                <a:cs typeface="Times New Roman" pitchFamily="18" charset="0"/>
              </a:rPr>
              <a:t>-  </a:t>
            </a:r>
            <a:r>
              <a:rPr lang="ru-RU" sz="1600" b="1" dirty="0">
                <a:solidFill>
                  <a:schemeClr val="tx1"/>
                </a:solidFill>
                <a:latin typeface="Times New Roman" pitchFamily="18" charset="0"/>
                <a:cs typeface="Times New Roman" pitchFamily="18" charset="0"/>
              </a:rPr>
              <a:t>предложение участника закупки о цене контракта</a:t>
            </a:r>
          </a:p>
          <a:p>
            <a:pPr marL="114300" indent="0" algn="just">
              <a:buNone/>
            </a:pPr>
            <a:endParaRPr lang="ru-RU" sz="1600" dirty="0" smtClean="0">
              <a:solidFill>
                <a:schemeClr val="tx1"/>
              </a:solidFill>
              <a:latin typeface="Times New Roman" pitchFamily="18" charset="0"/>
              <a:cs typeface="Times New Roman" pitchFamily="18" charset="0"/>
            </a:endParaRPr>
          </a:p>
          <a:p>
            <a:pPr marL="114300" indent="0" algn="just">
              <a:buNone/>
            </a:pPr>
            <a:r>
              <a:rPr lang="ru-RU" sz="1600" dirty="0" smtClean="0">
                <a:solidFill>
                  <a:schemeClr val="tx1"/>
                </a:solidFill>
                <a:latin typeface="Times New Roman" pitchFamily="18" charset="0"/>
                <a:cs typeface="Times New Roman" pitchFamily="18" charset="0"/>
              </a:rPr>
              <a:t>или</a:t>
            </a:r>
            <a:endParaRPr lang="ru-RU" sz="1600" dirty="0">
              <a:solidFill>
                <a:schemeClr val="tx1"/>
              </a:solidFill>
              <a:latin typeface="Times New Roman" pitchFamily="18" charset="0"/>
              <a:cs typeface="Times New Roman" pitchFamily="18" charset="0"/>
            </a:endParaRPr>
          </a:p>
          <a:p>
            <a:pPr marL="114300" indent="0" algn="just">
              <a:buNone/>
            </a:pPr>
            <a:endParaRPr lang="ru-RU" sz="1600" dirty="0" smtClean="0">
              <a:solidFill>
                <a:schemeClr val="tx1"/>
              </a:solidFill>
              <a:latin typeface="Times New Roman" pitchFamily="18" charset="0"/>
              <a:cs typeface="Times New Roman" pitchFamily="18" charset="0"/>
            </a:endParaRPr>
          </a:p>
          <a:p>
            <a:pPr marL="114300" indent="0" algn="just">
              <a:buNone/>
            </a:pPr>
            <a:r>
              <a:rPr lang="ru-RU" sz="1600" dirty="0" smtClean="0">
                <a:solidFill>
                  <a:schemeClr val="tx1"/>
                </a:solidFill>
                <a:latin typeface="Times New Roman" pitchFamily="18" charset="0"/>
                <a:cs typeface="Times New Roman" pitchFamily="18" charset="0"/>
              </a:rPr>
              <a:t>-  </a:t>
            </a:r>
            <a:r>
              <a:rPr lang="ru-RU" sz="1600" b="1" dirty="0">
                <a:solidFill>
                  <a:schemeClr val="tx1"/>
                </a:solidFill>
                <a:latin typeface="Times New Roman" pitchFamily="18" charset="0"/>
                <a:cs typeface="Times New Roman" pitchFamily="18" charset="0"/>
              </a:rPr>
              <a:t>предложение участника закупки о сумме цен единиц товара, работы, услуги </a:t>
            </a:r>
            <a:r>
              <a:rPr lang="ru-RU" sz="1600" dirty="0">
                <a:solidFill>
                  <a:schemeClr val="tx1"/>
                </a:solidFill>
                <a:latin typeface="Times New Roman" pitchFamily="18" charset="0"/>
                <a:cs typeface="Times New Roman" pitchFamily="18" charset="0"/>
              </a:rPr>
              <a:t>(в случае, предусмотренном частью 24 статьи </a:t>
            </a:r>
            <a:r>
              <a:rPr lang="ru-RU" sz="1600" dirty="0" smtClean="0">
                <a:solidFill>
                  <a:schemeClr val="tx1"/>
                </a:solidFill>
                <a:latin typeface="Times New Roman" pitchFamily="18" charset="0"/>
                <a:cs typeface="Times New Roman" pitchFamily="18" charset="0"/>
              </a:rPr>
              <a:t>22 Федерального закона  </a:t>
            </a:r>
            <a:r>
              <a:rPr lang="ru-RU" sz="1600" dirty="0">
                <a:solidFill>
                  <a:schemeClr val="tx1"/>
                </a:solidFill>
                <a:latin typeface="Times New Roman" pitchFamily="18" charset="0"/>
                <a:cs typeface="Times New Roman" pitchFamily="18" charset="0"/>
              </a:rPr>
              <a:t>44-ФЗ)</a:t>
            </a:r>
          </a:p>
          <a:p>
            <a:pPr marL="137160" indent="0" algn="just">
              <a:buNone/>
            </a:pPr>
            <a:endParaRPr lang="ru-RU" sz="1600" dirty="0">
              <a:solidFill>
                <a:schemeClr val="tx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732220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3"/>
            <a:ext cx="8260672" cy="716372"/>
          </a:xfrm>
        </p:spPr>
        <p:txBody>
          <a:bodyPr>
            <a:normAutofit/>
          </a:bodyPr>
          <a:lstStyle/>
          <a:p>
            <a:r>
              <a:rPr lang="ru-RU" sz="2000" b="1" dirty="0" smtClean="0">
                <a:solidFill>
                  <a:schemeClr val="tx1"/>
                </a:solidFill>
                <a:latin typeface="Times New Roman" pitchFamily="18" charset="0"/>
                <a:cs typeface="Times New Roman" pitchFamily="18" charset="0"/>
              </a:rPr>
              <a:t>Процедура проведения электронного конкурса</a:t>
            </a:r>
            <a:endParaRPr lang="ru-RU" sz="2000" b="1"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1303621292"/>
              </p:ext>
            </p:extLst>
          </p:nvPr>
        </p:nvGraphicFramePr>
        <p:xfrm>
          <a:off x="457200" y="1988840"/>
          <a:ext cx="8229600" cy="4983584"/>
        </p:xfrm>
        <a:graphic>
          <a:graphicData uri="http://schemas.openxmlformats.org/drawingml/2006/table">
            <a:tbl>
              <a:tblPr firstRow="1" bandRow="1">
                <a:tableStyleId>{5C22544A-7EE6-4342-B048-85BDC9FD1C3A}</a:tableStyleId>
              </a:tblPr>
              <a:tblGrid>
                <a:gridCol w="3106688"/>
                <a:gridCol w="2880320"/>
                <a:gridCol w="2242592"/>
              </a:tblGrid>
              <a:tr h="134600">
                <a:tc>
                  <a:txBody>
                    <a:bodyPr/>
                    <a:lstStyle/>
                    <a:p>
                      <a:pPr algn="ctr"/>
                      <a:r>
                        <a:rPr lang="ru-RU" sz="1400" dirty="0" smtClean="0"/>
                        <a:t>Этапы проведения закупки</a:t>
                      </a:r>
                      <a:endParaRPr lang="ru-RU" sz="1400" dirty="0"/>
                    </a:p>
                  </a:txBody>
                  <a:tcPr/>
                </a:tc>
                <a:tc>
                  <a:txBody>
                    <a:bodyPr/>
                    <a:lstStyle/>
                    <a:p>
                      <a:pPr algn="ctr"/>
                      <a:r>
                        <a:rPr lang="ru-RU" sz="1400" b="1" dirty="0" smtClean="0"/>
                        <a:t>Срок этапа</a:t>
                      </a:r>
                      <a:endParaRPr lang="ru-RU" sz="1400" b="1" dirty="0"/>
                    </a:p>
                  </a:txBody>
                  <a:tcPr/>
                </a:tc>
                <a:tc>
                  <a:txBody>
                    <a:bodyPr/>
                    <a:lstStyle/>
                    <a:p>
                      <a:pPr algn="ctr"/>
                      <a:r>
                        <a:rPr lang="ru-RU" sz="1400" b="1" dirty="0" smtClean="0"/>
                        <a:t>Исключения</a:t>
                      </a:r>
                      <a:endParaRPr lang="ru-RU" sz="1400" b="1" dirty="0"/>
                    </a:p>
                  </a:txBody>
                  <a:tcPr/>
                </a:tc>
              </a:tr>
              <a:tr h="370840">
                <a:tc>
                  <a:txBody>
                    <a:bodyPr/>
                    <a:lstStyle/>
                    <a:p>
                      <a:r>
                        <a:rPr lang="ru-RU" sz="1000" dirty="0" smtClean="0">
                          <a:latin typeface="Times New Roman" pitchFamily="18" charset="0"/>
                          <a:cs typeface="Times New Roman" pitchFamily="18" charset="0"/>
                        </a:rPr>
                        <a:t>Срок размещения</a:t>
                      </a:r>
                      <a:r>
                        <a:rPr lang="ru-RU" sz="1000" baseline="0" dirty="0" smtClean="0">
                          <a:latin typeface="Times New Roman" pitchFamily="18" charset="0"/>
                          <a:cs typeface="Times New Roman" pitchFamily="18" charset="0"/>
                        </a:rPr>
                        <a:t> извещения о проведении электронного конкурса</a:t>
                      </a:r>
                      <a:r>
                        <a:rPr lang="ru-RU" sz="1000" dirty="0" smtClean="0">
                          <a:latin typeface="Times New Roman" pitchFamily="18" charset="0"/>
                          <a:cs typeface="Times New Roman" pitchFamily="18" charset="0"/>
                        </a:rPr>
                        <a:t> (п. 1 ч.3 ст.42)</a:t>
                      </a:r>
                      <a:endParaRPr lang="ru-RU" sz="1000" dirty="0">
                        <a:latin typeface="Times New Roman" pitchFamily="18" charset="0"/>
                        <a:cs typeface="Times New Roman" pitchFamily="18" charset="0"/>
                      </a:endParaRPr>
                    </a:p>
                  </a:txBody>
                  <a:tcPr/>
                </a:tc>
                <a:tc>
                  <a:txBody>
                    <a:bodyPr/>
                    <a:lstStyle/>
                    <a:p>
                      <a:pPr algn="ctr"/>
                      <a:r>
                        <a:rPr lang="ru-RU" sz="1000" dirty="0" smtClean="0">
                          <a:effectLst/>
                          <a:latin typeface="Times New Roman" pitchFamily="18" charset="0"/>
                          <a:ea typeface="Calibri"/>
                          <a:cs typeface="Times New Roman" pitchFamily="18" charset="0"/>
                        </a:rPr>
                        <a:t>не менее чем за 15 дней до даты окончания срока подачи заявок на участие в закупке (ОПЗ)</a:t>
                      </a:r>
                      <a:endParaRPr lang="ru-RU" sz="1000" dirty="0">
                        <a:latin typeface="Times New Roman" pitchFamily="18" charset="0"/>
                        <a:cs typeface="Times New Roman" pitchFamily="18" charset="0"/>
                      </a:endParaRPr>
                    </a:p>
                  </a:txBody>
                  <a:tcPr/>
                </a:tc>
                <a:tc>
                  <a:txBody>
                    <a:bodyPr/>
                    <a:lstStyle/>
                    <a:p>
                      <a:endParaRPr lang="ru-RU" sz="1000" dirty="0">
                        <a:latin typeface="Times New Roman" pitchFamily="18" charset="0"/>
                        <a:cs typeface="Times New Roman" pitchFamily="18" charset="0"/>
                      </a:endParaRPr>
                    </a:p>
                  </a:txBody>
                  <a:tcPr/>
                </a:tc>
              </a:tr>
              <a:tr h="711304">
                <a:tc>
                  <a:txBody>
                    <a:bodyPr/>
                    <a:lstStyle/>
                    <a:p>
                      <a:r>
                        <a:rPr lang="ru-RU" sz="1000" dirty="0" smtClean="0">
                          <a:latin typeface="Times New Roman" pitchFamily="18" charset="0"/>
                          <a:cs typeface="Times New Roman" pitchFamily="18" charset="0"/>
                        </a:rPr>
                        <a:t>Срок внесения изменения</a:t>
                      </a:r>
                      <a:r>
                        <a:rPr lang="ru-RU" sz="1000" baseline="0" dirty="0" smtClean="0">
                          <a:latin typeface="Times New Roman" pitchFamily="18" charset="0"/>
                          <a:cs typeface="Times New Roman" pitchFamily="18" charset="0"/>
                        </a:rPr>
                        <a:t> в извещение</a:t>
                      </a:r>
                    </a:p>
                    <a:p>
                      <a:r>
                        <a:rPr lang="ru-RU" sz="1000" baseline="0" dirty="0" smtClean="0">
                          <a:latin typeface="Times New Roman" pitchFamily="18" charset="0"/>
                          <a:cs typeface="Times New Roman" pitchFamily="18" charset="0"/>
                        </a:rPr>
                        <a:t> (ч.4 ст. 42)</a:t>
                      </a:r>
                    </a:p>
                    <a:p>
                      <a:endParaRPr lang="ru-RU" sz="1000" dirty="0">
                        <a:latin typeface="Times New Roman" pitchFamily="18" charset="0"/>
                        <a:cs typeface="Times New Roman" pitchFamily="18" charset="0"/>
                      </a:endParaRPr>
                    </a:p>
                  </a:txBody>
                  <a:tcPr/>
                </a:tc>
                <a:tc>
                  <a:txBody>
                    <a:bodyPr/>
                    <a:lstStyle/>
                    <a:p>
                      <a:pPr indent="342900" algn="ctr">
                        <a:spcBef>
                          <a:spcPts val="0"/>
                        </a:spcBef>
                        <a:spcAft>
                          <a:spcPts val="0"/>
                        </a:spcAft>
                      </a:pPr>
                      <a:r>
                        <a:rPr lang="ru-RU" sz="1000" dirty="0" smtClean="0">
                          <a:effectLst/>
                          <a:latin typeface="Times New Roman" pitchFamily="18" charset="0"/>
                          <a:ea typeface="Calibri"/>
                          <a:cs typeface="Times New Roman" pitchFamily="18" charset="0"/>
                        </a:rPr>
                        <a:t>не позднее чем за 1</a:t>
                      </a:r>
                      <a:r>
                        <a:rPr lang="ru-RU" sz="1000" baseline="0" dirty="0" smtClean="0">
                          <a:effectLst/>
                          <a:latin typeface="Times New Roman" pitchFamily="18" charset="0"/>
                          <a:ea typeface="Calibri"/>
                          <a:cs typeface="Times New Roman" pitchFamily="18" charset="0"/>
                        </a:rPr>
                        <a:t> р</a:t>
                      </a:r>
                      <a:r>
                        <a:rPr lang="ru-RU" sz="1000" dirty="0" smtClean="0">
                          <a:effectLst/>
                          <a:latin typeface="Times New Roman" pitchFamily="18" charset="0"/>
                          <a:ea typeface="Calibri"/>
                          <a:cs typeface="Times New Roman" pitchFamily="18" charset="0"/>
                        </a:rPr>
                        <a:t>абочий день до даты ОПЗ. </a:t>
                      </a:r>
                    </a:p>
                    <a:p>
                      <a:pPr indent="342900" algn="ctr">
                        <a:spcBef>
                          <a:spcPts val="0"/>
                        </a:spcBef>
                        <a:spcAft>
                          <a:spcPts val="0"/>
                        </a:spcAft>
                      </a:pPr>
                      <a:r>
                        <a:rPr lang="ru-RU" sz="1000" dirty="0" smtClean="0">
                          <a:effectLst/>
                          <a:latin typeface="Times New Roman" pitchFamily="18" charset="0"/>
                          <a:ea typeface="Times New Roman"/>
                          <a:cs typeface="Times New Roman" pitchFamily="18" charset="0"/>
                        </a:rPr>
                        <a:t>При этом срок продлевается</a:t>
                      </a:r>
                      <a:r>
                        <a:rPr lang="ru-RU" sz="1000" baseline="0" dirty="0" smtClean="0">
                          <a:effectLst/>
                          <a:latin typeface="Times New Roman" pitchFamily="18" charset="0"/>
                          <a:ea typeface="Times New Roman"/>
                          <a:cs typeface="Times New Roman" pitchFamily="18" charset="0"/>
                        </a:rPr>
                        <a:t> (</a:t>
                      </a:r>
                      <a:r>
                        <a:rPr lang="ru-RU" sz="1000" dirty="0" smtClean="0">
                          <a:effectLst/>
                          <a:latin typeface="Times New Roman" pitchFamily="18" charset="0"/>
                          <a:ea typeface="Times New Roman"/>
                          <a:cs typeface="Times New Roman" pitchFamily="18" charset="0"/>
                        </a:rPr>
                        <a:t>до даты ОПЗ составлял</a:t>
                      </a:r>
                      <a:r>
                        <a:rPr lang="ru-RU" sz="1000" baseline="0" dirty="0" smtClean="0">
                          <a:effectLst/>
                          <a:latin typeface="Times New Roman" pitchFamily="18" charset="0"/>
                          <a:ea typeface="Times New Roman"/>
                          <a:cs typeface="Times New Roman" pitchFamily="18" charset="0"/>
                        </a:rPr>
                        <a:t> </a:t>
                      </a:r>
                      <a:r>
                        <a:rPr lang="ru-RU" sz="1000" dirty="0" smtClean="0">
                          <a:effectLst/>
                          <a:latin typeface="Times New Roman" pitchFamily="18" charset="0"/>
                          <a:ea typeface="Times New Roman"/>
                          <a:cs typeface="Times New Roman" pitchFamily="18" charset="0"/>
                        </a:rPr>
                        <a:t>не менее 10  дней)</a:t>
                      </a:r>
                      <a:endParaRPr lang="ru-RU" sz="1000" dirty="0">
                        <a:latin typeface="Times New Roman" pitchFamily="18" charset="0"/>
                        <a:cs typeface="Times New Roman" pitchFamily="18" charset="0"/>
                      </a:endParaRPr>
                    </a:p>
                  </a:txBody>
                  <a:tcPr/>
                </a:tc>
                <a:tc>
                  <a:txBody>
                    <a:bodyPr/>
                    <a:lstStyle/>
                    <a:p>
                      <a:endParaRPr lang="ru-RU" sz="1000" dirty="0">
                        <a:latin typeface="Times New Roman" pitchFamily="18" charset="0"/>
                        <a:cs typeface="Times New Roman" pitchFamily="18" charset="0"/>
                      </a:endParaRPr>
                    </a:p>
                  </a:txBody>
                  <a:tcPr/>
                </a:tc>
              </a:tr>
              <a:tr h="370840">
                <a:tc>
                  <a:txBody>
                    <a:bodyPr/>
                    <a:lstStyle/>
                    <a:p>
                      <a:r>
                        <a:rPr lang="ru-RU" sz="1000" dirty="0" smtClean="0">
                          <a:latin typeface="Times New Roman" pitchFamily="18" charset="0"/>
                          <a:cs typeface="Times New Roman" pitchFamily="18" charset="0"/>
                        </a:rPr>
                        <a:t>Срок отмены закупки (п.1. ч. 2.ст. 36)</a:t>
                      </a:r>
                      <a:endParaRPr lang="ru-RU" sz="1000" dirty="0">
                        <a:latin typeface="Times New Roman" pitchFamily="18" charset="0"/>
                        <a:cs typeface="Times New Roman" pitchFamily="18" charset="0"/>
                      </a:endParaRPr>
                    </a:p>
                  </a:txBody>
                  <a:tcPr/>
                </a:tc>
                <a:tc>
                  <a:txBody>
                    <a:bodyPr/>
                    <a:lstStyle/>
                    <a:p>
                      <a:pPr algn="ctr"/>
                      <a:r>
                        <a:rPr lang="ru-RU" sz="1000" dirty="0" smtClean="0">
                          <a:effectLst/>
                          <a:latin typeface="Times New Roman" pitchFamily="18" charset="0"/>
                          <a:ea typeface="Calibri"/>
                          <a:cs typeface="Times New Roman" pitchFamily="18" charset="0"/>
                        </a:rPr>
                        <a:t>не позднее чем за один рабочий день до даты ОПЗ</a:t>
                      </a:r>
                      <a:endParaRPr lang="ru-RU" sz="1000" dirty="0">
                        <a:latin typeface="Times New Roman" pitchFamily="18" charset="0"/>
                        <a:cs typeface="Times New Roman" pitchFamily="18" charset="0"/>
                      </a:endParaRPr>
                    </a:p>
                  </a:txBody>
                  <a:tcPr/>
                </a:tc>
                <a:tc>
                  <a:txBody>
                    <a:bodyPr/>
                    <a:lstStyle/>
                    <a:p>
                      <a:endParaRPr lang="ru-RU" sz="1000" dirty="0">
                        <a:latin typeface="Times New Roman" pitchFamily="18" charset="0"/>
                        <a:cs typeface="Times New Roman" pitchFamily="18" charset="0"/>
                      </a:endParaRPr>
                    </a:p>
                  </a:txBody>
                  <a:tcPr/>
                </a:tc>
              </a:tr>
              <a:tr h="370840">
                <a:tc>
                  <a:txBody>
                    <a:bodyPr/>
                    <a:lstStyle/>
                    <a:p>
                      <a:r>
                        <a:rPr lang="ru-RU" sz="1000" dirty="0" smtClean="0">
                          <a:latin typeface="Times New Roman" pitchFamily="18" charset="0"/>
                          <a:cs typeface="Times New Roman" pitchFamily="18" charset="0"/>
                        </a:rPr>
                        <a:t>Срок рассмотрения и оценки первых частей заявок</a:t>
                      </a:r>
                      <a:r>
                        <a:rPr lang="ru-RU" sz="1000" baseline="0" dirty="0" smtClean="0">
                          <a:latin typeface="Times New Roman" pitchFamily="18" charset="0"/>
                          <a:cs typeface="Times New Roman" pitchFamily="18" charset="0"/>
                        </a:rPr>
                        <a:t> (ч. 3 ст. 48)</a:t>
                      </a:r>
                      <a:endParaRPr lang="ru-RU" sz="1000" dirty="0" smtClean="0">
                        <a:latin typeface="Times New Roman" pitchFamily="18" charset="0"/>
                        <a:cs typeface="Times New Roman" pitchFamily="18" charset="0"/>
                      </a:endParaRPr>
                    </a:p>
                    <a:p>
                      <a:r>
                        <a:rPr lang="ru-RU" sz="1000" dirty="0" smtClean="0">
                          <a:effectLst/>
                          <a:latin typeface="Times New Roman" pitchFamily="18" charset="0"/>
                          <a:ea typeface="Calibri"/>
                          <a:cs typeface="Times New Roman" pitchFamily="18" charset="0"/>
                        </a:rPr>
                        <a:t>Результат - Протокол рассмотрения и оценки первых частей заявок на участие в закупке</a:t>
                      </a:r>
                      <a:endParaRPr lang="ru-RU" sz="1000" dirty="0">
                        <a:latin typeface="Times New Roman" pitchFamily="18" charset="0"/>
                        <a:cs typeface="Times New Roman" pitchFamily="18" charset="0"/>
                      </a:endParaRPr>
                    </a:p>
                  </a:txBody>
                  <a:tcPr/>
                </a:tc>
                <a:tc>
                  <a:txBody>
                    <a:bodyPr/>
                    <a:lstStyle/>
                    <a:p>
                      <a:pPr algn="ctr"/>
                      <a:r>
                        <a:rPr lang="ru-RU" sz="1000" dirty="0" smtClean="0">
                          <a:effectLst/>
                          <a:latin typeface="Times New Roman" pitchFamily="18" charset="0"/>
                          <a:ea typeface="Calibri"/>
                          <a:cs typeface="Times New Roman" pitchFamily="18" charset="0"/>
                        </a:rPr>
                        <a:t>Не позднее 2 рабочих дней со дня, следующего за датой ОПЗ. </a:t>
                      </a:r>
                    </a:p>
                    <a:p>
                      <a:pPr algn="ctr"/>
                      <a:r>
                        <a:rPr lang="ru-RU" sz="1000" dirty="0" smtClean="0">
                          <a:effectLst/>
                          <a:latin typeface="Times New Roman" pitchFamily="18" charset="0"/>
                          <a:ea typeface="Calibri"/>
                          <a:cs typeface="Times New Roman" pitchFamily="18" charset="0"/>
                        </a:rPr>
                        <a:t>Исключение – случаи в соответствии с ч. 4 ст. 48 – не позднее 5 рабочих дней.</a:t>
                      </a:r>
                      <a:endParaRPr lang="ru-RU" sz="1000" dirty="0">
                        <a:latin typeface="Times New Roman" pitchFamily="18" charset="0"/>
                        <a:cs typeface="Times New Roman" pitchFamily="18" charset="0"/>
                      </a:endParaRPr>
                    </a:p>
                  </a:txBody>
                  <a:tcPr/>
                </a:tc>
                <a:tc rowSpan="2">
                  <a:txBody>
                    <a:bodyPr/>
                    <a:lstStyle/>
                    <a:p>
                      <a:pPr algn="ctr"/>
                      <a:r>
                        <a:rPr lang="ru-RU" sz="1000" dirty="0" smtClean="0">
                          <a:latin typeface="Times New Roman" pitchFamily="18" charset="0"/>
                          <a:cs typeface="Times New Roman" pitchFamily="18" charset="0"/>
                        </a:rPr>
                        <a:t>Первых частей нет</a:t>
                      </a:r>
                      <a:endParaRPr lang="ru-RU" sz="1000" dirty="0">
                        <a:latin typeface="Times New Roman" pitchFamily="18" charset="0"/>
                        <a:cs typeface="Times New Roman" pitchFamily="18" charset="0"/>
                      </a:endParaRPr>
                    </a:p>
                    <a:p>
                      <a:pPr algn="ctr"/>
                      <a:r>
                        <a:rPr lang="ru-RU" sz="1000" dirty="0" smtClean="0">
                          <a:latin typeface="Times New Roman" pitchFamily="18" charset="0"/>
                          <a:cs typeface="Times New Roman" pitchFamily="18" charset="0"/>
                        </a:rPr>
                        <a:t>Переторжки нет</a:t>
                      </a:r>
                    </a:p>
                    <a:p>
                      <a:pPr algn="ctr"/>
                      <a:r>
                        <a:rPr lang="ru-RU" sz="1000" dirty="0" smtClean="0">
                          <a:effectLst/>
                          <a:latin typeface="Times New Roman" pitchFamily="18" charset="0"/>
                          <a:ea typeface="Calibri"/>
                          <a:cs typeface="Times New Roman" pitchFamily="18" charset="0"/>
                        </a:rPr>
                        <a:t>не позднее 1 часа с момента ОПЗ оператор электронной площадки направляет вторые части заявок и информацию и документы об УЗ</a:t>
                      </a:r>
                      <a:endParaRPr lang="ru-RU" sz="1000" dirty="0">
                        <a:latin typeface="Times New Roman" pitchFamily="18" charset="0"/>
                        <a:cs typeface="Times New Roman" pitchFamily="18" charset="0"/>
                      </a:endParaRPr>
                    </a:p>
                  </a:txBody>
                  <a:tcPr/>
                </a:tc>
              </a:tr>
              <a:tr h="370840">
                <a:tc>
                  <a:txBody>
                    <a:bodyPr/>
                    <a:lstStyle/>
                    <a:p>
                      <a:pPr algn="l"/>
                      <a:r>
                        <a:rPr lang="ru-RU" sz="1000" dirty="0" smtClean="0">
                          <a:latin typeface="Times New Roman" pitchFamily="18" charset="0"/>
                          <a:cs typeface="Times New Roman" pitchFamily="18" charset="0"/>
                        </a:rPr>
                        <a:t>Срок проведения процедуры подачи окончательных предложений о цене контракта (переторжка) (ч.</a:t>
                      </a:r>
                      <a:r>
                        <a:rPr lang="ru-RU" sz="1000" baseline="0" dirty="0" smtClean="0">
                          <a:latin typeface="Times New Roman" pitchFamily="18" charset="0"/>
                          <a:cs typeface="Times New Roman" pitchFamily="18" charset="0"/>
                        </a:rPr>
                        <a:t> 8 ст. 48)</a:t>
                      </a:r>
                      <a:endParaRPr lang="ru-RU" sz="1000" dirty="0">
                        <a:latin typeface="Times New Roman" pitchFamily="18" charset="0"/>
                        <a:cs typeface="Times New Roman" pitchFamily="18" charset="0"/>
                      </a:endParaRPr>
                    </a:p>
                  </a:txBody>
                  <a:tcPr/>
                </a:tc>
                <a:tc>
                  <a:txBody>
                    <a:bodyPr/>
                    <a:lstStyle/>
                    <a:p>
                      <a:pPr algn="ctr"/>
                      <a:r>
                        <a:rPr lang="ru-RU" sz="1000" dirty="0" smtClean="0">
                          <a:latin typeface="Times New Roman" pitchFamily="18" charset="0"/>
                          <a:cs typeface="Times New Roman" pitchFamily="18" charset="0"/>
                        </a:rPr>
                        <a:t>В течение 1 часа на следующий рабочий день после окончания срока  рассмотрения и оценки первых частей</a:t>
                      </a:r>
                      <a:endParaRPr lang="ru-RU" sz="1000" dirty="0">
                        <a:latin typeface="Times New Roman" pitchFamily="18" charset="0"/>
                        <a:cs typeface="Times New Roman" pitchFamily="18" charset="0"/>
                      </a:endParaRPr>
                    </a:p>
                  </a:txBody>
                  <a:tcPr/>
                </a:tc>
                <a:tc vMerge="1">
                  <a:txBody>
                    <a:bodyPr/>
                    <a:lstStyle/>
                    <a:p>
                      <a:pPr algn="ctr"/>
                      <a:endParaRPr lang="ru-RU" sz="1200" dirty="0">
                        <a:latin typeface="Times New Roman" pitchFamily="18" charset="0"/>
                        <a:cs typeface="Times New Roman" pitchFamily="18" charset="0"/>
                      </a:endParaRP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0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Срок рассмотрения и оценки вторых частей заявок (ч. 11 ст. 48)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000" b="0" i="0" u="none" strike="noStrike" kern="1200" cap="none" spc="0" normalizeH="0" baseline="0" noProof="0" dirty="0" smtClean="0">
                          <a:ln>
                            <a:noFill/>
                          </a:ln>
                          <a:solidFill>
                            <a:prstClr val="black"/>
                          </a:solidFill>
                          <a:effectLst/>
                          <a:uLnTx/>
                          <a:uFillTx/>
                          <a:latin typeface="Times New Roman" pitchFamily="18" charset="0"/>
                          <a:ea typeface="Calibri"/>
                          <a:cs typeface="Times New Roman" pitchFamily="18" charset="0"/>
                        </a:rPr>
                        <a:t>Результат - </a:t>
                      </a:r>
                      <a:r>
                        <a:rPr lang="ru-RU" sz="1000" dirty="0" smtClean="0">
                          <a:effectLst/>
                          <a:latin typeface="Times New Roman" pitchFamily="18" charset="0"/>
                          <a:ea typeface="Calibri"/>
                          <a:cs typeface="Times New Roman" pitchFamily="18" charset="0"/>
                        </a:rPr>
                        <a:t>протокол рассмотрения и оценки вторых частей заявок на участие в закупке</a:t>
                      </a:r>
                      <a:endParaRPr lang="ru-RU" sz="1000" dirty="0">
                        <a:latin typeface="Times New Roman" pitchFamily="18" charset="0"/>
                        <a:cs typeface="Times New Roman" pitchFamily="18" charset="0"/>
                      </a:endParaRPr>
                    </a:p>
                  </a:txBody>
                  <a:tcPr/>
                </a:tc>
                <a:tc>
                  <a:txBody>
                    <a:bodyPr/>
                    <a:lstStyle/>
                    <a:p>
                      <a:pPr algn="ctr"/>
                      <a:r>
                        <a:rPr lang="ru-RU" sz="1000" dirty="0" smtClean="0">
                          <a:effectLst/>
                          <a:latin typeface="Times New Roman" pitchFamily="18" charset="0"/>
                          <a:ea typeface="Calibri"/>
                          <a:cs typeface="Times New Roman" pitchFamily="18" charset="0"/>
                        </a:rPr>
                        <a:t>Не позднее 2 рабочих дней со дня, следующего за днем получения вторых частей заявок на участие в закупке</a:t>
                      </a:r>
                      <a:endParaRPr lang="ru-RU" sz="1000" dirty="0">
                        <a:latin typeface="Times New Roman" pitchFamily="18" charset="0"/>
                        <a:cs typeface="Times New Roman"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000" b="0" i="0" u="none" strike="noStrike" kern="1200" cap="none" spc="0" normalizeH="0" baseline="0" noProof="0" dirty="0" smtClean="0">
                          <a:ln>
                            <a:noFill/>
                          </a:ln>
                          <a:solidFill>
                            <a:prstClr val="black"/>
                          </a:solidFill>
                          <a:effectLst/>
                          <a:uLnTx/>
                          <a:uFillTx/>
                          <a:latin typeface="Times New Roman" pitchFamily="18" charset="0"/>
                          <a:ea typeface="Calibri"/>
                          <a:cs typeface="Times New Roman" pitchFamily="18" charset="0"/>
                        </a:rPr>
                        <a:t>Не позднее 2 рабочих дней со дня, следующего за днем получения вторых частей заявок на участие в закупке</a:t>
                      </a:r>
                      <a:endParaRPr kumimoji="0" lang="ru-RU" sz="10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endParaRPr>
                    </a:p>
                    <a:p>
                      <a:endParaRPr lang="ru-RU" sz="1000" dirty="0">
                        <a:latin typeface="Times New Roman" pitchFamily="18" charset="0"/>
                        <a:cs typeface="Times New Roman" pitchFamily="18" charset="0"/>
                      </a:endParaRPr>
                    </a:p>
                  </a:txBody>
                  <a:tcPr/>
                </a:tc>
              </a:tr>
              <a:tr h="370840">
                <a:tc>
                  <a:txBody>
                    <a:bodyPr/>
                    <a:lstStyle/>
                    <a:p>
                      <a:r>
                        <a:rPr lang="ru-RU" sz="1000" dirty="0" smtClean="0">
                          <a:latin typeface="Times New Roman" pitchFamily="18" charset="0"/>
                          <a:cs typeface="Times New Roman" pitchFamily="18" charset="0"/>
                        </a:rPr>
                        <a:t>Срок подведения итогов</a:t>
                      </a:r>
                      <a:r>
                        <a:rPr lang="ru-RU" sz="1000" baseline="0" dirty="0" smtClean="0">
                          <a:latin typeface="Times New Roman" pitchFamily="18" charset="0"/>
                          <a:cs typeface="Times New Roman" pitchFamily="18" charset="0"/>
                        </a:rPr>
                        <a:t> ( ч. 15 ст. 48)</a:t>
                      </a:r>
                      <a:r>
                        <a:rPr lang="ru-RU" sz="1000" dirty="0" smtClean="0">
                          <a:effectLst/>
                          <a:latin typeface="Times New Roman" pitchFamily="18" charset="0"/>
                          <a:ea typeface="Calibri"/>
                          <a:cs typeface="Times New Roman" pitchFamily="18" charset="0"/>
                        </a:rPr>
                        <a:t> Результат - протокол подведения итогов определения поставщика (подрядчика, исполнителя)</a:t>
                      </a:r>
                      <a:endParaRPr lang="ru-RU" sz="1000" dirty="0">
                        <a:latin typeface="Times New Roman" pitchFamily="18" charset="0"/>
                        <a:cs typeface="Times New Roman" pitchFamily="18" charset="0"/>
                      </a:endParaRPr>
                    </a:p>
                  </a:txBody>
                  <a:tcPr/>
                </a:tc>
                <a:tc>
                  <a:txBody>
                    <a:bodyPr/>
                    <a:lstStyle/>
                    <a:p>
                      <a:pPr algn="ctr"/>
                      <a:r>
                        <a:rPr lang="ru-RU" sz="1000" dirty="0" smtClean="0">
                          <a:effectLst/>
                          <a:latin typeface="Times New Roman" pitchFamily="18" charset="0"/>
                          <a:ea typeface="Calibri"/>
                          <a:cs typeface="Times New Roman" pitchFamily="18" charset="0"/>
                        </a:rPr>
                        <a:t>Не позднее 1 рабочего дня со дня, следующего за днем получения ценовые предложения участников закупки и  протокола</a:t>
                      </a:r>
                      <a:r>
                        <a:rPr lang="ru-RU" sz="1000" baseline="0" dirty="0" smtClean="0">
                          <a:effectLst/>
                          <a:latin typeface="Times New Roman" pitchFamily="18" charset="0"/>
                          <a:ea typeface="Calibri"/>
                          <a:cs typeface="Times New Roman" pitchFamily="18" charset="0"/>
                        </a:rPr>
                        <a:t> </a:t>
                      </a:r>
                      <a:r>
                        <a:rPr lang="ru-RU" sz="1000" dirty="0" smtClean="0">
                          <a:effectLst/>
                          <a:latin typeface="Times New Roman" pitchFamily="18" charset="0"/>
                          <a:ea typeface="Calibri"/>
                          <a:cs typeface="Times New Roman" pitchFamily="18" charset="0"/>
                        </a:rPr>
                        <a:t>подачи таких предложений</a:t>
                      </a:r>
                      <a:endParaRPr lang="ru-RU" sz="1000" dirty="0">
                        <a:latin typeface="Times New Roman" pitchFamily="18" charset="0"/>
                        <a:cs typeface="Times New Roman"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000" dirty="0" smtClean="0">
                          <a:effectLst/>
                          <a:latin typeface="Times New Roman" pitchFamily="18" charset="0"/>
                          <a:ea typeface="Calibri"/>
                          <a:cs typeface="Times New Roman" pitchFamily="18" charset="0"/>
                        </a:rPr>
                        <a:t>Не позднее 1 рабочего дня со дня, следующего за днем получения ценовые предложения участников закупки</a:t>
                      </a:r>
                      <a:endParaRPr lang="ru-RU" sz="1000" dirty="0">
                        <a:latin typeface="Times New Roman" pitchFamily="18" charset="0"/>
                        <a:cs typeface="Times New Roman" pitchFamily="18" charset="0"/>
                      </a:endParaRPr>
                    </a:p>
                  </a:txBody>
                  <a:tcPr/>
                </a:tc>
              </a:tr>
              <a:tr h="370840">
                <a:tc>
                  <a:txBody>
                    <a:bodyPr/>
                    <a:lstStyle/>
                    <a:p>
                      <a:endParaRPr lang="ru-RU" sz="1000">
                        <a:latin typeface="Times New Roman" pitchFamily="18" charset="0"/>
                        <a:cs typeface="Times New Roman" pitchFamily="18" charset="0"/>
                      </a:endParaRPr>
                    </a:p>
                  </a:txBody>
                  <a:tcPr/>
                </a:tc>
                <a:tc>
                  <a:txBody>
                    <a:bodyPr/>
                    <a:lstStyle/>
                    <a:p>
                      <a:endParaRPr lang="ru-RU" sz="1000" dirty="0">
                        <a:latin typeface="Times New Roman" pitchFamily="18" charset="0"/>
                        <a:cs typeface="Times New Roman" pitchFamily="18" charset="0"/>
                      </a:endParaRPr>
                    </a:p>
                  </a:txBody>
                  <a:tcPr/>
                </a:tc>
                <a:tc>
                  <a:txBody>
                    <a:bodyPr/>
                    <a:lstStyle/>
                    <a:p>
                      <a:endParaRPr lang="ru-RU" sz="10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30122131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latin typeface="Times New Roman" pitchFamily="18" charset="0"/>
                <a:cs typeface="Times New Roman" pitchFamily="18" charset="0"/>
              </a:rPr>
              <a:t>Исключения, предусмотренные частью 19 статьи 48</a:t>
            </a:r>
            <a:endParaRPr lang="ru-RU" sz="2800" b="1" dirty="0">
              <a:latin typeface="Times New Roman" pitchFamily="18" charset="0"/>
              <a:cs typeface="Times New Roman" pitchFamily="18" charset="0"/>
            </a:endParaRPr>
          </a:p>
        </p:txBody>
      </p:sp>
      <p:sp>
        <p:nvSpPr>
          <p:cNvPr id="3" name="Объект 2"/>
          <p:cNvSpPr>
            <a:spLocks noGrp="1"/>
          </p:cNvSpPr>
          <p:nvPr>
            <p:ph idx="1"/>
          </p:nvPr>
        </p:nvSpPr>
        <p:spPr/>
        <p:txBody>
          <a:bodyPr/>
          <a:lstStyle/>
          <a:p>
            <a:pPr marL="114300" indent="0" algn="just">
              <a:buNone/>
            </a:pPr>
            <a:r>
              <a:rPr lang="ru-RU" sz="1600" dirty="0" smtClean="0">
                <a:solidFill>
                  <a:schemeClr val="tx1"/>
                </a:solidFill>
                <a:latin typeface="Times New Roman" pitchFamily="18" charset="0"/>
                <a:ea typeface="Calibri"/>
                <a:cs typeface="Times New Roman" pitchFamily="18" charset="0"/>
              </a:rPr>
              <a:t>	</a:t>
            </a:r>
          </a:p>
          <a:p>
            <a:pPr marL="114300" indent="0" algn="just">
              <a:buNone/>
            </a:pPr>
            <a:r>
              <a:rPr lang="ru-RU" sz="1600" dirty="0">
                <a:solidFill>
                  <a:schemeClr val="tx1"/>
                </a:solidFill>
                <a:latin typeface="Times New Roman" pitchFamily="18" charset="0"/>
                <a:ea typeface="Calibri"/>
                <a:cs typeface="Times New Roman" pitchFamily="18" charset="0"/>
              </a:rPr>
              <a:t>	</a:t>
            </a:r>
            <a:r>
              <a:rPr lang="ru-RU" sz="1600" dirty="0" smtClean="0">
                <a:solidFill>
                  <a:schemeClr val="tx1"/>
                </a:solidFill>
                <a:latin typeface="Times New Roman" pitchFamily="18" charset="0"/>
                <a:ea typeface="Calibri"/>
                <a:cs typeface="Times New Roman" pitchFamily="18" charset="0"/>
              </a:rPr>
              <a:t>В </a:t>
            </a:r>
            <a:r>
              <a:rPr lang="ru-RU" sz="1600" dirty="0">
                <a:solidFill>
                  <a:schemeClr val="tx1"/>
                </a:solidFill>
                <a:latin typeface="Times New Roman" pitchFamily="18" charset="0"/>
                <a:ea typeface="Calibri"/>
                <a:cs typeface="Times New Roman" pitchFamily="18" charset="0"/>
              </a:rPr>
              <a:t>случае, если в извещении об осуществлении закупки не установлены критерии, </a:t>
            </a:r>
            <a:r>
              <a:rPr lang="ru-RU" sz="1600" b="1" dirty="0" smtClean="0">
                <a:solidFill>
                  <a:schemeClr val="tx1"/>
                </a:solidFill>
                <a:latin typeface="Times New Roman" pitchFamily="18" charset="0"/>
                <a:cs typeface="Times New Roman" pitchFamily="18" charset="0"/>
              </a:rPr>
              <a:t>«</a:t>
            </a:r>
            <a:r>
              <a:rPr lang="ru-RU" sz="1600" b="1" dirty="0" smtClean="0">
                <a:solidFill>
                  <a:schemeClr val="tx1"/>
                </a:solidFill>
                <a:latin typeface="Times New Roman" pitchFamily="18" charset="0"/>
                <a:ea typeface="Calibri"/>
                <a:cs typeface="Times New Roman" pitchFamily="18" charset="0"/>
              </a:rPr>
              <a:t>расходы </a:t>
            </a:r>
            <a:r>
              <a:rPr lang="ru-RU" sz="1600" b="1" dirty="0">
                <a:solidFill>
                  <a:schemeClr val="tx1"/>
                </a:solidFill>
                <a:latin typeface="Times New Roman" pitchFamily="18" charset="0"/>
                <a:ea typeface="Calibri"/>
                <a:cs typeface="Times New Roman" pitchFamily="18" charset="0"/>
              </a:rPr>
              <a:t>на эксплуатацию и ремонт товаров, использование результатов </a:t>
            </a:r>
            <a:r>
              <a:rPr lang="ru-RU" sz="1600" b="1" dirty="0" smtClean="0">
                <a:solidFill>
                  <a:schemeClr val="tx1"/>
                </a:solidFill>
                <a:latin typeface="Times New Roman" pitchFamily="18" charset="0"/>
                <a:ea typeface="Calibri"/>
                <a:cs typeface="Times New Roman" pitchFamily="18" charset="0"/>
              </a:rPr>
              <a:t>работ»</a:t>
            </a:r>
            <a:r>
              <a:rPr lang="ru-RU" sz="1600" b="1" dirty="0" smtClean="0">
                <a:solidFill>
                  <a:schemeClr val="tx1"/>
                </a:solidFill>
                <a:latin typeface="Times New Roman" pitchFamily="18" charset="0"/>
                <a:cs typeface="Times New Roman" pitchFamily="18" charset="0"/>
              </a:rPr>
              <a:t> </a:t>
            </a:r>
            <a:r>
              <a:rPr lang="ru-RU" sz="1600" b="1" dirty="0">
                <a:solidFill>
                  <a:schemeClr val="tx1"/>
                </a:solidFill>
                <a:latin typeface="Times New Roman" pitchFamily="18" charset="0"/>
                <a:cs typeface="Times New Roman" pitchFamily="18" charset="0"/>
              </a:rPr>
              <a:t>и  </a:t>
            </a:r>
            <a:r>
              <a:rPr lang="ru-RU" sz="1600" b="1" dirty="0" smtClean="0">
                <a:solidFill>
                  <a:schemeClr val="tx1"/>
                </a:solidFill>
                <a:latin typeface="Times New Roman" pitchFamily="18" charset="0"/>
                <a:cs typeface="Times New Roman" pitchFamily="18" charset="0"/>
              </a:rPr>
              <a:t>«</a:t>
            </a:r>
            <a:r>
              <a:rPr lang="ru-RU" sz="1600" b="1" dirty="0" smtClean="0">
                <a:solidFill>
                  <a:schemeClr val="tx1"/>
                </a:solidFill>
                <a:latin typeface="Times New Roman" pitchFamily="18" charset="0"/>
                <a:ea typeface="Calibri"/>
                <a:cs typeface="Times New Roman" pitchFamily="18" charset="0"/>
              </a:rPr>
              <a:t>качественные</a:t>
            </a:r>
            <a:r>
              <a:rPr lang="ru-RU" sz="1600" b="1" dirty="0">
                <a:solidFill>
                  <a:schemeClr val="tx1"/>
                </a:solidFill>
                <a:latin typeface="Times New Roman" pitchFamily="18" charset="0"/>
                <a:ea typeface="Calibri"/>
                <a:cs typeface="Times New Roman" pitchFamily="18" charset="0"/>
              </a:rPr>
              <a:t>, функциональные и экологические характеристики объекта </a:t>
            </a:r>
            <a:r>
              <a:rPr lang="ru-RU" sz="1600" b="1" dirty="0" smtClean="0">
                <a:solidFill>
                  <a:schemeClr val="tx1"/>
                </a:solidFill>
                <a:latin typeface="Times New Roman" pitchFamily="18" charset="0"/>
                <a:ea typeface="Calibri"/>
                <a:cs typeface="Times New Roman" pitchFamily="18" charset="0"/>
              </a:rPr>
              <a:t>закупки»</a:t>
            </a:r>
            <a:endParaRPr lang="ru-RU" sz="1600" b="1" dirty="0" smtClean="0">
              <a:solidFill>
                <a:schemeClr val="tx1"/>
              </a:solidFill>
              <a:latin typeface="Times New Roman" pitchFamily="18" charset="0"/>
              <a:cs typeface="Times New Roman" pitchFamily="18" charset="0"/>
            </a:endParaRPr>
          </a:p>
          <a:p>
            <a:pPr marL="114300" indent="0" algn="just">
              <a:buNone/>
            </a:pPr>
            <a:endParaRPr lang="ru-RU" sz="1600" b="1" dirty="0" smtClean="0">
              <a:solidFill>
                <a:schemeClr val="tx1"/>
              </a:solidFill>
              <a:latin typeface="Times New Roman" pitchFamily="18" charset="0"/>
              <a:cs typeface="Times New Roman" pitchFamily="18" charset="0"/>
            </a:endParaRPr>
          </a:p>
          <a:p>
            <a:pPr marL="114300" indent="0" algn="just">
              <a:buNone/>
            </a:pPr>
            <a:r>
              <a:rPr lang="ru-RU" sz="1600" dirty="0" smtClean="0">
                <a:solidFill>
                  <a:schemeClr val="tx1"/>
                </a:solidFill>
                <a:latin typeface="Times New Roman" pitchFamily="18" charset="0"/>
                <a:ea typeface="Calibri"/>
                <a:cs typeface="Times New Roman" pitchFamily="18" charset="0"/>
              </a:rPr>
              <a:t>	В </a:t>
            </a:r>
            <a:r>
              <a:rPr lang="ru-RU" sz="1600" dirty="0">
                <a:solidFill>
                  <a:schemeClr val="tx1"/>
                </a:solidFill>
                <a:latin typeface="Times New Roman" pitchFamily="18" charset="0"/>
                <a:ea typeface="Calibri"/>
                <a:cs typeface="Times New Roman" pitchFamily="18" charset="0"/>
              </a:rPr>
              <a:t>случае включения заказчиком </a:t>
            </a:r>
            <a:r>
              <a:rPr lang="ru-RU" sz="1600" dirty="0" smtClean="0">
                <a:solidFill>
                  <a:prstClr val="black"/>
                </a:solidFill>
                <a:latin typeface="Times New Roman" pitchFamily="18" charset="0"/>
                <a:ea typeface="Calibri"/>
                <a:cs typeface="Times New Roman" pitchFamily="18" charset="0"/>
              </a:rPr>
              <a:t>при </a:t>
            </a:r>
            <a:r>
              <a:rPr lang="ru-RU" sz="1600" dirty="0">
                <a:solidFill>
                  <a:prstClr val="black"/>
                </a:solidFill>
                <a:latin typeface="Times New Roman" pitchFamily="18" charset="0"/>
                <a:ea typeface="Calibri"/>
                <a:cs typeface="Times New Roman" pitchFamily="18" charset="0"/>
              </a:rPr>
              <a:t>осуществлении закупки работ по </a:t>
            </a:r>
            <a:r>
              <a:rPr lang="ru-RU" sz="1600" dirty="0">
                <a:solidFill>
                  <a:schemeClr val="tx1"/>
                </a:solidFill>
                <a:latin typeface="Times New Roman" pitchFamily="18" charset="0"/>
                <a:ea typeface="Calibri"/>
                <a:cs typeface="Times New Roman" pitchFamily="18" charset="0"/>
              </a:rPr>
              <a:t>строительству, реконструкции, капитальному ремонту, сносу объекта капитального строительства</a:t>
            </a:r>
            <a:r>
              <a:rPr lang="ru-RU" sz="1600" dirty="0" smtClean="0">
                <a:solidFill>
                  <a:schemeClr val="tx1"/>
                </a:solidFill>
                <a:latin typeface="Times New Roman" pitchFamily="18" charset="0"/>
                <a:ea typeface="Calibri"/>
                <a:cs typeface="Times New Roman" pitchFamily="18" charset="0"/>
              </a:rPr>
              <a:t> в </a:t>
            </a:r>
            <a:r>
              <a:rPr lang="ru-RU" sz="1600" dirty="0">
                <a:solidFill>
                  <a:schemeClr val="tx1"/>
                </a:solidFill>
                <a:latin typeface="Times New Roman" pitchFamily="18" charset="0"/>
                <a:ea typeface="Calibri"/>
                <a:cs typeface="Times New Roman" pitchFamily="18" charset="0"/>
              </a:rPr>
              <a:t>описание объекта закупки проектной документации, или типовой проектной документации, или сметы на капитальный ремонт объекта капитального </a:t>
            </a:r>
            <a:r>
              <a:rPr lang="ru-RU" sz="1600" dirty="0" smtClean="0">
                <a:solidFill>
                  <a:schemeClr val="tx1"/>
                </a:solidFill>
                <a:latin typeface="Times New Roman" pitchFamily="18" charset="0"/>
                <a:ea typeface="Calibri"/>
                <a:cs typeface="Times New Roman" pitchFamily="18" charset="0"/>
              </a:rPr>
              <a:t>строительства</a:t>
            </a:r>
            <a:r>
              <a:rPr lang="ru-RU" sz="1600" dirty="0" smtClean="0">
                <a:solidFill>
                  <a:prstClr val="black"/>
                </a:solidFill>
                <a:latin typeface="Times New Roman" pitchFamily="18" charset="0"/>
                <a:ea typeface="Calibri"/>
                <a:cs typeface="Times New Roman" pitchFamily="18" charset="0"/>
              </a:rPr>
              <a:t>, </a:t>
            </a:r>
            <a:r>
              <a:rPr lang="ru-RU" sz="1600" dirty="0">
                <a:solidFill>
                  <a:prstClr val="black"/>
                </a:solidFill>
                <a:latin typeface="Times New Roman" pitchFamily="18" charset="0"/>
                <a:ea typeface="Calibri"/>
                <a:cs typeface="Times New Roman" pitchFamily="18" charset="0"/>
              </a:rPr>
              <a:t>а также случаев осуществления закупки в соответствии с ч. 16 и 16.1. Федерального закона № 44-ФЗ, при которых предметом контракта является в том числе проектирование объекта капитального строительства</a:t>
            </a:r>
            <a:r>
              <a:rPr lang="ru-RU" sz="1600" dirty="0" smtClean="0">
                <a:solidFill>
                  <a:prstClr val="black"/>
                </a:solidFill>
                <a:latin typeface="Times New Roman" pitchFamily="18" charset="0"/>
                <a:ea typeface="Calibri"/>
                <a:cs typeface="Times New Roman" pitchFamily="18" charset="0"/>
              </a:rPr>
              <a:t>.</a:t>
            </a:r>
            <a:endParaRPr lang="ru-RU" sz="1600" dirty="0">
              <a:solidFill>
                <a:prstClr val="black"/>
              </a:solidFill>
              <a:latin typeface="Times New Roman" pitchFamily="18" charset="0"/>
              <a:cs typeface="Times New Roman" pitchFamily="18" charset="0"/>
            </a:endParaRPr>
          </a:p>
          <a:p>
            <a:pPr marL="114300" indent="0">
              <a:buNone/>
            </a:pPr>
            <a:endParaRPr lang="ru-RU" sz="1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41373177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3"/>
            <a:ext cx="8260672" cy="788380"/>
          </a:xfrm>
        </p:spPr>
        <p:txBody>
          <a:bodyPr>
            <a:normAutofit/>
          </a:bodyPr>
          <a:lstStyle/>
          <a:p>
            <a:r>
              <a:rPr lang="ru-RU" sz="2800" b="1" dirty="0" smtClean="0">
                <a:latin typeface="Times New Roman" pitchFamily="18" charset="0"/>
                <a:cs typeface="Times New Roman" pitchFamily="18" charset="0"/>
              </a:rPr>
              <a:t>Критерии оценки заявок</a:t>
            </a:r>
            <a:endParaRPr lang="ru-RU" sz="2800" b="1"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lnSpcReduction="10000"/>
          </a:bodyPr>
          <a:lstStyle/>
          <a:p>
            <a:pPr indent="342900" algn="just">
              <a:spcBef>
                <a:spcPts val="1100"/>
              </a:spcBef>
              <a:spcAft>
                <a:spcPts val="0"/>
              </a:spcAft>
            </a:pPr>
            <a:r>
              <a:rPr lang="ru-RU" sz="1600" b="1" dirty="0" smtClean="0">
                <a:solidFill>
                  <a:schemeClr val="tx1"/>
                </a:solidFill>
                <a:latin typeface="Times New Roman" pitchFamily="18" charset="0"/>
                <a:ea typeface="Times New Roman"/>
                <a:cs typeface="Times New Roman" pitchFamily="18" charset="0"/>
              </a:rPr>
              <a:t>На основании Федерального закона № 44-ФЗ:</a:t>
            </a:r>
          </a:p>
          <a:p>
            <a:pPr indent="342900" algn="just">
              <a:spcBef>
                <a:spcPts val="1100"/>
              </a:spcBef>
              <a:spcAft>
                <a:spcPts val="0"/>
              </a:spcAft>
            </a:pPr>
            <a:r>
              <a:rPr lang="ru-RU" sz="1600" dirty="0" smtClean="0">
                <a:solidFill>
                  <a:schemeClr val="tx1"/>
                </a:solidFill>
                <a:latin typeface="Times New Roman" pitchFamily="18" charset="0"/>
                <a:ea typeface="Times New Roman"/>
                <a:cs typeface="Times New Roman" pitchFamily="18" charset="0"/>
              </a:rPr>
              <a:t>1</a:t>
            </a:r>
            <a:r>
              <a:rPr lang="ru-RU" sz="1600" dirty="0">
                <a:solidFill>
                  <a:schemeClr val="tx1"/>
                </a:solidFill>
                <a:latin typeface="Times New Roman" pitchFamily="18" charset="0"/>
                <a:ea typeface="Times New Roman"/>
                <a:cs typeface="Times New Roman" pitchFamily="18" charset="0"/>
              </a:rPr>
              <a:t>) цена контракта, сумма цен единиц товара, работы, услуги</a:t>
            </a:r>
            <a:r>
              <a:rPr lang="ru-RU" sz="1600" dirty="0" smtClean="0">
                <a:solidFill>
                  <a:schemeClr val="tx1"/>
                </a:solidFill>
                <a:latin typeface="Times New Roman" pitchFamily="18" charset="0"/>
                <a:ea typeface="Times New Roman"/>
                <a:cs typeface="Times New Roman" pitchFamily="18" charset="0"/>
              </a:rPr>
              <a:t>;</a:t>
            </a:r>
          </a:p>
          <a:p>
            <a:pPr indent="342900" algn="just">
              <a:spcBef>
                <a:spcPts val="1100"/>
              </a:spcBef>
              <a:spcAft>
                <a:spcPts val="0"/>
              </a:spcAft>
            </a:pPr>
            <a:r>
              <a:rPr lang="ru-RU" sz="1600" dirty="0" smtClean="0">
                <a:solidFill>
                  <a:schemeClr val="tx1"/>
                </a:solidFill>
                <a:latin typeface="Times New Roman" pitchFamily="18" charset="0"/>
                <a:ea typeface="Times New Roman"/>
                <a:cs typeface="Times New Roman" pitchFamily="18" charset="0"/>
              </a:rPr>
              <a:t>2</a:t>
            </a:r>
            <a:r>
              <a:rPr lang="ru-RU" sz="1600" dirty="0">
                <a:solidFill>
                  <a:schemeClr val="tx1"/>
                </a:solidFill>
                <a:latin typeface="Times New Roman" pitchFamily="18" charset="0"/>
                <a:ea typeface="Times New Roman"/>
                <a:cs typeface="Times New Roman" pitchFamily="18" charset="0"/>
              </a:rPr>
              <a:t>) расходы на эксплуатацию и ремонт товаров, использование результатов работ</a:t>
            </a:r>
            <a:r>
              <a:rPr lang="ru-RU" sz="1600" dirty="0" smtClean="0">
                <a:solidFill>
                  <a:schemeClr val="tx1"/>
                </a:solidFill>
                <a:latin typeface="Times New Roman" pitchFamily="18" charset="0"/>
                <a:ea typeface="Times New Roman"/>
                <a:cs typeface="Times New Roman" pitchFamily="18" charset="0"/>
              </a:rPr>
              <a:t>;</a:t>
            </a:r>
          </a:p>
          <a:p>
            <a:pPr indent="342900" algn="just">
              <a:spcBef>
                <a:spcPts val="1100"/>
              </a:spcBef>
              <a:spcAft>
                <a:spcPts val="0"/>
              </a:spcAft>
            </a:pPr>
            <a:r>
              <a:rPr lang="ru-RU" sz="1600" dirty="0" smtClean="0">
                <a:solidFill>
                  <a:schemeClr val="tx1"/>
                </a:solidFill>
                <a:latin typeface="Times New Roman" pitchFamily="18" charset="0"/>
                <a:ea typeface="Times New Roman"/>
                <a:cs typeface="Times New Roman" pitchFamily="18" charset="0"/>
              </a:rPr>
              <a:t>3</a:t>
            </a:r>
            <a:r>
              <a:rPr lang="ru-RU" sz="1600" dirty="0">
                <a:solidFill>
                  <a:schemeClr val="tx1"/>
                </a:solidFill>
                <a:latin typeface="Times New Roman" pitchFamily="18" charset="0"/>
                <a:ea typeface="Times New Roman"/>
                <a:cs typeface="Times New Roman" pitchFamily="18" charset="0"/>
              </a:rPr>
              <a:t>) качественные, функциональные и экологические характеристики объекта закупки</a:t>
            </a:r>
            <a:r>
              <a:rPr lang="ru-RU" sz="1600" dirty="0" smtClean="0">
                <a:solidFill>
                  <a:schemeClr val="tx1"/>
                </a:solidFill>
                <a:latin typeface="Times New Roman" pitchFamily="18" charset="0"/>
                <a:ea typeface="Times New Roman"/>
                <a:cs typeface="Times New Roman" pitchFamily="18" charset="0"/>
              </a:rPr>
              <a:t>;</a:t>
            </a:r>
          </a:p>
          <a:p>
            <a:pPr indent="342900" algn="just">
              <a:spcBef>
                <a:spcPts val="1100"/>
              </a:spcBef>
              <a:spcAft>
                <a:spcPts val="0"/>
              </a:spcAft>
            </a:pPr>
            <a:r>
              <a:rPr lang="ru-RU" sz="1600" dirty="0" smtClean="0">
                <a:solidFill>
                  <a:schemeClr val="tx1"/>
                </a:solidFill>
                <a:latin typeface="Times New Roman" pitchFamily="18" charset="0"/>
                <a:ea typeface="Times New Roman"/>
                <a:cs typeface="Times New Roman" pitchFamily="18" charset="0"/>
              </a:rPr>
              <a:t>4</a:t>
            </a:r>
            <a:r>
              <a:rPr lang="ru-RU" sz="1600" dirty="0">
                <a:solidFill>
                  <a:schemeClr val="tx1"/>
                </a:solidFill>
                <a:latin typeface="Times New Roman" pitchFamily="18" charset="0"/>
                <a:ea typeface="Times New Roman"/>
                <a:cs typeface="Times New Roman" pitchFamily="18" charset="0"/>
              </a:rPr>
              <a:t>) квалификация участников закупки, в том числе наличие у них финансовых ресурсов, на праве собственности или ином законном основании оборудования и других материальных ресурсов, опыта работы, связанного с предметом контракта, и деловой репутации, специалистов и иных работников определенного уровня </a:t>
            </a:r>
            <a:r>
              <a:rPr lang="ru-RU" sz="1600" dirty="0" smtClean="0">
                <a:solidFill>
                  <a:schemeClr val="tx1"/>
                </a:solidFill>
                <a:latin typeface="Times New Roman" pitchFamily="18" charset="0"/>
                <a:ea typeface="Times New Roman"/>
                <a:cs typeface="Times New Roman" pitchFamily="18" charset="0"/>
              </a:rPr>
              <a:t>квалификации.</a:t>
            </a:r>
          </a:p>
          <a:p>
            <a:pPr algn="just">
              <a:spcAft>
                <a:spcPts val="0"/>
              </a:spcAft>
            </a:pPr>
            <a:r>
              <a:rPr lang="ru-RU" sz="1600" dirty="0">
                <a:solidFill>
                  <a:schemeClr val="tx1"/>
                </a:solidFill>
                <a:latin typeface="Times New Roman" pitchFamily="18" charset="0"/>
                <a:ea typeface="Times New Roman"/>
                <a:cs typeface="Times New Roman" pitchFamily="18" charset="0"/>
              </a:rPr>
              <a:t>	</a:t>
            </a:r>
            <a:r>
              <a:rPr lang="ru-RU" sz="1600" dirty="0" smtClean="0">
                <a:solidFill>
                  <a:schemeClr val="tx1"/>
                </a:solidFill>
                <a:latin typeface="Times New Roman" pitchFamily="18" charset="0"/>
                <a:ea typeface="Times New Roman"/>
                <a:cs typeface="Times New Roman" pitchFamily="18" charset="0"/>
              </a:rPr>
              <a:t>Порядок </a:t>
            </a:r>
            <a:r>
              <a:rPr lang="ru-RU" sz="1600" dirty="0" smtClean="0">
                <a:solidFill>
                  <a:schemeClr val="tx1"/>
                </a:solidFill>
                <a:latin typeface="Times New Roman" pitchFamily="18" charset="0"/>
                <a:ea typeface="Calibri"/>
                <a:cs typeface="Times New Roman" pitchFamily="18" charset="0"/>
              </a:rPr>
              <a:t>оценки </a:t>
            </a:r>
            <a:r>
              <a:rPr lang="ru-RU" sz="1600" dirty="0">
                <a:solidFill>
                  <a:schemeClr val="tx1"/>
                </a:solidFill>
                <a:latin typeface="Times New Roman" pitchFamily="18" charset="0"/>
                <a:ea typeface="Calibri"/>
                <a:cs typeface="Times New Roman" pitchFamily="18" charset="0"/>
              </a:rPr>
              <a:t>заявок участников закупки, в том числе </a:t>
            </a:r>
            <a:r>
              <a:rPr lang="ru-RU" sz="1600" dirty="0" smtClean="0">
                <a:solidFill>
                  <a:schemeClr val="tx1"/>
                </a:solidFill>
                <a:latin typeface="Times New Roman" pitchFamily="18" charset="0"/>
                <a:ea typeface="Calibri"/>
                <a:cs typeface="Times New Roman" pitchFamily="18" charset="0"/>
              </a:rPr>
              <a:t>предельные величины значимости </a:t>
            </a:r>
            <a:r>
              <a:rPr lang="ru-RU" sz="1600" dirty="0">
                <a:solidFill>
                  <a:schemeClr val="tx1"/>
                </a:solidFill>
                <a:latin typeface="Times New Roman" pitchFamily="18" charset="0"/>
                <a:ea typeface="Calibri"/>
                <a:cs typeface="Times New Roman" pitchFamily="18" charset="0"/>
              </a:rPr>
              <a:t>каждого критерия, устанавливается </a:t>
            </a:r>
            <a:r>
              <a:rPr lang="ru-RU" sz="1600" dirty="0" smtClean="0">
                <a:solidFill>
                  <a:schemeClr val="tx1"/>
                </a:solidFill>
                <a:latin typeface="Times New Roman" pitchFamily="18" charset="0"/>
                <a:ea typeface="Calibri"/>
                <a:cs typeface="Times New Roman" pitchFamily="18" charset="0"/>
              </a:rPr>
              <a:t>Постановлением Правительства </a:t>
            </a:r>
            <a:r>
              <a:rPr lang="ru-RU" sz="1600" dirty="0">
                <a:solidFill>
                  <a:schemeClr val="tx1"/>
                </a:solidFill>
                <a:latin typeface="Times New Roman" pitchFamily="18" charset="0"/>
                <a:ea typeface="Calibri"/>
                <a:cs typeface="Times New Roman" pitchFamily="18" charset="0"/>
              </a:rPr>
              <a:t>Российской </a:t>
            </a:r>
            <a:r>
              <a:rPr lang="ru-RU" sz="1600" dirty="0" smtClean="0">
                <a:solidFill>
                  <a:schemeClr val="tx1"/>
                </a:solidFill>
                <a:latin typeface="Times New Roman" pitchFamily="18" charset="0"/>
                <a:ea typeface="Calibri"/>
                <a:cs typeface="Times New Roman" pitchFamily="18" charset="0"/>
              </a:rPr>
              <a:t>Федерации </a:t>
            </a:r>
            <a:r>
              <a:rPr lang="ru-RU" sz="1600" b="1" dirty="0" smtClean="0">
                <a:solidFill>
                  <a:schemeClr val="tx1"/>
                </a:solidFill>
                <a:latin typeface="Times New Roman" pitchFamily="18" charset="0"/>
                <a:ea typeface="Calibri"/>
                <a:cs typeface="Times New Roman" pitchFamily="18" charset="0"/>
              </a:rPr>
              <a:t>от 31 декабря 2021 года № 2604 </a:t>
            </a:r>
            <a:r>
              <a:rPr lang="ru-RU" sz="1600" dirty="0" smtClean="0">
                <a:solidFill>
                  <a:schemeClr val="tx1"/>
                </a:solidFill>
                <a:latin typeface="Times New Roman" pitchFamily="18" charset="0"/>
                <a:ea typeface="Calibri"/>
                <a:cs typeface="Times New Roman" pitchFamily="18" charset="0"/>
              </a:rPr>
              <a:t>«Об оценке заявок на участие в закупке товаров, работ, услуг для обеспечения государственных и муниципальных нужд, внесении изменений в пункт 4 Постановления Правительства Российской Федерации от 20 декабря 2021 г. № 2369 и признании утратившими силу некоторых актов и отдельных положений некоторых актов Правительства российской Федерации»</a:t>
            </a:r>
          </a:p>
          <a:p>
            <a:pPr indent="0" algn="just">
              <a:spcBef>
                <a:spcPts val="1100"/>
              </a:spcBef>
              <a:spcAft>
                <a:spcPts val="0"/>
              </a:spcAft>
              <a:buNone/>
            </a:pPr>
            <a:endParaRPr lang="ru-RU" sz="1600" dirty="0">
              <a:solidFill>
                <a:schemeClr val="tx1"/>
              </a:solidFill>
              <a:latin typeface="Times New Roman" pitchFamily="18" charset="0"/>
              <a:ea typeface="Times New Roman"/>
              <a:cs typeface="Times New Roman" pitchFamily="18" charset="0"/>
            </a:endParaRPr>
          </a:p>
          <a:p>
            <a:endParaRPr lang="ru-RU" sz="1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4129701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тека">
  <a:themeElements>
    <a:clrScheme name="Аптека">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Аптека">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птека">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20345</TotalTime>
  <Words>2698</Words>
  <Application>Microsoft Office PowerPoint</Application>
  <PresentationFormat>Экран (4:3)</PresentationFormat>
  <Paragraphs>309</Paragraphs>
  <Slides>30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30</vt:i4>
      </vt:variant>
    </vt:vector>
  </HeadingPairs>
  <TitlesOfParts>
    <vt:vector size="31" baseType="lpstr">
      <vt:lpstr>Аптека</vt:lpstr>
      <vt:lpstr>          управление по регулированию контрактной системы в сфере закупок Белгородской области</vt:lpstr>
      <vt:lpstr>Конкурентные способы закупок</vt:lpstr>
      <vt:lpstr>ВЫБОР СПОСОБА</vt:lpstr>
      <vt:lpstr>Заявка на участие в Открытом конкурсе  в электронной форме состоит их 3-х частей</vt:lpstr>
      <vt:lpstr>Заявка на участие в Открытом конкурсе  в электронной форме состоит их 3-х частей</vt:lpstr>
      <vt:lpstr>Заявка на участие в Открытом конкурсе  в электронной форме состоит их 3-х частей</vt:lpstr>
      <vt:lpstr>Процедура проведения электронного конкурса</vt:lpstr>
      <vt:lpstr>Исключения, предусмотренные частью 19 статьи 48</vt:lpstr>
      <vt:lpstr>Критерии оценки заявок</vt:lpstr>
      <vt:lpstr> Положение ОБ ОЦЕНКЕ ЗАЯВОК НА УЧАСТИЕ В ЗАКУПКЕ ТОВАРОВ, РАБОТ, УСЛУГ ДЛЯ ОБЕСПЕЧЕНИЯ ГОСУДАРСТВЕННЫХ И МУНИЦИПАЛЬНЫХ НУЖД </vt:lpstr>
      <vt:lpstr> Оценка заявок по критерию оценки «цена контракта, сумма цен единиц товара, работы, услуги» </vt:lpstr>
      <vt:lpstr> Оценка заявок по критерию оценки "расходы" </vt:lpstr>
      <vt:lpstr>Оценка заявок по критерию оценки «характеристики объекта закупки»</vt:lpstr>
      <vt:lpstr>Оценка заявок по критерию оценки «характеристики объекта закупки»</vt:lpstr>
      <vt:lpstr>  Оценка заявок по критерию оценки «квалификация участников закупки»   </vt:lpstr>
      <vt:lpstr>Показатель оценки: наличие у участников закупки на праве собственности или ином законном основании оборудования и других материальных ресурсов</vt:lpstr>
      <vt:lpstr>Показатель оценки: наличие у участников закупки опыта поставки товара, выполнения работы, оказания услуги, связанного с предметом контракта</vt:lpstr>
      <vt:lpstr>Показатель оценки: наличие у участников закупки деловой репутации</vt:lpstr>
      <vt:lpstr>Пример оценки деловой репутации</vt:lpstr>
      <vt:lpstr>Показатель оценки: наличие у участников закупки специалистов и иных работников определенного уровня квалификации</vt:lpstr>
      <vt:lpstr>Формулы для расчета показателей критериев «характеристики объекта закупки» и «Квалификация участников закупки»</vt:lpstr>
      <vt:lpstr>Формулы для расчета показателей критериев «характеристики объекта закупки» и «Квалификация участников закупки»</vt:lpstr>
      <vt:lpstr>Формулы для расчета показателей критериев «характеристики объекта закупки» и «Квалификация участников закупки»</vt:lpstr>
      <vt:lpstr>Что еще содержит Положение об оценке</vt:lpstr>
      <vt:lpstr>Особенности оценки заявок при осуществлении закупок отдельных видов товаров, работ, услуг </vt:lpstr>
      <vt:lpstr>Пример оценки заявок</vt:lpstr>
      <vt:lpstr>Пример оценки заявок</vt:lpstr>
      <vt:lpstr>Пример оценки заявок</vt:lpstr>
      <vt:lpstr>Пример оценки заявок</vt:lpstr>
      <vt:lpstr>Спасибо за внимание!    Долуденко Юлия Александровна  Тел: +7 (4722) 32-86-69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Стандартные разделы (условия)</dc:title>
  <dc:creator>Admin</dc:creator>
  <cp:lastModifiedBy>Юля Долуденко</cp:lastModifiedBy>
  <cp:revision>828</cp:revision>
  <cp:lastPrinted>2022-02-14T08:05:14Z</cp:lastPrinted>
  <dcterms:created xsi:type="dcterms:W3CDTF">2009-10-13T11:01:23Z</dcterms:created>
  <dcterms:modified xsi:type="dcterms:W3CDTF">2022-02-14T08:15:06Z</dcterms:modified>
</cp:coreProperties>
</file>