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3" r:id="rId1"/>
  </p:sldMasterIdLst>
  <p:notesMasterIdLst>
    <p:notesMasterId r:id="rId63"/>
  </p:notesMasterIdLst>
  <p:handoutMasterIdLst>
    <p:handoutMasterId r:id="rId64"/>
  </p:handoutMasterIdLst>
  <p:sldIdLst>
    <p:sldId id="305" r:id="rId2"/>
    <p:sldId id="419" r:id="rId3"/>
    <p:sldId id="516" r:id="rId4"/>
    <p:sldId id="472" r:id="rId5"/>
    <p:sldId id="460" r:id="rId6"/>
    <p:sldId id="474" r:id="rId7"/>
    <p:sldId id="475" r:id="rId8"/>
    <p:sldId id="476" r:id="rId9"/>
    <p:sldId id="477" r:id="rId10"/>
    <p:sldId id="478" r:id="rId11"/>
    <p:sldId id="479" r:id="rId12"/>
    <p:sldId id="480" r:id="rId13"/>
    <p:sldId id="481" r:id="rId14"/>
    <p:sldId id="473" r:id="rId15"/>
    <p:sldId id="482" r:id="rId16"/>
    <p:sldId id="483" r:id="rId17"/>
    <p:sldId id="494" r:id="rId18"/>
    <p:sldId id="461" r:id="rId19"/>
    <p:sldId id="484" r:id="rId20"/>
    <p:sldId id="462" r:id="rId21"/>
    <p:sldId id="485" r:id="rId22"/>
    <p:sldId id="463" r:id="rId23"/>
    <p:sldId id="486" r:id="rId24"/>
    <p:sldId id="457" r:id="rId25"/>
    <p:sldId id="487" r:id="rId26"/>
    <p:sldId id="465" r:id="rId27"/>
    <p:sldId id="464" r:id="rId28"/>
    <p:sldId id="495" r:id="rId29"/>
    <p:sldId id="471" r:id="rId30"/>
    <p:sldId id="466" r:id="rId31"/>
    <p:sldId id="496" r:id="rId32"/>
    <p:sldId id="458" r:id="rId33"/>
    <p:sldId id="489" r:id="rId34"/>
    <p:sldId id="490" r:id="rId35"/>
    <p:sldId id="491" r:id="rId36"/>
    <p:sldId id="492" r:id="rId37"/>
    <p:sldId id="493" r:id="rId38"/>
    <p:sldId id="459" r:id="rId39"/>
    <p:sldId id="468" r:id="rId40"/>
    <p:sldId id="497" r:id="rId41"/>
    <p:sldId id="499" r:id="rId42"/>
    <p:sldId id="502" r:id="rId43"/>
    <p:sldId id="503" r:id="rId44"/>
    <p:sldId id="500" r:id="rId45"/>
    <p:sldId id="501" r:id="rId46"/>
    <p:sldId id="498" r:id="rId47"/>
    <p:sldId id="504" r:id="rId48"/>
    <p:sldId id="505" r:id="rId49"/>
    <p:sldId id="506" r:id="rId50"/>
    <p:sldId id="507" r:id="rId51"/>
    <p:sldId id="508" r:id="rId52"/>
    <p:sldId id="509" r:id="rId53"/>
    <p:sldId id="510" r:id="rId54"/>
    <p:sldId id="511" r:id="rId55"/>
    <p:sldId id="513" r:id="rId56"/>
    <p:sldId id="514" r:id="rId57"/>
    <p:sldId id="515" r:id="rId58"/>
    <p:sldId id="469" r:id="rId59"/>
    <p:sldId id="512" r:id="rId60"/>
    <p:sldId id="470" r:id="rId61"/>
    <p:sldId id="298" r:id="rId6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75" autoAdjust="0"/>
  </p:normalViewPr>
  <p:slideViewPr>
    <p:cSldViewPr>
      <p:cViewPr>
        <p:scale>
          <a:sx n="120" d="100"/>
          <a:sy n="120" d="100"/>
        </p:scale>
        <p:origin x="-13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ru-RU" smtClean="0"/>
              <a:t>Управление государственного заказа и лицензирования Белгородской области, 2018 г.</a:t>
            </a: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FDF08C-AD7F-4AE7-A8BA-4B74EE6B2AB1}" type="datetimeFigureOut">
              <a:rPr lang="ru-RU" smtClean="0"/>
              <a:t>21.02.2022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510B5-0A13-49C4-9AFB-26250E3C653F}" type="slidenum">
              <a:rPr lang="ru-RU" smtClean="0"/>
              <a:t>‹#›</a:t>
            </a:fld>
            <a:endParaRPr lang="ru-RU"/>
          </a:p>
        </p:txBody>
      </p:sp>
    </p:spTree>
    <p:extLst>
      <p:ext uri="{BB962C8B-B14F-4D97-AF65-F5344CB8AC3E}">
        <p14:creationId xmlns:p14="http://schemas.microsoft.com/office/powerpoint/2010/main" val="90626472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ru-RU" smtClean="0"/>
              <a:t>Управление государственного заказа и лицензирования Белгородской области, 2018 г.</a:t>
            </a: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9B006D0-5BA4-4DC7-A3B5-A01552EFA324}" type="datetimeFigureOut">
              <a:rPr lang="ru-RU"/>
              <a:pPr>
                <a:defRPr/>
              </a:pPr>
              <a:t>21.02.2022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0D54F76-2FC5-4CF4-A191-3D58A57CC208}" type="slidenum">
              <a:rPr lang="ru-RU"/>
              <a:pPr>
                <a:defRPr/>
              </a:pPr>
              <a:t>‹#›</a:t>
            </a:fld>
            <a:endParaRPr lang="ru-RU"/>
          </a:p>
        </p:txBody>
      </p:sp>
    </p:spTree>
    <p:extLst>
      <p:ext uri="{BB962C8B-B14F-4D97-AF65-F5344CB8AC3E}">
        <p14:creationId xmlns:p14="http://schemas.microsoft.com/office/powerpoint/2010/main" val="39736302"/>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pPr>
              <a:defRPr/>
            </a:pPr>
            <a:fld id="{BD9A0863-F166-45EE-889F-01152849CD0D}" type="slidenum">
              <a:rPr lang="ru-RU" smtClean="0"/>
              <a:pPr>
                <a:defRPr/>
              </a:pPr>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A50D75A-6C9E-441B-9BED-237A99442C63}"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49863F5-6C81-48A7-B5C7-9EB2C19C9BA8}"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DD1E54E-A18A-45F9-B93F-A6DCC9EAA0C6}"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D275C3C-944D-475C-9AB0-1FD6524E236A}" type="slidenum">
              <a:rPr lang="ru-RU" smtClean="0"/>
              <a:pPr>
                <a:defRPr/>
              </a:pPr>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FBD7B16-36CC-410B-A853-DAF270E4772D}"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79F29D84-33EF-4E03-A25E-0DCAFAC6BC5C}"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C9612EE1-10CF-4893-AFCB-8DB1CDD4224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745DEF6B-0E1E-4B94-A2FA-1C71CA59026D}"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690A37FE-93D9-4E42-ACC3-D2FB61D3F476}" type="slidenum">
              <a:rPr lang="ru-RU" smtClean="0"/>
              <a:pPr>
                <a:defRPr/>
              </a:pPr>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DFF334F-F6BB-43DA-9B2F-E9C7FD59BCF8}" type="slidenum">
              <a:rPr lang="ru-RU" smtClean="0"/>
              <a:pPr>
                <a:defRPr/>
              </a:pPr>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pPr>
              <a:defRPr/>
            </a:pPr>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7C73A34F-69CC-47BE-BDF0-A807656FE1B8}" type="slidenum">
              <a:rPr lang="ru-RU" smtClean="0"/>
              <a:pPr>
                <a:defRPr/>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ub.fsa.gov.ru/ra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brnadzor.gov.ru/gosudarstvennye-uslugi-i-funkczii/gosudarstvennye-uslugi/liczenzirovanie-obrazovatelnoj-deyatelnosti/svodnyj-reestr-liczenzij/"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roszdravnadzor.gov.ru/services/licens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arbitr.r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rbitr.r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old.bankrot.fedresurs.ru/?attempt=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grul.nalog.ru/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ssp.gov.ru/iss/I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ervice.nalog.ru/zd.d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ervice.nalog.ru/disqualified.d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consultant.ru/document/cons_doc_LAW_408096/f61ff313afecf81a91a43d729c2df55c1d6a1533/#dst262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zakupki.gov.r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login.consultant.ru/link/?req=doc&amp;demo=2&amp;base=LAW&amp;n=388926&amp;dst=2217&amp;field=134&amp;date=21.02.202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estr.nostroy.ru/reest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opriz.ru/nreesters/elektronnyy-reest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УПРАВЛЕНИЕ </a:t>
            </a:r>
            <a:r>
              <a:rPr lang="ru-RU" sz="2000" b="1" dirty="0"/>
              <a:t>ПО РЕГУЛИРОВАНИЮ </a:t>
            </a:r>
            <a:r>
              <a:rPr lang="ru-RU" sz="2000" b="1" dirty="0" smtClean="0"/>
              <a:t>                     КОНТРАКТНОЙ </a:t>
            </a:r>
            <a:r>
              <a:rPr lang="ru-RU" sz="2000" b="1" dirty="0"/>
              <a:t>СИСТЕМЫ В СФЕРЕ ЗАКУПОК БЕЛГОРОДСКОЙ ОБЛАСТИ</a:t>
            </a:r>
          </a:p>
        </p:txBody>
      </p:sp>
      <p:sp>
        <p:nvSpPr>
          <p:cNvPr id="3" name="Объект 2"/>
          <p:cNvSpPr>
            <a:spLocks noGrp="1"/>
          </p:cNvSpPr>
          <p:nvPr>
            <p:ph idx="1"/>
          </p:nvPr>
        </p:nvSpPr>
        <p:spPr/>
        <p:txBody>
          <a:bodyPr>
            <a:normAutofit fontScale="92500" lnSpcReduction="10000"/>
          </a:bodyPr>
          <a:lstStyle/>
          <a:p>
            <a:pPr marL="0" indent="0" algn="ctr">
              <a:lnSpc>
                <a:spcPct val="80000"/>
              </a:lnSpc>
              <a:buNone/>
              <a:defRPr/>
            </a:pPr>
            <a:endParaRPr lang="ru-RU" b="1" dirty="0"/>
          </a:p>
          <a:p>
            <a:pPr marL="0" indent="0" algn="ctr">
              <a:lnSpc>
                <a:spcPct val="120000"/>
              </a:lnSpc>
              <a:buNone/>
              <a:defRPr/>
            </a:pPr>
            <a:endParaRPr lang="ru-RU" sz="4600" b="1" dirty="0" smtClean="0"/>
          </a:p>
          <a:p>
            <a:pPr marL="0" indent="0" algn="ctr">
              <a:lnSpc>
                <a:spcPct val="120000"/>
              </a:lnSpc>
              <a:buNone/>
              <a:defRPr/>
            </a:pPr>
            <a:r>
              <a:rPr lang="ru-RU" sz="4600" b="1" dirty="0"/>
              <a:t>Требования </a:t>
            </a:r>
            <a:r>
              <a:rPr lang="ru-RU" sz="4600" b="1" dirty="0" smtClean="0"/>
              <a:t>к </a:t>
            </a:r>
            <a:r>
              <a:rPr lang="ru-RU" sz="4600" b="1" dirty="0"/>
              <a:t>участникам </a:t>
            </a:r>
            <a:r>
              <a:rPr lang="ru-RU" sz="4600" b="1" dirty="0" smtClean="0"/>
              <a:t>закупок по 44-ФЗ</a:t>
            </a:r>
            <a:endParaRPr lang="ru-RU" sz="2800" b="1" dirty="0" smtClean="0"/>
          </a:p>
          <a:p>
            <a:pPr marL="0" indent="0" algn="ctr">
              <a:lnSpc>
                <a:spcPct val="80000"/>
              </a:lnSpc>
              <a:buNone/>
              <a:defRPr/>
            </a:pPr>
            <a:endParaRPr lang="ru-RU" b="1" dirty="0"/>
          </a:p>
          <a:p>
            <a:pPr marL="0" indent="0" algn="ctr">
              <a:lnSpc>
                <a:spcPct val="80000"/>
              </a:lnSpc>
              <a:buNone/>
              <a:defRPr/>
            </a:pPr>
            <a:endParaRPr lang="ru-RU" sz="2800" b="1" dirty="0" smtClean="0"/>
          </a:p>
          <a:p>
            <a:pPr marL="0" indent="0" algn="ctr">
              <a:lnSpc>
                <a:spcPct val="80000"/>
              </a:lnSpc>
              <a:buNone/>
              <a:defRPr/>
            </a:pPr>
            <a:endParaRPr lang="ru-RU" b="1" dirty="0"/>
          </a:p>
          <a:p>
            <a:pPr marL="0" indent="0" algn="ctr">
              <a:lnSpc>
                <a:spcPct val="80000"/>
              </a:lnSpc>
              <a:buNone/>
              <a:defRPr/>
            </a:pPr>
            <a:r>
              <a:rPr lang="en-US" sz="2800" b="1" dirty="0" smtClean="0"/>
              <a:t>21</a:t>
            </a:r>
            <a:r>
              <a:rPr lang="ru-RU" sz="2800" b="1" dirty="0" smtClean="0"/>
              <a:t> февраля 2022 г</a:t>
            </a:r>
            <a:r>
              <a:rPr lang="ru-RU" sz="2800" b="1" dirty="0"/>
              <a:t>. </a:t>
            </a:r>
          </a:p>
          <a:p>
            <a:endParaRPr lang="ru-RU" dirty="0"/>
          </a:p>
        </p:txBody>
      </p:sp>
      <p:pic>
        <p:nvPicPr>
          <p:cNvPr id="4" name="Рисунок 3" descr="C:\Users\User\Desktop\gerb_belgorodskoy_oblasti_gerbmast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020321" cy="1224136"/>
          </a:xfrm>
          <a:prstGeom prst="rect">
            <a:avLst/>
          </a:prstGeom>
          <a:noFill/>
          <a:ln>
            <a:noFill/>
          </a:ln>
        </p:spPr>
      </p:pic>
    </p:spTree>
    <p:extLst>
      <p:ext uri="{BB962C8B-B14F-4D97-AF65-F5344CB8AC3E}">
        <p14:creationId xmlns:p14="http://schemas.microsoft.com/office/powerpoint/2010/main" val="3338022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a:t>Соответствие требованиям, установленным </a:t>
            </a:r>
            <a:r>
              <a:rPr lang="ru-RU" sz="1800" b="1" dirty="0" smtClean="0"/>
              <a:t/>
            </a:r>
            <a:br>
              <a:rPr lang="ru-RU" sz="1800" b="1" dirty="0" smtClean="0"/>
            </a:br>
            <a:r>
              <a:rPr lang="ru-RU" sz="1800" b="1" dirty="0" smtClean="0"/>
              <a:t>в </a:t>
            </a:r>
            <a:r>
              <a:rPr lang="ru-RU" sz="1800" b="1" dirty="0"/>
              <a:t>соответствии с законодательством Российской </a:t>
            </a:r>
            <a:r>
              <a:rPr lang="ru-RU" sz="1800" b="1" dirty="0" smtClean="0"/>
              <a:t>Федерации.  примеры </a:t>
            </a:r>
            <a:endParaRPr lang="ru-RU" sz="18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600" dirty="0" smtClean="0">
                <a:solidFill>
                  <a:schemeClr val="tx1"/>
                </a:solidFill>
              </a:rPr>
              <a:t>Реестр аккредитованных лиц   </a:t>
            </a:r>
            <a:r>
              <a:rPr lang="en-US" sz="1600" dirty="0" smtClean="0">
                <a:solidFill>
                  <a:schemeClr val="tx1"/>
                </a:solidFill>
                <a:hlinkClick r:id="rId2"/>
              </a:rPr>
              <a:t>https</a:t>
            </a:r>
            <a:r>
              <a:rPr lang="en-US" sz="1600" dirty="0">
                <a:solidFill>
                  <a:schemeClr val="tx1"/>
                </a:solidFill>
                <a:hlinkClick r:id="rId2"/>
              </a:rPr>
              <a:t>://</a:t>
            </a:r>
            <a:r>
              <a:rPr lang="en-US" sz="1600" dirty="0" smtClean="0">
                <a:solidFill>
                  <a:schemeClr val="tx1"/>
                </a:solidFill>
                <a:hlinkClick r:id="rId2"/>
              </a:rPr>
              <a:t>pub.fsa.gov.ru/ral</a:t>
            </a:r>
            <a:endParaRPr lang="ru-RU" sz="1600" dirty="0" smtClean="0">
              <a:solidFill>
                <a:schemeClr val="tx1"/>
              </a:solidFill>
            </a:endParaRPr>
          </a:p>
          <a:p>
            <a:pPr marL="137160" indent="0">
              <a:buNone/>
            </a:pPr>
            <a:endParaRPr lang="ru-RU" sz="1600" dirty="0">
              <a:solidFill>
                <a:schemeClr val="tx1"/>
              </a:solidFill>
            </a:endParaRPr>
          </a:p>
        </p:txBody>
      </p:sp>
      <p:pic>
        <p:nvPicPr>
          <p:cNvPr id="6" name="Рисунок 5"/>
          <p:cNvPicPr/>
          <p:nvPr/>
        </p:nvPicPr>
        <p:blipFill rotWithShape="1">
          <a:blip r:embed="rId3"/>
          <a:srcRect t="2480" b="3581"/>
          <a:stretch/>
        </p:blipFill>
        <p:spPr bwMode="auto">
          <a:xfrm>
            <a:off x="683568" y="2204864"/>
            <a:ext cx="7776864"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080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a:t>Соответствие требованиям, установленным </a:t>
            </a:r>
            <a:r>
              <a:rPr lang="ru-RU" sz="1800" b="1" dirty="0" smtClean="0"/>
              <a:t/>
            </a:r>
            <a:br>
              <a:rPr lang="ru-RU" sz="1800" b="1" dirty="0" smtClean="0"/>
            </a:br>
            <a:r>
              <a:rPr lang="ru-RU" sz="1800" b="1" dirty="0" smtClean="0"/>
              <a:t>в </a:t>
            </a:r>
            <a:r>
              <a:rPr lang="ru-RU" sz="1800" b="1" dirty="0"/>
              <a:t>соответствии с законодательством Российской </a:t>
            </a:r>
            <a:r>
              <a:rPr lang="ru-RU" sz="1800" b="1" dirty="0" smtClean="0"/>
              <a:t>Федерации.  примеры </a:t>
            </a:r>
            <a:endParaRPr lang="ru-RU" sz="18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100" b="1" dirty="0">
                <a:solidFill>
                  <a:schemeClr val="tx1"/>
                </a:solidFill>
              </a:rPr>
              <a:t>Федеральный закон от 04.05.2011 N </a:t>
            </a:r>
            <a:r>
              <a:rPr lang="ru-RU" sz="1100" b="1" dirty="0" smtClean="0">
                <a:solidFill>
                  <a:schemeClr val="tx1"/>
                </a:solidFill>
              </a:rPr>
              <a:t>99-ФЗ «О </a:t>
            </a:r>
            <a:r>
              <a:rPr lang="ru-RU" sz="1100" b="1" dirty="0">
                <a:solidFill>
                  <a:schemeClr val="tx1"/>
                </a:solidFill>
              </a:rPr>
              <a:t>лицензировании отдельных видов </a:t>
            </a:r>
            <a:r>
              <a:rPr lang="ru-RU" sz="1100" b="1" dirty="0" smtClean="0">
                <a:solidFill>
                  <a:schemeClr val="tx1"/>
                </a:solidFill>
              </a:rPr>
              <a:t>деятельности».</a:t>
            </a:r>
          </a:p>
          <a:p>
            <a:pPr marL="137160" indent="0">
              <a:buNone/>
            </a:pPr>
            <a:r>
              <a:rPr lang="ru-RU" sz="1100" dirty="0" smtClean="0">
                <a:solidFill>
                  <a:schemeClr val="tx1"/>
                </a:solidFill>
              </a:rPr>
              <a:t>Перечень </a:t>
            </a:r>
            <a:r>
              <a:rPr lang="ru-RU" sz="1100" dirty="0">
                <a:solidFill>
                  <a:schemeClr val="tx1"/>
                </a:solidFill>
              </a:rPr>
              <a:t>видов деятельности, на которые требуются </a:t>
            </a:r>
            <a:r>
              <a:rPr lang="ru-RU" sz="1100" dirty="0" smtClean="0">
                <a:solidFill>
                  <a:schemeClr val="tx1"/>
                </a:solidFill>
              </a:rPr>
              <a:t>лицензии, регламентирован  статьей 12 указанного Федерального закона.</a:t>
            </a:r>
          </a:p>
          <a:p>
            <a:pPr marL="137160" indent="0">
              <a:buNone/>
            </a:pPr>
            <a:endParaRPr lang="ru-RU" sz="1100" dirty="0">
              <a:solidFill>
                <a:schemeClr val="tx1"/>
              </a:solidFill>
            </a:endParaRPr>
          </a:p>
          <a:p>
            <a:pPr marL="137160" indent="0">
              <a:buNone/>
            </a:pPr>
            <a:r>
              <a:rPr lang="ru-RU" sz="1100" dirty="0">
                <a:solidFill>
                  <a:schemeClr val="tx1"/>
                </a:solidFill>
              </a:rPr>
              <a:t>В соответствии с Федеральным законом от 27 декабря 2019 года № 478-ФЗ «О внесении изменений в отдельные законодательные акты Российской Федерации в части внедрения реестровой модели предоставления государственных услуг по лицензированию отдельных видов деятельности» </a:t>
            </a:r>
            <a:r>
              <a:rPr lang="ru-RU" sz="1100" b="1" dirty="0">
                <a:solidFill>
                  <a:schemeClr val="tx1"/>
                </a:solidFill>
              </a:rPr>
              <a:t>с 2021 года в Российской Федерации введена реестровая модель лицензирования</a:t>
            </a:r>
            <a:r>
              <a:rPr lang="ru-RU" sz="1100" dirty="0">
                <a:solidFill>
                  <a:schemeClr val="tx1"/>
                </a:solidFill>
              </a:rPr>
              <a:t>, предусматривающая, что наличие лицензии на осуществление конкретного вида деятельности подтверждается не документом, а </a:t>
            </a:r>
            <a:r>
              <a:rPr lang="ru-RU" sz="1100" b="1" dirty="0">
                <a:solidFill>
                  <a:schemeClr val="tx1"/>
                </a:solidFill>
              </a:rPr>
              <a:t>соответствующей записью в реестре лицензий</a:t>
            </a:r>
            <a:r>
              <a:rPr lang="ru-RU" sz="1100" dirty="0">
                <a:solidFill>
                  <a:schemeClr val="tx1"/>
                </a:solidFill>
              </a:rPr>
              <a:t>. Выдача лицензий на бумажных носителях отменена</a:t>
            </a:r>
            <a:r>
              <a:rPr lang="ru-RU" sz="1100" dirty="0" smtClean="0">
                <a:solidFill>
                  <a:schemeClr val="tx1"/>
                </a:solidFill>
              </a:rPr>
              <a:t>.</a:t>
            </a:r>
          </a:p>
          <a:p>
            <a:pPr marL="137160" indent="0">
              <a:buNone/>
            </a:pPr>
            <a:endParaRPr lang="ru-RU" sz="1100" dirty="0" smtClean="0">
              <a:solidFill>
                <a:schemeClr val="tx1"/>
              </a:solidFill>
            </a:endParaRPr>
          </a:p>
          <a:p>
            <a:pPr marL="114300" indent="0">
              <a:buNone/>
            </a:pPr>
            <a:r>
              <a:rPr lang="ru-RU" sz="1100" dirty="0">
                <a:solidFill>
                  <a:schemeClr val="tx1"/>
                </a:solidFill>
              </a:rPr>
              <a:t>Согласно пункту 2 статьи 3 указанного Федерального закона </a:t>
            </a:r>
            <a:r>
              <a:rPr lang="ru-RU" sz="1100" b="1" dirty="0">
                <a:solidFill>
                  <a:schemeClr val="tx1"/>
                </a:solidFill>
              </a:rPr>
              <a:t>лицензия – специальное разрешение </a:t>
            </a:r>
            <a:r>
              <a:rPr lang="ru-RU" sz="1100" dirty="0">
                <a:solidFill>
                  <a:schemeClr val="tx1"/>
                </a:solidFill>
              </a:rPr>
              <a:t>на право осуществления юридическим лицом или индивидуальным предпринимателем конкретного вида деятельности (выполнения работ, оказания услуг, составляющих лицензируемый вид деятельности), </a:t>
            </a:r>
            <a:r>
              <a:rPr lang="ru-RU" sz="1100" b="1" dirty="0">
                <a:solidFill>
                  <a:schemeClr val="tx1"/>
                </a:solidFill>
              </a:rPr>
              <a:t>которое подтверждается записью в реестре лицензий</a:t>
            </a:r>
            <a:r>
              <a:rPr lang="ru-RU" sz="1100" dirty="0" smtClean="0">
                <a:solidFill>
                  <a:schemeClr val="tx1"/>
                </a:solidFill>
              </a:rPr>
              <a:t>.</a:t>
            </a:r>
          </a:p>
          <a:p>
            <a:pPr marL="114300" indent="0">
              <a:buNone/>
            </a:pPr>
            <a:endParaRPr lang="ru-RU" sz="1100" dirty="0">
              <a:solidFill>
                <a:schemeClr val="tx1"/>
              </a:solidFill>
            </a:endParaRPr>
          </a:p>
          <a:p>
            <a:pPr marL="114300" indent="0">
              <a:buNone/>
            </a:pPr>
            <a:r>
              <a:rPr lang="ru-RU" sz="1100" dirty="0">
                <a:solidFill>
                  <a:schemeClr val="tx1"/>
                </a:solidFill>
              </a:rPr>
              <a:t>Согласно части 8 статьи 21  99-ФЗ  </a:t>
            </a:r>
            <a:r>
              <a:rPr lang="ru-RU" sz="1100" b="1" dirty="0" smtClean="0">
                <a:solidFill>
                  <a:schemeClr val="tx1"/>
                </a:solidFill>
              </a:rPr>
              <a:t>сведения </a:t>
            </a:r>
            <a:r>
              <a:rPr lang="ru-RU" sz="1100" b="1" dirty="0">
                <a:solidFill>
                  <a:schemeClr val="tx1"/>
                </a:solidFill>
              </a:rPr>
              <a:t>о конкретной лицензии </a:t>
            </a:r>
            <a:r>
              <a:rPr lang="ru-RU" sz="1100" b="1" dirty="0" smtClean="0">
                <a:solidFill>
                  <a:schemeClr val="tx1"/>
                </a:solidFill>
              </a:rPr>
              <a:t>предоставляются в </a:t>
            </a:r>
            <a:r>
              <a:rPr lang="ru-RU" sz="1100" b="1" dirty="0">
                <a:solidFill>
                  <a:schemeClr val="tx1"/>
                </a:solidFill>
              </a:rPr>
              <a:t>виде выписки из реестра лицензий, либо копии акта лицензирующего органа о принятом </a:t>
            </a:r>
            <a:r>
              <a:rPr lang="ru-RU" sz="1100" b="1" dirty="0" smtClean="0">
                <a:solidFill>
                  <a:schemeClr val="tx1"/>
                </a:solidFill>
              </a:rPr>
              <a:t>решении</a:t>
            </a:r>
            <a:r>
              <a:rPr lang="ru-RU" sz="1100" dirty="0" smtClean="0">
                <a:solidFill>
                  <a:schemeClr val="tx1"/>
                </a:solidFill>
              </a:rPr>
              <a:t>. Форма выписки утверждена Постановлением </a:t>
            </a:r>
            <a:r>
              <a:rPr lang="ru-RU" sz="1100" dirty="0">
                <a:solidFill>
                  <a:schemeClr val="tx1"/>
                </a:solidFill>
              </a:rPr>
              <a:t>Правительства РФ от 29.12.2020 № </a:t>
            </a:r>
            <a:r>
              <a:rPr lang="ru-RU" sz="1100" dirty="0" smtClean="0">
                <a:solidFill>
                  <a:schemeClr val="tx1"/>
                </a:solidFill>
              </a:rPr>
              <a:t>2343  </a:t>
            </a:r>
            <a:r>
              <a:rPr lang="ru-RU" sz="1100" dirty="0">
                <a:solidFill>
                  <a:schemeClr val="tx1"/>
                </a:solidFill>
              </a:rPr>
              <a:t>«Об утверждении Правил формирования и ведения реестра лицензий и типовой формы выписки из реестра </a:t>
            </a:r>
            <a:r>
              <a:rPr lang="ru-RU" sz="1100" dirty="0" smtClean="0">
                <a:solidFill>
                  <a:schemeClr val="tx1"/>
                </a:solidFill>
              </a:rPr>
              <a:t>лицензий»</a:t>
            </a:r>
            <a:endParaRPr lang="ru-RU" sz="1100" dirty="0">
              <a:solidFill>
                <a:schemeClr val="tx1"/>
              </a:solidFill>
            </a:endParaRPr>
          </a:p>
          <a:p>
            <a:pPr marL="114300" indent="0">
              <a:buNone/>
            </a:pPr>
            <a:endParaRPr lang="ru-RU" sz="1100" dirty="0" smtClean="0">
              <a:solidFill>
                <a:schemeClr val="tx1"/>
              </a:solidFill>
            </a:endParaRPr>
          </a:p>
          <a:p>
            <a:pPr marL="114300" indent="0">
              <a:buNone/>
            </a:pPr>
            <a:r>
              <a:rPr lang="ru-RU" sz="1100" dirty="0" smtClean="0">
                <a:solidFill>
                  <a:schemeClr val="tx1"/>
                </a:solidFill>
              </a:rPr>
              <a:t>В </a:t>
            </a:r>
            <a:r>
              <a:rPr lang="ru-RU" sz="1100" dirty="0">
                <a:solidFill>
                  <a:schemeClr val="tx1"/>
                </a:solidFill>
              </a:rPr>
              <a:t>соответствии с частями 1, 2 статьи  21 Федерального закона № 99-ФЗ лицензирующие органы формируют </a:t>
            </a:r>
            <a:r>
              <a:rPr lang="ru-RU" sz="1100" b="1" dirty="0">
                <a:solidFill>
                  <a:schemeClr val="tx1"/>
                </a:solidFill>
              </a:rPr>
              <a:t>открытый и общедоступный государственный информационный ресурс, содержащий сведения из реестра лицензий</a:t>
            </a:r>
            <a:r>
              <a:rPr lang="ru-RU" sz="1100" dirty="0">
                <a:solidFill>
                  <a:schemeClr val="tx1"/>
                </a:solidFill>
              </a:rPr>
              <a:t> (за исключением случаев, если в интересах сохранения государственной или служебной тайны свободный доступ к таким сведениям в соответствии с законодательством Российской Федерации ограничен).</a:t>
            </a:r>
          </a:p>
          <a:p>
            <a:pPr marL="137160" indent="0">
              <a:buNone/>
            </a:pPr>
            <a:endParaRPr lang="ru-RU" sz="1600" dirty="0">
              <a:solidFill>
                <a:schemeClr val="tx1"/>
              </a:solidFill>
            </a:endParaRPr>
          </a:p>
        </p:txBody>
      </p:sp>
    </p:spTree>
    <p:extLst>
      <p:ext uri="{BB962C8B-B14F-4D97-AF65-F5344CB8AC3E}">
        <p14:creationId xmlns:p14="http://schemas.microsoft.com/office/powerpoint/2010/main" val="210936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a:t>Соответствие требованиям, установленным </a:t>
            </a:r>
            <a:r>
              <a:rPr lang="ru-RU" sz="1800" b="1" dirty="0" smtClean="0"/>
              <a:t/>
            </a:r>
            <a:br>
              <a:rPr lang="ru-RU" sz="1800" b="1" dirty="0" smtClean="0"/>
            </a:br>
            <a:r>
              <a:rPr lang="ru-RU" sz="1800" b="1" dirty="0" smtClean="0"/>
              <a:t>в </a:t>
            </a:r>
            <a:r>
              <a:rPr lang="ru-RU" sz="1800" b="1" dirty="0"/>
              <a:t>соответствии с законодательством Российской </a:t>
            </a:r>
            <a:r>
              <a:rPr lang="ru-RU" sz="1800" b="1" dirty="0" smtClean="0"/>
              <a:t>Федерации.  примеры </a:t>
            </a:r>
            <a:endParaRPr lang="ru-RU" sz="18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600" dirty="0" smtClean="0">
                <a:solidFill>
                  <a:schemeClr val="tx1"/>
                </a:solidFill>
              </a:rPr>
              <a:t>Сводный реестр лицензий на образовательную деятельность:  </a:t>
            </a:r>
            <a:r>
              <a:rPr lang="en-US" sz="1600" dirty="0">
                <a:solidFill>
                  <a:schemeClr val="tx1"/>
                </a:solidFill>
                <a:hlinkClick r:id="rId2"/>
              </a:rPr>
              <a:t>https://obrnadzor.gov.ru/gosudarstvennye-uslugi-i-funkczii/gosudarstvennye-uslugi/liczenzirovanie-obrazovatelnoj-deyatelnosti/svodnyj-reestr-liczenzij</a:t>
            </a:r>
            <a:r>
              <a:rPr lang="en-US" sz="1600" dirty="0" smtClean="0">
                <a:solidFill>
                  <a:schemeClr val="tx1"/>
                </a:solidFill>
                <a:hlinkClick r:id="rId2"/>
              </a:rPr>
              <a:t>/</a:t>
            </a:r>
            <a:endParaRPr lang="ru-RU" sz="1600" dirty="0" smtClean="0">
              <a:solidFill>
                <a:schemeClr val="tx1"/>
              </a:solidFill>
            </a:endParaRPr>
          </a:p>
          <a:p>
            <a:pPr marL="137160" indent="0">
              <a:buNone/>
            </a:pPr>
            <a:endParaRPr lang="ru-RU" sz="1600" dirty="0">
              <a:solidFill>
                <a:schemeClr val="tx1"/>
              </a:solidFill>
            </a:endParaRPr>
          </a:p>
        </p:txBody>
      </p:sp>
      <p:pic>
        <p:nvPicPr>
          <p:cNvPr id="5" name="Рисунок 4"/>
          <p:cNvPicPr/>
          <p:nvPr/>
        </p:nvPicPr>
        <p:blipFill rotWithShape="1">
          <a:blip r:embed="rId3"/>
          <a:srcRect t="2480" b="3581"/>
          <a:stretch/>
        </p:blipFill>
        <p:spPr bwMode="auto">
          <a:xfrm>
            <a:off x="683568" y="2636912"/>
            <a:ext cx="7416824" cy="38884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5739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a:t>Соответствие требованиям, установленным </a:t>
            </a:r>
            <a:r>
              <a:rPr lang="ru-RU" sz="1800" b="1" dirty="0" smtClean="0"/>
              <a:t/>
            </a:r>
            <a:br>
              <a:rPr lang="ru-RU" sz="1800" b="1" dirty="0" smtClean="0"/>
            </a:br>
            <a:r>
              <a:rPr lang="ru-RU" sz="1800" b="1" dirty="0" smtClean="0"/>
              <a:t>в </a:t>
            </a:r>
            <a:r>
              <a:rPr lang="ru-RU" sz="1800" b="1" dirty="0"/>
              <a:t>соответствии с законодательством Российской </a:t>
            </a:r>
            <a:r>
              <a:rPr lang="ru-RU" sz="1800" b="1" dirty="0" smtClean="0"/>
              <a:t>Федерации.  примеры </a:t>
            </a:r>
            <a:endParaRPr lang="ru-RU" sz="18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600" dirty="0" smtClean="0">
                <a:solidFill>
                  <a:schemeClr val="tx1"/>
                </a:solidFill>
              </a:rPr>
              <a:t>Сводный реестр лицензий на медицинскую деятельность:  </a:t>
            </a:r>
            <a:r>
              <a:rPr lang="en-US" sz="1600" dirty="0">
                <a:solidFill>
                  <a:schemeClr val="tx1"/>
                </a:solidFill>
                <a:hlinkClick r:id="rId2"/>
              </a:rPr>
              <a:t>https://</a:t>
            </a:r>
            <a:r>
              <a:rPr lang="en-US" sz="1600" dirty="0" smtClean="0">
                <a:solidFill>
                  <a:schemeClr val="tx1"/>
                </a:solidFill>
                <a:hlinkClick r:id="rId2"/>
              </a:rPr>
              <a:t>roszdravnadzor.gov.ru/services/licenses</a:t>
            </a:r>
            <a:endParaRPr lang="ru-RU" sz="1600" dirty="0" smtClean="0">
              <a:solidFill>
                <a:schemeClr val="tx1"/>
              </a:solidFill>
            </a:endParaRPr>
          </a:p>
          <a:p>
            <a:pPr marL="137160" indent="0">
              <a:buNone/>
            </a:pPr>
            <a:endParaRPr lang="ru-RU" sz="1600" dirty="0">
              <a:solidFill>
                <a:schemeClr val="tx1"/>
              </a:solidFill>
            </a:endParaRPr>
          </a:p>
        </p:txBody>
      </p:sp>
      <p:pic>
        <p:nvPicPr>
          <p:cNvPr id="6" name="Рисунок 5"/>
          <p:cNvPicPr/>
          <p:nvPr/>
        </p:nvPicPr>
        <p:blipFill rotWithShape="1">
          <a:blip r:embed="rId3"/>
          <a:srcRect t="2849" b="3418"/>
          <a:stretch/>
        </p:blipFill>
        <p:spPr bwMode="auto">
          <a:xfrm>
            <a:off x="683568" y="2411354"/>
            <a:ext cx="7632848"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015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 </a:t>
            </a:r>
            <a:r>
              <a:rPr lang="ru-RU" sz="2000" b="1" dirty="0" err="1" smtClean="0"/>
              <a:t>Непроведение</a:t>
            </a:r>
            <a:r>
              <a:rPr lang="ru-RU" sz="2000" b="1" dirty="0" smtClean="0"/>
              <a:t> </a:t>
            </a:r>
            <a:r>
              <a:rPr lang="ru-RU" sz="2000" b="1" dirty="0"/>
              <a:t>ликвидации участника </a:t>
            </a:r>
            <a:r>
              <a:rPr lang="ru-RU" sz="2000" b="1" dirty="0" smtClean="0"/>
              <a:t>закупки, отсутствие решения о </a:t>
            </a:r>
            <a:r>
              <a:rPr lang="ru-RU" sz="2000" b="1" dirty="0"/>
              <a:t>признании банкротом (п.3 ч.1 ст. 31 44-ФЗ</a:t>
            </a:r>
            <a:r>
              <a:rPr lang="ru-RU" sz="2000" b="1" dirty="0" smtClean="0"/>
              <a:t>)</a:t>
            </a: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400" dirty="0" smtClean="0">
                <a:solidFill>
                  <a:schemeClr val="tx1"/>
                </a:solidFill>
              </a:rPr>
              <a:t>2) </a:t>
            </a:r>
            <a:r>
              <a:rPr lang="ru-RU" sz="1400" b="1" dirty="0" err="1">
                <a:solidFill>
                  <a:schemeClr val="bg2">
                    <a:lumMod val="50000"/>
                  </a:schemeClr>
                </a:solidFill>
              </a:rPr>
              <a:t>Н</a:t>
            </a:r>
            <a:r>
              <a:rPr lang="ru-RU" sz="1400" b="1" dirty="0" err="1" smtClean="0">
                <a:solidFill>
                  <a:schemeClr val="bg2">
                    <a:lumMod val="50000"/>
                  </a:schemeClr>
                </a:solidFill>
              </a:rPr>
              <a:t>епроведение</a:t>
            </a:r>
            <a:r>
              <a:rPr lang="ru-RU" sz="1400" b="1" dirty="0" smtClean="0">
                <a:solidFill>
                  <a:schemeClr val="bg2">
                    <a:lumMod val="50000"/>
                  </a:schemeClr>
                </a:solidFill>
              </a:rPr>
              <a:t> </a:t>
            </a:r>
            <a:r>
              <a:rPr lang="ru-RU" sz="1400" b="1" dirty="0">
                <a:solidFill>
                  <a:schemeClr val="bg2">
                    <a:lumMod val="50000"/>
                  </a:schemeClr>
                </a:solidFill>
              </a:rPr>
              <a:t>ликвидации участника закупки </a:t>
            </a:r>
            <a:r>
              <a:rPr lang="ru-RU" sz="1400" dirty="0">
                <a:solidFill>
                  <a:schemeClr val="tx1"/>
                </a:solidFill>
              </a:rPr>
              <a:t>- юридического лица и </a:t>
            </a:r>
            <a:r>
              <a:rPr lang="ru-RU" sz="1400" b="1" dirty="0">
                <a:solidFill>
                  <a:schemeClr val="bg2">
                    <a:lumMod val="50000"/>
                  </a:schemeClr>
                </a:solidFill>
              </a:rPr>
              <a:t>отсутствие решения арбитражного суда о признании </a:t>
            </a:r>
            <a:r>
              <a:rPr lang="ru-RU" sz="1400" dirty="0">
                <a:solidFill>
                  <a:schemeClr val="tx1"/>
                </a:solidFill>
              </a:rPr>
              <a:t>участника закупки - юридического лица или индивидуального предпринимателя </a:t>
            </a:r>
            <a:r>
              <a:rPr lang="ru-RU" sz="1400" b="1" dirty="0">
                <a:solidFill>
                  <a:schemeClr val="bg2">
                    <a:lumMod val="50000"/>
                  </a:schemeClr>
                </a:solidFill>
              </a:rPr>
              <a:t>несостоятельным (банкротом) и об открытии конкурсного </a:t>
            </a:r>
            <a:r>
              <a:rPr lang="ru-RU" sz="1400" b="1" dirty="0" smtClean="0">
                <a:solidFill>
                  <a:schemeClr val="bg2">
                    <a:lumMod val="50000"/>
                  </a:schemeClr>
                </a:solidFill>
              </a:rPr>
              <a:t>производства</a:t>
            </a:r>
            <a:r>
              <a:rPr lang="ru-RU" sz="1400" dirty="0">
                <a:solidFill>
                  <a:schemeClr val="tx1"/>
                </a:solidFill>
              </a:rPr>
              <a:t> </a:t>
            </a:r>
            <a:r>
              <a:rPr lang="ru-RU" sz="1400" dirty="0" smtClean="0">
                <a:solidFill>
                  <a:schemeClr val="tx1"/>
                </a:solidFill>
              </a:rPr>
              <a:t>(п.3 ч.1 ст. 31 44-ФЗ)</a:t>
            </a:r>
          </a:p>
          <a:p>
            <a:pPr marL="137160" indent="0">
              <a:buNone/>
            </a:pPr>
            <a:endParaRPr lang="ru-RU" sz="1400" dirty="0">
              <a:solidFill>
                <a:schemeClr val="tx1"/>
              </a:solidFill>
            </a:endParaRPr>
          </a:p>
          <a:p>
            <a:pPr marL="137160" indent="0">
              <a:buNone/>
            </a:pPr>
            <a:r>
              <a:rPr lang="ru-RU" sz="1400" dirty="0" smtClean="0">
                <a:solidFill>
                  <a:schemeClr val="tx1"/>
                </a:solidFill>
              </a:rPr>
              <a:t>Подпунктом  «о» </a:t>
            </a:r>
            <a:r>
              <a:rPr lang="ru-RU" sz="1400" dirty="0">
                <a:solidFill>
                  <a:schemeClr val="tx1"/>
                </a:solidFill>
              </a:rPr>
              <a:t>пункта 1  части 1 статьи 43 Федерального закона № 44-ФЗ предусмотрено, что для участия в конкурентном способе заявка на участие в закупке, если иное не предусмотрено указанным Федеральным законом, должна содержать </a:t>
            </a:r>
            <a:endParaRPr lang="ru-RU" sz="1400" dirty="0" smtClean="0">
              <a:solidFill>
                <a:schemeClr val="tx1"/>
              </a:solidFill>
            </a:endParaRPr>
          </a:p>
          <a:p>
            <a:pPr marL="137160" indent="0">
              <a:buNone/>
            </a:pPr>
            <a:r>
              <a:rPr lang="ru-RU" sz="1400" b="1" dirty="0" smtClean="0">
                <a:solidFill>
                  <a:schemeClr val="tx1"/>
                </a:solidFill>
              </a:rPr>
              <a:t>декларацию </a:t>
            </a:r>
            <a:r>
              <a:rPr lang="ru-RU" sz="1400" b="1" dirty="0">
                <a:solidFill>
                  <a:schemeClr val="tx1"/>
                </a:solidFill>
              </a:rPr>
              <a:t>о соответствии участника закупки требованиям</a:t>
            </a:r>
            <a:r>
              <a:rPr lang="ru-RU" sz="1400" dirty="0">
                <a:solidFill>
                  <a:schemeClr val="tx1"/>
                </a:solidFill>
              </a:rPr>
              <a:t>, установленным пунктами 3 - 5, 7 - 11 части 1 статьи 31 </a:t>
            </a:r>
            <a:r>
              <a:rPr lang="ru-RU" sz="1400" dirty="0" smtClean="0">
                <a:solidFill>
                  <a:schemeClr val="tx1"/>
                </a:solidFill>
              </a:rPr>
              <a:t>указанного </a:t>
            </a:r>
            <a:r>
              <a:rPr lang="ru-RU" sz="1400" dirty="0">
                <a:solidFill>
                  <a:schemeClr val="tx1"/>
                </a:solidFill>
              </a:rPr>
              <a:t>Федерального </a:t>
            </a:r>
            <a:r>
              <a:rPr lang="ru-RU" sz="1400" dirty="0" smtClean="0">
                <a:solidFill>
                  <a:schemeClr val="tx1"/>
                </a:solidFill>
              </a:rPr>
              <a:t>закона.</a:t>
            </a:r>
            <a:endParaRPr lang="ru-RU" sz="1400" dirty="0">
              <a:solidFill>
                <a:schemeClr val="tx1"/>
              </a:solidFill>
            </a:endParaRPr>
          </a:p>
          <a:p>
            <a:pPr marL="137160" indent="0">
              <a:buNone/>
            </a:pPr>
            <a:endParaRPr lang="ru-RU" sz="1400" dirty="0" smtClean="0">
              <a:solidFill>
                <a:schemeClr val="tx1"/>
              </a:solidFill>
            </a:endParaRPr>
          </a:p>
          <a:p>
            <a:pPr marL="137160" indent="0">
              <a:buNone/>
            </a:pPr>
            <a:r>
              <a:rPr lang="ru-RU" sz="1400" dirty="0">
                <a:solidFill>
                  <a:schemeClr val="tx1"/>
                </a:solidFill>
              </a:rPr>
              <a:t>Комиссия по осуществлению закупок </a:t>
            </a:r>
            <a:r>
              <a:rPr lang="ru-RU" sz="1400" b="1" dirty="0">
                <a:solidFill>
                  <a:schemeClr val="tx1"/>
                </a:solidFill>
              </a:rPr>
              <a:t>вправе </a:t>
            </a:r>
            <a:r>
              <a:rPr lang="ru-RU" sz="1400" dirty="0">
                <a:solidFill>
                  <a:schemeClr val="tx1"/>
                </a:solidFill>
              </a:rPr>
              <a:t>проверять соответствие </a:t>
            </a:r>
            <a:r>
              <a:rPr lang="ru-RU" sz="1400" dirty="0" smtClean="0">
                <a:solidFill>
                  <a:schemeClr val="tx1"/>
                </a:solidFill>
              </a:rPr>
              <a:t>участника закупки указанному требованию.</a:t>
            </a:r>
          </a:p>
          <a:p>
            <a:pPr marL="137160" indent="0">
              <a:buNone/>
            </a:pPr>
            <a:endParaRPr lang="ru-RU" sz="1400" dirty="0">
              <a:solidFill>
                <a:schemeClr val="tx1"/>
              </a:solidFill>
            </a:endParaRPr>
          </a:p>
          <a:p>
            <a:pPr marL="137160" indent="0">
              <a:buNone/>
            </a:pPr>
            <a:r>
              <a:rPr lang="ru-RU" sz="1400" dirty="0" smtClean="0">
                <a:solidFill>
                  <a:schemeClr val="tx1"/>
                </a:solidFill>
              </a:rPr>
              <a:t>Можно проверить на сайте </a:t>
            </a:r>
            <a:r>
              <a:rPr lang="en-US" sz="1400" b="1" dirty="0" smtClean="0">
                <a:solidFill>
                  <a:schemeClr val="tx1"/>
                </a:solidFill>
                <a:hlinkClick r:id="rId2"/>
              </a:rPr>
              <a:t>http://www.arbitr.ru/</a:t>
            </a:r>
            <a:r>
              <a:rPr lang="ru-RU" sz="1400" b="1" dirty="0" smtClean="0">
                <a:solidFill>
                  <a:schemeClr val="tx1"/>
                </a:solidFill>
              </a:rPr>
              <a:t> «Банк решений арбитражных судов, выбрать вид спора «Банкротство», «Споры о несостоятельности (банкротстве)»</a:t>
            </a:r>
          </a:p>
          <a:p>
            <a:pPr marL="137160" indent="0">
              <a:buNone/>
            </a:pPr>
            <a:endParaRPr lang="ru-RU" sz="1400" dirty="0" smtClean="0">
              <a:solidFill>
                <a:schemeClr val="tx1"/>
              </a:solidFill>
            </a:endParaRPr>
          </a:p>
          <a:p>
            <a:pPr marL="137160" indent="0">
              <a:buNone/>
            </a:pPr>
            <a:endParaRPr lang="ru-RU" sz="1400" dirty="0">
              <a:solidFill>
                <a:schemeClr val="tx1"/>
              </a:solidFill>
            </a:endParaRPr>
          </a:p>
          <a:p>
            <a:pPr marL="137160" indent="0">
              <a:buNone/>
            </a:pPr>
            <a:endParaRPr lang="ru-RU" sz="1400" dirty="0" smtClean="0">
              <a:solidFill>
                <a:schemeClr val="tx1"/>
              </a:solidFill>
            </a:endParaRPr>
          </a:p>
        </p:txBody>
      </p:sp>
    </p:spTree>
    <p:extLst>
      <p:ext uri="{BB962C8B-B14F-4D97-AF65-F5344CB8AC3E}">
        <p14:creationId xmlns:p14="http://schemas.microsoft.com/office/powerpoint/2010/main" val="229177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ЕДИНЫЕ ТРЕБОВАНИЯ. </a:t>
            </a:r>
            <a:r>
              <a:rPr lang="ru-RU" sz="2000" b="1" dirty="0" err="1"/>
              <a:t>Непроведение</a:t>
            </a:r>
            <a:r>
              <a:rPr lang="ru-RU" sz="2000" b="1" dirty="0"/>
              <a:t> ликвидации участника закупки, отсутствие решения о признании банкротом (п.3 ч.1 ст. 31 44-ФЗ)</a:t>
            </a:r>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en-US" sz="1400" b="1" dirty="0" smtClean="0">
                <a:solidFill>
                  <a:schemeClr val="tx1"/>
                </a:solidFill>
                <a:hlinkClick r:id="rId2"/>
              </a:rPr>
              <a:t>http</a:t>
            </a:r>
            <a:r>
              <a:rPr lang="en-US" sz="1400" b="1" dirty="0">
                <a:solidFill>
                  <a:schemeClr val="tx1"/>
                </a:solidFill>
                <a:hlinkClick r:id="rId2"/>
              </a:rPr>
              <a:t>://www.arbitr.ru</a:t>
            </a:r>
            <a:r>
              <a:rPr lang="en-US" sz="1400" b="1" dirty="0" smtClean="0">
                <a:solidFill>
                  <a:schemeClr val="tx1"/>
                </a:solidFill>
                <a:hlinkClick r:id="rId2"/>
              </a:rPr>
              <a:t>/</a:t>
            </a:r>
            <a:r>
              <a:rPr lang="ru-RU" sz="1400" b="1" dirty="0" smtClean="0">
                <a:solidFill>
                  <a:schemeClr val="tx1"/>
                </a:solidFill>
              </a:rPr>
              <a:t> </a:t>
            </a:r>
            <a:endParaRPr lang="ru-RU" sz="1400" dirty="0" smtClean="0">
              <a:solidFill>
                <a:schemeClr val="tx1"/>
              </a:solidFill>
            </a:endParaRPr>
          </a:p>
          <a:p>
            <a:pPr marL="137160" indent="0">
              <a:buNone/>
            </a:pPr>
            <a:endParaRPr lang="ru-RU" sz="1400" dirty="0">
              <a:solidFill>
                <a:schemeClr val="tx1"/>
              </a:solidFill>
            </a:endParaRPr>
          </a:p>
          <a:p>
            <a:pPr marL="137160" indent="0">
              <a:buNone/>
            </a:pPr>
            <a:endParaRPr lang="ru-RU" sz="1400" dirty="0" smtClean="0">
              <a:solidFill>
                <a:schemeClr val="tx1"/>
              </a:solidFill>
            </a:endParaRPr>
          </a:p>
        </p:txBody>
      </p:sp>
      <p:pic>
        <p:nvPicPr>
          <p:cNvPr id="4" name="Рисунок 3"/>
          <p:cNvPicPr/>
          <p:nvPr/>
        </p:nvPicPr>
        <p:blipFill rotWithShape="1">
          <a:blip r:embed="rId3"/>
          <a:srcRect t="2754" r="7442" b="7942"/>
          <a:stretch/>
        </p:blipFill>
        <p:spPr bwMode="auto">
          <a:xfrm>
            <a:off x="611560" y="2060848"/>
            <a:ext cx="7704856" cy="44927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176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ЕДИНЫЕ ТРЕБОВАНИЯ. </a:t>
            </a:r>
            <a:r>
              <a:rPr lang="ru-RU" sz="2000" b="1" dirty="0" err="1"/>
              <a:t>Непроведение</a:t>
            </a:r>
            <a:r>
              <a:rPr lang="ru-RU" sz="2000" b="1" dirty="0"/>
              <a:t> ликвидации участника закупки, отсутствие решения о признании банкротом (п.3 ч.1 ст. 31 44-ФЗ)</a:t>
            </a:r>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400" dirty="0" smtClean="0">
                <a:solidFill>
                  <a:schemeClr val="tx1"/>
                </a:solidFill>
              </a:rPr>
              <a:t>Единый Федеральный реестр сведений о банкротстве: </a:t>
            </a:r>
            <a:r>
              <a:rPr lang="en-US" sz="1400" b="1" dirty="0">
                <a:solidFill>
                  <a:schemeClr val="tx1"/>
                </a:solidFill>
                <a:hlinkClick r:id="rId2"/>
              </a:rPr>
              <a:t>https://old.bankrot.fedresurs.ru/?</a:t>
            </a:r>
            <a:r>
              <a:rPr lang="en-US" sz="1400" b="1" dirty="0" smtClean="0">
                <a:solidFill>
                  <a:schemeClr val="tx1"/>
                </a:solidFill>
                <a:hlinkClick r:id="rId2"/>
              </a:rPr>
              <a:t>attempt=2</a:t>
            </a:r>
            <a:endParaRPr lang="ru-RU" sz="1400" b="1" dirty="0" smtClean="0">
              <a:solidFill>
                <a:schemeClr val="tx1"/>
              </a:solidFill>
            </a:endParaRPr>
          </a:p>
          <a:p>
            <a:pPr marL="137160" indent="0">
              <a:buNone/>
            </a:pPr>
            <a:endParaRPr lang="ru-RU" sz="1400" dirty="0">
              <a:solidFill>
                <a:schemeClr val="tx1"/>
              </a:solidFill>
            </a:endParaRPr>
          </a:p>
          <a:p>
            <a:pPr marL="137160" indent="0">
              <a:buNone/>
            </a:pPr>
            <a:endParaRPr lang="ru-RU" sz="1400" dirty="0" smtClean="0">
              <a:solidFill>
                <a:schemeClr val="tx1"/>
              </a:solidFill>
            </a:endParaRPr>
          </a:p>
        </p:txBody>
      </p:sp>
      <p:pic>
        <p:nvPicPr>
          <p:cNvPr id="5" name="Рисунок 4"/>
          <p:cNvPicPr/>
          <p:nvPr/>
        </p:nvPicPr>
        <p:blipFill rotWithShape="1">
          <a:blip r:embed="rId3"/>
          <a:srcRect t="2754" b="14833"/>
          <a:stretch/>
        </p:blipFill>
        <p:spPr bwMode="auto">
          <a:xfrm>
            <a:off x="683568" y="2348880"/>
            <a:ext cx="7992888"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2273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ЕДИНЫЕ ТРЕБОВАНИЯ. </a:t>
            </a:r>
            <a:r>
              <a:rPr lang="ru-RU" sz="2000" b="1" dirty="0" err="1"/>
              <a:t>Непроведение</a:t>
            </a:r>
            <a:r>
              <a:rPr lang="ru-RU" sz="2000" b="1" dirty="0"/>
              <a:t> ликвидации участника закупки, отсутствие решения о признании банкротом (п.3 ч.1 ст. 31 44-ФЗ)</a:t>
            </a:r>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400" dirty="0">
                <a:solidFill>
                  <a:schemeClr val="tx1"/>
                </a:solidFill>
              </a:rPr>
              <a:t>В едином государственном реестре юридических лиц содержатся следующие сведения о юридическом лице: и.2) сведения о возбуждении производства по делу о банкротстве юридического лица, о проводимых в отношении юридического лица процедурах, применяемых в деле о банкротстве (ч.1 ст. 5 129-ФЗ</a:t>
            </a:r>
            <a:r>
              <a:rPr lang="ru-RU" sz="1400" dirty="0" smtClean="0">
                <a:solidFill>
                  <a:schemeClr val="tx1"/>
                </a:solidFill>
              </a:rPr>
              <a:t>)</a:t>
            </a:r>
          </a:p>
          <a:p>
            <a:pPr marL="137160" indent="0">
              <a:buNone/>
            </a:pPr>
            <a:endParaRPr lang="ru-RU" sz="1400" dirty="0">
              <a:solidFill>
                <a:schemeClr val="tx1"/>
              </a:solidFill>
            </a:endParaRPr>
          </a:p>
          <a:p>
            <a:pPr marL="137160" indent="0">
              <a:buNone/>
            </a:pPr>
            <a:r>
              <a:rPr lang="ru-RU" sz="1400" b="1" dirty="0">
                <a:hlinkClick r:id="rId2"/>
              </a:rPr>
              <a:t>https://</a:t>
            </a:r>
            <a:r>
              <a:rPr lang="ru-RU" sz="1400" b="1" dirty="0" smtClean="0">
                <a:hlinkClick r:id="rId2"/>
              </a:rPr>
              <a:t>egrul.nalog.ru/index.html</a:t>
            </a:r>
            <a:endParaRPr lang="ru-RU" sz="1400" b="1" dirty="0" smtClean="0"/>
          </a:p>
          <a:p>
            <a:pPr marL="137160" indent="0">
              <a:buNone/>
            </a:pPr>
            <a:endParaRPr lang="ru-RU" sz="1400" dirty="0">
              <a:solidFill>
                <a:schemeClr val="tx1"/>
              </a:solidFill>
            </a:endParaRPr>
          </a:p>
          <a:p>
            <a:pPr marL="137160" indent="0">
              <a:buNone/>
            </a:pPr>
            <a:endParaRPr lang="ru-RU" sz="1400" dirty="0" smtClean="0">
              <a:solidFill>
                <a:schemeClr val="tx1"/>
              </a:solidFill>
            </a:endParaRPr>
          </a:p>
        </p:txBody>
      </p:sp>
      <p:pic>
        <p:nvPicPr>
          <p:cNvPr id="6" name="Рисунок 5"/>
          <p:cNvPicPr/>
          <p:nvPr/>
        </p:nvPicPr>
        <p:blipFill rotWithShape="1">
          <a:blip r:embed="rId3"/>
          <a:srcRect l="40466" t="53444" r="24783" b="35531"/>
          <a:stretch/>
        </p:blipFill>
        <p:spPr bwMode="auto">
          <a:xfrm>
            <a:off x="611560" y="3501007"/>
            <a:ext cx="7418567" cy="1323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9207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
            </a:r>
            <a:br>
              <a:rPr lang="ru-RU" sz="2000" b="1" dirty="0" smtClean="0"/>
            </a:br>
            <a:r>
              <a:rPr lang="ru-RU" sz="2000" b="1" dirty="0" smtClean="0"/>
              <a:t>ЕДИНЫЕ </a:t>
            </a:r>
            <a:r>
              <a:rPr lang="ru-RU" sz="2000" b="1" dirty="0"/>
              <a:t>ТРЕБОВАНИЯ. Неприостановление деятельности участника закупки в порядке, установленном </a:t>
            </a:r>
            <a:r>
              <a:rPr lang="ru-RU" sz="2000" b="1" dirty="0" smtClean="0"/>
              <a:t>КоАП РФ </a:t>
            </a:r>
            <a:r>
              <a:rPr lang="ru-RU" sz="2000" b="1" dirty="0"/>
              <a:t>(п.4 ч.1 ст. 31 44-ФЗ)</a:t>
            </a:r>
            <a:br>
              <a:rPr lang="ru-RU" sz="2000" b="1" dirty="0"/>
            </a:br>
            <a:endParaRPr lang="ru-RU" sz="2000" b="1" dirty="0"/>
          </a:p>
        </p:txBody>
      </p:sp>
      <p:sp>
        <p:nvSpPr>
          <p:cNvPr id="3" name="Объект 2"/>
          <p:cNvSpPr>
            <a:spLocks noGrp="1"/>
          </p:cNvSpPr>
          <p:nvPr>
            <p:ph idx="1"/>
          </p:nvPr>
        </p:nvSpPr>
        <p:spPr>
          <a:xfrm>
            <a:off x="457200" y="1556792"/>
            <a:ext cx="8219256" cy="5184576"/>
          </a:xfrm>
        </p:spPr>
        <p:txBody>
          <a:bodyPr>
            <a:noAutofit/>
          </a:bodyPr>
          <a:lstStyle/>
          <a:p>
            <a:pPr marL="137160" indent="0">
              <a:buNone/>
            </a:pPr>
            <a:r>
              <a:rPr lang="ru-RU" sz="1200" dirty="0" smtClean="0">
                <a:solidFill>
                  <a:schemeClr val="tx1"/>
                </a:solidFill>
              </a:rPr>
              <a:t>3) </a:t>
            </a:r>
            <a:r>
              <a:rPr lang="ru-RU" sz="1200" b="1" dirty="0">
                <a:solidFill>
                  <a:schemeClr val="bg2">
                    <a:lumMod val="50000"/>
                  </a:schemeClr>
                </a:solidFill>
              </a:rPr>
              <a:t>Н</a:t>
            </a:r>
            <a:r>
              <a:rPr lang="ru-RU" sz="1200" b="1" dirty="0" smtClean="0">
                <a:solidFill>
                  <a:schemeClr val="bg2">
                    <a:lumMod val="50000"/>
                  </a:schemeClr>
                </a:solidFill>
              </a:rPr>
              <a:t>еприостановление </a:t>
            </a:r>
            <a:r>
              <a:rPr lang="ru-RU" sz="1200" b="1" dirty="0">
                <a:solidFill>
                  <a:schemeClr val="bg2">
                    <a:lumMod val="50000"/>
                  </a:schemeClr>
                </a:solidFill>
              </a:rPr>
              <a:t>деятельности участника закупки в порядке, установленном Кодексом Российской Федерации об административных </a:t>
            </a:r>
            <a:r>
              <a:rPr lang="ru-RU" sz="1200" b="1" dirty="0" smtClean="0">
                <a:solidFill>
                  <a:schemeClr val="bg2">
                    <a:lumMod val="50000"/>
                  </a:schemeClr>
                </a:solidFill>
              </a:rPr>
              <a:t>правонарушениях</a:t>
            </a:r>
            <a:r>
              <a:rPr lang="ru-RU" sz="1200" dirty="0" smtClean="0">
                <a:solidFill>
                  <a:schemeClr val="tx1"/>
                </a:solidFill>
              </a:rPr>
              <a:t> </a:t>
            </a:r>
            <a:r>
              <a:rPr lang="ru-RU" sz="1200" dirty="0">
                <a:solidFill>
                  <a:schemeClr val="tx1"/>
                </a:solidFill>
              </a:rPr>
              <a:t>(</a:t>
            </a:r>
            <a:r>
              <a:rPr lang="ru-RU" sz="1200" dirty="0" smtClean="0">
                <a:solidFill>
                  <a:schemeClr val="tx1"/>
                </a:solidFill>
              </a:rPr>
              <a:t>п.4 </a:t>
            </a:r>
            <a:r>
              <a:rPr lang="ru-RU" sz="1200" dirty="0">
                <a:solidFill>
                  <a:schemeClr val="tx1"/>
                </a:solidFill>
              </a:rPr>
              <a:t>ч.1 ст. 31 44-ФЗ</a:t>
            </a:r>
            <a:r>
              <a:rPr lang="ru-RU" sz="1200" dirty="0" smtClean="0">
                <a:solidFill>
                  <a:schemeClr val="tx1"/>
                </a:solidFill>
              </a:rPr>
              <a:t>)</a:t>
            </a:r>
          </a:p>
          <a:p>
            <a:pPr marL="137160" indent="0">
              <a:buNone/>
            </a:pPr>
            <a:endParaRPr lang="ru-RU" sz="1200" dirty="0">
              <a:solidFill>
                <a:schemeClr val="tx1"/>
              </a:solidFill>
            </a:endParaRPr>
          </a:p>
          <a:p>
            <a:pPr marL="137160" indent="0">
              <a:buNone/>
            </a:pPr>
            <a:r>
              <a:rPr lang="ru-RU" sz="1200" dirty="0">
                <a:solidFill>
                  <a:schemeClr val="tx1"/>
                </a:solidFill>
              </a:rPr>
              <a:t>Подпунктом  «о» пункта 1  части 1 статьи 43 Федерального закона № 44-ФЗ предусмотрено, что для участия в конкурентном способе заявка на участие в закупке, если иное не предусмотрено указанным Федеральным законом, должна содержать </a:t>
            </a:r>
          </a:p>
          <a:p>
            <a:pPr marL="137160" indent="0">
              <a:buNone/>
            </a:pPr>
            <a:r>
              <a:rPr lang="ru-RU" sz="1200" b="1" dirty="0">
                <a:solidFill>
                  <a:schemeClr val="tx1"/>
                </a:solidFill>
              </a:rPr>
              <a:t>декларацию о соответствии участника закупки требованиям</a:t>
            </a:r>
            <a:r>
              <a:rPr lang="ru-RU" sz="1200" dirty="0">
                <a:solidFill>
                  <a:schemeClr val="tx1"/>
                </a:solidFill>
              </a:rPr>
              <a:t>, установленным пунктами 3 - 5, 7 - 11 части 1 статьи 31 указанного Федерального закона</a:t>
            </a:r>
            <a:r>
              <a:rPr lang="ru-RU" sz="1200" dirty="0" smtClean="0">
                <a:solidFill>
                  <a:schemeClr val="tx1"/>
                </a:solidFill>
              </a:rPr>
              <a:t>.</a:t>
            </a:r>
            <a:endParaRPr lang="ru-RU" sz="1200" dirty="0">
              <a:solidFill>
                <a:schemeClr val="tx1"/>
              </a:solidFill>
            </a:endParaRPr>
          </a:p>
          <a:p>
            <a:pPr marL="137160" indent="0">
              <a:buNone/>
            </a:pPr>
            <a:endParaRPr lang="ru-RU" sz="1200" dirty="0" smtClean="0">
              <a:solidFill>
                <a:schemeClr val="tx1"/>
              </a:solidFill>
            </a:endParaRPr>
          </a:p>
          <a:p>
            <a:pPr marL="137160" indent="0">
              <a:buNone/>
            </a:pPr>
            <a:r>
              <a:rPr lang="ru-RU" sz="1200" dirty="0" smtClean="0">
                <a:solidFill>
                  <a:schemeClr val="tx1"/>
                </a:solidFill>
              </a:rPr>
              <a:t>Комиссия </a:t>
            </a:r>
            <a:r>
              <a:rPr lang="ru-RU" sz="1200" dirty="0">
                <a:solidFill>
                  <a:schemeClr val="tx1"/>
                </a:solidFill>
              </a:rPr>
              <a:t>по осуществлению закупок </a:t>
            </a:r>
            <a:r>
              <a:rPr lang="ru-RU" sz="1200" b="1" dirty="0">
                <a:solidFill>
                  <a:schemeClr val="tx1"/>
                </a:solidFill>
              </a:rPr>
              <a:t>вправе </a:t>
            </a:r>
            <a:r>
              <a:rPr lang="ru-RU" sz="1200" dirty="0">
                <a:solidFill>
                  <a:schemeClr val="tx1"/>
                </a:solidFill>
              </a:rPr>
              <a:t>проверять соответствие участника закупки указанному требованию.</a:t>
            </a:r>
          </a:p>
          <a:p>
            <a:pPr marL="137160" indent="0">
              <a:buNone/>
            </a:pPr>
            <a:endParaRPr lang="ru-RU" sz="1200" dirty="0" smtClean="0">
              <a:solidFill>
                <a:schemeClr val="tx1"/>
              </a:solidFill>
            </a:endParaRPr>
          </a:p>
          <a:p>
            <a:pPr marL="137160" indent="0">
              <a:buNone/>
            </a:pPr>
            <a:r>
              <a:rPr lang="ru-RU" sz="1200" b="1" dirty="0" smtClean="0">
                <a:solidFill>
                  <a:schemeClr val="tx1"/>
                </a:solidFill>
              </a:rPr>
              <a:t>Административное </a:t>
            </a:r>
            <a:r>
              <a:rPr lang="ru-RU" sz="1200" b="1" dirty="0">
                <a:solidFill>
                  <a:schemeClr val="tx1"/>
                </a:solidFill>
              </a:rPr>
              <a:t>приостановление деятельности </a:t>
            </a:r>
            <a:r>
              <a:rPr lang="ru-RU" sz="1200" dirty="0">
                <a:solidFill>
                  <a:schemeClr val="tx1"/>
                </a:solidFill>
              </a:rPr>
              <a:t>заключается во временном прекращении деятельности лиц, осуществляющих предпринимательскую деятельность без образования юридического лица, юридических лиц, их филиалов, представительств, структурных подразделений, производственных участков, а также эксплуатации агрегатов, объектов, зданий или сооружений, осуществления отдельных видов деятельности (работ), оказания </a:t>
            </a:r>
            <a:r>
              <a:rPr lang="ru-RU" sz="1200" dirty="0" smtClean="0">
                <a:solidFill>
                  <a:schemeClr val="tx1"/>
                </a:solidFill>
              </a:rPr>
              <a:t>услуг</a:t>
            </a:r>
            <a:r>
              <a:rPr lang="ru-RU" sz="1200" dirty="0">
                <a:solidFill>
                  <a:schemeClr val="tx1"/>
                </a:solidFill>
              </a:rPr>
              <a:t> </a:t>
            </a:r>
            <a:r>
              <a:rPr lang="ru-RU" sz="1200" dirty="0" smtClean="0">
                <a:solidFill>
                  <a:schemeClr val="tx1"/>
                </a:solidFill>
              </a:rPr>
              <a:t>(ч.1 ст. 3.12 КоАП РФ). </a:t>
            </a:r>
          </a:p>
          <a:p>
            <a:pPr marL="365760">
              <a:buAutoNum type="arabicPeriod"/>
            </a:pPr>
            <a:endParaRPr lang="ru-RU" sz="1200" dirty="0" smtClean="0">
              <a:solidFill>
                <a:schemeClr val="tx1"/>
              </a:solidFill>
            </a:endParaRPr>
          </a:p>
          <a:p>
            <a:pPr marL="137160" indent="0">
              <a:buNone/>
            </a:pPr>
            <a:r>
              <a:rPr lang="ru-RU" sz="1200" dirty="0">
                <a:solidFill>
                  <a:schemeClr val="tx1"/>
                </a:solidFill>
              </a:rPr>
              <a:t>Санкция за ряд административных правонарушений, перечисленных в КОАП РФ, предполагает </a:t>
            </a:r>
            <a:r>
              <a:rPr lang="ru-RU" sz="1200" b="1" dirty="0">
                <a:solidFill>
                  <a:schemeClr val="tx1"/>
                </a:solidFill>
              </a:rPr>
              <a:t>приостановление деятельности хозяйствующего субъекта </a:t>
            </a:r>
            <a:r>
              <a:rPr lang="ru-RU" sz="1200" dirty="0">
                <a:solidFill>
                  <a:schemeClr val="tx1"/>
                </a:solidFill>
              </a:rPr>
              <a:t>на </a:t>
            </a:r>
            <a:r>
              <a:rPr lang="ru-RU" sz="1200" dirty="0" smtClean="0">
                <a:solidFill>
                  <a:schemeClr val="tx1"/>
                </a:solidFill>
              </a:rPr>
              <a:t>срок до 90 суток. </a:t>
            </a:r>
            <a:r>
              <a:rPr lang="ru-RU" sz="1200" dirty="0">
                <a:solidFill>
                  <a:schemeClr val="tx1"/>
                </a:solidFill>
              </a:rPr>
              <a:t>В течение этого времени компания не вправе вести деятельность и, соответственно, участвовать в </a:t>
            </a:r>
            <a:r>
              <a:rPr lang="ru-RU" sz="1200" dirty="0" err="1">
                <a:solidFill>
                  <a:schemeClr val="tx1"/>
                </a:solidFill>
              </a:rPr>
              <a:t>госзакупках</a:t>
            </a:r>
            <a:r>
              <a:rPr lang="ru-RU" sz="1200" dirty="0">
                <a:solidFill>
                  <a:schemeClr val="tx1"/>
                </a:solidFill>
              </a:rPr>
              <a:t>. </a:t>
            </a:r>
            <a:r>
              <a:rPr lang="ru-RU" sz="1200" dirty="0" smtClean="0">
                <a:solidFill>
                  <a:schemeClr val="tx1"/>
                </a:solidFill>
              </a:rPr>
              <a:t>Исполнение </a:t>
            </a:r>
            <a:r>
              <a:rPr lang="ru-RU" sz="1200" dirty="0">
                <a:solidFill>
                  <a:schemeClr val="tx1"/>
                </a:solidFill>
              </a:rPr>
              <a:t>постановлений о приостановлении деятельности </a:t>
            </a:r>
            <a:r>
              <a:rPr lang="ru-RU" sz="1200" b="1" dirty="0">
                <a:solidFill>
                  <a:schemeClr val="tx1"/>
                </a:solidFill>
              </a:rPr>
              <a:t>возложено на службу судебных приставов</a:t>
            </a:r>
            <a:r>
              <a:rPr lang="ru-RU" sz="1200" dirty="0">
                <a:solidFill>
                  <a:schemeClr val="tx1"/>
                </a:solidFill>
              </a:rPr>
              <a:t>.</a:t>
            </a:r>
            <a:endParaRPr lang="ru-RU" sz="1200" dirty="0" smtClean="0">
              <a:solidFill>
                <a:schemeClr val="tx1"/>
              </a:solidFill>
            </a:endParaRPr>
          </a:p>
          <a:p>
            <a:pPr marL="137160" indent="0">
              <a:buNone/>
            </a:pPr>
            <a:r>
              <a:rPr lang="ru-RU" sz="1200" dirty="0" smtClean="0">
                <a:solidFill>
                  <a:schemeClr val="tx1"/>
                </a:solidFill>
              </a:rPr>
              <a:t>Факт </a:t>
            </a:r>
            <a:r>
              <a:rPr lang="ru-RU" sz="1200" dirty="0">
                <a:solidFill>
                  <a:schemeClr val="tx1"/>
                </a:solidFill>
              </a:rPr>
              <a:t>вынесения решения суда о приостановлении работы устанавливается </a:t>
            </a:r>
            <a:r>
              <a:rPr lang="ru-RU" sz="1200" b="1" dirty="0">
                <a:solidFill>
                  <a:schemeClr val="tx1"/>
                </a:solidFill>
              </a:rPr>
              <a:t>с помощью сайта Службы судебных приставов</a:t>
            </a:r>
            <a:r>
              <a:rPr lang="ru-RU" sz="1200" dirty="0">
                <a:solidFill>
                  <a:schemeClr val="tx1"/>
                </a:solidFill>
              </a:rPr>
              <a:t>, где по наименованию компании доступна вся информация о возбужденных в ее отношении исполнительных производствах.</a:t>
            </a:r>
          </a:p>
          <a:p>
            <a:pPr marL="137160" indent="0">
              <a:buNone/>
            </a:pPr>
            <a:endParaRPr lang="ru-RU" sz="1200" dirty="0" smtClean="0">
              <a:solidFill>
                <a:schemeClr val="tx1"/>
              </a:solidFill>
            </a:endParaRPr>
          </a:p>
        </p:txBody>
      </p:sp>
    </p:spTree>
    <p:extLst>
      <p:ext uri="{BB962C8B-B14F-4D97-AF65-F5344CB8AC3E}">
        <p14:creationId xmlns:p14="http://schemas.microsoft.com/office/powerpoint/2010/main" val="3178382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
            </a:r>
            <a:br>
              <a:rPr lang="ru-RU" sz="2000" b="1" dirty="0" smtClean="0"/>
            </a:br>
            <a:r>
              <a:rPr lang="ru-RU" sz="2000" b="1" dirty="0" smtClean="0"/>
              <a:t>ЕДИНЫЕ </a:t>
            </a:r>
            <a:r>
              <a:rPr lang="ru-RU" sz="2000" b="1" dirty="0"/>
              <a:t>ТРЕБОВАНИЯ. Неприостановление деятельности участника закупки в порядке, установленном КоАП РФ (п.4 ч.1 ст. 31 44-ФЗ)</a:t>
            </a:r>
            <a:br>
              <a:rPr lang="ru-RU" sz="2000" b="1" dirty="0"/>
            </a:br>
            <a:endParaRPr lang="ru-RU" sz="2000" b="1" dirty="0"/>
          </a:p>
        </p:txBody>
      </p:sp>
      <p:sp>
        <p:nvSpPr>
          <p:cNvPr id="3" name="Объект 2"/>
          <p:cNvSpPr>
            <a:spLocks noGrp="1"/>
          </p:cNvSpPr>
          <p:nvPr>
            <p:ph idx="1"/>
          </p:nvPr>
        </p:nvSpPr>
        <p:spPr>
          <a:xfrm>
            <a:off x="457200" y="1556792"/>
            <a:ext cx="8219256" cy="5184576"/>
          </a:xfrm>
        </p:spPr>
        <p:txBody>
          <a:bodyPr>
            <a:noAutofit/>
          </a:bodyPr>
          <a:lstStyle/>
          <a:p>
            <a:pPr marL="137160" indent="0">
              <a:buNone/>
            </a:pPr>
            <a:r>
              <a:rPr lang="ru-RU" sz="1200" dirty="0">
                <a:solidFill>
                  <a:schemeClr val="tx1"/>
                </a:solidFill>
              </a:rPr>
              <a:t>Банк данных исполнительных </a:t>
            </a:r>
            <a:r>
              <a:rPr lang="ru-RU" sz="1200" dirty="0" smtClean="0">
                <a:solidFill>
                  <a:schemeClr val="tx1"/>
                </a:solidFill>
              </a:rPr>
              <a:t>производств: </a:t>
            </a:r>
            <a:r>
              <a:rPr lang="en-US" sz="1200" b="1" dirty="0">
                <a:solidFill>
                  <a:schemeClr val="tx1"/>
                </a:solidFill>
                <a:hlinkClick r:id="rId2"/>
              </a:rPr>
              <a:t>https://</a:t>
            </a:r>
            <a:r>
              <a:rPr lang="en-US" sz="1200" b="1" dirty="0" smtClean="0">
                <a:solidFill>
                  <a:schemeClr val="tx1"/>
                </a:solidFill>
                <a:hlinkClick r:id="rId2"/>
              </a:rPr>
              <a:t>fssp.gov.ru/iss/IP</a:t>
            </a:r>
            <a:endParaRPr lang="ru-RU" sz="1200" b="1" dirty="0" smtClean="0">
              <a:solidFill>
                <a:schemeClr val="tx1"/>
              </a:solidFill>
            </a:endParaRPr>
          </a:p>
          <a:p>
            <a:pPr marL="137160" indent="0">
              <a:buNone/>
            </a:pPr>
            <a:endParaRPr lang="ru-RU" sz="1200" dirty="0" smtClean="0">
              <a:solidFill>
                <a:schemeClr val="tx1"/>
              </a:solidFill>
            </a:endParaRPr>
          </a:p>
        </p:txBody>
      </p:sp>
      <p:pic>
        <p:nvPicPr>
          <p:cNvPr id="4" name="Рисунок 3"/>
          <p:cNvPicPr/>
          <p:nvPr/>
        </p:nvPicPr>
        <p:blipFill rotWithShape="1">
          <a:blip r:embed="rId3"/>
          <a:srcRect t="3032" b="4132"/>
          <a:stretch/>
        </p:blipFill>
        <p:spPr bwMode="auto">
          <a:xfrm>
            <a:off x="683568" y="1916832"/>
            <a:ext cx="7128792" cy="4536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466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Участник закупки. Единые требования к участникам закупки</a:t>
            </a:r>
            <a:endParaRPr lang="ru-RU" sz="2800" b="1" dirty="0"/>
          </a:p>
        </p:txBody>
      </p:sp>
      <p:sp>
        <p:nvSpPr>
          <p:cNvPr id="3" name="Объект 2"/>
          <p:cNvSpPr>
            <a:spLocks noGrp="1"/>
          </p:cNvSpPr>
          <p:nvPr>
            <p:ph idx="1"/>
          </p:nvPr>
        </p:nvSpPr>
        <p:spPr>
          <a:xfrm>
            <a:off x="457200" y="1700808"/>
            <a:ext cx="8219256" cy="4896544"/>
          </a:xfrm>
        </p:spPr>
        <p:txBody>
          <a:bodyPr>
            <a:noAutofit/>
          </a:bodyPr>
          <a:lstStyle/>
          <a:p>
            <a:pPr marL="137160" indent="0">
              <a:buNone/>
            </a:pPr>
            <a:r>
              <a:rPr lang="ru-RU" sz="1200" b="1" dirty="0" smtClean="0">
                <a:solidFill>
                  <a:schemeClr val="tx1"/>
                </a:solidFill>
              </a:rPr>
              <a:t>Участник </a:t>
            </a:r>
            <a:r>
              <a:rPr lang="ru-RU" sz="1200" b="1" dirty="0">
                <a:solidFill>
                  <a:schemeClr val="tx1"/>
                </a:solidFill>
              </a:rPr>
              <a:t>закупки </a:t>
            </a:r>
            <a:r>
              <a:rPr lang="ru-RU" sz="1200" dirty="0">
                <a:solidFill>
                  <a:schemeClr val="tx1"/>
                </a:solidFill>
              </a:rPr>
              <a:t>- любое юридическое лицо независимо от его организационно-правовой формы, формы собственности, места нахождения и места происхождения капитала, </a:t>
            </a:r>
            <a:r>
              <a:rPr lang="ru-RU" sz="1200" b="1" dirty="0">
                <a:solidFill>
                  <a:schemeClr val="tx1"/>
                </a:solidFill>
              </a:rPr>
              <a:t>за исключением юридического лица, местом регистрации которого является государство или территория, включенные в утверждаемый в соответствии с подпунктом 1 пункта 3 статьи 284 </a:t>
            </a:r>
            <a:r>
              <a:rPr lang="ru-RU" sz="1200" b="1" dirty="0" smtClean="0">
                <a:solidFill>
                  <a:schemeClr val="tx1"/>
                </a:solidFill>
              </a:rPr>
              <a:t>НК РФ перечень </a:t>
            </a:r>
            <a:r>
              <a:rPr lang="ru-RU" sz="1200" b="1" dirty="0">
                <a:solidFill>
                  <a:schemeClr val="tx1"/>
                </a:solidFill>
              </a:rPr>
              <a:t>государств и территорий, 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(офшорные зоны)</a:t>
            </a:r>
            <a:r>
              <a:rPr lang="ru-RU" sz="1200" dirty="0">
                <a:solidFill>
                  <a:schemeClr val="tx1"/>
                </a:solidFill>
              </a:rPr>
              <a:t> в отношении юридических лиц (далее - офшорная компания), или любое физическое лицо, в том числе зарегистрированное в качестве индивидуального </a:t>
            </a:r>
            <a:r>
              <a:rPr lang="ru-RU" sz="1200" dirty="0" smtClean="0">
                <a:solidFill>
                  <a:schemeClr val="tx1"/>
                </a:solidFill>
              </a:rPr>
              <a:t>предпринимателя.</a:t>
            </a:r>
            <a:endParaRPr lang="ru-RU" sz="1200" dirty="0">
              <a:solidFill>
                <a:schemeClr val="tx1"/>
              </a:solidFill>
            </a:endParaRPr>
          </a:p>
          <a:p>
            <a:pPr marL="137160" indent="0">
              <a:buNone/>
            </a:pPr>
            <a:endParaRPr lang="ru-RU" sz="1200" dirty="0" smtClean="0">
              <a:solidFill>
                <a:schemeClr val="tx1"/>
              </a:solidFill>
            </a:endParaRPr>
          </a:p>
          <a:p>
            <a:pPr marL="137160" indent="0">
              <a:buNone/>
            </a:pPr>
            <a:r>
              <a:rPr lang="ru-RU" sz="1200" b="1" dirty="0" smtClean="0">
                <a:solidFill>
                  <a:schemeClr val="tx1"/>
                </a:solidFill>
              </a:rPr>
              <a:t>Федеральный закон </a:t>
            </a:r>
            <a:r>
              <a:rPr lang="ru-RU" sz="1200" b="1" dirty="0">
                <a:solidFill>
                  <a:schemeClr val="tx1"/>
                </a:solidFill>
              </a:rPr>
              <a:t>от 02.07.2021 №</a:t>
            </a:r>
            <a:r>
              <a:rPr lang="ru-RU" sz="1200" b="1" dirty="0" smtClean="0">
                <a:solidFill>
                  <a:schemeClr val="tx1"/>
                </a:solidFill>
              </a:rPr>
              <a:t> 360-ФЗ: С 01.01.2022</a:t>
            </a:r>
            <a:endParaRPr lang="ru-RU" sz="1200" b="1" dirty="0">
              <a:solidFill>
                <a:schemeClr val="tx1"/>
              </a:solidFill>
            </a:endParaRPr>
          </a:p>
          <a:p>
            <a:pPr marL="137160" indent="0">
              <a:buNone/>
            </a:pPr>
            <a:r>
              <a:rPr lang="ru-RU" sz="1200" dirty="0" smtClean="0">
                <a:solidFill>
                  <a:schemeClr val="tx1"/>
                </a:solidFill>
              </a:rPr>
              <a:t>При </a:t>
            </a:r>
            <a:r>
              <a:rPr lang="ru-RU" sz="1200" dirty="0">
                <a:solidFill>
                  <a:schemeClr val="tx1"/>
                </a:solidFill>
              </a:rPr>
              <a:t>применении </a:t>
            </a:r>
            <a:r>
              <a:rPr lang="ru-RU" sz="1200" b="1" dirty="0">
                <a:solidFill>
                  <a:schemeClr val="tx1"/>
                </a:solidFill>
              </a:rPr>
              <a:t>конкурентных способов, при осуществлении закупки </a:t>
            </a:r>
            <a:r>
              <a:rPr lang="ru-RU" sz="1200" b="1" u="sng" dirty="0">
                <a:solidFill>
                  <a:schemeClr val="tx1"/>
                </a:solidFill>
              </a:rPr>
              <a:t>у единственного поставщика (подрядчика, исполнителя) в случаях, предусмотренных пунктами 4, 5, 18, 30, 42, 49, 54 и 59 части 1 статьи 93</a:t>
            </a:r>
            <a:r>
              <a:rPr lang="ru-RU" sz="1200" u="sng" dirty="0">
                <a:solidFill>
                  <a:schemeClr val="tx1"/>
                </a:solidFill>
              </a:rPr>
              <a:t> </a:t>
            </a:r>
            <a:r>
              <a:rPr lang="ru-RU" sz="1200" b="1" u="sng" dirty="0" smtClean="0">
                <a:solidFill>
                  <a:schemeClr val="tx1"/>
                </a:solidFill>
              </a:rPr>
              <a:t>Закона о контрактной системе</a:t>
            </a:r>
            <a:r>
              <a:rPr lang="ru-RU" sz="1200" dirty="0" smtClean="0">
                <a:solidFill>
                  <a:schemeClr val="tx1"/>
                </a:solidFill>
              </a:rPr>
              <a:t>, </a:t>
            </a:r>
            <a:r>
              <a:rPr lang="ru-RU" sz="1200" dirty="0">
                <a:solidFill>
                  <a:schemeClr val="tx1"/>
                </a:solidFill>
              </a:rPr>
              <a:t>заказчик устанавливает </a:t>
            </a:r>
            <a:r>
              <a:rPr lang="ru-RU" sz="1200" dirty="0" smtClean="0">
                <a:solidFill>
                  <a:schemeClr val="tx1"/>
                </a:solidFill>
              </a:rPr>
              <a:t>единые </a:t>
            </a:r>
            <a:r>
              <a:rPr lang="ru-RU" sz="1200" dirty="0">
                <a:solidFill>
                  <a:schemeClr val="tx1"/>
                </a:solidFill>
              </a:rPr>
              <a:t>требования к участникам </a:t>
            </a:r>
            <a:r>
              <a:rPr lang="ru-RU" sz="1200" dirty="0" smtClean="0">
                <a:solidFill>
                  <a:schemeClr val="tx1"/>
                </a:solidFill>
              </a:rPr>
              <a:t>закупки</a:t>
            </a:r>
          </a:p>
          <a:p>
            <a:pPr marL="137160" indent="0">
              <a:buNone/>
            </a:pPr>
            <a:endParaRPr lang="ru-RU" sz="1200" dirty="0">
              <a:solidFill>
                <a:schemeClr val="tx1"/>
              </a:solidFill>
            </a:endParaRPr>
          </a:p>
          <a:p>
            <a:pPr marL="137160" indent="0">
              <a:buNone/>
            </a:pPr>
            <a:r>
              <a:rPr lang="ru-RU" sz="1100" b="1" dirty="0" smtClean="0">
                <a:solidFill>
                  <a:schemeClr val="tx1"/>
                </a:solidFill>
              </a:rPr>
              <a:t>Формулировка до 01.01.2022: при осуществлении закупки </a:t>
            </a:r>
            <a:r>
              <a:rPr lang="ru-RU" sz="1100" dirty="0" smtClean="0">
                <a:solidFill>
                  <a:schemeClr val="tx1"/>
                </a:solidFill>
              </a:rPr>
              <a:t>заказчик устанавливает следующие единые требования к участникам закупки</a:t>
            </a:r>
            <a:endParaRPr lang="ru-RU" sz="1100" dirty="0">
              <a:solidFill>
                <a:schemeClr val="tx1"/>
              </a:solidFill>
            </a:endParaRPr>
          </a:p>
          <a:p>
            <a:pPr marL="137160" indent="0">
              <a:buNone/>
            </a:pPr>
            <a:r>
              <a:rPr lang="ru-RU" sz="1200" b="1" dirty="0" smtClean="0">
                <a:solidFill>
                  <a:schemeClr val="tx1"/>
                </a:solidFill>
              </a:rPr>
              <a:t>Письмо </a:t>
            </a:r>
            <a:r>
              <a:rPr lang="ru-RU" sz="1200" b="1" dirty="0">
                <a:solidFill>
                  <a:schemeClr val="tx1"/>
                </a:solidFill>
              </a:rPr>
              <a:t>Минфина России от 28.02.2020 № 24-02-08/14654 </a:t>
            </a:r>
            <a:r>
              <a:rPr lang="ru-RU" sz="1200" dirty="0">
                <a:solidFill>
                  <a:schemeClr val="tx1"/>
                </a:solidFill>
              </a:rPr>
              <a:t>"О распространении единых требований к участникам закупки при закупке у единственного поставщика (подрядчика, исполнителя</a:t>
            </a:r>
            <a:r>
              <a:rPr lang="ru-RU" sz="1200" dirty="0" smtClean="0">
                <a:solidFill>
                  <a:schemeClr val="tx1"/>
                </a:solidFill>
              </a:rPr>
              <a:t>)"</a:t>
            </a:r>
          </a:p>
          <a:p>
            <a:pPr marL="137160" indent="0">
              <a:buNone/>
            </a:pPr>
            <a:r>
              <a:rPr lang="ru-RU" sz="1200" dirty="0">
                <a:solidFill>
                  <a:schemeClr val="tx1"/>
                </a:solidFill>
              </a:rPr>
              <a:t>Статьей 31 Закона о контрактной системе предусмотрены единые требования к участникам закупки.</a:t>
            </a:r>
          </a:p>
          <a:p>
            <a:pPr marL="137160" indent="0">
              <a:buNone/>
            </a:pPr>
            <a:r>
              <a:rPr lang="ru-RU" sz="1200" dirty="0" smtClean="0">
                <a:solidFill>
                  <a:schemeClr val="tx1"/>
                </a:solidFill>
              </a:rPr>
              <a:t>При </a:t>
            </a:r>
            <a:r>
              <a:rPr lang="ru-RU" sz="1200" dirty="0">
                <a:solidFill>
                  <a:schemeClr val="tx1"/>
                </a:solidFill>
              </a:rPr>
              <a:t>этом требования, установленные статьей 31 Закона о контрактной системе, </a:t>
            </a:r>
            <a:r>
              <a:rPr lang="ru-RU" sz="1200" b="1" dirty="0">
                <a:solidFill>
                  <a:schemeClr val="tx1"/>
                </a:solidFill>
              </a:rPr>
              <a:t>распространяются на всех участников закупки в равной степени, в том числе на лиц, с которыми заключается контракт как с единственным поставщиком </a:t>
            </a:r>
            <a:r>
              <a:rPr lang="ru-RU" sz="1200" dirty="0">
                <a:solidFill>
                  <a:schemeClr val="tx1"/>
                </a:solidFill>
              </a:rPr>
              <a:t>(подрядчиком, исполнителем) в случаях, предусмотренных частью 1 статьи 93 Закона о контрактной системе.</a:t>
            </a:r>
          </a:p>
        </p:txBody>
      </p:sp>
    </p:spTree>
    <p:extLst>
      <p:ext uri="{BB962C8B-B14F-4D97-AF65-F5344CB8AC3E}">
        <p14:creationId xmlns:p14="http://schemas.microsoft.com/office/powerpoint/2010/main" val="1722592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260648"/>
            <a:ext cx="8260672" cy="1296144"/>
          </a:xfrm>
        </p:spPr>
        <p:txBody>
          <a:bodyPr>
            <a:noAutofit/>
          </a:bodyPr>
          <a:lstStyle/>
          <a:p>
            <a:r>
              <a:rPr lang="ru-RU" sz="1800" b="1" dirty="0"/>
              <a:t>ЕДИНЫЕ ТРЕБОВАНИЯ. отсутствие у участника закупки недоимки по налогам, сборам, задолженности по иным обязательным платежам в бюджеты бюджетной системы </a:t>
            </a:r>
            <a:r>
              <a:rPr lang="ru-RU" sz="1800" b="1" dirty="0" smtClean="0"/>
              <a:t>РФ (п.5 </a:t>
            </a:r>
            <a:r>
              <a:rPr lang="ru-RU" sz="1800" b="1" dirty="0"/>
              <a:t>ч.1 ст. 31 44-ФЗ)</a:t>
            </a:r>
            <a:br>
              <a:rPr lang="ru-RU" sz="1800" b="1" dirty="0"/>
            </a:br>
            <a:endParaRPr lang="ru-RU" sz="1800" b="1" dirty="0"/>
          </a:p>
        </p:txBody>
      </p:sp>
      <p:sp>
        <p:nvSpPr>
          <p:cNvPr id="3" name="Объект 2"/>
          <p:cNvSpPr>
            <a:spLocks noGrp="1"/>
          </p:cNvSpPr>
          <p:nvPr>
            <p:ph idx="1"/>
          </p:nvPr>
        </p:nvSpPr>
        <p:spPr>
          <a:xfrm>
            <a:off x="457200" y="1556792"/>
            <a:ext cx="8219256" cy="5184576"/>
          </a:xfrm>
        </p:spPr>
        <p:txBody>
          <a:bodyPr>
            <a:noAutofit/>
          </a:bodyPr>
          <a:lstStyle/>
          <a:p>
            <a:pPr marL="137160" indent="0">
              <a:buNone/>
            </a:pPr>
            <a:r>
              <a:rPr lang="ru-RU" sz="1200" dirty="0" smtClean="0">
                <a:solidFill>
                  <a:schemeClr val="tx1"/>
                </a:solidFill>
              </a:rPr>
              <a:t>4) </a:t>
            </a:r>
            <a:r>
              <a:rPr lang="ru-RU" sz="1200" b="1" dirty="0" smtClean="0">
                <a:solidFill>
                  <a:schemeClr val="bg2">
                    <a:lumMod val="50000"/>
                  </a:schemeClr>
                </a:solidFill>
              </a:rPr>
              <a:t>Отсутствие </a:t>
            </a:r>
            <a:r>
              <a:rPr lang="ru-RU" sz="1200" b="1" dirty="0">
                <a:solidFill>
                  <a:schemeClr val="bg2">
                    <a:lumMod val="50000"/>
                  </a:schemeClr>
                </a:solidFill>
              </a:rPr>
              <a:t>у участника закупки недоимки по налогам, сборам, задолженности по иным обязательным платежам в бюджеты бюджетной системы Российской Федерации </a:t>
            </a:r>
            <a:r>
              <a:rPr lang="ru-RU" sz="1200" dirty="0">
                <a:solidFill>
                  <a:schemeClr val="tx1"/>
                </a:solidFill>
              </a:rPr>
              <a:t>за прошедший календарный год, размер которых превышает </a:t>
            </a:r>
            <a:r>
              <a:rPr lang="ru-RU" sz="1200" b="1" dirty="0">
                <a:solidFill>
                  <a:schemeClr val="tx1"/>
                </a:solidFill>
              </a:rPr>
              <a:t>двадцать пять процентов балансовой стоимости активов участника закупки, по данным бухгалтерской отчетности за последний отчетный </a:t>
            </a:r>
            <a:r>
              <a:rPr lang="ru-RU" sz="1200" b="1" dirty="0" smtClean="0">
                <a:solidFill>
                  <a:schemeClr val="tx1"/>
                </a:solidFill>
              </a:rPr>
              <a:t>период</a:t>
            </a:r>
            <a:r>
              <a:rPr lang="ru-RU" sz="1200" dirty="0" smtClean="0">
                <a:solidFill>
                  <a:schemeClr val="tx1"/>
                </a:solidFill>
              </a:rPr>
              <a:t> </a:t>
            </a:r>
            <a:r>
              <a:rPr lang="ru-RU" sz="1200" dirty="0">
                <a:solidFill>
                  <a:schemeClr val="tx1"/>
                </a:solidFill>
              </a:rPr>
              <a:t>(п.5 ч.1 ст. 31 44-ФЗ</a:t>
            </a:r>
            <a:r>
              <a:rPr lang="ru-RU" sz="1200" dirty="0" smtClean="0">
                <a:solidFill>
                  <a:schemeClr val="tx1"/>
                </a:solidFill>
              </a:rPr>
              <a:t>).</a:t>
            </a:r>
            <a:endParaRPr lang="ru-RU" sz="1200" dirty="0">
              <a:solidFill>
                <a:schemeClr val="tx1"/>
              </a:solidFill>
            </a:endParaRPr>
          </a:p>
          <a:p>
            <a:pPr marL="137160" indent="0">
              <a:buNone/>
            </a:pPr>
            <a:r>
              <a:rPr lang="ru-RU" sz="1200" b="1" u="sng" dirty="0" smtClean="0">
                <a:solidFill>
                  <a:schemeClr val="tx1"/>
                </a:solidFill>
              </a:rPr>
              <a:t>Исключения:</a:t>
            </a:r>
          </a:p>
          <a:p>
            <a:pPr marL="137160" indent="0">
              <a:buNone/>
            </a:pPr>
            <a:r>
              <a:rPr lang="ru-RU" sz="1200" b="1" dirty="0" smtClean="0">
                <a:solidFill>
                  <a:schemeClr val="tx1"/>
                </a:solidFill>
              </a:rPr>
              <a:t>1) За </a:t>
            </a:r>
            <a:r>
              <a:rPr lang="ru-RU" sz="1200" b="1" dirty="0">
                <a:solidFill>
                  <a:schemeClr val="tx1"/>
                </a:solidFill>
              </a:rPr>
              <a:t>исключением сумм, на которые предоставлены отсрочка, рассрочка, инвестиционный налоговый кредит в соответствии с законодательством Российской Федерации</a:t>
            </a:r>
            <a:r>
              <a:rPr lang="ru-RU" sz="1200" dirty="0">
                <a:solidFill>
                  <a:schemeClr val="tx1"/>
                </a:solidFill>
              </a:rPr>
              <a:t> о налогах и сборах, которые реструктурированы в соответствии с законодательством Российской Федерации, по которым имеется вступившее в законную силу решение суда о признании обязанности заявителя по уплате этих сумм исполненной или которые признаны безнадежными к взысканию в соответствии с законодательством Российской Федерации о налогах и </a:t>
            </a:r>
            <a:r>
              <a:rPr lang="ru-RU" sz="1200" dirty="0" smtClean="0">
                <a:solidFill>
                  <a:schemeClr val="tx1"/>
                </a:solidFill>
              </a:rPr>
              <a:t>сборах.</a:t>
            </a:r>
          </a:p>
          <a:p>
            <a:pPr marL="137160" indent="0">
              <a:buNone/>
            </a:pPr>
            <a:endParaRPr lang="ru-RU" sz="1200" dirty="0">
              <a:solidFill>
                <a:schemeClr val="tx1"/>
              </a:solidFill>
            </a:endParaRPr>
          </a:p>
          <a:p>
            <a:pPr marL="137160" indent="0">
              <a:buNone/>
            </a:pPr>
            <a:r>
              <a:rPr lang="ru-RU" sz="1200" b="1" dirty="0" smtClean="0">
                <a:solidFill>
                  <a:schemeClr val="tx1"/>
                </a:solidFill>
              </a:rPr>
              <a:t>2) </a:t>
            </a:r>
            <a:r>
              <a:rPr lang="ru-RU" sz="1200" dirty="0" smtClean="0">
                <a:solidFill>
                  <a:schemeClr val="tx1"/>
                </a:solidFill>
              </a:rPr>
              <a:t>Участник </a:t>
            </a:r>
            <a:r>
              <a:rPr lang="ru-RU" sz="1200" dirty="0">
                <a:solidFill>
                  <a:schemeClr val="tx1"/>
                </a:solidFill>
              </a:rPr>
              <a:t>закупки считается соответствующим установленному требованию в случае, если им в установленном порядке </a:t>
            </a:r>
            <a:r>
              <a:rPr lang="ru-RU" sz="1200" b="1" dirty="0">
                <a:solidFill>
                  <a:schemeClr val="tx1"/>
                </a:solidFill>
              </a:rPr>
              <a:t>подано заявление об обжаловании </a:t>
            </a:r>
            <a:r>
              <a:rPr lang="ru-RU" sz="1200" dirty="0">
                <a:solidFill>
                  <a:schemeClr val="tx1"/>
                </a:solidFill>
              </a:rPr>
              <a:t>указанных недоимки, задолженности и </a:t>
            </a:r>
            <a:r>
              <a:rPr lang="ru-RU" sz="1200" b="1" dirty="0">
                <a:solidFill>
                  <a:schemeClr val="tx1"/>
                </a:solidFill>
              </a:rPr>
              <a:t>решение по такому заявлению </a:t>
            </a:r>
            <a:r>
              <a:rPr lang="ru-RU" sz="1200" dirty="0">
                <a:solidFill>
                  <a:schemeClr val="tx1"/>
                </a:solidFill>
              </a:rPr>
              <a:t>на дату рассмотрения заявки на участие в определении поставщика (подрядчика, исполнителя) </a:t>
            </a:r>
            <a:r>
              <a:rPr lang="ru-RU" sz="1200" b="1" dirty="0">
                <a:solidFill>
                  <a:schemeClr val="tx1"/>
                </a:solidFill>
              </a:rPr>
              <a:t>не </a:t>
            </a:r>
            <a:r>
              <a:rPr lang="ru-RU" sz="1200" b="1" dirty="0" smtClean="0">
                <a:solidFill>
                  <a:schemeClr val="tx1"/>
                </a:solidFill>
              </a:rPr>
              <a:t>принято</a:t>
            </a:r>
            <a:r>
              <a:rPr lang="ru-RU" sz="1200" dirty="0" smtClean="0">
                <a:solidFill>
                  <a:schemeClr val="tx1"/>
                </a:solidFill>
              </a:rPr>
              <a:t>.</a:t>
            </a:r>
          </a:p>
          <a:p>
            <a:pPr marL="137160" indent="0">
              <a:buNone/>
            </a:pPr>
            <a:endParaRPr lang="ru-RU" sz="1200" dirty="0">
              <a:solidFill>
                <a:schemeClr val="tx1"/>
              </a:solidFill>
            </a:endParaRPr>
          </a:p>
          <a:p>
            <a:pPr marL="137160" indent="0">
              <a:buNone/>
            </a:pPr>
            <a:r>
              <a:rPr lang="ru-RU" sz="1200" dirty="0">
                <a:solidFill>
                  <a:schemeClr val="tx1"/>
                </a:solidFill>
              </a:rPr>
              <a:t>Подпунктом  «о» пункта 1  части 1 статьи 43 Федерального закона № 44-ФЗ предусмотрено, что для участия в конкурентном способе заявка на участие в закупке, если иное не предусмотрено указанным Федеральным законом, должна содержать </a:t>
            </a:r>
            <a:r>
              <a:rPr lang="ru-RU" sz="1200" dirty="0" smtClean="0">
                <a:solidFill>
                  <a:schemeClr val="tx1"/>
                </a:solidFill>
              </a:rPr>
              <a:t> декларацию </a:t>
            </a:r>
            <a:r>
              <a:rPr lang="ru-RU" sz="1200" dirty="0">
                <a:solidFill>
                  <a:schemeClr val="tx1"/>
                </a:solidFill>
              </a:rPr>
              <a:t>о соответствии участника закупки требованиям, установленным пунктами 3 - 5, 7 - 11 части 1 статьи 31 указанного Федерального закона.</a:t>
            </a:r>
          </a:p>
          <a:p>
            <a:pPr marL="137160" indent="0">
              <a:buNone/>
            </a:pPr>
            <a:endParaRPr lang="ru-RU" sz="1200" dirty="0">
              <a:solidFill>
                <a:schemeClr val="tx1"/>
              </a:solidFill>
            </a:endParaRPr>
          </a:p>
          <a:p>
            <a:pPr marL="137160" indent="0">
              <a:buNone/>
            </a:pPr>
            <a:r>
              <a:rPr lang="ru-RU" sz="1200" dirty="0">
                <a:solidFill>
                  <a:schemeClr val="tx1"/>
                </a:solidFill>
              </a:rPr>
              <a:t>Комиссия по осуществлению закупок </a:t>
            </a:r>
            <a:r>
              <a:rPr lang="ru-RU" sz="1200" b="1" dirty="0">
                <a:solidFill>
                  <a:schemeClr val="tx1"/>
                </a:solidFill>
              </a:rPr>
              <a:t>вправе</a:t>
            </a:r>
            <a:r>
              <a:rPr lang="ru-RU" sz="1200" dirty="0">
                <a:solidFill>
                  <a:schemeClr val="tx1"/>
                </a:solidFill>
              </a:rPr>
              <a:t> проверять соответствие участника закупки указанному </a:t>
            </a:r>
            <a:r>
              <a:rPr lang="ru-RU" sz="1200" dirty="0" smtClean="0">
                <a:solidFill>
                  <a:schemeClr val="tx1"/>
                </a:solidFill>
              </a:rPr>
              <a:t>требованию. Проверка </a:t>
            </a:r>
            <a:r>
              <a:rPr lang="ru-RU" sz="1200" dirty="0">
                <a:solidFill>
                  <a:schemeClr val="tx1"/>
                </a:solidFill>
              </a:rPr>
              <a:t>наличия или отсутствия у компании долгов доступна на сайте </a:t>
            </a:r>
            <a:r>
              <a:rPr lang="ru-RU" sz="1200" b="1" dirty="0">
                <a:solidFill>
                  <a:schemeClr val="tx1"/>
                </a:solidFill>
              </a:rPr>
              <a:t>ФССП или ФНС</a:t>
            </a:r>
            <a:r>
              <a:rPr lang="ru-RU" sz="1200" dirty="0">
                <a:solidFill>
                  <a:schemeClr val="tx1"/>
                </a:solidFill>
              </a:rPr>
              <a:t>.</a:t>
            </a:r>
          </a:p>
          <a:p>
            <a:pPr marL="137160" indent="0">
              <a:buNone/>
            </a:pPr>
            <a:endParaRPr lang="ru-RU" sz="1200" dirty="0">
              <a:solidFill>
                <a:schemeClr val="tx1"/>
              </a:solidFill>
            </a:endParaRPr>
          </a:p>
        </p:txBody>
      </p:sp>
    </p:spTree>
    <p:extLst>
      <p:ext uri="{BB962C8B-B14F-4D97-AF65-F5344CB8AC3E}">
        <p14:creationId xmlns:p14="http://schemas.microsoft.com/office/powerpoint/2010/main" val="3359183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4664"/>
            <a:ext cx="8260672" cy="1152128"/>
          </a:xfrm>
        </p:spPr>
        <p:txBody>
          <a:bodyPr>
            <a:noAutofit/>
          </a:bodyPr>
          <a:lstStyle/>
          <a:p>
            <a:r>
              <a:rPr lang="ru-RU" sz="1800" b="1" dirty="0"/>
              <a:t>ЕДИНЫЕ ТРЕБОВАНИЯ. отсутствие у участника закупки недоимки по налогам, сборам, задолженности по иным обязательным платежам в бюджеты бюджетной системы </a:t>
            </a:r>
            <a:r>
              <a:rPr lang="ru-RU" sz="1800" b="1" dirty="0" smtClean="0"/>
              <a:t>РФ (п.5 </a:t>
            </a:r>
            <a:r>
              <a:rPr lang="ru-RU" sz="1800" b="1" dirty="0"/>
              <a:t>ч.1 ст. 31 44-ФЗ)</a:t>
            </a:r>
            <a:br>
              <a:rPr lang="ru-RU" sz="1800" b="1" dirty="0"/>
            </a:br>
            <a:endParaRPr lang="ru-RU" sz="1800" b="1" dirty="0"/>
          </a:p>
        </p:txBody>
      </p:sp>
      <p:sp>
        <p:nvSpPr>
          <p:cNvPr id="3" name="Объект 2"/>
          <p:cNvSpPr>
            <a:spLocks noGrp="1"/>
          </p:cNvSpPr>
          <p:nvPr>
            <p:ph idx="1"/>
          </p:nvPr>
        </p:nvSpPr>
        <p:spPr>
          <a:xfrm>
            <a:off x="457200" y="1556792"/>
            <a:ext cx="8219256" cy="5184576"/>
          </a:xfrm>
        </p:spPr>
        <p:txBody>
          <a:bodyPr>
            <a:noAutofit/>
          </a:bodyPr>
          <a:lstStyle/>
          <a:p>
            <a:pPr marL="137160" indent="0">
              <a:buNone/>
            </a:pPr>
            <a:r>
              <a:rPr lang="ru-RU" sz="1200" dirty="0">
                <a:solidFill>
                  <a:schemeClr val="tx1"/>
                </a:solidFill>
              </a:rPr>
              <a:t>СВЕДЕНИЯ О ЮРИДИЧЕСКИХ ЛИЦАХ, ИМЕЮЩИХ ЗАДОЛЖЕННОСТЬ ПО УПЛАТЕ НАЛОГОВ И/ИЛИ НЕ ПРЕДСТАВЛЯЮЩИХ НАЛОГОВУЮ ОТЧЕТНОСТЬ БОЛЕЕ </a:t>
            </a:r>
            <a:r>
              <a:rPr lang="ru-RU" sz="1200" dirty="0" smtClean="0">
                <a:solidFill>
                  <a:schemeClr val="tx1"/>
                </a:solidFill>
              </a:rPr>
              <a:t>ГОДА: </a:t>
            </a:r>
            <a:r>
              <a:rPr lang="en-US" sz="1200" b="1" dirty="0">
                <a:solidFill>
                  <a:schemeClr val="tx1"/>
                </a:solidFill>
                <a:hlinkClick r:id="rId2"/>
              </a:rPr>
              <a:t>https://</a:t>
            </a:r>
            <a:r>
              <a:rPr lang="en-US" sz="1200" b="1" dirty="0" smtClean="0">
                <a:solidFill>
                  <a:schemeClr val="tx1"/>
                </a:solidFill>
                <a:hlinkClick r:id="rId2"/>
              </a:rPr>
              <a:t>service.nalog.ru/zd.do</a:t>
            </a:r>
            <a:endParaRPr lang="ru-RU" sz="1200" b="1" dirty="0" smtClean="0">
              <a:solidFill>
                <a:schemeClr val="tx1"/>
              </a:solidFill>
            </a:endParaRPr>
          </a:p>
          <a:p>
            <a:pPr marL="137160" indent="0">
              <a:buNone/>
            </a:pPr>
            <a:endParaRPr lang="ru-RU" sz="1200" dirty="0">
              <a:solidFill>
                <a:schemeClr val="tx1"/>
              </a:solidFill>
            </a:endParaRPr>
          </a:p>
        </p:txBody>
      </p:sp>
      <p:pic>
        <p:nvPicPr>
          <p:cNvPr id="4" name="Рисунок 3"/>
          <p:cNvPicPr/>
          <p:nvPr/>
        </p:nvPicPr>
        <p:blipFill rotWithShape="1">
          <a:blip r:embed="rId3"/>
          <a:srcRect b="3306"/>
          <a:stretch/>
        </p:blipFill>
        <p:spPr bwMode="auto">
          <a:xfrm>
            <a:off x="611560" y="2060848"/>
            <a:ext cx="7416824" cy="4536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8930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smtClean="0"/>
              <a:t>ЕДИНЫЕ ТРЕБОВАНИЯ. Отсутствие </a:t>
            </a:r>
            <a:r>
              <a:rPr lang="ru-RU" sz="1800" b="1" dirty="0"/>
              <a:t>судимости </a:t>
            </a:r>
            <a:r>
              <a:rPr lang="ru-RU" sz="1800" b="1" dirty="0" smtClean="0"/>
              <a:t/>
            </a:r>
            <a:br>
              <a:rPr lang="ru-RU" sz="1800" b="1" dirty="0" smtClean="0"/>
            </a:br>
            <a:r>
              <a:rPr lang="ru-RU" sz="1800" b="1" dirty="0" smtClean="0"/>
              <a:t>за </a:t>
            </a:r>
            <a:r>
              <a:rPr lang="ru-RU" sz="1800" b="1" dirty="0"/>
              <a:t>экономические преступления</a:t>
            </a:r>
            <a:br>
              <a:rPr lang="ru-RU" sz="1800" b="1" dirty="0"/>
            </a:br>
            <a:r>
              <a:rPr lang="ru-RU" sz="1800" b="1" dirty="0" smtClean="0"/>
              <a:t>(п.7 ч.1 </a:t>
            </a:r>
            <a:r>
              <a:rPr lang="ru-RU" sz="1800" b="1" dirty="0"/>
              <a:t>ст. 31 44-ФЗ)</a:t>
            </a:r>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200" dirty="0" smtClean="0">
                <a:solidFill>
                  <a:schemeClr val="tx1"/>
                </a:solidFill>
              </a:rPr>
              <a:t>5</a:t>
            </a:r>
            <a:r>
              <a:rPr lang="ru-RU" sz="1200" dirty="0">
                <a:solidFill>
                  <a:schemeClr val="tx1"/>
                </a:solidFill>
              </a:rPr>
              <a:t>) </a:t>
            </a:r>
            <a:r>
              <a:rPr lang="ru-RU" sz="1200" b="1" dirty="0" smtClean="0">
                <a:solidFill>
                  <a:schemeClr val="bg2">
                    <a:lumMod val="50000"/>
                  </a:schemeClr>
                </a:solidFill>
              </a:rPr>
              <a:t>Отсутствие </a:t>
            </a:r>
            <a:r>
              <a:rPr lang="ru-RU" sz="1200" b="1" dirty="0">
                <a:solidFill>
                  <a:schemeClr val="bg2">
                    <a:lumMod val="50000"/>
                  </a:schemeClr>
                </a:solidFill>
              </a:rPr>
              <a:t>у участника закупки - физического лица либо у руководителя, членов коллегиального исполнительного органа, лица, исполняющего функции единоличного исполнительного органа, или главного бухгалтера юридического лица - участника закупки </a:t>
            </a:r>
            <a:r>
              <a:rPr lang="ru-RU" sz="1200" dirty="0">
                <a:solidFill>
                  <a:schemeClr val="tx1"/>
                </a:solidFill>
              </a:rPr>
              <a:t>судимости за преступления в сфере экономики и (или) преступления, предусмотренные статьями </a:t>
            </a:r>
            <a:r>
              <a:rPr lang="ru-RU" sz="1200" b="1" dirty="0">
                <a:solidFill>
                  <a:schemeClr val="tx1"/>
                </a:solidFill>
              </a:rPr>
              <a:t>289, 290, 291, 291.1 Уголовного кодекса Российской Федерации </a:t>
            </a:r>
            <a:r>
              <a:rPr lang="ru-RU" sz="1200" dirty="0">
                <a:solidFill>
                  <a:schemeClr val="tx1"/>
                </a:solidFill>
              </a:rPr>
              <a:t>(за исключением лиц, у которых такая судимость погашена или снята), а также неприменение в отношении указанных физических лиц </a:t>
            </a:r>
            <a:r>
              <a:rPr lang="ru-RU" sz="1200" b="1" dirty="0">
                <a:solidFill>
                  <a:schemeClr val="tx1"/>
                </a:solidFill>
              </a:rPr>
              <a:t>наказания в виде лишения права занимать определенные должности или заниматься определенной деятельностью</a:t>
            </a:r>
            <a:r>
              <a:rPr lang="ru-RU" sz="1200" dirty="0">
                <a:solidFill>
                  <a:schemeClr val="tx1"/>
                </a:solidFill>
              </a:rPr>
              <a:t>, которые связаны с поставкой товара, выполнением работы, оказанием услуги, являющихся </a:t>
            </a:r>
            <a:r>
              <a:rPr lang="ru-RU" sz="1200" dirty="0" smtClean="0">
                <a:solidFill>
                  <a:schemeClr val="tx1"/>
                </a:solidFill>
              </a:rPr>
              <a:t>объектом осуществляемой </a:t>
            </a:r>
            <a:r>
              <a:rPr lang="ru-RU" sz="1200" dirty="0">
                <a:solidFill>
                  <a:schemeClr val="tx1"/>
                </a:solidFill>
              </a:rPr>
              <a:t>закупки, и </a:t>
            </a:r>
            <a:r>
              <a:rPr lang="ru-RU" sz="1200" b="1" dirty="0">
                <a:solidFill>
                  <a:schemeClr val="tx1"/>
                </a:solidFill>
              </a:rPr>
              <a:t>административного наказания в виде </a:t>
            </a:r>
            <a:r>
              <a:rPr lang="ru-RU" sz="1200" b="1" dirty="0" smtClean="0">
                <a:solidFill>
                  <a:schemeClr val="tx1"/>
                </a:solidFill>
              </a:rPr>
              <a:t>дисквалификации</a:t>
            </a:r>
            <a:r>
              <a:rPr lang="ru-RU" sz="1200" dirty="0">
                <a:solidFill>
                  <a:schemeClr val="tx1"/>
                </a:solidFill>
              </a:rPr>
              <a:t>.</a:t>
            </a:r>
            <a:endParaRPr lang="ru-RU" sz="1200" dirty="0" smtClean="0">
              <a:solidFill>
                <a:schemeClr val="tx1"/>
              </a:solidFill>
            </a:endParaRPr>
          </a:p>
          <a:p>
            <a:pPr marL="137160" indent="0">
              <a:buNone/>
            </a:pPr>
            <a:endParaRPr lang="ru-RU" sz="1200" dirty="0">
              <a:solidFill>
                <a:schemeClr val="tx1"/>
              </a:solidFill>
            </a:endParaRPr>
          </a:p>
          <a:p>
            <a:pPr marL="137160" indent="0">
              <a:buNone/>
            </a:pPr>
            <a:r>
              <a:rPr lang="ru-RU" sz="1200" b="1" dirty="0" smtClean="0"/>
              <a:t>УК </a:t>
            </a:r>
            <a:r>
              <a:rPr lang="ru-RU" sz="1200" b="1" dirty="0"/>
              <a:t>РФ Статья 289. Незаконное участие в предпринимательской </a:t>
            </a:r>
            <a:r>
              <a:rPr lang="ru-RU" sz="1200" b="1" dirty="0" smtClean="0"/>
              <a:t>деятельности</a:t>
            </a:r>
          </a:p>
          <a:p>
            <a:pPr marL="137160" indent="0">
              <a:buNone/>
            </a:pPr>
            <a:r>
              <a:rPr lang="ru-RU" sz="1200" b="1" dirty="0"/>
              <a:t>УК РФ Статья 290. Получение </a:t>
            </a:r>
            <a:r>
              <a:rPr lang="ru-RU" sz="1200" b="1" dirty="0" smtClean="0"/>
              <a:t>взятки</a:t>
            </a:r>
          </a:p>
          <a:p>
            <a:pPr marL="137160" indent="0">
              <a:buNone/>
            </a:pPr>
            <a:r>
              <a:rPr lang="ru-RU" sz="1200" b="1" dirty="0"/>
              <a:t>УК РФ Статья 291. Дача </a:t>
            </a:r>
            <a:r>
              <a:rPr lang="ru-RU" sz="1200" b="1" dirty="0" smtClean="0"/>
              <a:t>взятки</a:t>
            </a:r>
          </a:p>
          <a:p>
            <a:pPr marL="137160" indent="0">
              <a:buNone/>
            </a:pPr>
            <a:r>
              <a:rPr lang="ru-RU" sz="1200" b="1" dirty="0"/>
              <a:t>УК РФ Статья 291.1. Посредничество во </a:t>
            </a:r>
            <a:r>
              <a:rPr lang="ru-RU" sz="1200" b="1" dirty="0" smtClean="0"/>
              <a:t>взяточничестве</a:t>
            </a:r>
          </a:p>
          <a:p>
            <a:pPr marL="137160" indent="0">
              <a:buNone/>
            </a:pPr>
            <a:endParaRPr lang="ru-RU" sz="1200" b="1" dirty="0">
              <a:solidFill>
                <a:schemeClr val="tx1"/>
              </a:solidFill>
            </a:endParaRPr>
          </a:p>
          <a:p>
            <a:pPr marL="137160" indent="0">
              <a:buNone/>
            </a:pPr>
            <a:r>
              <a:rPr lang="ru-RU" sz="1200" dirty="0">
                <a:solidFill>
                  <a:schemeClr val="tx1"/>
                </a:solidFill>
              </a:rPr>
              <a:t>Подпунктом  «о» пункта 1  части 1 статьи 43 Федерального закона № 44-ФЗ предусмотрено, что для участия в конкурентном способе заявка на участие в закупке, если иное не предусмотрено указанным Федеральным законом, должна содержать </a:t>
            </a:r>
          </a:p>
          <a:p>
            <a:pPr marL="137160" indent="0">
              <a:buNone/>
            </a:pPr>
            <a:r>
              <a:rPr lang="ru-RU" sz="1200" dirty="0">
                <a:solidFill>
                  <a:schemeClr val="tx1"/>
                </a:solidFill>
              </a:rPr>
              <a:t>декларацию о соответствии участника закупки требованиям, установленным пунктами 3 - 5, 7 - 11 части 1 статьи 31 указанного Федерального закона.</a:t>
            </a:r>
          </a:p>
          <a:p>
            <a:pPr marL="137160" indent="0">
              <a:buNone/>
            </a:pPr>
            <a:endParaRPr lang="ru-RU" sz="1200" dirty="0">
              <a:solidFill>
                <a:schemeClr val="tx1"/>
              </a:solidFill>
            </a:endParaRPr>
          </a:p>
          <a:p>
            <a:pPr marL="137160" indent="0">
              <a:buNone/>
            </a:pPr>
            <a:r>
              <a:rPr lang="ru-RU" sz="1200" dirty="0">
                <a:solidFill>
                  <a:schemeClr val="tx1"/>
                </a:solidFill>
              </a:rPr>
              <a:t>Комиссия по осуществлению закупок </a:t>
            </a:r>
            <a:r>
              <a:rPr lang="ru-RU" sz="1200" b="1" dirty="0">
                <a:solidFill>
                  <a:schemeClr val="tx1"/>
                </a:solidFill>
              </a:rPr>
              <a:t>вправе проверять </a:t>
            </a:r>
            <a:r>
              <a:rPr lang="ru-RU" sz="1200" dirty="0">
                <a:solidFill>
                  <a:schemeClr val="tx1"/>
                </a:solidFill>
              </a:rPr>
              <a:t>соответствие участника закупки указанному требованию.</a:t>
            </a:r>
          </a:p>
          <a:p>
            <a:pPr marL="137160" indent="0">
              <a:buNone/>
            </a:pPr>
            <a:endParaRPr lang="ru-RU" sz="1200" dirty="0">
              <a:solidFill>
                <a:schemeClr val="tx1"/>
              </a:solidFill>
            </a:endParaRPr>
          </a:p>
        </p:txBody>
      </p:sp>
    </p:spTree>
    <p:extLst>
      <p:ext uri="{BB962C8B-B14F-4D97-AF65-F5344CB8AC3E}">
        <p14:creationId xmlns:p14="http://schemas.microsoft.com/office/powerpoint/2010/main" val="58357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smtClean="0"/>
              <a:t>ЕДИ НЫЕ ТРЕБОВАНИЯ. Отсутствие </a:t>
            </a:r>
            <a:r>
              <a:rPr lang="ru-RU" sz="1800" b="1" dirty="0"/>
              <a:t>судимости </a:t>
            </a:r>
            <a:r>
              <a:rPr lang="ru-RU" sz="1800" b="1" dirty="0" smtClean="0"/>
              <a:t/>
            </a:r>
            <a:br>
              <a:rPr lang="ru-RU" sz="1800" b="1" dirty="0" smtClean="0"/>
            </a:br>
            <a:r>
              <a:rPr lang="ru-RU" sz="1800" b="1" dirty="0" smtClean="0"/>
              <a:t>за </a:t>
            </a:r>
            <a:r>
              <a:rPr lang="ru-RU" sz="1800" b="1" dirty="0"/>
              <a:t>экономические преступления</a:t>
            </a:r>
            <a:br>
              <a:rPr lang="ru-RU" sz="1800" b="1" dirty="0"/>
            </a:br>
            <a:r>
              <a:rPr lang="ru-RU" sz="1800" b="1" dirty="0" smtClean="0"/>
              <a:t>(п.7 ч.1 </a:t>
            </a:r>
            <a:r>
              <a:rPr lang="ru-RU" sz="1800" b="1" dirty="0"/>
              <a:t>ст. 31 44-ФЗ)</a:t>
            </a:r>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200" dirty="0">
                <a:solidFill>
                  <a:schemeClr val="tx1"/>
                </a:solidFill>
              </a:rPr>
              <a:t>Подтверждается отсутствие судимости с помощью справки, полученной в МВД РФ и через реестр ФНС </a:t>
            </a:r>
            <a:r>
              <a:rPr lang="ru-RU" sz="1200" dirty="0" smtClean="0">
                <a:solidFill>
                  <a:schemeClr val="tx1"/>
                </a:solidFill>
              </a:rPr>
              <a:t>РФ «Поиск сведений в реестре дисквалифицированных лиц»:</a:t>
            </a:r>
            <a:r>
              <a:rPr lang="en-US" sz="1200" dirty="0" smtClean="0">
                <a:solidFill>
                  <a:schemeClr val="tx1"/>
                </a:solidFill>
              </a:rPr>
              <a:t> </a:t>
            </a:r>
            <a:r>
              <a:rPr lang="en-US" sz="1200" b="1" dirty="0">
                <a:solidFill>
                  <a:schemeClr val="tx1"/>
                </a:solidFill>
                <a:hlinkClick r:id="rId2"/>
              </a:rPr>
              <a:t>https://</a:t>
            </a:r>
            <a:r>
              <a:rPr lang="en-US" sz="1200" b="1" dirty="0" smtClean="0">
                <a:solidFill>
                  <a:schemeClr val="tx1"/>
                </a:solidFill>
                <a:hlinkClick r:id="rId2"/>
              </a:rPr>
              <a:t>service.nalog.ru/disqualified.do</a:t>
            </a:r>
            <a:endParaRPr lang="ru-RU" sz="1200" b="1" dirty="0" smtClean="0">
              <a:solidFill>
                <a:schemeClr val="tx1"/>
              </a:solidFill>
            </a:endParaRPr>
          </a:p>
          <a:p>
            <a:pPr marL="137160" indent="0">
              <a:buNone/>
            </a:pPr>
            <a:endParaRPr lang="ru-RU" sz="1200" dirty="0" smtClean="0">
              <a:solidFill>
                <a:schemeClr val="tx1"/>
              </a:solidFill>
            </a:endParaRPr>
          </a:p>
          <a:p>
            <a:pPr marL="137160" indent="0">
              <a:buNone/>
            </a:pPr>
            <a:endParaRPr lang="ru-RU" sz="1200" dirty="0">
              <a:solidFill>
                <a:schemeClr val="tx1"/>
              </a:solidFill>
            </a:endParaRPr>
          </a:p>
        </p:txBody>
      </p:sp>
      <p:pic>
        <p:nvPicPr>
          <p:cNvPr id="4" name="Рисунок 3"/>
          <p:cNvPicPr/>
          <p:nvPr/>
        </p:nvPicPr>
        <p:blipFill rotWithShape="1">
          <a:blip r:embed="rId3"/>
          <a:srcRect b="4683"/>
          <a:stretch/>
        </p:blipFill>
        <p:spPr bwMode="auto">
          <a:xfrm>
            <a:off x="683568" y="2492896"/>
            <a:ext cx="7200800"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2668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 Привлечение </a:t>
            </a:r>
            <a:r>
              <a:rPr lang="ru-RU" sz="2000" b="1" dirty="0"/>
              <a:t>компании к административной ответственности (п. 7.1 ч. 1)</a:t>
            </a:r>
            <a:br>
              <a:rPr lang="ru-RU" sz="2000" b="1" dirty="0"/>
            </a:b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smtClean="0">
              <a:solidFill>
                <a:schemeClr val="tx1"/>
              </a:solidFill>
            </a:endParaRPr>
          </a:p>
          <a:p>
            <a:pPr marL="114300" indent="0">
              <a:buNone/>
            </a:pPr>
            <a:r>
              <a:rPr lang="ru-RU" sz="1400" dirty="0" smtClean="0">
                <a:solidFill>
                  <a:schemeClr val="tx1"/>
                </a:solidFill>
              </a:rPr>
              <a:t>6) </a:t>
            </a:r>
            <a:r>
              <a:rPr lang="ru-RU" sz="1400" dirty="0">
                <a:solidFill>
                  <a:schemeClr val="tx1"/>
                </a:solidFill>
              </a:rPr>
              <a:t>У</a:t>
            </a:r>
            <a:r>
              <a:rPr lang="ru-RU" sz="1400" dirty="0" smtClean="0">
                <a:solidFill>
                  <a:schemeClr val="tx1"/>
                </a:solidFill>
              </a:rPr>
              <a:t>частник </a:t>
            </a:r>
            <a:r>
              <a:rPr lang="ru-RU" sz="1400" dirty="0">
                <a:solidFill>
                  <a:schemeClr val="tx1"/>
                </a:solidFill>
              </a:rPr>
              <a:t>закупки - юридическое лицо, которое в течение двух лет до момента подачи заявки на участие в закупке не было привлечено к административной ответственности за совершение административного правонарушения, предусмотренного </a:t>
            </a:r>
            <a:r>
              <a:rPr lang="ru-RU" sz="1400" b="1" u="sng" dirty="0">
                <a:solidFill>
                  <a:schemeClr val="tx1"/>
                </a:solidFill>
                <a:hlinkClick r:id="rId2"/>
              </a:rPr>
              <a:t>статьей 19.28</a:t>
            </a:r>
            <a:r>
              <a:rPr lang="ru-RU" sz="1400" b="1" dirty="0">
                <a:solidFill>
                  <a:schemeClr val="tx1"/>
                </a:solidFill>
              </a:rPr>
              <a:t> Кодекса Российской Федерации об административных </a:t>
            </a:r>
            <a:r>
              <a:rPr lang="ru-RU" sz="1400" b="1" dirty="0" smtClean="0">
                <a:solidFill>
                  <a:schemeClr val="tx1"/>
                </a:solidFill>
              </a:rPr>
              <a:t>правонарушениях</a:t>
            </a:r>
            <a:r>
              <a:rPr lang="ru-RU" sz="1400" dirty="0">
                <a:solidFill>
                  <a:schemeClr val="tx1"/>
                </a:solidFill>
              </a:rPr>
              <a:t> </a:t>
            </a:r>
            <a:r>
              <a:rPr lang="ru-RU" sz="1400" dirty="0" smtClean="0">
                <a:solidFill>
                  <a:schemeClr val="tx1"/>
                </a:solidFill>
              </a:rPr>
              <a:t>(п.7.1 ч.1 ст. 31 44-ФЗ)</a:t>
            </a:r>
            <a:endParaRPr lang="ru-RU" sz="1400" dirty="0">
              <a:solidFill>
                <a:schemeClr val="tx1"/>
              </a:solidFill>
            </a:endParaRPr>
          </a:p>
          <a:p>
            <a:pPr marL="114300" indent="0">
              <a:buNone/>
            </a:pPr>
            <a:endParaRPr lang="ru-RU" sz="1400" dirty="0" smtClean="0">
              <a:solidFill>
                <a:schemeClr val="tx1"/>
              </a:solidFill>
            </a:endParaRPr>
          </a:p>
          <a:p>
            <a:pPr marL="114300" indent="0">
              <a:buNone/>
            </a:pPr>
            <a:r>
              <a:rPr lang="ru-RU" sz="1400" b="1" dirty="0"/>
              <a:t>КоАП РФ Статья 19.28. Незаконное вознаграждение от имени юридического </a:t>
            </a:r>
            <a:r>
              <a:rPr lang="ru-RU" sz="1400" b="1" dirty="0" smtClean="0"/>
              <a:t>лица</a:t>
            </a:r>
          </a:p>
          <a:p>
            <a:pPr marL="114300" indent="0">
              <a:buNone/>
            </a:pPr>
            <a:endParaRPr lang="ru-RU" sz="1400" b="1" dirty="0">
              <a:solidFill>
                <a:schemeClr val="tx1"/>
              </a:solidFill>
            </a:endParaRPr>
          </a:p>
          <a:p>
            <a:pPr marL="137160" indent="0">
              <a:buNone/>
            </a:pPr>
            <a:r>
              <a:rPr lang="ru-RU" sz="1400" dirty="0">
                <a:solidFill>
                  <a:schemeClr val="tx1"/>
                </a:solidFill>
              </a:rPr>
              <a:t>Подпунктом  «о» пункта 1  части 1 статьи 43 Федерального закона № 44-ФЗ предусмотрено, что для участия в конкурентном способе заявка на участие в закупке, если иное не предусмотрено указанным Федеральным законом, должна содержать </a:t>
            </a:r>
          </a:p>
          <a:p>
            <a:pPr marL="137160" indent="0">
              <a:buNone/>
            </a:pPr>
            <a:r>
              <a:rPr lang="ru-RU" sz="1400" dirty="0">
                <a:solidFill>
                  <a:schemeClr val="tx1"/>
                </a:solidFill>
              </a:rPr>
              <a:t>декларацию о соответствии участника закупки требованиям, установленным пунктами 3 - 5, 7 - 11 части 1 статьи 31 указанного Федерального закона.</a:t>
            </a:r>
          </a:p>
          <a:p>
            <a:pPr marL="137160" indent="0">
              <a:buNone/>
            </a:pPr>
            <a:endParaRPr lang="ru-RU" sz="1400" dirty="0">
              <a:solidFill>
                <a:schemeClr val="tx1"/>
              </a:solidFill>
            </a:endParaRPr>
          </a:p>
          <a:p>
            <a:pPr marL="137160" indent="0">
              <a:buNone/>
            </a:pPr>
            <a:r>
              <a:rPr lang="ru-RU" sz="1400" dirty="0">
                <a:solidFill>
                  <a:schemeClr val="tx1"/>
                </a:solidFill>
              </a:rPr>
              <a:t>В силу части 8 статьи  31 Закона о контрактной системе </a:t>
            </a:r>
            <a:endParaRPr lang="ru-RU" sz="1400" dirty="0" smtClean="0">
              <a:solidFill>
                <a:schemeClr val="tx1"/>
              </a:solidFill>
            </a:endParaRPr>
          </a:p>
          <a:p>
            <a:pPr marL="137160" indent="0">
              <a:buNone/>
            </a:pPr>
            <a:r>
              <a:rPr lang="ru-RU" sz="1400" b="1" u="sng" dirty="0" smtClean="0">
                <a:solidFill>
                  <a:schemeClr val="tx1"/>
                </a:solidFill>
              </a:rPr>
              <a:t>комиссия </a:t>
            </a:r>
            <a:r>
              <a:rPr lang="ru-RU" sz="1400" b="1" u="sng" dirty="0">
                <a:solidFill>
                  <a:schemeClr val="tx1"/>
                </a:solidFill>
              </a:rPr>
              <a:t>по осуществлению закупок обязана проверить соответствие участников закупок указанному требованию</a:t>
            </a:r>
            <a:r>
              <a:rPr lang="ru-RU" sz="1400" dirty="0">
                <a:solidFill>
                  <a:schemeClr val="tx1"/>
                </a:solidFill>
              </a:rPr>
              <a:t>!!! </a:t>
            </a:r>
          </a:p>
          <a:p>
            <a:pPr marL="137160" indent="0">
              <a:buNone/>
            </a:pPr>
            <a:endParaRPr lang="ru-RU" sz="1200" dirty="0">
              <a:solidFill>
                <a:schemeClr val="tx1"/>
              </a:solidFill>
            </a:endParaRPr>
          </a:p>
          <a:p>
            <a:pPr marL="114300" indent="0">
              <a:buNone/>
            </a:pPr>
            <a:endParaRPr lang="ru-RU" sz="1200" dirty="0" smtClean="0">
              <a:solidFill>
                <a:schemeClr val="tx1"/>
              </a:solidFill>
            </a:endParaRPr>
          </a:p>
        </p:txBody>
      </p:sp>
    </p:spTree>
    <p:extLst>
      <p:ext uri="{BB962C8B-B14F-4D97-AF65-F5344CB8AC3E}">
        <p14:creationId xmlns:p14="http://schemas.microsoft.com/office/powerpoint/2010/main" val="476131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 Привлечение </a:t>
            </a:r>
            <a:r>
              <a:rPr lang="ru-RU" sz="2000" b="1" dirty="0"/>
              <a:t>компании к административной ответственности (п. 7.1 ч. 1)</a:t>
            </a:r>
            <a:br>
              <a:rPr lang="ru-RU" sz="2000" b="1" dirty="0"/>
            </a:b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smtClean="0">
              <a:solidFill>
                <a:schemeClr val="tx1"/>
              </a:solidFill>
            </a:endParaRPr>
          </a:p>
          <a:p>
            <a:pPr marL="114300" indent="0">
              <a:buNone/>
            </a:pPr>
            <a:r>
              <a:rPr lang="ru-RU" sz="1050" b="1" dirty="0">
                <a:solidFill>
                  <a:schemeClr val="tx1"/>
                </a:solidFill>
              </a:rPr>
              <a:t>Реестр юридических лиц, привлеченных к административной ответственности за незаконное вознаграждение</a:t>
            </a:r>
          </a:p>
          <a:p>
            <a:pPr marL="114300" indent="0">
              <a:buNone/>
            </a:pPr>
            <a:endParaRPr lang="ru-RU" sz="1050" dirty="0" smtClean="0">
              <a:solidFill>
                <a:schemeClr val="tx1"/>
              </a:solidFill>
            </a:endParaRPr>
          </a:p>
          <a:p>
            <a:pPr marL="114300" indent="0">
              <a:buNone/>
            </a:pPr>
            <a:r>
              <a:rPr lang="ru-RU" sz="1050" b="1" dirty="0" smtClean="0">
                <a:solidFill>
                  <a:schemeClr val="tx1"/>
                </a:solidFill>
              </a:rPr>
              <a:t>С </a:t>
            </a:r>
            <a:r>
              <a:rPr lang="ru-RU" sz="1050" b="1" dirty="0">
                <a:solidFill>
                  <a:schemeClr val="tx1"/>
                </a:solidFill>
              </a:rPr>
              <a:t>1 января 2021 года </a:t>
            </a:r>
            <a:r>
              <a:rPr lang="ru-RU" sz="1050" dirty="0">
                <a:solidFill>
                  <a:schemeClr val="tx1"/>
                </a:solidFill>
              </a:rPr>
              <a:t>информация о юридических лицах, привлеченных к административной ответственности по статье 19.28 Кодекса Российской Федерации об административных правонарушениях </a:t>
            </a:r>
            <a:r>
              <a:rPr lang="ru-RU" sz="1050" b="1" dirty="0">
                <a:solidFill>
                  <a:schemeClr val="tx1"/>
                </a:solidFill>
              </a:rPr>
              <a:t>подлежит включению в единую информационную систему в сфере закупок товаров, работ, услуг для обеспечения государственных и муниципальных нужд, осуществляемых в электронной форме </a:t>
            </a:r>
            <a:r>
              <a:rPr lang="ru-RU" sz="1050" dirty="0">
                <a:solidFill>
                  <a:schemeClr val="tx1"/>
                </a:solidFill>
              </a:rPr>
              <a:t>(основание – постановление Правительства Российской Федерации от 30.12.2018 № 1752 «О порядке регистрации участников закупок в единой информационной системе в сфере закупок товаров, работ, услуг для обеспечения государственных и муниципальных нужд и ведения единого реестра участников закупок и внесении изменений в постановление Правительства Российской Федерации от 8 июня 2018 г. № 656»; Правила регистрации участников закупок в единой информационной системе в сфере закупок и ведения единого реестра участников закупок утверждены постановлением Правительства Российской Федерации от 27 января 2022 года № 60   «О мерах по информационному обеспечению контрактной системы в сфере закупок товаров, работ, услуг для обеспечения государственных и муниципальных нужд, по организации в ней документооборота, о внесении изменений в некоторые акты Правительства Российской Федерации и признании утратившими силу актов и отдельных положений актов Правительства Российской Федерации». </a:t>
            </a:r>
            <a:r>
              <a:rPr lang="ru-RU" sz="1050" dirty="0" smtClean="0">
                <a:solidFill>
                  <a:schemeClr val="tx1"/>
                </a:solidFill>
              </a:rPr>
              <a:t> Действуют </a:t>
            </a:r>
            <a:r>
              <a:rPr lang="ru-RU" sz="1050" dirty="0">
                <a:solidFill>
                  <a:schemeClr val="tx1"/>
                </a:solidFill>
              </a:rPr>
              <a:t>с 03.02.2022</a:t>
            </a:r>
          </a:p>
          <a:p>
            <a:pPr marL="114300" indent="0">
              <a:buNone/>
            </a:pPr>
            <a:endParaRPr lang="ru-RU" sz="1200" dirty="0"/>
          </a:p>
          <a:p>
            <a:r>
              <a:rPr lang="ru-RU" sz="1200" dirty="0"/>
              <a:t>Информация о привлечении лица к административной ответственности по статье 19.28 КоАП РФ </a:t>
            </a:r>
            <a:r>
              <a:rPr lang="ru-RU" sz="1200" b="1" dirty="0"/>
              <a:t>формируется в </a:t>
            </a:r>
            <a:r>
              <a:rPr lang="ru-RU" sz="1200" b="1" dirty="0" smtClean="0"/>
              <a:t>ЕИС автоматически </a:t>
            </a:r>
            <a:r>
              <a:rPr lang="ru-RU" sz="1200" b="1" dirty="0"/>
              <a:t>на основании сведений, передаваемых Генеральной прокуратурой Российской Федерации </a:t>
            </a:r>
            <a:r>
              <a:rPr lang="ru-RU" sz="1200" dirty="0"/>
              <a:t>Федеральному казначейству.</a:t>
            </a:r>
          </a:p>
          <a:p>
            <a:r>
              <a:rPr lang="ru-RU" sz="1200" dirty="0"/>
              <a:t>Указанная информация отражается в </a:t>
            </a:r>
            <a:r>
              <a:rPr lang="ru-RU" sz="1200" b="1" dirty="0"/>
              <a:t>Едином реестре участников закупок </a:t>
            </a:r>
            <a:r>
              <a:rPr lang="ru-RU" sz="1200" dirty="0"/>
              <a:t>(</a:t>
            </a:r>
            <a:r>
              <a:rPr lang="ru-RU" sz="1200" dirty="0">
                <a:hlinkClick r:id="rId2"/>
              </a:rPr>
              <a:t>https://zakupki.gov.ru</a:t>
            </a:r>
            <a:r>
              <a:rPr lang="ru-RU" sz="1200" dirty="0"/>
              <a:t>) и является доступной для </a:t>
            </a:r>
            <a:r>
              <a:rPr lang="ru-RU" sz="1200" dirty="0" smtClean="0"/>
              <a:t>неограниченного </a:t>
            </a:r>
            <a:r>
              <a:rPr lang="ru-RU" sz="1200" dirty="0"/>
              <a:t>круга лиц.</a:t>
            </a:r>
          </a:p>
          <a:p>
            <a:pPr marL="114300" indent="0">
              <a:buNone/>
            </a:pPr>
            <a:endParaRPr lang="ru-RU" sz="1200" dirty="0" smtClean="0">
              <a:solidFill>
                <a:schemeClr val="tx1"/>
              </a:solidFill>
            </a:endParaRPr>
          </a:p>
        </p:txBody>
      </p:sp>
    </p:spTree>
    <p:extLst>
      <p:ext uri="{BB962C8B-B14F-4D97-AF65-F5344CB8AC3E}">
        <p14:creationId xmlns:p14="http://schemas.microsoft.com/office/powerpoint/2010/main" val="1718217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Единые ТРЕБОВАНИЯ. Наличие интеллектуальных прав (п. 8 ч. </a:t>
            </a:r>
            <a:r>
              <a:rPr lang="ru-RU" sz="2000" b="1" dirty="0" smtClean="0"/>
              <a:t>1 ст. 31 44-ФЗ)</a:t>
            </a:r>
            <a:r>
              <a:rPr lang="ru-RU" sz="2000" b="1" dirty="0"/>
              <a:t/>
            </a:r>
            <a:br>
              <a:rPr lang="ru-RU" sz="2000" b="1" dirty="0"/>
            </a:b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r>
              <a:rPr lang="ru-RU" sz="1100" dirty="0" smtClean="0">
                <a:solidFill>
                  <a:schemeClr val="tx1"/>
                </a:solidFill>
              </a:rPr>
              <a:t>7) </a:t>
            </a:r>
            <a:r>
              <a:rPr lang="ru-RU" sz="1100" b="1" dirty="0">
                <a:solidFill>
                  <a:schemeClr val="bg2">
                    <a:lumMod val="50000"/>
                  </a:schemeClr>
                </a:solidFill>
              </a:rPr>
              <a:t>О</a:t>
            </a:r>
            <a:r>
              <a:rPr lang="ru-RU" sz="1100" b="1" dirty="0" smtClean="0">
                <a:solidFill>
                  <a:schemeClr val="bg2">
                    <a:lumMod val="50000"/>
                  </a:schemeClr>
                </a:solidFill>
              </a:rPr>
              <a:t>бладание </a:t>
            </a:r>
            <a:r>
              <a:rPr lang="ru-RU" sz="1100" b="1" dirty="0">
                <a:solidFill>
                  <a:schemeClr val="bg2">
                    <a:lumMod val="50000"/>
                  </a:schemeClr>
                </a:solidFill>
              </a:rPr>
              <a:t>участником закупки исключительными правами на результаты интеллектуальной деятельности</a:t>
            </a:r>
            <a:r>
              <a:rPr lang="ru-RU" sz="1100" dirty="0">
                <a:solidFill>
                  <a:schemeClr val="tx1"/>
                </a:solidFill>
              </a:rPr>
              <a:t>, если в связи с исполнением контракта заказчик приобретает права на такие результаты, за исключением случаев заключения контрактов на создание произведений литературы или искусства, исполнения, на финансирование проката или показа национального </a:t>
            </a:r>
            <a:r>
              <a:rPr lang="ru-RU" sz="1100" dirty="0" smtClean="0">
                <a:solidFill>
                  <a:schemeClr val="tx1"/>
                </a:solidFill>
              </a:rPr>
              <a:t>фильма (п.8 ч.1 ст. 31 44-ФЗ)</a:t>
            </a:r>
          </a:p>
          <a:p>
            <a:pPr marL="114300" indent="0">
              <a:buNone/>
            </a:pPr>
            <a:endParaRPr lang="ru-RU" sz="1100" dirty="0">
              <a:solidFill>
                <a:schemeClr val="tx1"/>
              </a:solidFill>
            </a:endParaRPr>
          </a:p>
          <a:p>
            <a:pPr marL="137160" indent="0">
              <a:buNone/>
            </a:pPr>
            <a:r>
              <a:rPr lang="ru-RU" sz="1100" b="1" dirty="0"/>
              <a:t>Требование актуально для закупок объектов интеллектуальной </a:t>
            </a:r>
            <a:r>
              <a:rPr lang="ru-RU" sz="1100" b="1" dirty="0" smtClean="0"/>
              <a:t>собственности</a:t>
            </a:r>
            <a:r>
              <a:rPr lang="ru-RU" sz="1100" dirty="0" smtClean="0"/>
              <a:t>, указанных в статье 1225 ГК РФ: </a:t>
            </a:r>
          </a:p>
          <a:p>
            <a:pPr marL="137160" indent="0">
              <a:buNone/>
            </a:pPr>
            <a:endParaRPr lang="ru-RU" sz="1100" dirty="0" smtClean="0">
              <a:solidFill>
                <a:schemeClr val="tx1"/>
              </a:solidFill>
            </a:endParaRPr>
          </a:p>
          <a:p>
            <a:pPr marL="137160" indent="0">
              <a:buNone/>
            </a:pPr>
            <a:r>
              <a:rPr lang="ru-RU" sz="1100" dirty="0" smtClean="0">
                <a:solidFill>
                  <a:schemeClr val="tx1"/>
                </a:solidFill>
              </a:rPr>
              <a:t>Результатами </a:t>
            </a:r>
            <a:r>
              <a:rPr lang="ru-RU" sz="1100" dirty="0">
                <a:solidFill>
                  <a:schemeClr val="tx1"/>
                </a:solidFill>
              </a:rPr>
              <a:t>интеллектуальной деятельности и приравненными к ним средствами индивидуализации юридических лиц, товаров, работ, услуг и предприятий, которым предоставляется правовая охрана (интеллектуальной собственностью), </a:t>
            </a:r>
            <a:r>
              <a:rPr lang="ru-RU" sz="1100" dirty="0" smtClean="0">
                <a:solidFill>
                  <a:schemeClr val="tx1"/>
                </a:solidFill>
              </a:rPr>
              <a:t>являются: произведения </a:t>
            </a:r>
            <a:r>
              <a:rPr lang="ru-RU" sz="1100" dirty="0">
                <a:solidFill>
                  <a:schemeClr val="tx1"/>
                </a:solidFill>
              </a:rPr>
              <a:t>науки, литературы и </a:t>
            </a:r>
            <a:r>
              <a:rPr lang="ru-RU" sz="1100" dirty="0" smtClean="0">
                <a:solidFill>
                  <a:schemeClr val="tx1"/>
                </a:solidFill>
              </a:rPr>
              <a:t>искусства; программы </a:t>
            </a:r>
            <a:r>
              <a:rPr lang="ru-RU" sz="1100" dirty="0">
                <a:solidFill>
                  <a:schemeClr val="tx1"/>
                </a:solidFill>
              </a:rPr>
              <a:t>для электронных вычислительных машин (программы для ЭВМ</a:t>
            </a:r>
            <a:r>
              <a:rPr lang="ru-RU" sz="1100" dirty="0" smtClean="0">
                <a:solidFill>
                  <a:schemeClr val="tx1"/>
                </a:solidFill>
              </a:rPr>
              <a:t>); базы данных; исполнения; фонограммы; сообщение </a:t>
            </a:r>
            <a:r>
              <a:rPr lang="ru-RU" sz="1100" dirty="0">
                <a:solidFill>
                  <a:schemeClr val="tx1"/>
                </a:solidFill>
              </a:rPr>
              <a:t>в эфир или по кабелю радио- или телепередач (вещание организаций эфирного или кабельного вещания</a:t>
            </a:r>
            <a:r>
              <a:rPr lang="ru-RU" sz="1100" dirty="0" smtClean="0">
                <a:solidFill>
                  <a:schemeClr val="tx1"/>
                </a:solidFill>
              </a:rPr>
              <a:t>); изобретения; полезные модели; промышленные образцы; селекционные достижения; топологии </a:t>
            </a:r>
            <a:r>
              <a:rPr lang="ru-RU" sz="1100" dirty="0">
                <a:solidFill>
                  <a:schemeClr val="tx1"/>
                </a:solidFill>
              </a:rPr>
              <a:t>интегральных </a:t>
            </a:r>
            <a:r>
              <a:rPr lang="ru-RU" sz="1100" dirty="0" smtClean="0">
                <a:solidFill>
                  <a:schemeClr val="tx1"/>
                </a:solidFill>
              </a:rPr>
              <a:t>микросхем; секреты </a:t>
            </a:r>
            <a:r>
              <a:rPr lang="ru-RU" sz="1100" dirty="0">
                <a:solidFill>
                  <a:schemeClr val="tx1"/>
                </a:solidFill>
              </a:rPr>
              <a:t>производства (ноу-хау</a:t>
            </a:r>
            <a:r>
              <a:rPr lang="ru-RU" sz="1100" dirty="0" smtClean="0">
                <a:solidFill>
                  <a:schemeClr val="tx1"/>
                </a:solidFill>
              </a:rPr>
              <a:t>); фирменные наименования; товарные </a:t>
            </a:r>
            <a:r>
              <a:rPr lang="ru-RU" sz="1100" dirty="0">
                <a:solidFill>
                  <a:schemeClr val="tx1"/>
                </a:solidFill>
              </a:rPr>
              <a:t>знаки и знаки </a:t>
            </a:r>
            <a:r>
              <a:rPr lang="ru-RU" sz="1100" dirty="0" smtClean="0">
                <a:solidFill>
                  <a:schemeClr val="tx1"/>
                </a:solidFill>
              </a:rPr>
              <a:t>обслуживания; географические указания; наименования </a:t>
            </a:r>
            <a:r>
              <a:rPr lang="ru-RU" sz="1100" dirty="0">
                <a:solidFill>
                  <a:schemeClr val="tx1"/>
                </a:solidFill>
              </a:rPr>
              <a:t>мест происхождения </a:t>
            </a:r>
            <a:r>
              <a:rPr lang="ru-RU" sz="1100" dirty="0" smtClean="0">
                <a:solidFill>
                  <a:schemeClr val="tx1"/>
                </a:solidFill>
              </a:rPr>
              <a:t>товаров; коммерческие </a:t>
            </a:r>
            <a:r>
              <a:rPr lang="ru-RU" sz="1100" dirty="0">
                <a:solidFill>
                  <a:schemeClr val="tx1"/>
                </a:solidFill>
              </a:rPr>
              <a:t>обозначения.</a:t>
            </a:r>
          </a:p>
          <a:p>
            <a:pPr marL="137160" indent="0">
              <a:buNone/>
            </a:pPr>
            <a:endParaRPr lang="ru-RU" sz="1100" dirty="0">
              <a:solidFill>
                <a:schemeClr val="tx1"/>
              </a:solidFill>
            </a:endParaRPr>
          </a:p>
          <a:p>
            <a:pPr marL="137160" indent="0">
              <a:buNone/>
            </a:pPr>
            <a:r>
              <a:rPr lang="ru-RU" sz="1100" dirty="0" smtClean="0">
                <a:solidFill>
                  <a:schemeClr val="tx1"/>
                </a:solidFill>
              </a:rPr>
              <a:t>Подпунктом  </a:t>
            </a:r>
            <a:r>
              <a:rPr lang="ru-RU" sz="1100" dirty="0">
                <a:solidFill>
                  <a:schemeClr val="tx1"/>
                </a:solidFill>
              </a:rPr>
              <a:t>«о» пункта 1  части 1 статьи 43 Федерального закона № 44-ФЗ предусмотрено, что для участия в конкурентном способе заявка на участие в закупке, если иное не предусмотрено указанным Федеральным законом, должна содержать </a:t>
            </a:r>
          </a:p>
          <a:p>
            <a:pPr marL="137160" indent="0">
              <a:buNone/>
            </a:pPr>
            <a:r>
              <a:rPr lang="ru-RU" sz="1100" dirty="0">
                <a:solidFill>
                  <a:schemeClr val="tx1"/>
                </a:solidFill>
              </a:rPr>
              <a:t>декларацию о соответствии участника закупки требованиям, установленным пунктами 3 - 5, 7 - 11 части 1 статьи 31 указанного Федерального закона.</a:t>
            </a:r>
          </a:p>
          <a:p>
            <a:pPr marL="137160" indent="0">
              <a:buNone/>
            </a:pPr>
            <a:endParaRPr lang="ru-RU" sz="1100" dirty="0">
              <a:solidFill>
                <a:schemeClr val="tx1"/>
              </a:solidFill>
            </a:endParaRPr>
          </a:p>
          <a:p>
            <a:pPr marL="137160" indent="0">
              <a:buNone/>
            </a:pPr>
            <a:r>
              <a:rPr lang="ru-RU" sz="1100" dirty="0">
                <a:solidFill>
                  <a:schemeClr val="tx1"/>
                </a:solidFill>
              </a:rPr>
              <a:t>Комиссия по осуществлению закупок </a:t>
            </a:r>
            <a:r>
              <a:rPr lang="ru-RU" sz="1100" b="1" dirty="0">
                <a:solidFill>
                  <a:schemeClr val="tx1"/>
                </a:solidFill>
              </a:rPr>
              <a:t>вправе проверять </a:t>
            </a:r>
            <a:r>
              <a:rPr lang="ru-RU" sz="1100" dirty="0">
                <a:solidFill>
                  <a:schemeClr val="tx1"/>
                </a:solidFill>
              </a:rPr>
              <a:t>соответствие участника закупки указанному требованию.</a:t>
            </a:r>
          </a:p>
          <a:p>
            <a:pPr marL="114300" indent="0">
              <a:buNone/>
            </a:pPr>
            <a:endParaRPr lang="ru-RU" sz="1200" dirty="0">
              <a:solidFill>
                <a:schemeClr val="tx1"/>
              </a:solidFill>
            </a:endParaRPr>
          </a:p>
        </p:txBody>
      </p:sp>
    </p:spTree>
    <p:extLst>
      <p:ext uri="{BB962C8B-B14F-4D97-AF65-F5344CB8AC3E}">
        <p14:creationId xmlns:p14="http://schemas.microsoft.com/office/powerpoint/2010/main" val="3586938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 ОТСУТСТВИЕ КОНФЛИКТА ИНТЕРЕСОВ (п.8 ч.1 ст. 31 44-ФЗ)</a:t>
            </a: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smtClean="0">
              <a:solidFill>
                <a:schemeClr val="tx1"/>
              </a:solidFill>
            </a:endParaRPr>
          </a:p>
          <a:p>
            <a:pPr marL="114300" indent="0">
              <a:buNone/>
            </a:pPr>
            <a:r>
              <a:rPr lang="ru-RU" sz="1200" dirty="0" smtClean="0">
                <a:solidFill>
                  <a:schemeClr val="tx1"/>
                </a:solidFill>
              </a:rPr>
              <a:t>8) </a:t>
            </a:r>
            <a:r>
              <a:rPr lang="ru-RU" sz="1200" b="1" dirty="0" smtClean="0">
                <a:solidFill>
                  <a:schemeClr val="bg2">
                    <a:lumMod val="50000"/>
                  </a:schemeClr>
                </a:solidFill>
              </a:rPr>
              <a:t>Отсутствие </a:t>
            </a:r>
            <a:r>
              <a:rPr lang="ru-RU" sz="1200" b="1" dirty="0">
                <a:solidFill>
                  <a:schemeClr val="bg2">
                    <a:lumMod val="50000"/>
                  </a:schemeClr>
                </a:solidFill>
              </a:rPr>
              <a:t>между участником закупки и заказчиком конфликта интересов</a:t>
            </a:r>
            <a:r>
              <a:rPr lang="ru-RU" sz="1200" dirty="0">
                <a:solidFill>
                  <a:schemeClr val="tx1"/>
                </a:solidFill>
              </a:rPr>
              <a:t>, под которым понимаются </a:t>
            </a:r>
            <a:r>
              <a:rPr lang="ru-RU" sz="1200" b="1" dirty="0">
                <a:solidFill>
                  <a:schemeClr val="tx1"/>
                </a:solidFill>
              </a:rPr>
              <a:t>случаи, при </a:t>
            </a:r>
            <a:r>
              <a:rPr lang="ru-RU" sz="1200" b="1" dirty="0" smtClean="0">
                <a:solidFill>
                  <a:schemeClr val="tx1"/>
                </a:solidFill>
              </a:rPr>
              <a:t>которых:</a:t>
            </a:r>
          </a:p>
          <a:p>
            <a:pPr marL="114300" indent="0">
              <a:buNone/>
            </a:pPr>
            <a:r>
              <a:rPr lang="ru-RU" sz="1200" dirty="0" smtClean="0">
                <a:solidFill>
                  <a:schemeClr val="tx1"/>
                </a:solidFill>
              </a:rPr>
              <a:t>руководитель </a:t>
            </a:r>
            <a:r>
              <a:rPr lang="ru-RU" sz="1200" dirty="0">
                <a:solidFill>
                  <a:schemeClr val="tx1"/>
                </a:solidFill>
              </a:rPr>
              <a:t>заказчика, член комиссии по осуществлению закупок, руководитель контрактной службы заказчика, контрактный управляющий </a:t>
            </a:r>
            <a:endParaRPr lang="ru-RU" sz="1200" dirty="0" smtClean="0">
              <a:solidFill>
                <a:schemeClr val="tx1"/>
              </a:solidFill>
            </a:endParaRPr>
          </a:p>
          <a:p>
            <a:pPr marL="114300" indent="0">
              <a:buNone/>
            </a:pPr>
            <a:r>
              <a:rPr lang="ru-RU" sz="1200" b="1" dirty="0" smtClean="0">
                <a:solidFill>
                  <a:schemeClr val="tx1"/>
                </a:solidFill>
              </a:rPr>
              <a:t>- состоят </a:t>
            </a:r>
            <a:r>
              <a:rPr lang="ru-RU" sz="1200" b="1" dirty="0">
                <a:solidFill>
                  <a:schemeClr val="tx1"/>
                </a:solidFill>
              </a:rPr>
              <a:t>в браке с физическими лицами, являющимися выгодоприобретателями</a:t>
            </a:r>
            <a:r>
              <a:rPr lang="ru-RU" sz="1200" dirty="0">
                <a:solidFill>
                  <a:schemeClr val="tx1"/>
                </a:solidFill>
              </a:rPr>
              <a:t>, </a:t>
            </a:r>
            <a:r>
              <a:rPr lang="ru-RU" sz="1200" b="1" dirty="0">
                <a:solidFill>
                  <a:schemeClr val="tx1"/>
                </a:solidFill>
              </a:rPr>
              <a:t>единоличным исполнительным органом хозяйственного общества </a:t>
            </a:r>
            <a:r>
              <a:rPr lang="ru-RU" sz="1200" dirty="0">
                <a:solidFill>
                  <a:schemeClr val="tx1"/>
                </a:solidFill>
              </a:rPr>
              <a:t>(директором, генеральным директором, управляющим, президентом и другими), </a:t>
            </a:r>
            <a:r>
              <a:rPr lang="ru-RU" sz="1200" b="1" dirty="0">
                <a:solidFill>
                  <a:schemeClr val="tx1"/>
                </a:solidFill>
              </a:rPr>
              <a:t>членами коллегиального исполнительного органа хозяйственного общества</a:t>
            </a:r>
            <a:r>
              <a:rPr lang="ru-RU" sz="1200" dirty="0">
                <a:solidFill>
                  <a:schemeClr val="tx1"/>
                </a:solidFill>
              </a:rPr>
              <a:t>, </a:t>
            </a:r>
            <a:r>
              <a:rPr lang="ru-RU" sz="1200" b="1" dirty="0">
                <a:solidFill>
                  <a:schemeClr val="tx1"/>
                </a:solidFill>
              </a:rPr>
              <a:t>руководителем</a:t>
            </a:r>
            <a:r>
              <a:rPr lang="ru-RU" sz="1200" dirty="0">
                <a:solidFill>
                  <a:schemeClr val="tx1"/>
                </a:solidFill>
              </a:rPr>
              <a:t> (директором, генеральным директором) </a:t>
            </a:r>
            <a:r>
              <a:rPr lang="ru-RU" sz="1200" b="1" dirty="0">
                <a:solidFill>
                  <a:schemeClr val="tx1"/>
                </a:solidFill>
              </a:rPr>
              <a:t>учреждения или унитарного предприятия либо иными органами управления юридических лиц - участников закупки</a:t>
            </a:r>
            <a:r>
              <a:rPr lang="ru-RU" sz="1200" dirty="0">
                <a:solidFill>
                  <a:schemeClr val="tx1"/>
                </a:solidFill>
              </a:rPr>
              <a:t>, </a:t>
            </a:r>
            <a:r>
              <a:rPr lang="ru-RU" sz="1200" b="1" dirty="0">
                <a:solidFill>
                  <a:schemeClr val="tx1"/>
                </a:solidFill>
              </a:rPr>
              <a:t>с физическими лицами, в том числе зарегистрированными в качестве индивидуального предпринимателя, - участниками закупки </a:t>
            </a:r>
            <a:endParaRPr lang="ru-RU" sz="1200" b="1" dirty="0" smtClean="0">
              <a:solidFill>
                <a:schemeClr val="tx1"/>
              </a:solidFill>
            </a:endParaRPr>
          </a:p>
          <a:p>
            <a:pPr marL="114300" indent="0">
              <a:buNone/>
            </a:pPr>
            <a:r>
              <a:rPr lang="ru-RU" sz="1200" dirty="0" smtClean="0">
                <a:solidFill>
                  <a:schemeClr val="tx1"/>
                </a:solidFill>
              </a:rPr>
              <a:t>- либо </a:t>
            </a:r>
            <a:r>
              <a:rPr lang="ru-RU" sz="1200" b="1" dirty="0">
                <a:solidFill>
                  <a:schemeClr val="tx1"/>
                </a:solidFill>
              </a:rPr>
              <a:t>являются близкими родственниками </a:t>
            </a:r>
            <a:r>
              <a:rPr lang="ru-RU" sz="1200" dirty="0">
                <a:solidFill>
                  <a:schemeClr val="tx1"/>
                </a:solidFill>
              </a:rPr>
              <a:t>(родственниками по прямой восходящей и нисходящей линии (родителями и детьми, дедушкой, бабушкой и внуками), полнородными и </a:t>
            </a:r>
            <a:r>
              <a:rPr lang="ru-RU" sz="1200" dirty="0" err="1">
                <a:solidFill>
                  <a:schemeClr val="tx1"/>
                </a:solidFill>
              </a:rPr>
              <a:t>неполнородными</a:t>
            </a:r>
            <a:r>
              <a:rPr lang="ru-RU" sz="1200" dirty="0">
                <a:solidFill>
                  <a:schemeClr val="tx1"/>
                </a:solidFill>
              </a:rPr>
              <a:t> (имеющими общих отца или мать) братьями и сестрами), усыновителями или усыновленными указанных физических лиц. </a:t>
            </a:r>
            <a:endParaRPr lang="ru-RU" sz="1200" dirty="0" smtClean="0">
              <a:solidFill>
                <a:schemeClr val="tx1"/>
              </a:solidFill>
            </a:endParaRPr>
          </a:p>
          <a:p>
            <a:pPr marL="114300" indent="0">
              <a:buNone/>
            </a:pPr>
            <a:endParaRPr lang="ru-RU" sz="1200" dirty="0" smtClean="0">
              <a:solidFill>
                <a:schemeClr val="tx1"/>
              </a:solidFill>
            </a:endParaRPr>
          </a:p>
          <a:p>
            <a:pPr marL="114300" indent="0">
              <a:buNone/>
            </a:pPr>
            <a:r>
              <a:rPr lang="ru-RU" sz="1200" dirty="0" smtClean="0">
                <a:solidFill>
                  <a:schemeClr val="tx1"/>
                </a:solidFill>
              </a:rPr>
              <a:t>Под </a:t>
            </a:r>
            <a:r>
              <a:rPr lang="ru-RU" sz="1200" dirty="0">
                <a:solidFill>
                  <a:schemeClr val="tx1"/>
                </a:solidFill>
              </a:rPr>
              <a:t>выгодоприобретателями </a:t>
            </a:r>
            <a:r>
              <a:rPr lang="ru-RU" sz="1200" dirty="0" smtClean="0">
                <a:solidFill>
                  <a:schemeClr val="tx1"/>
                </a:solidFill>
              </a:rPr>
              <a:t>понимаются </a:t>
            </a:r>
            <a:r>
              <a:rPr lang="ru-RU" sz="1200" b="1" dirty="0">
                <a:solidFill>
                  <a:schemeClr val="tx1"/>
                </a:solidFill>
              </a:rPr>
              <a:t>физические лица, владеющие напрямую или косвенно </a:t>
            </a:r>
            <a:r>
              <a:rPr lang="ru-RU" sz="1200" dirty="0">
                <a:solidFill>
                  <a:schemeClr val="tx1"/>
                </a:solidFill>
              </a:rPr>
              <a:t>(через юридическое лицо или через несколько юридических лиц) </a:t>
            </a:r>
            <a:r>
              <a:rPr lang="ru-RU" sz="1200" b="1" dirty="0">
                <a:solidFill>
                  <a:schemeClr val="tx1"/>
                </a:solidFill>
              </a:rPr>
              <a:t>более чем десятью процентами голосующих акций хозяйственного общества либо долей, превышающей десять процентов в уставном капитале хозяйственного </a:t>
            </a:r>
            <a:r>
              <a:rPr lang="ru-RU" sz="1200" b="1" dirty="0" smtClean="0">
                <a:solidFill>
                  <a:schemeClr val="tx1"/>
                </a:solidFill>
              </a:rPr>
              <a:t>общества</a:t>
            </a:r>
            <a:r>
              <a:rPr lang="ru-RU" sz="1200" dirty="0">
                <a:solidFill>
                  <a:schemeClr val="tx1"/>
                </a:solidFill>
              </a:rPr>
              <a:t>.</a:t>
            </a:r>
          </a:p>
        </p:txBody>
      </p:sp>
    </p:spTree>
    <p:extLst>
      <p:ext uri="{BB962C8B-B14F-4D97-AF65-F5344CB8AC3E}">
        <p14:creationId xmlns:p14="http://schemas.microsoft.com/office/powerpoint/2010/main" val="903132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 ОТСУТСТВИЕ КОНФЛИКТА ИНТЕРЕСОВ (п.8 ч.1 ст. 31 44-ФЗ)</a:t>
            </a: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smtClean="0">
              <a:solidFill>
                <a:schemeClr val="tx1"/>
              </a:solidFill>
            </a:endParaRPr>
          </a:p>
          <a:p>
            <a:pPr marL="114300" indent="0">
              <a:buNone/>
            </a:pPr>
            <a:r>
              <a:rPr lang="ru-RU" sz="1200" dirty="0">
                <a:solidFill>
                  <a:schemeClr val="tx1"/>
                </a:solidFill>
              </a:rPr>
              <a:t>Подпунктом  «о» пункта 1  части 1 статьи 43 Федерального закона № 44-ФЗ предусмотрено, что для участия в конкурентном способе заявка на участие в закупке, если иное не предусмотрено указанным Федеральным законом, должна содержать </a:t>
            </a:r>
          </a:p>
          <a:p>
            <a:pPr marL="114300" indent="0">
              <a:buNone/>
            </a:pPr>
            <a:r>
              <a:rPr lang="ru-RU" sz="1200" dirty="0">
                <a:solidFill>
                  <a:schemeClr val="tx1"/>
                </a:solidFill>
              </a:rPr>
              <a:t>декларацию о соответствии участника закупки требованиям, установленным пунктами 3 - 5, 7 - 11 части 1 статьи 31 указанного Федерального закона.</a:t>
            </a:r>
          </a:p>
          <a:p>
            <a:pPr marL="114300" indent="0">
              <a:buNone/>
            </a:pPr>
            <a:endParaRPr lang="ru-RU" sz="1200" dirty="0">
              <a:solidFill>
                <a:schemeClr val="tx1"/>
              </a:solidFill>
            </a:endParaRPr>
          </a:p>
          <a:p>
            <a:pPr marL="114300" indent="0">
              <a:buNone/>
            </a:pPr>
            <a:r>
              <a:rPr lang="ru-RU" sz="1200" dirty="0">
                <a:solidFill>
                  <a:schemeClr val="tx1"/>
                </a:solidFill>
              </a:rPr>
              <a:t>Комиссия по осуществлению закупок вправе проверять соответствие участника закупки указанному требованию</a:t>
            </a:r>
            <a:r>
              <a:rPr lang="ru-RU" sz="1200" dirty="0" smtClean="0">
                <a:solidFill>
                  <a:schemeClr val="tx1"/>
                </a:solidFill>
              </a:rPr>
              <a:t>.</a:t>
            </a:r>
          </a:p>
          <a:p>
            <a:pPr marL="114300" indent="0">
              <a:buNone/>
            </a:pPr>
            <a:endParaRPr lang="ru-RU" sz="1200" dirty="0">
              <a:solidFill>
                <a:schemeClr val="tx1"/>
              </a:solidFill>
            </a:endParaRPr>
          </a:p>
          <a:p>
            <a:pPr marL="114300" indent="0">
              <a:buNone/>
            </a:pPr>
            <a:r>
              <a:rPr lang="ru-RU" sz="1200" dirty="0">
                <a:solidFill>
                  <a:schemeClr val="tx1"/>
                </a:solidFill>
              </a:rPr>
              <a:t>"</a:t>
            </a:r>
            <a:r>
              <a:rPr lang="ru-RU" sz="1200" b="1" dirty="0">
                <a:solidFill>
                  <a:schemeClr val="tx1"/>
                </a:solidFill>
              </a:rPr>
              <a:t>Обзор судебной практики по делам, связанным с разрешением споров о применении пункта 9 части 1 статьи 31 Федерального закона от 5 апреля 2013 года N 44-ФЗ </a:t>
            </a:r>
            <a:r>
              <a:rPr lang="ru-RU" sz="1200" dirty="0">
                <a:solidFill>
                  <a:schemeClr val="tx1"/>
                </a:solidFill>
              </a:rPr>
              <a:t>"О контрактной системе в сфере закупок товаров, работ, услуг для обеспечения государственных и муниципальных нужд" </a:t>
            </a:r>
          </a:p>
          <a:p>
            <a:pPr marL="114300" indent="0">
              <a:buNone/>
            </a:pPr>
            <a:r>
              <a:rPr lang="ru-RU" sz="1200" dirty="0" smtClean="0">
                <a:solidFill>
                  <a:schemeClr val="tx1"/>
                </a:solidFill>
              </a:rPr>
              <a:t>(</a:t>
            </a:r>
            <a:r>
              <a:rPr lang="ru-RU" sz="1200" b="1" dirty="0">
                <a:solidFill>
                  <a:schemeClr val="tx1"/>
                </a:solidFill>
              </a:rPr>
              <a:t>утв. Президиумом Верховного Суда РФ 28.09.2016</a:t>
            </a:r>
            <a:r>
              <a:rPr lang="ru-RU" sz="1200" dirty="0">
                <a:solidFill>
                  <a:schemeClr val="tx1"/>
                </a:solidFill>
              </a:rPr>
              <a:t>) </a:t>
            </a:r>
            <a:endParaRPr lang="ru-RU" sz="1200" dirty="0" smtClean="0">
              <a:solidFill>
                <a:schemeClr val="tx1"/>
              </a:solidFill>
            </a:endParaRPr>
          </a:p>
          <a:p>
            <a:pPr>
              <a:buFontTx/>
              <a:buChar char="-"/>
            </a:pPr>
            <a:r>
              <a:rPr lang="ru-RU" sz="1200" dirty="0" smtClean="0">
                <a:solidFill>
                  <a:schemeClr val="tx1"/>
                </a:solidFill>
              </a:rPr>
              <a:t>Круг </a:t>
            </a:r>
            <a:r>
              <a:rPr lang="ru-RU" sz="1200" dirty="0">
                <a:solidFill>
                  <a:schemeClr val="tx1"/>
                </a:solidFill>
              </a:rPr>
              <a:t>лиц, одновременное участие которых при осуществлении закупок свидетельствует о конфликте интересов, определяется в соответствии с пунктом 9 части 1 статьи 31 Закона N 44-ФЗ. При этом </a:t>
            </a:r>
            <a:r>
              <a:rPr lang="ru-RU" sz="1200" b="1" dirty="0">
                <a:solidFill>
                  <a:schemeClr val="tx1"/>
                </a:solidFill>
              </a:rPr>
              <a:t>конфликт интересов может иметь место не только в отношении руководителей</a:t>
            </a:r>
            <a:r>
              <a:rPr lang="ru-RU" sz="1200" dirty="0">
                <a:solidFill>
                  <a:schemeClr val="tx1"/>
                </a:solidFill>
              </a:rPr>
              <a:t>, указанных в пункте 9 части 1 статьи 31 Закона N 44-ФЗ, но и в отношении должностных лиц (</a:t>
            </a:r>
            <a:r>
              <a:rPr lang="ru-RU" sz="1200" b="1" dirty="0">
                <a:solidFill>
                  <a:schemeClr val="tx1"/>
                </a:solidFill>
              </a:rPr>
              <a:t>в частности, их заместителей</a:t>
            </a:r>
            <a:r>
              <a:rPr lang="ru-RU" sz="1200" dirty="0">
                <a:solidFill>
                  <a:schemeClr val="tx1"/>
                </a:solidFill>
              </a:rPr>
              <a:t>), непосредственно участвующих в осуществлении закупки и </a:t>
            </a:r>
            <a:r>
              <a:rPr lang="ru-RU" sz="1200" b="1" dirty="0">
                <a:solidFill>
                  <a:schemeClr val="tx1"/>
                </a:solidFill>
              </a:rPr>
              <a:t>полномочия которых являются тождественными по функциональным обязанностям полномочиям руководителя</a:t>
            </a:r>
            <a:r>
              <a:rPr lang="ru-RU" sz="1200" dirty="0">
                <a:solidFill>
                  <a:schemeClr val="tx1"/>
                </a:solidFill>
              </a:rPr>
              <a:t>, позволяют влиять на процедуру закупки и результат ее проведения</a:t>
            </a:r>
            <a:r>
              <a:rPr lang="ru-RU" sz="1200" dirty="0" smtClean="0">
                <a:solidFill>
                  <a:schemeClr val="tx1"/>
                </a:solidFill>
              </a:rPr>
              <a:t>.</a:t>
            </a:r>
          </a:p>
          <a:p>
            <a:pPr>
              <a:buFontTx/>
              <a:buChar char="-"/>
            </a:pPr>
            <a:endParaRPr lang="ru-RU" sz="1200" dirty="0">
              <a:solidFill>
                <a:schemeClr val="tx1"/>
              </a:solidFill>
            </a:endParaRPr>
          </a:p>
          <a:p>
            <a:pPr>
              <a:buFontTx/>
              <a:buChar char="-"/>
            </a:pPr>
            <a:r>
              <a:rPr lang="ru-RU" sz="1200" b="1" dirty="0">
                <a:solidFill>
                  <a:schemeClr val="tx1"/>
                </a:solidFill>
              </a:rPr>
              <a:t>Государственный (муниципальный) контракт, заключенный победителем торгов и заказчиком при наличии между ними конфликта интересов, является ничтожным </a:t>
            </a:r>
            <a:r>
              <a:rPr lang="ru-RU" sz="1200" dirty="0">
                <a:solidFill>
                  <a:schemeClr val="tx1"/>
                </a:solidFill>
              </a:rPr>
              <a:t>(пункт 2 статьи </a:t>
            </a:r>
            <a:r>
              <a:rPr lang="ru-RU" sz="1200" dirty="0" smtClean="0">
                <a:solidFill>
                  <a:schemeClr val="tx1"/>
                </a:solidFill>
              </a:rPr>
              <a:t>168</a:t>
            </a:r>
            <a:r>
              <a:rPr lang="ru-RU" sz="1200" dirty="0">
                <a:solidFill>
                  <a:schemeClr val="tx1"/>
                </a:solidFill>
              </a:rPr>
              <a:t> </a:t>
            </a:r>
            <a:r>
              <a:rPr lang="ru-RU" sz="1200" dirty="0" smtClean="0">
                <a:solidFill>
                  <a:schemeClr val="tx1"/>
                </a:solidFill>
              </a:rPr>
              <a:t>ГК </a:t>
            </a:r>
            <a:r>
              <a:rPr lang="ru-RU" sz="1200" dirty="0">
                <a:solidFill>
                  <a:schemeClr val="tx1"/>
                </a:solidFill>
              </a:rPr>
              <a:t>РФ). </a:t>
            </a:r>
          </a:p>
          <a:p>
            <a:pPr>
              <a:buFontTx/>
              <a:buChar char="-"/>
            </a:pPr>
            <a:endParaRPr lang="ru-RU" sz="1200" dirty="0">
              <a:solidFill>
                <a:schemeClr val="tx1"/>
              </a:solidFill>
            </a:endParaRPr>
          </a:p>
          <a:p>
            <a:pPr marL="114300" indent="0">
              <a:buNone/>
            </a:pPr>
            <a:endParaRPr lang="ru-RU" sz="1200" dirty="0">
              <a:solidFill>
                <a:schemeClr val="tx1"/>
              </a:solidFill>
            </a:endParaRPr>
          </a:p>
        </p:txBody>
      </p:sp>
    </p:spTree>
    <p:extLst>
      <p:ext uri="{BB962C8B-B14F-4D97-AF65-F5344CB8AC3E}">
        <p14:creationId xmlns:p14="http://schemas.microsoft.com/office/powerpoint/2010/main" val="2844610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ЕДИНЫЕ ТРЕБОВАНИЯ. требования</a:t>
            </a:r>
            <a:br>
              <a:rPr lang="ru-RU" sz="2800" b="1" dirty="0"/>
            </a:br>
            <a:r>
              <a:rPr lang="ru-RU" sz="2800" b="1" dirty="0"/>
              <a:t>о </a:t>
            </a:r>
            <a:r>
              <a:rPr lang="ru-RU" sz="2800" b="1" dirty="0" err="1"/>
              <a:t>неофшорности</a:t>
            </a:r>
            <a:r>
              <a:rPr lang="ru-RU" sz="2800" b="1" dirty="0"/>
              <a:t>(п.9 ч.1 ст. 31 44-ФЗ)</a:t>
            </a:r>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200" dirty="0" smtClean="0"/>
              <a:t>9) </a:t>
            </a:r>
            <a:r>
              <a:rPr lang="ru-RU" sz="1200" b="1" dirty="0" smtClean="0">
                <a:solidFill>
                  <a:schemeClr val="bg2">
                    <a:lumMod val="50000"/>
                  </a:schemeClr>
                </a:solidFill>
              </a:rPr>
              <a:t>Участник </a:t>
            </a:r>
            <a:r>
              <a:rPr lang="ru-RU" sz="1200" b="1" dirty="0">
                <a:solidFill>
                  <a:schemeClr val="bg2">
                    <a:lumMod val="50000"/>
                  </a:schemeClr>
                </a:solidFill>
              </a:rPr>
              <a:t>закупки не является офшорной компанией</a:t>
            </a:r>
            <a:r>
              <a:rPr lang="ru-RU" sz="1200" dirty="0"/>
              <a:t>, не имеет в составе участников (членов) корпоративного юридического лица или в составе учредителей унитарного юридического лица офшорной компании, а также не имеет офшорных компаний в числе лиц, владеющих напрямую или косвенно (через юридическое лицо или через несколько юридических лиц) более чем десятью процентами голосующих акций хозяйственного общества либо долей, превышающей десять процентов в уставном (складочном) капитале хозяйственного товарищества или общества (п.9 ч.1 ст. 31 44-ФЗ)</a:t>
            </a:r>
          </a:p>
          <a:p>
            <a:pPr marL="137160" indent="0">
              <a:buNone/>
            </a:pPr>
            <a:r>
              <a:rPr lang="ru-RU" sz="1200" dirty="0" smtClean="0"/>
              <a:t>Ужесточение </a:t>
            </a:r>
            <a:r>
              <a:rPr lang="ru-RU" sz="1200" dirty="0"/>
              <a:t>требования о </a:t>
            </a:r>
            <a:r>
              <a:rPr lang="ru-RU" sz="1200" dirty="0" err="1" smtClean="0"/>
              <a:t>неофшорности</a:t>
            </a:r>
            <a:r>
              <a:rPr lang="ru-RU" sz="1200" dirty="0" smtClean="0"/>
              <a:t>.  </a:t>
            </a:r>
          </a:p>
          <a:p>
            <a:pPr marL="137160" indent="0">
              <a:buNone/>
            </a:pP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4152509206"/>
              </p:ext>
            </p:extLst>
          </p:nvPr>
        </p:nvGraphicFramePr>
        <p:xfrm>
          <a:off x="683568" y="3356992"/>
          <a:ext cx="8208912" cy="2913613"/>
        </p:xfrm>
        <a:graphic>
          <a:graphicData uri="http://schemas.openxmlformats.org/drawingml/2006/table">
            <a:tbl>
              <a:tblPr firstRow="1" bandRow="1">
                <a:tableStyleId>{5C22544A-7EE6-4342-B048-85BDC9FD1C3A}</a:tableStyleId>
              </a:tblPr>
              <a:tblGrid>
                <a:gridCol w="2160240"/>
                <a:gridCol w="6048672"/>
              </a:tblGrid>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П. 9 ч. 1 ст. 31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До 31.12.2021</a:t>
                      </a:r>
                    </a:p>
                    <a:p>
                      <a:endParaRPr lang="ru-RU" sz="1100" dirty="0"/>
                    </a:p>
                  </a:txBody>
                  <a:tcPr/>
                </a:tc>
                <a:tc>
                  <a:txBody>
                    <a:bodyPr/>
                    <a:lstStyle/>
                    <a:p>
                      <a:r>
                        <a:rPr lang="ru-RU" sz="1100" dirty="0" smtClean="0"/>
                        <a:t>С 01.01.2022</a:t>
                      </a:r>
                      <a:endParaRPr lang="ru-RU" sz="1100" dirty="0"/>
                    </a:p>
                  </a:txBody>
                  <a:tcPr/>
                </a:tc>
              </a:tr>
              <a:tr h="23192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Участник закупки не является офшорной компанией</a:t>
                      </a:r>
                    </a:p>
                    <a:p>
                      <a:endParaRPr lang="ru-RU" sz="1100" dirty="0"/>
                    </a:p>
                  </a:txBody>
                  <a:tcPr/>
                </a:tc>
                <a:tc>
                  <a:txBody>
                    <a:bodyPr/>
                    <a:lstStyle/>
                    <a:p>
                      <a:r>
                        <a:rPr lang="ru-RU" sz="1100" dirty="0" smtClean="0"/>
                        <a:t>Участник закупки не является офшорной</a:t>
                      </a:r>
                      <a:r>
                        <a:rPr lang="ru-RU" sz="1100" baseline="0" dirty="0" smtClean="0"/>
                        <a:t> </a:t>
                      </a:r>
                      <a:r>
                        <a:rPr lang="ru-RU" sz="1100" dirty="0" smtClean="0"/>
                        <a:t>компанией, </a:t>
                      </a:r>
                      <a:r>
                        <a:rPr lang="ru-RU" sz="1100" b="1" dirty="0" smtClean="0"/>
                        <a:t>не имеет в составе участников</a:t>
                      </a:r>
                      <a:r>
                        <a:rPr lang="ru-RU" sz="1100" b="1" baseline="0" dirty="0" smtClean="0"/>
                        <a:t> </a:t>
                      </a:r>
                      <a:r>
                        <a:rPr lang="ru-RU" sz="1100" b="1" dirty="0" smtClean="0"/>
                        <a:t>(членов) корпоративного ЮЛ или в</a:t>
                      </a:r>
                      <a:r>
                        <a:rPr lang="ru-RU" sz="1100" b="1" baseline="0" dirty="0" smtClean="0"/>
                        <a:t> </a:t>
                      </a:r>
                      <a:r>
                        <a:rPr lang="ru-RU" sz="1100" b="1" dirty="0" smtClean="0"/>
                        <a:t>составе учредителей унитарного ЮЛ</a:t>
                      </a:r>
                      <a:r>
                        <a:rPr lang="ru-RU" sz="1100" b="1" baseline="0" dirty="0" smtClean="0"/>
                        <a:t> </a:t>
                      </a:r>
                      <a:r>
                        <a:rPr lang="ru-RU" sz="1100" b="1" dirty="0" smtClean="0"/>
                        <a:t>офшорной компании, а также не имеет</a:t>
                      </a:r>
                      <a:r>
                        <a:rPr lang="ru-RU" sz="1100" b="1" baseline="0" dirty="0" smtClean="0"/>
                        <a:t> </a:t>
                      </a:r>
                      <a:r>
                        <a:rPr lang="ru-RU" sz="1100" b="1" dirty="0" smtClean="0"/>
                        <a:t>офшорных компаний в числе лиц,</a:t>
                      </a:r>
                    </a:p>
                    <a:p>
                      <a:r>
                        <a:rPr lang="ru-RU" sz="1100" b="1" dirty="0" smtClean="0"/>
                        <a:t>владеющих напрямую или косвенно (через</a:t>
                      </a:r>
                      <a:r>
                        <a:rPr lang="ru-RU" sz="1100" b="1" baseline="0" dirty="0" smtClean="0"/>
                        <a:t> </a:t>
                      </a:r>
                      <a:r>
                        <a:rPr lang="ru-RU" sz="1100" b="1" dirty="0" smtClean="0"/>
                        <a:t>ЮЛ или через несколько ЮЛ) более чем</a:t>
                      </a:r>
                      <a:r>
                        <a:rPr lang="ru-RU" sz="1100" b="1" baseline="0" dirty="0" smtClean="0"/>
                        <a:t> </a:t>
                      </a:r>
                      <a:r>
                        <a:rPr lang="ru-RU" sz="1100" b="1" dirty="0" smtClean="0"/>
                        <a:t>10 % голосующих акций хозяйственного</a:t>
                      </a:r>
                      <a:r>
                        <a:rPr lang="ru-RU" sz="1100" b="1" baseline="0" dirty="0" smtClean="0"/>
                        <a:t> </a:t>
                      </a:r>
                      <a:r>
                        <a:rPr lang="ru-RU" sz="1100" b="1" dirty="0" smtClean="0"/>
                        <a:t>общества либо долей, превышающей 10 %</a:t>
                      </a:r>
                      <a:r>
                        <a:rPr lang="ru-RU" sz="1100" b="1" baseline="0" dirty="0" smtClean="0"/>
                        <a:t> </a:t>
                      </a:r>
                      <a:r>
                        <a:rPr lang="ru-RU" sz="1100" b="1" dirty="0" smtClean="0"/>
                        <a:t>в уставном (складочном) капитале</a:t>
                      </a:r>
                      <a:r>
                        <a:rPr lang="ru-RU" sz="1100" b="1" baseline="0" dirty="0" smtClean="0"/>
                        <a:t> </a:t>
                      </a:r>
                      <a:r>
                        <a:rPr lang="ru-RU" sz="1100" b="1" dirty="0" smtClean="0"/>
                        <a:t>хозяйственного товарищества или</a:t>
                      </a:r>
                      <a:r>
                        <a:rPr lang="ru-RU" sz="1100" b="1" baseline="0" dirty="0" smtClean="0"/>
                        <a:t> </a:t>
                      </a:r>
                      <a:r>
                        <a:rPr lang="ru-RU" sz="1100" b="1" dirty="0" smtClean="0"/>
                        <a:t>общества</a:t>
                      </a:r>
                      <a:endParaRPr lang="ru-RU" sz="1100" b="1" dirty="0"/>
                    </a:p>
                  </a:txBody>
                  <a:tcPr/>
                </a:tc>
              </a:tr>
            </a:tbl>
          </a:graphicData>
        </a:graphic>
      </p:graphicFrame>
    </p:spTree>
    <p:extLst>
      <p:ext uri="{BB962C8B-B14F-4D97-AF65-F5344CB8AC3E}">
        <p14:creationId xmlns:p14="http://schemas.microsoft.com/office/powerpoint/2010/main" val="362505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600" b="1" dirty="0"/>
              <a:t>Информационное письмо Минфина России от 14.02.2022 N 24-01-09/10138 "О направлении информации о применении Федерального закона от 5 апреля 2013 г. N 44-ФЗ в редакции Федерального закона от 2 июля 2021 г. N 360-ФЗ"</a:t>
            </a:r>
          </a:p>
        </p:txBody>
      </p:sp>
      <p:sp>
        <p:nvSpPr>
          <p:cNvPr id="3" name="Объект 2"/>
          <p:cNvSpPr>
            <a:spLocks noGrp="1"/>
          </p:cNvSpPr>
          <p:nvPr>
            <p:ph idx="1"/>
          </p:nvPr>
        </p:nvSpPr>
        <p:spPr>
          <a:xfrm>
            <a:off x="457200" y="1700808"/>
            <a:ext cx="8219256" cy="4896544"/>
          </a:xfrm>
        </p:spPr>
        <p:txBody>
          <a:bodyPr>
            <a:noAutofit/>
          </a:bodyPr>
          <a:lstStyle/>
          <a:p>
            <a:pPr marL="114300" indent="0">
              <a:buNone/>
            </a:pPr>
            <a:r>
              <a:rPr lang="ru-RU" sz="1050" b="1" dirty="0">
                <a:solidFill>
                  <a:schemeClr val="tx1"/>
                </a:solidFill>
              </a:rPr>
              <a:t>3. О предъявлении единых требований к участникам закупок при осуществлении закупки у единственного поставщика (подрядчика, исполнителя) в случаях, предусмотренных пунктами 4, 5, 18, 30, 42, 49, 54 и 59 части 1 статьи 93 Закона N 44-ФЗ.</a:t>
            </a:r>
            <a:endParaRPr lang="ru-RU" sz="1050" dirty="0">
              <a:solidFill>
                <a:schemeClr val="tx1"/>
              </a:solidFill>
            </a:endParaRPr>
          </a:p>
          <a:p>
            <a:pPr marL="114300" indent="0">
              <a:buNone/>
            </a:pPr>
            <a:endParaRPr lang="ru-RU" sz="1050" dirty="0" smtClean="0">
              <a:solidFill>
                <a:schemeClr val="tx1"/>
              </a:solidFill>
            </a:endParaRPr>
          </a:p>
          <a:p>
            <a:pPr marL="114300" indent="0">
              <a:buNone/>
            </a:pPr>
            <a:r>
              <a:rPr lang="ru-RU" sz="1050" dirty="0" smtClean="0">
                <a:solidFill>
                  <a:schemeClr val="tx1"/>
                </a:solidFill>
              </a:rPr>
              <a:t>В </a:t>
            </a:r>
            <a:r>
              <a:rPr lang="ru-RU" sz="1050" dirty="0">
                <a:solidFill>
                  <a:schemeClr val="tx1"/>
                </a:solidFill>
              </a:rPr>
              <a:t>соответствии с положениями частей 1 и 7 статьи 31 Закона N 44-ФЗ единые требования предъявляются в равной мере ко всем участникам закупок, в том числе при осуществлении закупки у единственного поставщика (подрядчика, исполнителя) в случаях, предусмотренных пунктами 4, 5, 18, 30, 42, 49, 54 и 59 части 1 статьи 93 Закона N 44-ФЗ.</a:t>
            </a:r>
          </a:p>
          <a:p>
            <a:pPr marL="114300" indent="0">
              <a:buNone/>
            </a:pPr>
            <a:r>
              <a:rPr lang="ru-RU" sz="1050" dirty="0">
                <a:solidFill>
                  <a:schemeClr val="tx1"/>
                </a:solidFill>
              </a:rPr>
              <a:t>Следует отметить, что часть 5 статьи 31 Закона N 44-ФЗ устанавливает, что извещение об осуществлении закупки </a:t>
            </a:r>
            <a:r>
              <a:rPr lang="ru-RU" sz="1050" dirty="0" smtClean="0">
                <a:solidFill>
                  <a:schemeClr val="tx1"/>
                </a:solidFill>
              </a:rPr>
              <a:t>должно </a:t>
            </a:r>
            <a:r>
              <a:rPr lang="ru-RU" sz="1050" dirty="0">
                <a:solidFill>
                  <a:schemeClr val="tx1"/>
                </a:solidFill>
              </a:rPr>
              <a:t>содержать указание на установленные единые требования.</a:t>
            </a:r>
          </a:p>
          <a:p>
            <a:pPr marL="114300" indent="0">
              <a:buNone/>
            </a:pPr>
            <a:r>
              <a:rPr lang="ru-RU" sz="1050" dirty="0">
                <a:solidFill>
                  <a:schemeClr val="tx1"/>
                </a:solidFill>
              </a:rPr>
              <a:t>Часть 5 статьи 31 Закона N 44-ФЗ имеет самостоятельный предмет регулирования, в связи с чем ее положения реализуются при осуществлении закупок, при проведении которых формируются соответственно извещение об осуществлении закупки и документация о закупке, и не исключают предъявление в соответствии с частями 1 и 7 статьи 31 Закона N 44-ФЗ единых требований при осуществлении закупок у единственного поставщика (подрядчика, исполнителя) в вышеуказанных случаях.</a:t>
            </a:r>
          </a:p>
          <a:p>
            <a:pPr marL="114300" indent="0">
              <a:buNone/>
            </a:pPr>
            <a:endParaRPr lang="ru-RU" sz="1050" dirty="0" smtClean="0">
              <a:solidFill>
                <a:schemeClr val="tx1"/>
              </a:solidFill>
            </a:endParaRPr>
          </a:p>
          <a:p>
            <a:pPr marL="114300" indent="0">
              <a:buNone/>
            </a:pPr>
            <a:r>
              <a:rPr lang="ru-RU" sz="1050" dirty="0" smtClean="0">
                <a:solidFill>
                  <a:schemeClr val="tx1"/>
                </a:solidFill>
              </a:rPr>
              <a:t>С </a:t>
            </a:r>
            <a:r>
              <a:rPr lang="ru-RU" sz="1050" dirty="0">
                <a:solidFill>
                  <a:schemeClr val="tx1"/>
                </a:solidFill>
              </a:rPr>
              <a:t>учетом изложенного при осуществлении закупки у единственного поставщика (подрядчика, исполнителя) в случаях, предусмотренных пунктами 4, 5, 18, 30, 42, 49, 54 и 59 части 1 статьи </a:t>
            </a:r>
            <a:r>
              <a:rPr lang="ru-RU" sz="1050" dirty="0" smtClean="0">
                <a:solidFill>
                  <a:schemeClr val="tx1"/>
                </a:solidFill>
              </a:rPr>
              <a:t>93</a:t>
            </a:r>
            <a:r>
              <a:rPr lang="ru-RU" sz="1050" dirty="0">
                <a:solidFill>
                  <a:schemeClr val="tx1"/>
                </a:solidFill>
              </a:rPr>
              <a:t> </a:t>
            </a:r>
            <a:r>
              <a:rPr lang="ru-RU" sz="1050" dirty="0" smtClean="0">
                <a:solidFill>
                  <a:schemeClr val="tx1"/>
                </a:solidFill>
              </a:rPr>
              <a:t>Закона </a:t>
            </a:r>
            <a:r>
              <a:rPr lang="ru-RU" sz="1050" dirty="0">
                <a:solidFill>
                  <a:schemeClr val="tx1"/>
                </a:solidFill>
              </a:rPr>
              <a:t>N 44-ФЗ, заказчик предъявляет единые требования к участникам закупки.</a:t>
            </a:r>
          </a:p>
          <a:p>
            <a:pPr marL="114300" indent="0">
              <a:buNone/>
            </a:pPr>
            <a:r>
              <a:rPr lang="ru-RU" sz="1050" dirty="0">
                <a:solidFill>
                  <a:schemeClr val="tx1"/>
                </a:solidFill>
              </a:rPr>
              <a:t>Указанные изменения части 1 статьи 31 Закона N 44-ФЗ </a:t>
            </a:r>
            <a:r>
              <a:rPr lang="ru-RU" sz="1050" b="1" dirty="0">
                <a:solidFill>
                  <a:schemeClr val="tx1"/>
                </a:solidFill>
              </a:rPr>
              <a:t>внесены </a:t>
            </a:r>
            <a:r>
              <a:rPr lang="ru-RU" sz="1050" b="1" dirty="0" smtClean="0">
                <a:solidFill>
                  <a:schemeClr val="tx1"/>
                </a:solidFill>
              </a:rPr>
              <a:t>Законом</a:t>
            </a:r>
            <a:r>
              <a:rPr lang="ru-RU" sz="1050" b="1" dirty="0">
                <a:solidFill>
                  <a:schemeClr val="tx1"/>
                </a:solidFill>
              </a:rPr>
              <a:t> </a:t>
            </a:r>
            <a:r>
              <a:rPr lang="ru-RU" sz="1050" b="1" dirty="0" smtClean="0">
                <a:solidFill>
                  <a:schemeClr val="tx1"/>
                </a:solidFill>
              </a:rPr>
              <a:t>N </a:t>
            </a:r>
            <a:r>
              <a:rPr lang="ru-RU" sz="1050" b="1" dirty="0">
                <a:solidFill>
                  <a:schemeClr val="tx1"/>
                </a:solidFill>
              </a:rPr>
              <a:t>360-ФЗ с целью урегулирования возникавших вопросов контроля за соблюдением законодательства Российской Федерации о контрактной системе в сфере закупок</a:t>
            </a:r>
            <a:r>
              <a:rPr lang="ru-RU" sz="1050" dirty="0">
                <a:solidFill>
                  <a:schemeClr val="tx1"/>
                </a:solidFill>
              </a:rPr>
              <a:t>, при осуществлении которого органы контроля </a:t>
            </a:r>
            <a:r>
              <a:rPr lang="ru-RU" sz="1050" b="1" dirty="0">
                <a:solidFill>
                  <a:schemeClr val="tx1"/>
                </a:solidFill>
              </a:rPr>
              <a:t>исходили из обязанности заказчика проверить соответствия участника закупки при осуществлении закупки любым способом, включая закупку у единственного поставщика (подрядчика, исполнителя) независимо от случая ее осуществления</a:t>
            </a:r>
            <a:r>
              <a:rPr lang="ru-RU" sz="1050" dirty="0">
                <a:solidFill>
                  <a:schemeClr val="tx1"/>
                </a:solidFill>
              </a:rPr>
              <a:t>.</a:t>
            </a:r>
          </a:p>
          <a:p>
            <a:pPr marL="114300" indent="0">
              <a:buNone/>
            </a:pPr>
            <a:r>
              <a:rPr lang="ru-RU" sz="1050" dirty="0">
                <a:solidFill>
                  <a:schemeClr val="tx1"/>
                </a:solidFill>
              </a:rPr>
              <a:t>При этом обеспечение соответствия участников закупок единым требованиям при осуществлении закупок у единственного поставщика (подрядчика, исполнителя) осуществляется заказчиком в прежнем порядке, применявшемся до издания Закона N 360-ФЗ, в частности путем принятия заказчиком зависящих от него разумных и законных мер.</a:t>
            </a:r>
          </a:p>
          <a:p>
            <a:pPr marL="137160" indent="0">
              <a:buNone/>
            </a:pPr>
            <a:endParaRPr lang="ru-RU" sz="1050" dirty="0">
              <a:solidFill>
                <a:schemeClr val="tx1"/>
              </a:solidFill>
            </a:endParaRPr>
          </a:p>
        </p:txBody>
      </p:sp>
    </p:spTree>
    <p:extLst>
      <p:ext uri="{BB962C8B-B14F-4D97-AF65-F5344CB8AC3E}">
        <p14:creationId xmlns:p14="http://schemas.microsoft.com/office/powerpoint/2010/main" val="2275049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a:t>
            </a:r>
            <a:r>
              <a:rPr lang="ru-RU" sz="2000" b="1" dirty="0"/>
              <a:t>. требования</a:t>
            </a:r>
            <a:br>
              <a:rPr lang="ru-RU" sz="2000" b="1" dirty="0"/>
            </a:br>
            <a:r>
              <a:rPr lang="ru-RU" sz="2000" b="1" dirty="0"/>
              <a:t>о </a:t>
            </a:r>
            <a:r>
              <a:rPr lang="ru-RU" sz="2000" b="1" dirty="0" err="1"/>
              <a:t>неофшорности</a:t>
            </a:r>
            <a:r>
              <a:rPr lang="ru-RU" sz="2000" b="1" dirty="0"/>
              <a:t>(п.9 ч.1 ст. 31 44-ФЗ)</a:t>
            </a:r>
          </a:p>
        </p:txBody>
      </p:sp>
      <p:sp>
        <p:nvSpPr>
          <p:cNvPr id="3" name="Объект 2"/>
          <p:cNvSpPr>
            <a:spLocks noGrp="1"/>
          </p:cNvSpPr>
          <p:nvPr>
            <p:ph idx="1"/>
          </p:nvPr>
        </p:nvSpPr>
        <p:spPr>
          <a:xfrm>
            <a:off x="457200" y="1752600"/>
            <a:ext cx="8219256" cy="4916760"/>
          </a:xfrm>
        </p:spPr>
        <p:txBody>
          <a:bodyPr>
            <a:noAutofit/>
          </a:bodyPr>
          <a:lstStyle/>
          <a:p>
            <a:pPr marL="114300" indent="0">
              <a:buNone/>
            </a:pPr>
            <a:r>
              <a:rPr lang="ru-RU" sz="1200" b="1" dirty="0" smtClean="0">
                <a:solidFill>
                  <a:schemeClr val="bg2">
                    <a:lumMod val="50000"/>
                  </a:schemeClr>
                </a:solidFill>
              </a:rPr>
              <a:t>Участник </a:t>
            </a:r>
            <a:r>
              <a:rPr lang="ru-RU" sz="1200" b="1" dirty="0">
                <a:solidFill>
                  <a:schemeClr val="bg2">
                    <a:lumMod val="50000"/>
                  </a:schemeClr>
                </a:solidFill>
              </a:rPr>
              <a:t>закупки не является офшорной компанией</a:t>
            </a:r>
            <a:r>
              <a:rPr lang="ru-RU" sz="1200" dirty="0">
                <a:solidFill>
                  <a:schemeClr val="tx1"/>
                </a:solidFill>
              </a:rPr>
              <a:t>, не имеет в составе участников (членов) корпоративного юридического лица или в составе учредителей унитарного юридического лица офшорной компании, а также не имеет офшорных компаний в числе лиц, владеющих напрямую или косвенно (через юридическое лицо или через несколько юридических лиц) более чем десятью процентами голосующих акций хозяйственного общества либо долей, превышающей десять процентов в уставном (складочном) капитале хозяйственного товарищества или </a:t>
            </a:r>
            <a:r>
              <a:rPr lang="ru-RU" sz="1200" dirty="0" smtClean="0">
                <a:solidFill>
                  <a:schemeClr val="tx1"/>
                </a:solidFill>
              </a:rPr>
              <a:t>общества (п.9 ч.1 ст. 31 44-ФЗ).</a:t>
            </a:r>
          </a:p>
          <a:p>
            <a:pPr marL="114300" indent="0">
              <a:buNone/>
            </a:pPr>
            <a:endParaRPr lang="ru-RU" sz="1200" dirty="0">
              <a:solidFill>
                <a:schemeClr val="tx1"/>
              </a:solidFill>
            </a:endParaRPr>
          </a:p>
          <a:p>
            <a:pPr marL="114300" indent="0">
              <a:buNone/>
            </a:pPr>
            <a:r>
              <a:rPr lang="ru-RU" sz="1200" dirty="0" smtClean="0">
                <a:solidFill>
                  <a:schemeClr val="tx1"/>
                </a:solidFill>
              </a:rPr>
              <a:t>Не </a:t>
            </a:r>
            <a:r>
              <a:rPr lang="ru-RU" sz="1200" dirty="0">
                <a:solidFill>
                  <a:schemeClr val="tx1"/>
                </a:solidFill>
              </a:rPr>
              <a:t>допускается регистрация офшорных компаний в единой информационной системе в качестве участников </a:t>
            </a:r>
            <a:r>
              <a:rPr lang="ru-RU" sz="1200" dirty="0" smtClean="0">
                <a:solidFill>
                  <a:schemeClr val="tx1"/>
                </a:solidFill>
              </a:rPr>
              <a:t>закупок (ч.3 ст. 24.2 44-ФЗ).</a:t>
            </a:r>
          </a:p>
          <a:p>
            <a:pPr marL="114300" indent="0">
              <a:buNone/>
            </a:pPr>
            <a:r>
              <a:rPr lang="ru-RU" sz="1200" dirty="0">
                <a:solidFill>
                  <a:schemeClr val="tx1"/>
                </a:solidFill>
              </a:rPr>
              <a:t>Тот факт, что участник закупки не является офшорной компанией, подтверждается уже тем, что он прошел регистрацию в ЕРУЗ</a:t>
            </a:r>
            <a:r>
              <a:rPr lang="ru-RU" sz="1200" dirty="0" smtClean="0">
                <a:solidFill>
                  <a:schemeClr val="tx1"/>
                </a:solidFill>
              </a:rPr>
              <a:t>.</a:t>
            </a:r>
          </a:p>
          <a:p>
            <a:pPr marL="114300" indent="0">
              <a:buNone/>
            </a:pPr>
            <a:r>
              <a:rPr lang="ru-RU" sz="1200" dirty="0" smtClean="0">
                <a:solidFill>
                  <a:schemeClr val="tx1"/>
                </a:solidFill>
              </a:rPr>
              <a:t>Получение </a:t>
            </a:r>
            <a:r>
              <a:rPr lang="ru-RU" sz="1200" dirty="0">
                <a:solidFill>
                  <a:schemeClr val="tx1"/>
                </a:solidFill>
              </a:rPr>
              <a:t>информации о включении страны </a:t>
            </a:r>
            <a:r>
              <a:rPr lang="ru-RU" sz="1200" dirty="0" smtClean="0">
                <a:solidFill>
                  <a:schemeClr val="tx1"/>
                </a:solidFill>
              </a:rPr>
              <a:t>регистрации в </a:t>
            </a:r>
            <a:r>
              <a:rPr lang="ru-RU" sz="1200" dirty="0">
                <a:solidFill>
                  <a:schemeClr val="tx1"/>
                </a:solidFill>
              </a:rPr>
              <a:t>предусмотренный подпунктом 1 пункта 3 статьи 284 </a:t>
            </a:r>
            <a:r>
              <a:rPr lang="ru-RU" sz="1200" dirty="0" smtClean="0">
                <a:solidFill>
                  <a:schemeClr val="tx1"/>
                </a:solidFill>
              </a:rPr>
              <a:t>НК РФ перечень </a:t>
            </a:r>
            <a:r>
              <a:rPr lang="ru-RU" sz="1200" dirty="0">
                <a:solidFill>
                  <a:schemeClr val="tx1"/>
                </a:solidFill>
              </a:rPr>
              <a:t>государств и территорий, 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(офшорные зоны</a:t>
            </a:r>
            <a:r>
              <a:rPr lang="ru-RU" sz="1200" dirty="0" smtClean="0">
                <a:solidFill>
                  <a:schemeClr val="tx1"/>
                </a:solidFill>
              </a:rPr>
              <a:t>) является </a:t>
            </a:r>
            <a:r>
              <a:rPr lang="ru-RU" sz="1200" dirty="0">
                <a:solidFill>
                  <a:schemeClr val="tx1"/>
                </a:solidFill>
              </a:rPr>
              <a:t>основанием для </a:t>
            </a:r>
            <a:r>
              <a:rPr lang="ru-RU" sz="1200" dirty="0" smtClean="0">
                <a:solidFill>
                  <a:schemeClr val="tx1"/>
                </a:solidFill>
              </a:rPr>
              <a:t>исключения </a:t>
            </a:r>
            <a:r>
              <a:rPr lang="ru-RU" sz="1200" dirty="0">
                <a:solidFill>
                  <a:schemeClr val="tx1"/>
                </a:solidFill>
              </a:rPr>
              <a:t>из реестра участников и прекращение регистрации в единой информационной </a:t>
            </a:r>
            <a:r>
              <a:rPr lang="ru-RU" sz="1200" dirty="0" smtClean="0">
                <a:solidFill>
                  <a:schemeClr val="tx1"/>
                </a:solidFill>
              </a:rPr>
              <a:t>системе (п 23 Правил)</a:t>
            </a:r>
            <a:endParaRPr lang="ru-RU" sz="1200" dirty="0">
              <a:solidFill>
                <a:schemeClr val="tx1"/>
              </a:solidFill>
            </a:endParaRPr>
          </a:p>
          <a:p>
            <a:pPr marL="114300" indent="0">
              <a:buNone/>
            </a:pPr>
            <a:endParaRPr lang="ru-RU" sz="1200" dirty="0">
              <a:solidFill>
                <a:schemeClr val="tx1"/>
              </a:solidFill>
            </a:endParaRPr>
          </a:p>
          <a:p>
            <a:pPr marL="114300" indent="0">
              <a:buNone/>
            </a:pPr>
            <a:r>
              <a:rPr lang="ru-RU" sz="1200" dirty="0"/>
              <a:t>Офшорная зона — это государство или территория, на которых действуют льготные налоговые режимы, их перечень приведен в приказе Минфина № 108н от 13.11.2007. </a:t>
            </a:r>
            <a:endParaRPr lang="ru-RU" sz="1200" dirty="0" smtClean="0"/>
          </a:p>
          <a:p>
            <a:pPr marL="114300" indent="0">
              <a:buNone/>
            </a:pPr>
            <a:endParaRPr lang="ru-RU" sz="1200" dirty="0"/>
          </a:p>
          <a:p>
            <a:pPr marL="114300" indent="0">
              <a:buNone/>
            </a:pPr>
            <a:r>
              <a:rPr lang="ru-RU" sz="1200" dirty="0" smtClean="0"/>
              <a:t>Приказом утвержден  Перечень государств </a:t>
            </a:r>
            <a:r>
              <a:rPr lang="ru-RU" sz="1200" dirty="0"/>
              <a:t>и территорий, 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(офшорные зоны</a:t>
            </a:r>
            <a:r>
              <a:rPr lang="ru-RU" sz="1200" dirty="0" smtClean="0"/>
              <a:t>).</a:t>
            </a:r>
          </a:p>
          <a:p>
            <a:pPr marL="114300" indent="0">
              <a:buNone/>
            </a:pPr>
            <a:endParaRPr lang="ru-RU" sz="1200" dirty="0"/>
          </a:p>
          <a:p>
            <a:pPr marL="114300" indent="0">
              <a:buNone/>
            </a:pPr>
            <a:endParaRPr lang="ru-RU" sz="1200" dirty="0">
              <a:solidFill>
                <a:schemeClr val="tx1"/>
              </a:solidFill>
            </a:endParaRPr>
          </a:p>
        </p:txBody>
      </p:sp>
    </p:spTree>
    <p:extLst>
      <p:ext uri="{BB962C8B-B14F-4D97-AF65-F5344CB8AC3E}">
        <p14:creationId xmlns:p14="http://schemas.microsoft.com/office/powerpoint/2010/main" val="787695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a:t>
            </a:r>
            <a:r>
              <a:rPr lang="ru-RU" sz="2000" b="1" dirty="0"/>
              <a:t>. требования</a:t>
            </a:r>
            <a:br>
              <a:rPr lang="ru-RU" sz="2000" b="1" dirty="0"/>
            </a:br>
            <a:r>
              <a:rPr lang="ru-RU" sz="2000" b="1" dirty="0"/>
              <a:t>о </a:t>
            </a:r>
            <a:r>
              <a:rPr lang="ru-RU" sz="2000" b="1" dirty="0" err="1" smtClean="0"/>
              <a:t>неофшорности</a:t>
            </a:r>
            <a:r>
              <a:rPr lang="ru-RU" sz="2000" b="1" dirty="0" smtClean="0"/>
              <a:t> (</a:t>
            </a:r>
            <a:r>
              <a:rPr lang="ru-RU" sz="2000" b="1" dirty="0"/>
              <a:t>п.9 ч.1 ст. 31 44-ФЗ)</a:t>
            </a:r>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a:p>
          <a:p>
            <a:pPr marL="114300" indent="0">
              <a:buNone/>
            </a:pPr>
            <a:r>
              <a:rPr lang="ru-RU" sz="1600" dirty="0">
                <a:solidFill>
                  <a:schemeClr val="tx1"/>
                </a:solidFill>
              </a:rPr>
              <a:t>В силу части 8 статьи  31 Закона о контрактной системе </a:t>
            </a:r>
          </a:p>
          <a:p>
            <a:pPr marL="114300" indent="0">
              <a:buNone/>
            </a:pPr>
            <a:r>
              <a:rPr lang="ru-RU" sz="1600" b="1" dirty="0">
                <a:solidFill>
                  <a:schemeClr val="tx1"/>
                </a:solidFill>
              </a:rPr>
              <a:t>комиссия по осуществлению закупок обязана проверить соответствие участников закупок </a:t>
            </a:r>
            <a:r>
              <a:rPr lang="ru-RU" sz="1600" b="1" dirty="0" smtClean="0">
                <a:solidFill>
                  <a:schemeClr val="tx1"/>
                </a:solidFill>
              </a:rPr>
              <a:t>требованию о </a:t>
            </a:r>
            <a:r>
              <a:rPr lang="ru-RU" sz="1600" b="1" dirty="0" err="1" smtClean="0">
                <a:solidFill>
                  <a:schemeClr val="tx1"/>
                </a:solidFill>
              </a:rPr>
              <a:t>неофшорности</a:t>
            </a:r>
            <a:r>
              <a:rPr lang="ru-RU" sz="1600" dirty="0" smtClean="0">
                <a:solidFill>
                  <a:schemeClr val="tx1"/>
                </a:solidFill>
              </a:rPr>
              <a:t>  если не проводится электронная процедура!! </a:t>
            </a:r>
          </a:p>
          <a:p>
            <a:pPr marL="114300" indent="0">
              <a:buNone/>
            </a:pPr>
            <a:endParaRPr lang="ru-RU" sz="1600" dirty="0">
              <a:solidFill>
                <a:schemeClr val="tx1"/>
              </a:solidFill>
            </a:endParaRPr>
          </a:p>
          <a:p>
            <a:pPr marL="114300" indent="0">
              <a:buNone/>
            </a:pPr>
            <a:r>
              <a:rPr lang="ru-RU" sz="1600" dirty="0" smtClean="0">
                <a:solidFill>
                  <a:schemeClr val="tx1"/>
                </a:solidFill>
              </a:rPr>
              <a:t>Необходимо помнить </a:t>
            </a:r>
            <a:r>
              <a:rPr lang="ru-RU" sz="1600" b="1" dirty="0" smtClean="0">
                <a:solidFill>
                  <a:schemeClr val="tx1"/>
                </a:solidFill>
              </a:rPr>
              <a:t>о закупках малого объема по пунктам 4</a:t>
            </a:r>
            <a:r>
              <a:rPr lang="ru-RU" sz="1600" b="1" dirty="0">
                <a:solidFill>
                  <a:schemeClr val="tx1"/>
                </a:solidFill>
              </a:rPr>
              <a:t>, </a:t>
            </a:r>
            <a:r>
              <a:rPr lang="ru-RU" sz="1600" b="1" dirty="0" smtClean="0">
                <a:solidFill>
                  <a:schemeClr val="tx1"/>
                </a:solidFill>
              </a:rPr>
              <a:t>5 ч.1 ст. 93 44-ФЗ!</a:t>
            </a:r>
          </a:p>
          <a:p>
            <a:pPr marL="114300" indent="0">
              <a:buNone/>
            </a:pPr>
            <a:endParaRPr lang="ru-RU" sz="1600" b="1" dirty="0">
              <a:solidFill>
                <a:schemeClr val="tx1"/>
              </a:solidFill>
            </a:endParaRPr>
          </a:p>
          <a:p>
            <a:pPr marL="114300" indent="0">
              <a:buNone/>
            </a:pPr>
            <a:r>
              <a:rPr lang="ru-RU" sz="1600" dirty="0">
                <a:solidFill>
                  <a:schemeClr val="tx1"/>
                </a:solidFill>
              </a:rPr>
              <a:t>Комиссия по осуществлению закупок вправе проверять </a:t>
            </a:r>
            <a:r>
              <a:rPr lang="ru-RU" sz="1600" dirty="0" smtClean="0">
                <a:solidFill>
                  <a:schemeClr val="tx1"/>
                </a:solidFill>
              </a:rPr>
              <a:t>при </a:t>
            </a:r>
            <a:r>
              <a:rPr lang="ru-RU" sz="1600" dirty="0">
                <a:solidFill>
                  <a:schemeClr val="tx1"/>
                </a:solidFill>
              </a:rPr>
              <a:t>проведении электронных процедур требованию, указанному в пункте 10 части 1 </a:t>
            </a:r>
            <a:r>
              <a:rPr lang="ru-RU" sz="1600" dirty="0" smtClean="0">
                <a:solidFill>
                  <a:schemeClr val="tx1"/>
                </a:solidFill>
              </a:rPr>
              <a:t>ст. 31 44-ФЗ. </a:t>
            </a:r>
            <a:endParaRPr lang="ru-RU" sz="1600" dirty="0">
              <a:solidFill>
                <a:schemeClr val="tx1"/>
              </a:solidFill>
            </a:endParaRPr>
          </a:p>
        </p:txBody>
      </p:sp>
    </p:spTree>
    <p:extLst>
      <p:ext uri="{BB962C8B-B14F-4D97-AF65-F5344CB8AC3E}">
        <p14:creationId xmlns:p14="http://schemas.microsoft.com/office/powerpoint/2010/main" val="3326046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 отсутствие у участника закупки ограничений для участия </a:t>
            </a:r>
            <a:r>
              <a:rPr lang="ru-RU" sz="2000" b="1" dirty="0"/>
              <a:t>в </a:t>
            </a:r>
            <a:r>
              <a:rPr lang="ru-RU" sz="2000" b="1" dirty="0" smtClean="0"/>
              <a:t>закупках (</a:t>
            </a:r>
            <a:r>
              <a:rPr lang="ru-RU" sz="2000" b="1" dirty="0"/>
              <a:t>п.11 ч.1 ст. 31 44-ФЗ)</a:t>
            </a:r>
            <a:br>
              <a:rPr lang="ru-RU" sz="2000" b="1" dirty="0"/>
            </a:b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r>
              <a:rPr lang="ru-RU" sz="1600" dirty="0" smtClean="0">
                <a:solidFill>
                  <a:schemeClr val="tx1"/>
                </a:solidFill>
              </a:rPr>
              <a:t>10) </a:t>
            </a:r>
            <a:r>
              <a:rPr lang="ru-RU" sz="1600" b="1" dirty="0">
                <a:solidFill>
                  <a:schemeClr val="bg2">
                    <a:lumMod val="50000"/>
                  </a:schemeClr>
                </a:solidFill>
              </a:rPr>
              <a:t>отсутствие у участника закупки ограничений для участия в закупках</a:t>
            </a:r>
            <a:r>
              <a:rPr lang="ru-RU" sz="1600" dirty="0">
                <a:solidFill>
                  <a:schemeClr val="tx1"/>
                </a:solidFill>
              </a:rPr>
              <a:t>, установленных законодательством Российской </a:t>
            </a:r>
            <a:r>
              <a:rPr lang="ru-RU" sz="1600" dirty="0" smtClean="0">
                <a:solidFill>
                  <a:schemeClr val="tx1"/>
                </a:solidFill>
              </a:rPr>
              <a:t>Федерации (п.11 ч.1 ст. 31 44-ФЗ).</a:t>
            </a:r>
          </a:p>
          <a:p>
            <a:endParaRPr lang="ru-RU" sz="1600" dirty="0">
              <a:solidFill>
                <a:schemeClr val="tx1"/>
              </a:solidFill>
            </a:endParaRPr>
          </a:p>
          <a:p>
            <a:pPr marL="137160" indent="0">
              <a:buNone/>
            </a:pPr>
            <a:r>
              <a:rPr lang="ru-RU" sz="1600" dirty="0">
                <a:solidFill>
                  <a:schemeClr val="tx1"/>
                </a:solidFill>
              </a:rPr>
              <a:t>Подпунктом  «о» пункта 1  части 1 статьи 43 Федерального закона № 44-ФЗ предусмотрено, что для участия в конкурентном способе заявка на участие в закупке, если иное не предусмотрено указанным Федеральным законом, должна содержать </a:t>
            </a:r>
          </a:p>
          <a:p>
            <a:pPr marL="137160" indent="0">
              <a:buNone/>
            </a:pPr>
            <a:r>
              <a:rPr lang="ru-RU" sz="1600" dirty="0">
                <a:solidFill>
                  <a:schemeClr val="tx1"/>
                </a:solidFill>
              </a:rPr>
              <a:t>декларацию о соответствии участника закупки требованиям, установленным пунктами 3 - 5, 7 - 11 части 1 статьи 31 указанного Федерального закона.</a:t>
            </a:r>
          </a:p>
          <a:p>
            <a:pPr marL="137160" indent="0">
              <a:buNone/>
            </a:pPr>
            <a:endParaRPr lang="ru-RU" sz="1600" dirty="0">
              <a:solidFill>
                <a:schemeClr val="tx1"/>
              </a:solidFill>
            </a:endParaRPr>
          </a:p>
          <a:p>
            <a:pPr marL="137160" indent="0">
              <a:buNone/>
            </a:pPr>
            <a:r>
              <a:rPr lang="ru-RU" sz="1600" dirty="0">
                <a:solidFill>
                  <a:schemeClr val="tx1"/>
                </a:solidFill>
              </a:rPr>
              <a:t>Комиссия по осуществлению закупок </a:t>
            </a:r>
            <a:r>
              <a:rPr lang="ru-RU" sz="1600" b="1" dirty="0">
                <a:solidFill>
                  <a:schemeClr val="tx1"/>
                </a:solidFill>
              </a:rPr>
              <a:t>вправе проверять </a:t>
            </a:r>
            <a:r>
              <a:rPr lang="ru-RU" sz="1600" dirty="0">
                <a:solidFill>
                  <a:schemeClr val="tx1"/>
                </a:solidFill>
              </a:rPr>
              <a:t>соответствие участника закупки указанному требованию.</a:t>
            </a:r>
          </a:p>
          <a:p>
            <a:pPr marL="114300" indent="0">
              <a:buNone/>
            </a:pPr>
            <a:endParaRPr lang="ru-RU" sz="1600" dirty="0" smtClean="0">
              <a:solidFill>
                <a:schemeClr val="tx1"/>
              </a:solidFill>
            </a:endParaRPr>
          </a:p>
          <a:p>
            <a:pPr marL="114300" indent="0">
              <a:buNone/>
            </a:pPr>
            <a:r>
              <a:rPr lang="ru-RU" sz="1600" dirty="0"/>
              <a:t>Закон не уточняет, о каких ограничениях идет речь, подразумеваются любые ограничения, которые возможны на территории РФ, например санкции или национальный режим.</a:t>
            </a:r>
            <a:br>
              <a:rPr lang="ru-RU" sz="1600" dirty="0"/>
            </a:br>
            <a:endParaRPr lang="ru-RU" sz="1600" dirty="0">
              <a:solidFill>
                <a:schemeClr val="tx1"/>
              </a:solidFill>
            </a:endParaRPr>
          </a:p>
        </p:txBody>
      </p:sp>
    </p:spTree>
    <p:extLst>
      <p:ext uri="{BB962C8B-B14F-4D97-AF65-F5344CB8AC3E}">
        <p14:creationId xmlns:p14="http://schemas.microsoft.com/office/powerpoint/2010/main" val="1715695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Правила регистрации участников закупок в единой информационной системе в сфере закупок и ведения единого реестра участников закупок </a:t>
            </a:r>
          </a:p>
        </p:txBody>
      </p:sp>
      <p:sp>
        <p:nvSpPr>
          <p:cNvPr id="3" name="Объект 2"/>
          <p:cNvSpPr>
            <a:spLocks noGrp="1"/>
          </p:cNvSpPr>
          <p:nvPr>
            <p:ph idx="1"/>
          </p:nvPr>
        </p:nvSpPr>
        <p:spPr>
          <a:xfrm>
            <a:off x="457200" y="1752600"/>
            <a:ext cx="8219256" cy="4916760"/>
          </a:xfrm>
        </p:spPr>
        <p:txBody>
          <a:bodyPr>
            <a:noAutofit/>
          </a:bodyPr>
          <a:lstStyle/>
          <a:p>
            <a:r>
              <a:rPr lang="ru-RU" sz="1050" b="1" dirty="0">
                <a:solidFill>
                  <a:schemeClr val="tx1"/>
                </a:solidFill>
              </a:rPr>
              <a:t>Правила регистрации участников закупок в единой информационной системе в сфере закупок и ведения единого реестра участников</a:t>
            </a:r>
            <a:r>
              <a:rPr lang="ru-RU" sz="1050" dirty="0">
                <a:solidFill>
                  <a:schemeClr val="tx1"/>
                </a:solidFill>
              </a:rPr>
              <a:t> закупок утверждены постановлением </a:t>
            </a:r>
            <a:r>
              <a:rPr lang="ru-RU" sz="1050" dirty="0" smtClean="0">
                <a:solidFill>
                  <a:schemeClr val="tx1"/>
                </a:solidFill>
              </a:rPr>
              <a:t>Правительства Российской Федерации </a:t>
            </a:r>
            <a:r>
              <a:rPr lang="ru-RU" sz="1050" b="1" dirty="0" smtClean="0">
                <a:solidFill>
                  <a:schemeClr val="tx1"/>
                </a:solidFill>
              </a:rPr>
              <a:t>от </a:t>
            </a:r>
            <a:r>
              <a:rPr lang="ru-RU" sz="1050" b="1" dirty="0">
                <a:solidFill>
                  <a:schemeClr val="tx1"/>
                </a:solidFill>
              </a:rPr>
              <a:t>27 января 2022 года № 60 </a:t>
            </a:r>
            <a:r>
              <a:rPr lang="ru-RU" sz="1050" b="1" dirty="0" smtClean="0">
                <a:solidFill>
                  <a:schemeClr val="tx1"/>
                </a:solidFill>
              </a:rPr>
              <a:t>  </a:t>
            </a:r>
            <a:r>
              <a:rPr lang="ru-RU" sz="1050" dirty="0" smtClean="0">
                <a:solidFill>
                  <a:schemeClr val="tx1"/>
                </a:solidFill>
              </a:rPr>
              <a:t>«</a:t>
            </a:r>
            <a:r>
              <a:rPr lang="ru-RU" sz="1050" dirty="0">
                <a:solidFill>
                  <a:schemeClr val="tx1"/>
                </a:solidFill>
              </a:rPr>
              <a:t>О мерах по информационному обеспечению контрактной системы в сфере закупок товаров, работ, услуг для обеспечения государственных и муниципальных нужд, по организации в ней документооборота, о внесении изменений в некоторые акты Правительства Российской Федерации и признании утратившими силу актов и отдельных положений актов Правительства Российской </a:t>
            </a:r>
            <a:r>
              <a:rPr lang="ru-RU" sz="1050" dirty="0" smtClean="0">
                <a:solidFill>
                  <a:schemeClr val="tx1"/>
                </a:solidFill>
              </a:rPr>
              <a:t>Федерации». </a:t>
            </a:r>
          </a:p>
          <a:p>
            <a:r>
              <a:rPr lang="ru-RU" sz="1050" dirty="0" smtClean="0">
                <a:solidFill>
                  <a:schemeClr val="tx1"/>
                </a:solidFill>
              </a:rPr>
              <a:t>Действуют с 03.02.2022</a:t>
            </a:r>
          </a:p>
          <a:p>
            <a:endParaRPr lang="ru-RU" sz="1050" dirty="0" smtClean="0">
              <a:solidFill>
                <a:schemeClr val="tx1"/>
              </a:solidFill>
            </a:endParaRPr>
          </a:p>
          <a:p>
            <a:r>
              <a:rPr lang="ru-RU" sz="1050" b="1" u="sng" dirty="0" smtClean="0">
                <a:solidFill>
                  <a:schemeClr val="tx1"/>
                </a:solidFill>
              </a:rPr>
              <a:t>Особенности</a:t>
            </a:r>
          </a:p>
          <a:p>
            <a:r>
              <a:rPr lang="ru-RU" sz="1050" dirty="0" smtClean="0">
                <a:solidFill>
                  <a:schemeClr val="tx1"/>
                </a:solidFill>
              </a:rPr>
              <a:t>П. 12. Для </a:t>
            </a:r>
            <a:r>
              <a:rPr lang="ru-RU" sz="1050" dirty="0">
                <a:solidFill>
                  <a:schemeClr val="tx1"/>
                </a:solidFill>
              </a:rPr>
              <a:t>регистрации </a:t>
            </a:r>
            <a:r>
              <a:rPr lang="ru-RU" sz="1050" b="1" dirty="0">
                <a:solidFill>
                  <a:schemeClr val="tx1"/>
                </a:solidFill>
              </a:rPr>
              <a:t>юридического лица</a:t>
            </a:r>
            <a:r>
              <a:rPr lang="ru-RU" sz="1050" dirty="0">
                <a:solidFill>
                  <a:schemeClr val="tx1"/>
                </a:solidFill>
              </a:rPr>
              <a:t>, иностранного юридического лица, аккредитованного филиала или представительства иностранного юридического лица уполномоченное лицо формирует </a:t>
            </a:r>
            <a:r>
              <a:rPr lang="ru-RU" sz="1050" dirty="0" smtClean="0">
                <a:solidFill>
                  <a:schemeClr val="tx1"/>
                </a:solidFill>
              </a:rPr>
              <a:t>в том числе следующие </a:t>
            </a:r>
            <a:r>
              <a:rPr lang="ru-RU" sz="1050" dirty="0">
                <a:solidFill>
                  <a:schemeClr val="tx1"/>
                </a:solidFill>
              </a:rPr>
              <a:t>информацию и документы</a:t>
            </a:r>
            <a:r>
              <a:rPr lang="ru-RU" sz="1050" dirty="0" smtClean="0">
                <a:solidFill>
                  <a:schemeClr val="tx1"/>
                </a:solidFill>
              </a:rPr>
              <a:t>:</a:t>
            </a:r>
          </a:p>
          <a:p>
            <a:r>
              <a:rPr lang="ru-RU" sz="1050" dirty="0">
                <a:solidFill>
                  <a:schemeClr val="tx1"/>
                </a:solidFill>
              </a:rPr>
              <a:t>л) </a:t>
            </a:r>
            <a:r>
              <a:rPr lang="ru-RU" sz="1050" b="1" dirty="0">
                <a:solidFill>
                  <a:schemeClr val="tx1"/>
                </a:solidFill>
              </a:rPr>
              <a:t>принадлежность к субъекту малого или среднего предпринимательства </a:t>
            </a:r>
            <a:r>
              <a:rPr lang="ru-RU" sz="1050" dirty="0">
                <a:solidFill>
                  <a:schemeClr val="tx1"/>
                </a:solidFill>
              </a:rPr>
              <a:t>с указанием соответствующей категории (при наличии</a:t>
            </a:r>
            <a:r>
              <a:rPr lang="ru-RU" sz="1050" dirty="0" smtClean="0">
                <a:solidFill>
                  <a:schemeClr val="tx1"/>
                </a:solidFill>
              </a:rPr>
              <a:t>);</a:t>
            </a:r>
          </a:p>
          <a:p>
            <a:r>
              <a:rPr lang="ru-RU" sz="1050" dirty="0">
                <a:solidFill>
                  <a:schemeClr val="tx1"/>
                </a:solidFill>
              </a:rPr>
              <a:t>х) </a:t>
            </a:r>
            <a:r>
              <a:rPr lang="ru-RU" sz="1050" b="1" dirty="0">
                <a:solidFill>
                  <a:schemeClr val="tx1"/>
                </a:solidFill>
              </a:rPr>
              <a:t>информация о привлечении к административной ответственности за совершение административного правонарушения, предусмотренного статьей 19.28 </a:t>
            </a:r>
            <a:r>
              <a:rPr lang="ru-RU" sz="1050" b="1" dirty="0" smtClean="0">
                <a:solidFill>
                  <a:schemeClr val="tx1"/>
                </a:solidFill>
              </a:rPr>
              <a:t>КоАП РФ </a:t>
            </a:r>
            <a:r>
              <a:rPr lang="ru-RU" sz="1050" dirty="0" smtClean="0">
                <a:solidFill>
                  <a:schemeClr val="tx1"/>
                </a:solidFill>
              </a:rPr>
              <a:t> </a:t>
            </a:r>
            <a:r>
              <a:rPr lang="ru-RU" sz="1050" dirty="0">
                <a:solidFill>
                  <a:schemeClr val="tx1"/>
                </a:solidFill>
              </a:rPr>
              <a:t>(при наличии), включающая наименование суда, вынесшего постановление о назначении административного наказания, номер дела об административном правонарушении, дату вынесения постановления и дату вступления в законную силу постановления о назначении административного наказания</a:t>
            </a:r>
            <a:r>
              <a:rPr lang="ru-RU" sz="1050" dirty="0" smtClean="0">
                <a:solidFill>
                  <a:schemeClr val="tx1"/>
                </a:solidFill>
              </a:rPr>
              <a:t>;</a:t>
            </a:r>
            <a:endParaRPr lang="ru-RU" sz="1050" dirty="0">
              <a:solidFill>
                <a:schemeClr val="tx1"/>
              </a:solidFill>
            </a:endParaRPr>
          </a:p>
          <a:p>
            <a:r>
              <a:rPr lang="ru-RU" sz="1050" dirty="0">
                <a:solidFill>
                  <a:schemeClr val="tx1"/>
                </a:solidFill>
              </a:rPr>
              <a:t>ц) декларация </a:t>
            </a:r>
            <a:r>
              <a:rPr lang="ru-RU" sz="1050" b="1" dirty="0">
                <a:solidFill>
                  <a:schemeClr val="tx1"/>
                </a:solidFill>
              </a:rPr>
              <a:t>о принадлежности участника закупки к учреждению или предприятию уголовно-исполнительной системы</a:t>
            </a:r>
            <a:r>
              <a:rPr lang="ru-RU" sz="1050" dirty="0">
                <a:solidFill>
                  <a:schemeClr val="tx1"/>
                </a:solidFill>
              </a:rPr>
              <a:t> (если участник закупки является учреждением или предприятием уголовно-исполнительной системы</a:t>
            </a:r>
            <a:r>
              <a:rPr lang="ru-RU" sz="1050" dirty="0" smtClean="0">
                <a:solidFill>
                  <a:schemeClr val="tx1"/>
                </a:solidFill>
              </a:rPr>
              <a:t>);</a:t>
            </a:r>
          </a:p>
          <a:p>
            <a:r>
              <a:rPr lang="ru-RU" sz="1050" dirty="0" smtClean="0">
                <a:solidFill>
                  <a:schemeClr val="tx1"/>
                </a:solidFill>
              </a:rPr>
              <a:t>ч</a:t>
            </a:r>
            <a:r>
              <a:rPr lang="ru-RU" sz="1050" dirty="0">
                <a:solidFill>
                  <a:schemeClr val="tx1"/>
                </a:solidFill>
              </a:rPr>
              <a:t>) декларация </a:t>
            </a:r>
            <a:r>
              <a:rPr lang="ru-RU" sz="1050" b="1" dirty="0">
                <a:solidFill>
                  <a:schemeClr val="tx1"/>
                </a:solidFill>
              </a:rPr>
              <a:t>о принадлежности участника закупки к организации инвалидов</a:t>
            </a:r>
            <a:r>
              <a:rPr lang="ru-RU" sz="1050" dirty="0">
                <a:solidFill>
                  <a:schemeClr val="tx1"/>
                </a:solidFill>
              </a:rPr>
              <a:t>, предусмотренной частью 2 статьи 29 Федерального закона (если участник закупки является такой организацией</a:t>
            </a:r>
            <a:r>
              <a:rPr lang="ru-RU" sz="1050" dirty="0" smtClean="0">
                <a:solidFill>
                  <a:schemeClr val="tx1"/>
                </a:solidFill>
              </a:rPr>
              <a:t>);</a:t>
            </a:r>
          </a:p>
          <a:p>
            <a:r>
              <a:rPr lang="ru-RU" sz="1050" dirty="0" smtClean="0">
                <a:solidFill>
                  <a:schemeClr val="tx1"/>
                </a:solidFill>
              </a:rPr>
              <a:t>ш</a:t>
            </a:r>
            <a:r>
              <a:rPr lang="ru-RU" sz="1050" dirty="0">
                <a:solidFill>
                  <a:schemeClr val="tx1"/>
                </a:solidFill>
              </a:rPr>
              <a:t>) декларация </a:t>
            </a:r>
            <a:r>
              <a:rPr lang="ru-RU" sz="1050" b="1" dirty="0">
                <a:solidFill>
                  <a:schemeClr val="tx1"/>
                </a:solidFill>
              </a:rPr>
              <a:t>о принадлежности участника закупки к социально ориентированным некоммерческим организациям</a:t>
            </a:r>
            <a:r>
              <a:rPr lang="ru-RU" sz="1050" dirty="0" smtClean="0">
                <a:solidFill>
                  <a:schemeClr val="tx1"/>
                </a:solidFill>
              </a:rPr>
              <a:t>;</a:t>
            </a:r>
          </a:p>
          <a:p>
            <a:r>
              <a:rPr lang="ru-RU" sz="1050" dirty="0">
                <a:solidFill>
                  <a:schemeClr val="tx1"/>
                </a:solidFill>
              </a:rPr>
              <a:t>ю) информация </a:t>
            </a:r>
            <a:r>
              <a:rPr lang="ru-RU" sz="1050" b="1" dirty="0">
                <a:solidFill>
                  <a:schemeClr val="tx1"/>
                </a:solidFill>
              </a:rPr>
              <a:t>о нахождении юридического лица в процессе ликвидации, о ликвидации юридического лица, о признании его несостоятельным (банкротом), об открытии конкурсного производства</a:t>
            </a:r>
            <a:r>
              <a:rPr lang="ru-RU" sz="1050" dirty="0">
                <a:solidFill>
                  <a:schemeClr val="tx1"/>
                </a:solidFill>
              </a:rPr>
              <a:t>.</a:t>
            </a:r>
          </a:p>
        </p:txBody>
      </p:sp>
    </p:spTree>
    <p:extLst>
      <p:ext uri="{BB962C8B-B14F-4D97-AF65-F5344CB8AC3E}">
        <p14:creationId xmlns:p14="http://schemas.microsoft.com/office/powerpoint/2010/main" val="1600384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Правила регистрации участников закупок в единой информационной системе в сфере закупок и ведения единого реестра участников закупок </a:t>
            </a:r>
          </a:p>
        </p:txBody>
      </p:sp>
      <p:sp>
        <p:nvSpPr>
          <p:cNvPr id="3" name="Объект 2"/>
          <p:cNvSpPr>
            <a:spLocks noGrp="1"/>
          </p:cNvSpPr>
          <p:nvPr>
            <p:ph idx="1"/>
          </p:nvPr>
        </p:nvSpPr>
        <p:spPr>
          <a:xfrm>
            <a:off x="457200" y="1752600"/>
            <a:ext cx="8219256" cy="4916760"/>
          </a:xfrm>
        </p:spPr>
        <p:txBody>
          <a:bodyPr>
            <a:noAutofit/>
          </a:bodyPr>
          <a:lstStyle/>
          <a:p>
            <a:r>
              <a:rPr lang="ru-RU" sz="1400" b="1" u="sng" dirty="0" smtClean="0">
                <a:solidFill>
                  <a:schemeClr val="tx1"/>
                </a:solidFill>
              </a:rPr>
              <a:t>Особенности</a:t>
            </a:r>
          </a:p>
          <a:p>
            <a:pPr marL="114300" indent="0">
              <a:buNone/>
            </a:pPr>
            <a:endParaRPr lang="ru-RU" sz="1400" dirty="0" smtClean="0"/>
          </a:p>
          <a:p>
            <a:pPr marL="114300" indent="0">
              <a:buNone/>
            </a:pPr>
            <a:r>
              <a:rPr lang="ru-RU" sz="1400" dirty="0" smtClean="0">
                <a:solidFill>
                  <a:schemeClr val="tx1"/>
                </a:solidFill>
              </a:rPr>
              <a:t>13</a:t>
            </a:r>
            <a:r>
              <a:rPr lang="ru-RU" sz="1400" dirty="0">
                <a:solidFill>
                  <a:schemeClr val="tx1"/>
                </a:solidFill>
              </a:rPr>
              <a:t>. Для регистрации </a:t>
            </a:r>
            <a:r>
              <a:rPr lang="ru-RU" sz="1400" b="1" dirty="0">
                <a:solidFill>
                  <a:schemeClr val="tx1"/>
                </a:solidFill>
              </a:rPr>
              <a:t>физического лица</a:t>
            </a:r>
            <a:r>
              <a:rPr lang="ru-RU" sz="1400" dirty="0">
                <a:solidFill>
                  <a:schemeClr val="tx1"/>
                </a:solidFill>
              </a:rPr>
              <a:t>, в том числе зарегистрированного в качестве индивидуального </a:t>
            </a:r>
            <a:r>
              <a:rPr lang="ru-RU" sz="1400" dirty="0" smtClean="0">
                <a:solidFill>
                  <a:schemeClr val="tx1"/>
                </a:solidFill>
              </a:rPr>
              <a:t>предпринимателя</a:t>
            </a:r>
            <a:r>
              <a:rPr lang="ru-RU" sz="1400" dirty="0">
                <a:solidFill>
                  <a:schemeClr val="tx1"/>
                </a:solidFill>
              </a:rPr>
              <a:t>, уполномоченное лицо формирует следующие информацию и документы</a:t>
            </a:r>
            <a:r>
              <a:rPr lang="ru-RU" sz="1400" dirty="0" smtClean="0">
                <a:solidFill>
                  <a:schemeClr val="tx1"/>
                </a:solidFill>
              </a:rPr>
              <a:t>:</a:t>
            </a:r>
          </a:p>
          <a:p>
            <a:pPr marL="114300" indent="0">
              <a:buNone/>
            </a:pPr>
            <a:r>
              <a:rPr lang="ru-RU" sz="1400" dirty="0">
                <a:solidFill>
                  <a:schemeClr val="tx1"/>
                </a:solidFill>
              </a:rPr>
              <a:t>л) </a:t>
            </a:r>
            <a:r>
              <a:rPr lang="ru-RU" sz="1400" b="1" dirty="0">
                <a:solidFill>
                  <a:schemeClr val="tx1"/>
                </a:solidFill>
              </a:rPr>
              <a:t>принадлежность к субъекту малого или среднего предпринимательства </a:t>
            </a:r>
            <a:r>
              <a:rPr lang="ru-RU" sz="1400" dirty="0">
                <a:solidFill>
                  <a:schemeClr val="tx1"/>
                </a:solidFill>
              </a:rPr>
              <a:t>с указанием соответствующей категории - для физического лица, являющегося индивидуальным предпринимателем (при наличии</a:t>
            </a:r>
            <a:r>
              <a:rPr lang="ru-RU" sz="1400" dirty="0" smtClean="0">
                <a:solidFill>
                  <a:schemeClr val="tx1"/>
                </a:solidFill>
              </a:rPr>
              <a:t>);</a:t>
            </a:r>
          </a:p>
          <a:p>
            <a:pPr marL="114300" indent="0" fontAlgn="base">
              <a:buNone/>
            </a:pPr>
            <a:r>
              <a:rPr lang="ru-RU" sz="1400" dirty="0">
                <a:solidFill>
                  <a:schemeClr val="tx1"/>
                </a:solidFill>
              </a:rPr>
              <a:t>п) информация </a:t>
            </a:r>
            <a:r>
              <a:rPr lang="ru-RU" sz="1400" b="1" dirty="0">
                <a:solidFill>
                  <a:schemeClr val="tx1"/>
                </a:solidFill>
              </a:rPr>
              <a:t>о применении физическим лицом специального налогового режима "Налог на профессиональный доход"</a:t>
            </a:r>
            <a:r>
              <a:rPr lang="ru-RU" sz="1400" dirty="0">
                <a:solidFill>
                  <a:schemeClr val="tx1"/>
                </a:solidFill>
              </a:rPr>
              <a:t>;</a:t>
            </a:r>
            <a:br>
              <a:rPr lang="ru-RU" sz="1400" dirty="0">
                <a:solidFill>
                  <a:schemeClr val="tx1"/>
                </a:solidFill>
              </a:rPr>
            </a:br>
            <a:r>
              <a:rPr lang="ru-RU" sz="1400" dirty="0" smtClean="0">
                <a:solidFill>
                  <a:schemeClr val="tx1"/>
                </a:solidFill>
              </a:rPr>
              <a:t>р</a:t>
            </a:r>
            <a:r>
              <a:rPr lang="ru-RU" sz="1400" dirty="0">
                <a:solidFill>
                  <a:schemeClr val="tx1"/>
                </a:solidFill>
              </a:rPr>
              <a:t>) информация о признании физического лица, зарегистрированного </a:t>
            </a:r>
            <a:r>
              <a:rPr lang="ru-RU" sz="1400" b="1" dirty="0">
                <a:solidFill>
                  <a:schemeClr val="tx1"/>
                </a:solidFill>
              </a:rPr>
              <a:t>в качестве индивидуального предпринимателя, банкротом, о решении о введении процедуры реализации его имущества</a:t>
            </a:r>
            <a:r>
              <a:rPr lang="ru-RU" sz="1400" dirty="0">
                <a:solidFill>
                  <a:schemeClr val="tx1"/>
                </a:solidFill>
              </a:rPr>
              <a:t>.</a:t>
            </a:r>
          </a:p>
          <a:p>
            <a:pPr marL="114300" indent="0">
              <a:buNone/>
            </a:pPr>
            <a:endParaRPr lang="ru-RU" sz="1050" b="1" u="sng" dirty="0" smtClean="0">
              <a:solidFill>
                <a:schemeClr val="tx1"/>
              </a:solidFill>
            </a:endParaRPr>
          </a:p>
        </p:txBody>
      </p:sp>
    </p:spTree>
    <p:extLst>
      <p:ext uri="{BB962C8B-B14F-4D97-AF65-F5344CB8AC3E}">
        <p14:creationId xmlns:p14="http://schemas.microsoft.com/office/powerpoint/2010/main" val="343399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Правила регистрации участников закупок в единой информационной системе в сфере закупок и ведения единого реестра участников закупок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883636007"/>
              </p:ext>
            </p:extLst>
          </p:nvPr>
        </p:nvGraphicFramePr>
        <p:xfrm>
          <a:off x="457200" y="1780064"/>
          <a:ext cx="8218488" cy="4785830"/>
        </p:xfrm>
        <a:graphic>
          <a:graphicData uri="http://schemas.openxmlformats.org/drawingml/2006/table">
            <a:tbl>
              <a:tblPr firstRow="1" firstCol="1" bandRow="1">
                <a:tableStyleId>{5C22544A-7EE6-4342-B048-85BDC9FD1C3A}</a:tableStyleId>
              </a:tblPr>
              <a:tblGrid>
                <a:gridCol w="4109244"/>
                <a:gridCol w="4109244"/>
              </a:tblGrid>
              <a:tr h="800394">
                <a:tc>
                  <a:txBody>
                    <a:bodyPr/>
                    <a:lstStyle/>
                    <a:p>
                      <a:pPr>
                        <a:spcAft>
                          <a:spcPts val="0"/>
                        </a:spcAft>
                      </a:pPr>
                      <a:r>
                        <a:rPr lang="ru-RU" sz="1000" dirty="0">
                          <a:effectLst/>
                        </a:rPr>
                        <a:t>П. 12. Для регистрации юридического лица, иностранного юридического лица, аккредитованного филиала или представительства иностранного юридического лица уполномоченное лицо формирует в том числе следующие информацию и документы:</a:t>
                      </a:r>
                      <a:endParaRPr lang="ru-RU" sz="1000" dirty="0">
                        <a:effectLst/>
                        <a:latin typeface="Times New Roman"/>
                        <a:ea typeface="Times New Roman"/>
                        <a:cs typeface="Times New Roman"/>
                      </a:endParaRPr>
                    </a:p>
                  </a:txBody>
                  <a:tcPr marL="60030" marR="60030" marT="0" marB="0"/>
                </a:tc>
                <a:tc>
                  <a:txBody>
                    <a:bodyPr/>
                    <a:lstStyle/>
                    <a:p>
                      <a:pPr>
                        <a:spcAft>
                          <a:spcPts val="0"/>
                        </a:spcAft>
                      </a:pPr>
                      <a:r>
                        <a:rPr lang="ru-RU" sz="1000" dirty="0">
                          <a:effectLst/>
                        </a:rPr>
                        <a:t>П. 14 Формирование информации и документов осуществляется в соответствии с указанными требованиями</a:t>
                      </a:r>
                      <a:endParaRPr lang="ru-RU" sz="1000" dirty="0">
                        <a:effectLst/>
                        <a:latin typeface="Times New Roman"/>
                        <a:ea typeface="Times New Roman"/>
                        <a:cs typeface="Times New Roman"/>
                      </a:endParaRPr>
                    </a:p>
                  </a:txBody>
                  <a:tcPr marL="60030" marR="60030" marT="0" marB="0"/>
                </a:tc>
              </a:tr>
              <a:tr h="480236">
                <a:tc>
                  <a:txBody>
                    <a:bodyPr/>
                    <a:lstStyle/>
                    <a:p>
                      <a:pPr marL="342900" lvl="0" indent="-342900">
                        <a:spcAft>
                          <a:spcPts val="0"/>
                        </a:spcAft>
                        <a:buFont typeface="Arial"/>
                        <a:buChar char="•"/>
                        <a:tabLst>
                          <a:tab pos="457200" algn="l"/>
                        </a:tabLst>
                      </a:pPr>
                      <a:r>
                        <a:rPr lang="ru-RU" sz="1000" b="0" baseline="0" dirty="0">
                          <a:solidFill>
                            <a:schemeClr val="tx1"/>
                          </a:solidFill>
                          <a:effectLst/>
                        </a:rPr>
                        <a:t>л) принадлежность </a:t>
                      </a:r>
                      <a:r>
                        <a:rPr lang="ru-RU" sz="1000" b="1" baseline="0" dirty="0">
                          <a:solidFill>
                            <a:schemeClr val="tx1"/>
                          </a:solidFill>
                          <a:effectLst/>
                        </a:rPr>
                        <a:t>к субъекту малого или среднего предпринимательства</a:t>
                      </a:r>
                      <a:r>
                        <a:rPr lang="ru-RU" sz="1000" b="0" baseline="0" dirty="0">
                          <a:solidFill>
                            <a:schemeClr val="tx1"/>
                          </a:solidFill>
                          <a:effectLst/>
                        </a:rPr>
                        <a:t> с указанием соответствующей категории (при наличии);</a:t>
                      </a:r>
                      <a:endParaRPr lang="ru-RU" sz="1000" b="0" baseline="0" dirty="0">
                        <a:solidFill>
                          <a:schemeClr val="tx1"/>
                        </a:solidFill>
                        <a:effectLst/>
                        <a:latin typeface="Times New Roman"/>
                        <a:ea typeface="Times New Roman"/>
                        <a:cs typeface="Times New Roman"/>
                      </a:endParaRPr>
                    </a:p>
                  </a:txBody>
                  <a:tcPr marL="60030" marR="60030" marT="0" marB="0"/>
                </a:tc>
                <a:tc>
                  <a:txBody>
                    <a:bodyPr/>
                    <a:lstStyle/>
                    <a:p>
                      <a:pPr>
                        <a:spcAft>
                          <a:spcPts val="0"/>
                        </a:spcAft>
                      </a:pPr>
                      <a:r>
                        <a:rPr lang="ru-RU" sz="1000" dirty="0">
                          <a:effectLst/>
                        </a:rPr>
                        <a:t>Информация формируется в ЕИС автоматически на основании сведений из единого реестра субъектов малого и среднего предпринимательства</a:t>
                      </a:r>
                      <a:endParaRPr lang="ru-RU" sz="1000" dirty="0">
                        <a:effectLst/>
                        <a:latin typeface="Times New Roman"/>
                        <a:ea typeface="Times New Roman"/>
                        <a:cs typeface="Times New Roman"/>
                      </a:endParaRPr>
                    </a:p>
                  </a:txBody>
                  <a:tcPr marL="60030" marR="60030" marT="0" marB="0"/>
                </a:tc>
              </a:tr>
              <a:tr h="1280630">
                <a:tc>
                  <a:txBody>
                    <a:bodyPr/>
                    <a:lstStyle/>
                    <a:p>
                      <a:pPr marL="342900" lvl="0" indent="-342900">
                        <a:spcAft>
                          <a:spcPts val="0"/>
                        </a:spcAft>
                        <a:buFont typeface="Arial"/>
                        <a:buChar char="•"/>
                        <a:tabLst>
                          <a:tab pos="457200" algn="l"/>
                        </a:tabLst>
                      </a:pPr>
                      <a:r>
                        <a:rPr lang="ru-RU" sz="1000" b="0" baseline="0" dirty="0">
                          <a:solidFill>
                            <a:schemeClr val="tx1"/>
                          </a:solidFill>
                          <a:effectLst/>
                        </a:rPr>
                        <a:t>х) информация </a:t>
                      </a:r>
                      <a:r>
                        <a:rPr lang="ru-RU" sz="1000" b="1" baseline="0" dirty="0">
                          <a:solidFill>
                            <a:schemeClr val="tx1"/>
                          </a:solidFill>
                          <a:effectLst/>
                        </a:rPr>
                        <a:t>о привлечении к административной ответственности за совершение административного правонарушения, предусмотренного статьей 19.28 КоАП РФ  </a:t>
                      </a:r>
                      <a:r>
                        <a:rPr lang="ru-RU" sz="1000" b="0" baseline="0" dirty="0">
                          <a:solidFill>
                            <a:schemeClr val="tx1"/>
                          </a:solidFill>
                          <a:effectLst/>
                        </a:rPr>
                        <a:t>(при наличии), включающая наименование суда, вынесшего постановление о назначении административного наказания, номер дела об административном правонарушении, дату вынесения постановления и дату вступления в законную силу постановления о назначении административного наказания;</a:t>
                      </a:r>
                      <a:endParaRPr lang="ru-RU" sz="1000" b="0" baseline="0" dirty="0">
                        <a:solidFill>
                          <a:schemeClr val="tx1"/>
                        </a:solidFill>
                        <a:effectLst/>
                        <a:latin typeface="Times New Roman"/>
                        <a:ea typeface="Times New Roman"/>
                        <a:cs typeface="Times New Roman"/>
                      </a:endParaRPr>
                    </a:p>
                  </a:txBody>
                  <a:tcPr marL="60030" marR="60030" marT="0" marB="0"/>
                </a:tc>
                <a:tc>
                  <a:txBody>
                    <a:bodyPr/>
                    <a:lstStyle/>
                    <a:p>
                      <a:pPr>
                        <a:spcAft>
                          <a:spcPts val="0"/>
                        </a:spcAft>
                      </a:pPr>
                      <a:r>
                        <a:rPr lang="ru-RU" sz="1000" dirty="0">
                          <a:effectLst/>
                        </a:rPr>
                        <a:t>Информация формируется в ЕИС автоматически на основании сведений, полученных из Генеральной прокуратуры Российской Федерации </a:t>
                      </a:r>
                      <a:endParaRPr lang="ru-RU" sz="1000" dirty="0">
                        <a:effectLst/>
                        <a:latin typeface="Times New Roman"/>
                        <a:ea typeface="Times New Roman"/>
                        <a:cs typeface="Times New Roman"/>
                      </a:endParaRPr>
                    </a:p>
                  </a:txBody>
                  <a:tcPr marL="60030" marR="60030" marT="0" marB="0"/>
                </a:tc>
              </a:tr>
              <a:tr h="1760866">
                <a:tc>
                  <a:txBody>
                    <a:bodyPr/>
                    <a:lstStyle/>
                    <a:p>
                      <a:pPr marL="342900" lvl="0" indent="-342900">
                        <a:spcAft>
                          <a:spcPts val="0"/>
                        </a:spcAft>
                        <a:buFont typeface="Arial"/>
                        <a:buChar char="•"/>
                        <a:tabLst>
                          <a:tab pos="457200" algn="l"/>
                        </a:tabLst>
                      </a:pPr>
                      <a:r>
                        <a:rPr lang="ru-RU" sz="1000" b="0" baseline="0" dirty="0">
                          <a:solidFill>
                            <a:schemeClr val="tx1"/>
                          </a:solidFill>
                          <a:effectLst/>
                        </a:rPr>
                        <a:t>ю) информация </a:t>
                      </a:r>
                      <a:r>
                        <a:rPr lang="ru-RU" sz="1000" b="1" baseline="0" dirty="0">
                          <a:solidFill>
                            <a:schemeClr val="tx1"/>
                          </a:solidFill>
                          <a:effectLst/>
                        </a:rPr>
                        <a:t>о нахождении юридического лица в процессе ликвидации, о ликвидации юридического лица, о признании его несостоятельным (банкротом</a:t>
                      </a:r>
                      <a:r>
                        <a:rPr lang="ru-RU" sz="1000" b="0" baseline="0" dirty="0">
                          <a:solidFill>
                            <a:schemeClr val="tx1"/>
                          </a:solidFill>
                          <a:effectLst/>
                        </a:rPr>
                        <a:t>), об открытии конкурсного производства.</a:t>
                      </a:r>
                      <a:endParaRPr lang="ru-RU" sz="1000" b="0" baseline="0" dirty="0">
                        <a:solidFill>
                          <a:schemeClr val="tx1"/>
                        </a:solidFill>
                        <a:effectLst/>
                        <a:latin typeface="Times New Roman"/>
                        <a:ea typeface="Times New Roman"/>
                        <a:cs typeface="Times New Roman"/>
                      </a:endParaRPr>
                    </a:p>
                  </a:txBody>
                  <a:tcPr marL="60030" marR="60030" marT="0" marB="0"/>
                </a:tc>
                <a:tc>
                  <a:txBody>
                    <a:bodyPr/>
                    <a:lstStyle/>
                    <a:p>
                      <a:pPr>
                        <a:spcAft>
                          <a:spcPts val="0"/>
                        </a:spcAft>
                      </a:pPr>
                      <a:r>
                        <a:rPr lang="ru-RU" sz="1000" dirty="0" smtClean="0">
                          <a:effectLst/>
                        </a:rPr>
                        <a:t>Сведения формируются </a:t>
                      </a:r>
                      <a:r>
                        <a:rPr lang="ru-RU" sz="1000" dirty="0">
                          <a:effectLst/>
                        </a:rPr>
                        <a:t>в </a:t>
                      </a:r>
                      <a:r>
                        <a:rPr lang="ru-RU" sz="1000" dirty="0" smtClean="0">
                          <a:effectLst/>
                        </a:rPr>
                        <a:t>ЕИС </a:t>
                      </a:r>
                      <a:r>
                        <a:rPr lang="ru-RU" sz="1000" dirty="0">
                          <a:effectLst/>
                        </a:rPr>
                        <a:t>автоматически на основании сведений из Единого государственного реестра юридических лиц после указания участником закупки при формировании информации для размещения в реестре участников идентификационного номера налогоплательщика юридического лица</a:t>
                      </a:r>
                    </a:p>
                    <a:p>
                      <a:pPr>
                        <a:spcAft>
                          <a:spcPts val="0"/>
                        </a:spcAft>
                      </a:pPr>
                      <a:r>
                        <a:rPr lang="ru-RU" sz="1000" dirty="0">
                          <a:effectLst/>
                        </a:rPr>
                        <a:t> </a:t>
                      </a:r>
                    </a:p>
                    <a:p>
                      <a:pPr>
                        <a:spcAft>
                          <a:spcPts val="0"/>
                        </a:spcAft>
                      </a:pPr>
                      <a:r>
                        <a:rPr lang="ru-RU" sz="1000" dirty="0">
                          <a:effectLst/>
                        </a:rPr>
                        <a:t>В едином государственном реестре юридических лиц содержатся следующие сведения о юридическом лице: и.2) сведения о возбуждении производства по делу о банкротстве юридического лица, о проводимых в отношении юридического лица процедурах, применяемых в деле о банкротстве (ч.1 ст. 5 129-ФЗ)</a:t>
                      </a:r>
                      <a:endParaRPr lang="ru-RU" sz="1000" dirty="0">
                        <a:effectLst/>
                        <a:latin typeface="Times New Roman"/>
                        <a:ea typeface="Times New Roman"/>
                        <a:cs typeface="Times New Roman"/>
                      </a:endParaRPr>
                    </a:p>
                  </a:txBody>
                  <a:tcPr marL="60030" marR="60030" marT="0" marB="0"/>
                </a:tc>
              </a:tr>
            </a:tbl>
          </a:graphicData>
        </a:graphic>
      </p:graphicFrame>
    </p:spTree>
    <p:extLst>
      <p:ext uri="{BB962C8B-B14F-4D97-AF65-F5344CB8AC3E}">
        <p14:creationId xmlns:p14="http://schemas.microsoft.com/office/powerpoint/2010/main" val="3299439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Правила регистрации участников закупок в единой информационной системе в сфере закупок и ведения единого реестра участников закупок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527484171"/>
              </p:ext>
            </p:extLst>
          </p:nvPr>
        </p:nvGraphicFramePr>
        <p:xfrm>
          <a:off x="457200" y="1780064"/>
          <a:ext cx="8579296" cy="4961814"/>
        </p:xfrm>
        <a:graphic>
          <a:graphicData uri="http://schemas.openxmlformats.org/drawingml/2006/table">
            <a:tbl>
              <a:tblPr firstRow="1" firstCol="1" bandRow="1">
                <a:tableStyleId>{5C22544A-7EE6-4342-B048-85BDC9FD1C3A}</a:tableStyleId>
              </a:tblPr>
              <a:tblGrid>
                <a:gridCol w="3017570"/>
                <a:gridCol w="5561726"/>
              </a:tblGrid>
              <a:tr h="800394">
                <a:tc>
                  <a:txBody>
                    <a:bodyPr/>
                    <a:lstStyle/>
                    <a:p>
                      <a:pPr>
                        <a:spcAft>
                          <a:spcPts val="0"/>
                        </a:spcAft>
                      </a:pPr>
                      <a:r>
                        <a:rPr lang="ru-RU" sz="1000" b="0" baseline="0" dirty="0">
                          <a:solidFill>
                            <a:schemeClr val="tx1"/>
                          </a:solidFill>
                          <a:effectLst/>
                          <a:latin typeface="Century Gothic" pitchFamily="34" charset="0"/>
                          <a:ea typeface="Times New Roman"/>
                          <a:cs typeface="Times New Roman"/>
                        </a:rPr>
                        <a:t>13. Для регистрации физического лица, в том числе зарегистрированного в качестве индивидуального предпринимателя, уполномоченное лицо формирует следующие информацию и документы:</a:t>
                      </a:r>
                    </a:p>
                    <a:p>
                      <a:pPr>
                        <a:spcAft>
                          <a:spcPts val="0"/>
                        </a:spcAft>
                      </a:pPr>
                      <a:r>
                        <a:rPr lang="ru-RU" sz="1000" b="0" baseline="0" dirty="0">
                          <a:solidFill>
                            <a:schemeClr val="tx1"/>
                          </a:solidFill>
                          <a:effectLst/>
                          <a:latin typeface="Century Gothic" pitchFamily="34" charset="0"/>
                          <a:ea typeface="Times New Roman"/>
                          <a:cs typeface="Times New Roman"/>
                        </a:rPr>
                        <a:t> </a:t>
                      </a:r>
                    </a:p>
                  </a:txBody>
                  <a:tcPr marL="68580" marR="68580" marT="0" marB="0"/>
                </a:tc>
                <a:tc>
                  <a:txBody>
                    <a:bodyPr/>
                    <a:lstStyle/>
                    <a:p>
                      <a:pPr>
                        <a:spcAft>
                          <a:spcPts val="0"/>
                        </a:spcAft>
                      </a:pPr>
                      <a:r>
                        <a:rPr lang="ru-RU" sz="1000">
                          <a:effectLst/>
                          <a:latin typeface="Century Gothic" pitchFamily="34" charset="0"/>
                          <a:ea typeface="Times New Roman"/>
                          <a:cs typeface="Times New Roman"/>
                        </a:rPr>
                        <a:t>П. 14 Формирование информации и документов осуществляется в соответствии с указанными требованиями</a:t>
                      </a:r>
                    </a:p>
                  </a:txBody>
                  <a:tcPr marL="68580" marR="68580" marT="0" marB="0"/>
                </a:tc>
              </a:tr>
              <a:tr h="480236">
                <a:tc>
                  <a:txBody>
                    <a:bodyPr/>
                    <a:lstStyle/>
                    <a:p>
                      <a:pPr>
                        <a:spcAft>
                          <a:spcPts val="0"/>
                        </a:spcAft>
                      </a:pPr>
                      <a:r>
                        <a:rPr lang="ru-RU" sz="1000" b="0" baseline="0" dirty="0">
                          <a:solidFill>
                            <a:schemeClr val="tx1"/>
                          </a:solidFill>
                          <a:effectLst/>
                          <a:latin typeface="Century Gothic" pitchFamily="34" charset="0"/>
                          <a:ea typeface="Times New Roman"/>
                          <a:cs typeface="Times New Roman"/>
                        </a:rPr>
                        <a:t>л) принадлежность </a:t>
                      </a:r>
                      <a:r>
                        <a:rPr lang="ru-RU" sz="1000" b="1" baseline="0" dirty="0">
                          <a:solidFill>
                            <a:schemeClr val="tx1"/>
                          </a:solidFill>
                          <a:effectLst/>
                          <a:latin typeface="Century Gothic" pitchFamily="34" charset="0"/>
                          <a:ea typeface="Times New Roman"/>
                          <a:cs typeface="Times New Roman"/>
                        </a:rPr>
                        <a:t>к субъекту малого или среднего предпринимательства</a:t>
                      </a:r>
                      <a:r>
                        <a:rPr lang="ru-RU" sz="1000" b="0" baseline="0" dirty="0">
                          <a:solidFill>
                            <a:schemeClr val="tx1"/>
                          </a:solidFill>
                          <a:effectLst/>
                          <a:latin typeface="Century Gothic" pitchFamily="34" charset="0"/>
                          <a:ea typeface="Times New Roman"/>
                          <a:cs typeface="Times New Roman"/>
                        </a:rPr>
                        <a:t> с указанием соответствующей категории - для физического лица, являющегося индивидуальным предпринимателем (при наличии);</a:t>
                      </a:r>
                    </a:p>
                  </a:txBody>
                  <a:tcPr marL="68580" marR="68580" marT="0" marB="0"/>
                </a:tc>
                <a:tc>
                  <a:txBody>
                    <a:bodyPr/>
                    <a:lstStyle/>
                    <a:p>
                      <a:pPr>
                        <a:spcAft>
                          <a:spcPts val="0"/>
                        </a:spcAft>
                      </a:pPr>
                      <a:r>
                        <a:rPr lang="ru-RU" sz="1000" dirty="0">
                          <a:effectLst/>
                          <a:latin typeface="Century Gothic" pitchFamily="34" charset="0"/>
                          <a:ea typeface="Times New Roman"/>
                          <a:cs typeface="Times New Roman"/>
                        </a:rPr>
                        <a:t>Информация формируется в единой информационной системе автоматически на основании сведений из единого реестра субъектов малого и среднего предпринимательства</a:t>
                      </a:r>
                    </a:p>
                  </a:txBody>
                  <a:tcPr marL="68580" marR="68580" marT="0" marB="0"/>
                </a:tc>
              </a:tr>
              <a:tr h="526974">
                <a:tc>
                  <a:txBody>
                    <a:bodyPr/>
                    <a:lstStyle/>
                    <a:p>
                      <a:pPr>
                        <a:spcAft>
                          <a:spcPts val="0"/>
                        </a:spcAft>
                      </a:pPr>
                      <a:r>
                        <a:rPr lang="ru-RU" sz="1000" b="0" baseline="0" dirty="0">
                          <a:solidFill>
                            <a:schemeClr val="tx1"/>
                          </a:solidFill>
                          <a:effectLst/>
                          <a:latin typeface="Century Gothic" pitchFamily="34" charset="0"/>
                          <a:ea typeface="Times New Roman"/>
                          <a:cs typeface="Times New Roman"/>
                        </a:rPr>
                        <a:t>п) информация </a:t>
                      </a:r>
                      <a:r>
                        <a:rPr lang="ru-RU" sz="1000" b="1" baseline="0" dirty="0">
                          <a:solidFill>
                            <a:schemeClr val="tx1"/>
                          </a:solidFill>
                          <a:effectLst/>
                          <a:latin typeface="Century Gothic" pitchFamily="34" charset="0"/>
                          <a:ea typeface="Times New Roman"/>
                          <a:cs typeface="Times New Roman"/>
                        </a:rPr>
                        <a:t>о применении физическим лицом специального налогового режима "Налог на профессиональный доход</a:t>
                      </a:r>
                      <a:r>
                        <a:rPr lang="ru-RU" sz="1000" b="0" baseline="0" dirty="0">
                          <a:solidFill>
                            <a:schemeClr val="tx1"/>
                          </a:solidFill>
                          <a:effectLst/>
                          <a:latin typeface="Century Gothic" pitchFamily="34" charset="0"/>
                          <a:ea typeface="Times New Roman"/>
                          <a:cs typeface="Times New Roman"/>
                        </a:rPr>
                        <a:t>";</a:t>
                      </a:r>
                    </a:p>
                  </a:txBody>
                  <a:tcPr marL="68580" marR="68580" marT="0" marB="0"/>
                </a:tc>
                <a:tc>
                  <a:txBody>
                    <a:bodyPr/>
                    <a:lstStyle/>
                    <a:p>
                      <a:pPr>
                        <a:spcAft>
                          <a:spcPts val="0"/>
                        </a:spcAft>
                      </a:pPr>
                      <a:r>
                        <a:rPr lang="ru-RU" sz="1000" dirty="0">
                          <a:effectLst/>
                          <a:latin typeface="Century Gothic" pitchFamily="34" charset="0"/>
                          <a:ea typeface="Times New Roman"/>
                          <a:cs typeface="Times New Roman"/>
                        </a:rPr>
                        <a:t>Информация формируется в ЕИС автоматически на основании сведений, полученных из Федеральной налоговой службы</a:t>
                      </a:r>
                    </a:p>
                  </a:txBody>
                  <a:tcPr marL="68580" marR="68580" marT="0" marB="0"/>
                </a:tc>
              </a:tr>
              <a:tr h="1760866">
                <a:tc>
                  <a:txBody>
                    <a:bodyPr/>
                    <a:lstStyle/>
                    <a:p>
                      <a:pPr>
                        <a:spcAft>
                          <a:spcPts val="0"/>
                        </a:spcAft>
                      </a:pPr>
                      <a:r>
                        <a:rPr lang="ru-RU" sz="1000" b="0" baseline="0" dirty="0">
                          <a:solidFill>
                            <a:schemeClr val="tx1"/>
                          </a:solidFill>
                          <a:effectLst/>
                          <a:latin typeface="Century Gothic" pitchFamily="34" charset="0"/>
                          <a:ea typeface="Times New Roman"/>
                          <a:cs typeface="Times New Roman"/>
                        </a:rPr>
                        <a:t>р) информация о признании физического лица, зарегистрированного </a:t>
                      </a:r>
                      <a:r>
                        <a:rPr lang="ru-RU" sz="1000" b="1" baseline="0" dirty="0">
                          <a:solidFill>
                            <a:schemeClr val="tx1"/>
                          </a:solidFill>
                          <a:effectLst/>
                          <a:latin typeface="Century Gothic" pitchFamily="34" charset="0"/>
                          <a:ea typeface="Times New Roman"/>
                          <a:cs typeface="Times New Roman"/>
                        </a:rPr>
                        <a:t>в качестве индивидуального предпринимателя, банкротом, о решении о введении процедуры реализации его имущества</a:t>
                      </a:r>
                      <a:r>
                        <a:rPr lang="ru-RU" sz="1000" b="0" baseline="0" dirty="0">
                          <a:solidFill>
                            <a:schemeClr val="tx1"/>
                          </a:solidFill>
                          <a:effectLst/>
                          <a:latin typeface="Century Gothic" pitchFamily="34" charset="0"/>
                          <a:ea typeface="Times New Roman"/>
                          <a:cs typeface="Times New Roman"/>
                        </a:rPr>
                        <a:t>.</a:t>
                      </a:r>
                    </a:p>
                  </a:txBody>
                  <a:tcPr marL="68580" marR="68580" marT="0" marB="0"/>
                </a:tc>
                <a:tc>
                  <a:txBody>
                    <a:bodyPr/>
                    <a:lstStyle/>
                    <a:p>
                      <a:pPr>
                        <a:spcAft>
                          <a:spcPts val="0"/>
                        </a:spcAft>
                      </a:pPr>
                      <a:r>
                        <a:rPr lang="ru-RU" sz="900" b="1" dirty="0">
                          <a:effectLst/>
                          <a:latin typeface="Century Gothic" pitchFamily="34" charset="0"/>
                          <a:ea typeface="Times New Roman"/>
                          <a:cs typeface="Times New Roman"/>
                        </a:rPr>
                        <a:t>Информация формируются в ЕИС автоматически на основании сведений из Единого государственного реестра индивидуальных предпринимателей</a:t>
                      </a:r>
                      <a:r>
                        <a:rPr lang="ru-RU" sz="900" dirty="0">
                          <a:effectLst/>
                          <a:latin typeface="Century Gothic" pitchFamily="34" charset="0"/>
                          <a:ea typeface="Times New Roman"/>
                          <a:cs typeface="Times New Roman"/>
                        </a:rPr>
                        <a:t> после указания участником закупки при формировании информации для размещения в реестре участников идентификационного номера налогоплательщика физического лица, зарегистрированного в качестве индивидуального предпринимателя </a:t>
                      </a:r>
                    </a:p>
                    <a:p>
                      <a:pPr>
                        <a:spcAft>
                          <a:spcPts val="0"/>
                        </a:spcAft>
                      </a:pPr>
                      <a:r>
                        <a:rPr lang="ru-RU" sz="900" dirty="0">
                          <a:effectLst/>
                          <a:latin typeface="Century Gothic" pitchFamily="34" charset="0"/>
                          <a:ea typeface="Times New Roman"/>
                          <a:cs typeface="Times New Roman"/>
                        </a:rPr>
                        <a:t> </a:t>
                      </a:r>
                    </a:p>
                    <a:p>
                      <a:pPr algn="just">
                        <a:spcAft>
                          <a:spcPts val="0"/>
                        </a:spcAft>
                      </a:pPr>
                      <a:r>
                        <a:rPr lang="ru-RU" sz="900" dirty="0">
                          <a:effectLst/>
                          <a:latin typeface="Century Gothic" pitchFamily="34" charset="0"/>
                          <a:ea typeface="Times New Roman"/>
                          <a:cs typeface="Times New Roman"/>
                        </a:rPr>
                        <a:t>В едином государственном реестре индивидуальных предпринимателей содержатся следующие сведения об индивидуальном предпринимателе: л) дата и способ прекращения физическим лицом деятельности в качестве </a:t>
                      </a:r>
                      <a:r>
                        <a:rPr lang="ru-RU" sz="900" dirty="0" smtClean="0">
                          <a:effectLst/>
                          <a:latin typeface="Century Gothic" pitchFamily="34" charset="0"/>
                          <a:ea typeface="Times New Roman"/>
                          <a:cs typeface="Times New Roman"/>
                        </a:rPr>
                        <a:t>ИП </a:t>
                      </a:r>
                      <a:r>
                        <a:rPr lang="ru-RU" sz="900" dirty="0">
                          <a:effectLst/>
                          <a:latin typeface="Century Gothic" pitchFamily="34" charset="0"/>
                          <a:ea typeface="Times New Roman"/>
                          <a:cs typeface="Times New Roman"/>
                        </a:rPr>
                        <a:t>(по заявлению, либо в связи со смертью, либо </a:t>
                      </a:r>
                      <a:r>
                        <a:rPr lang="ru-RU" sz="900" b="1" dirty="0">
                          <a:effectLst/>
                          <a:latin typeface="Century Gothic" pitchFamily="34" charset="0"/>
                          <a:ea typeface="Times New Roman"/>
                          <a:cs typeface="Times New Roman"/>
                        </a:rPr>
                        <a:t>в связи с принятием судом решения о признании гражданина банкротом и решения о введении реализации имущества </a:t>
                      </a:r>
                      <a:r>
                        <a:rPr lang="ru-RU" sz="900" b="1" dirty="0" smtClean="0">
                          <a:effectLst/>
                          <a:latin typeface="Century Gothic" pitchFamily="34" charset="0"/>
                          <a:ea typeface="Times New Roman"/>
                          <a:cs typeface="Times New Roman"/>
                        </a:rPr>
                        <a:t>гражданина</a:t>
                      </a:r>
                      <a:r>
                        <a:rPr lang="ru-RU" sz="900" dirty="0" smtClean="0">
                          <a:effectLst/>
                          <a:latin typeface="Century Gothic" pitchFamily="34" charset="0"/>
                          <a:ea typeface="Times New Roman"/>
                          <a:cs typeface="Times New Roman"/>
                        </a:rPr>
                        <a:t>, </a:t>
                      </a:r>
                      <a:r>
                        <a:rPr lang="ru-RU" sz="900" dirty="0">
                          <a:effectLst/>
                          <a:latin typeface="Century Gothic" pitchFamily="34" charset="0"/>
                          <a:ea typeface="Times New Roman"/>
                          <a:cs typeface="Times New Roman"/>
                        </a:rPr>
                        <a:t>либо в связи с исключением из </a:t>
                      </a:r>
                      <a:r>
                        <a:rPr lang="ru-RU" sz="900" dirty="0" smtClean="0">
                          <a:effectLst/>
                          <a:latin typeface="Century Gothic" pitchFamily="34" charset="0"/>
                          <a:ea typeface="Times New Roman"/>
                          <a:cs typeface="Times New Roman"/>
                        </a:rPr>
                        <a:t>ЕГРИП по </a:t>
                      </a:r>
                      <a:r>
                        <a:rPr lang="ru-RU" sz="900" dirty="0">
                          <a:effectLst/>
                          <a:latin typeface="Century Gothic" pitchFamily="34" charset="0"/>
                          <a:ea typeface="Times New Roman"/>
                          <a:cs typeface="Times New Roman"/>
                        </a:rPr>
                        <a:t>решению регистрирующего органа, либо в связи с принятием судом решения о прекращении деятельности в качестве индивидуального предпринимателя в принудительном порядке, либо в связи с вступлением в силу приговора суда, которым назначено наказание в виде лишения права заниматься предпринимательской деятельностью на определенный срок, либо в связи с аннулированием документа, подтверждающего право временно или постоянно проживать в </a:t>
                      </a:r>
                      <a:r>
                        <a:rPr lang="ru-RU" sz="900" dirty="0" smtClean="0">
                          <a:effectLst/>
                          <a:latin typeface="Century Gothic" pitchFamily="34" charset="0"/>
                          <a:ea typeface="Times New Roman"/>
                          <a:cs typeface="Times New Roman"/>
                        </a:rPr>
                        <a:t>РФ, </a:t>
                      </a:r>
                      <a:r>
                        <a:rPr lang="ru-RU" sz="900" dirty="0">
                          <a:effectLst/>
                          <a:latin typeface="Century Gothic" pitchFamily="34" charset="0"/>
                          <a:ea typeface="Times New Roman"/>
                          <a:cs typeface="Times New Roman"/>
                        </a:rPr>
                        <a:t>или окончанием срока действия указанного </a:t>
                      </a:r>
                      <a:r>
                        <a:rPr lang="ru-RU" sz="900" dirty="0" smtClean="0">
                          <a:effectLst/>
                          <a:latin typeface="Century Gothic" pitchFamily="34" charset="0"/>
                          <a:ea typeface="Times New Roman"/>
                          <a:cs typeface="Times New Roman"/>
                        </a:rPr>
                        <a:t>документа)</a:t>
                      </a:r>
                      <a:r>
                        <a:rPr lang="ru-RU" sz="900" baseline="0" dirty="0" smtClean="0">
                          <a:effectLst/>
                          <a:latin typeface="Century Gothic" pitchFamily="34" charset="0"/>
                          <a:ea typeface="Times New Roman"/>
                          <a:cs typeface="Times New Roman"/>
                        </a:rPr>
                        <a:t> </a:t>
                      </a:r>
                      <a:r>
                        <a:rPr lang="ru-RU" sz="900" dirty="0" smtClean="0">
                          <a:effectLst/>
                          <a:latin typeface="Century Gothic" pitchFamily="34" charset="0"/>
                          <a:ea typeface="Times New Roman"/>
                          <a:cs typeface="Times New Roman"/>
                        </a:rPr>
                        <a:t>(</a:t>
                      </a:r>
                      <a:r>
                        <a:rPr lang="ru-RU" sz="900" dirty="0">
                          <a:effectLst/>
                          <a:latin typeface="Century Gothic" pitchFamily="34" charset="0"/>
                          <a:ea typeface="Times New Roman"/>
                          <a:cs typeface="Times New Roman"/>
                        </a:rPr>
                        <a:t>ч.2 ст. 5 129-ФЗ)</a:t>
                      </a:r>
                    </a:p>
                    <a:p>
                      <a:pPr>
                        <a:spcAft>
                          <a:spcPts val="0"/>
                        </a:spcAft>
                      </a:pPr>
                      <a:r>
                        <a:rPr lang="ru-RU" sz="900" dirty="0">
                          <a:effectLst/>
                          <a:latin typeface="Century Gothic" pitchFamily="34" charset="0"/>
                          <a:ea typeface="Times New Roman"/>
                          <a:cs typeface="Times New Roman"/>
                        </a:rPr>
                        <a:t> </a:t>
                      </a:r>
                    </a:p>
                  </a:txBody>
                  <a:tcPr marL="68580" marR="68580" marT="0" marB="0"/>
                </a:tc>
              </a:tr>
            </a:tbl>
          </a:graphicData>
        </a:graphic>
      </p:graphicFrame>
    </p:spTree>
    <p:extLst>
      <p:ext uri="{BB962C8B-B14F-4D97-AF65-F5344CB8AC3E}">
        <p14:creationId xmlns:p14="http://schemas.microsoft.com/office/powerpoint/2010/main" val="1005961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СВЕДЕНИЯ В ЕРУЗ</a:t>
            </a:r>
            <a:endParaRPr lang="ru-RU" sz="2000" b="1" dirty="0"/>
          </a:p>
        </p:txBody>
      </p:sp>
      <p:pic>
        <p:nvPicPr>
          <p:cNvPr id="5" name="Объект 4"/>
          <p:cNvPicPr>
            <a:picLocks noGrp="1"/>
          </p:cNvPicPr>
          <p:nvPr>
            <p:ph idx="1"/>
          </p:nvPr>
        </p:nvPicPr>
        <p:blipFill rotWithShape="1">
          <a:blip r:embed="rId2"/>
          <a:srcRect t="2754" r="19442" b="4910"/>
          <a:stretch/>
        </p:blipFill>
        <p:spPr bwMode="auto">
          <a:xfrm>
            <a:off x="323528" y="1700808"/>
            <a:ext cx="7704856" cy="489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8620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ОТСУТСТВИЕ СВЕДЕНИЙ В реестре </a:t>
            </a:r>
            <a:r>
              <a:rPr lang="ru-RU" sz="2000" b="1" dirty="0"/>
              <a:t>недобросовестных поставщиков </a:t>
            </a:r>
            <a:r>
              <a:rPr lang="ru-RU" sz="2000" b="1" dirty="0" smtClean="0"/>
              <a:t> (ч.1.1 ст. 31 44-ФЗ)</a:t>
            </a: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r>
              <a:rPr lang="ru-RU" sz="1200" dirty="0">
                <a:solidFill>
                  <a:schemeClr val="tx1"/>
                </a:solidFill>
              </a:rPr>
              <a:t>Заказчик вправе установить требование об отсутствии в предусмотренном настоящим Федеральным законом </a:t>
            </a:r>
            <a:r>
              <a:rPr lang="ru-RU" sz="1200" b="1" dirty="0">
                <a:solidFill>
                  <a:schemeClr val="tx1"/>
                </a:solidFill>
              </a:rPr>
              <a:t>реестре недобросовестных поставщиков </a:t>
            </a:r>
            <a:r>
              <a:rPr lang="ru-RU" sz="1200" dirty="0">
                <a:solidFill>
                  <a:schemeClr val="tx1"/>
                </a:solidFill>
              </a:rPr>
              <a:t>(подрядчиков, исполнителей) информации об участнике закупки, в том числе </a:t>
            </a:r>
            <a:r>
              <a:rPr lang="ru-RU" sz="1200" b="1" dirty="0">
                <a:solidFill>
                  <a:schemeClr val="tx1"/>
                </a:solidFill>
              </a:rPr>
              <a:t>информации о лицах, указанных в пунктах 2 и 3 части 3 статьи 104 </a:t>
            </a:r>
            <a:r>
              <a:rPr lang="ru-RU" sz="1200" dirty="0">
                <a:solidFill>
                  <a:schemeClr val="tx1"/>
                </a:solidFill>
              </a:rPr>
              <a:t> </a:t>
            </a:r>
            <a:r>
              <a:rPr lang="ru-RU" sz="1200" dirty="0" smtClean="0">
                <a:solidFill>
                  <a:schemeClr val="tx1"/>
                </a:solidFill>
              </a:rPr>
              <a:t>44-ФЗ (ч.1.1 ст. 31 44-ФЗ)</a:t>
            </a:r>
          </a:p>
          <a:p>
            <a:endParaRPr lang="ru-RU" sz="1200" dirty="0">
              <a:solidFill>
                <a:schemeClr val="tx1"/>
              </a:solidFill>
            </a:endParaRPr>
          </a:p>
          <a:p>
            <a:r>
              <a:rPr lang="ru-RU" sz="1200" dirty="0" smtClean="0">
                <a:solidFill>
                  <a:schemeClr val="tx1"/>
                </a:solidFill>
              </a:rPr>
              <a:t>члены </a:t>
            </a:r>
            <a:r>
              <a:rPr lang="ru-RU" sz="1200" dirty="0">
                <a:solidFill>
                  <a:schemeClr val="tx1"/>
                </a:solidFill>
              </a:rPr>
              <a:t>коллегиального исполнительного органа, </a:t>
            </a:r>
            <a:endParaRPr lang="ru-RU" sz="1200" dirty="0" smtClean="0">
              <a:solidFill>
                <a:schemeClr val="tx1"/>
              </a:solidFill>
            </a:endParaRPr>
          </a:p>
          <a:p>
            <a:r>
              <a:rPr lang="ru-RU" sz="1200" dirty="0" smtClean="0">
                <a:solidFill>
                  <a:schemeClr val="tx1"/>
                </a:solidFill>
              </a:rPr>
              <a:t>лицо, исполняющее </a:t>
            </a:r>
            <a:r>
              <a:rPr lang="ru-RU" sz="1200" dirty="0">
                <a:solidFill>
                  <a:schemeClr val="tx1"/>
                </a:solidFill>
              </a:rPr>
              <a:t>функции единоличного исполнительного </a:t>
            </a:r>
            <a:r>
              <a:rPr lang="ru-RU" sz="1200" dirty="0" smtClean="0">
                <a:solidFill>
                  <a:schemeClr val="tx1"/>
                </a:solidFill>
              </a:rPr>
              <a:t>органа, </a:t>
            </a:r>
          </a:p>
          <a:p>
            <a:r>
              <a:rPr lang="ru-RU" sz="1200" dirty="0" smtClean="0">
                <a:solidFill>
                  <a:schemeClr val="tx1"/>
                </a:solidFill>
              </a:rPr>
              <a:t>управляющий, управляющая организация - если </a:t>
            </a:r>
            <a:r>
              <a:rPr lang="ru-RU" sz="1200" dirty="0">
                <a:solidFill>
                  <a:schemeClr val="tx1"/>
                </a:solidFill>
              </a:rPr>
              <a:t>полномочия единоличного исполнительного органа переданы в соответствии с законодательством Российской Федерации </a:t>
            </a:r>
            <a:r>
              <a:rPr lang="ru-RU" sz="1200" dirty="0" smtClean="0">
                <a:solidFill>
                  <a:schemeClr val="tx1"/>
                </a:solidFill>
              </a:rPr>
              <a:t>таким лицам</a:t>
            </a:r>
          </a:p>
          <a:p>
            <a:endParaRPr lang="ru-RU" sz="1200" dirty="0" smtClean="0">
              <a:solidFill>
                <a:schemeClr val="tx1"/>
              </a:solidFill>
            </a:endParaRPr>
          </a:p>
          <a:p>
            <a:r>
              <a:rPr lang="ru-RU" sz="1200" dirty="0" smtClean="0">
                <a:solidFill>
                  <a:schemeClr val="tx1"/>
                </a:solidFill>
              </a:rPr>
              <a:t>В отношении публично-правового образования:</a:t>
            </a:r>
          </a:p>
          <a:p>
            <a:r>
              <a:rPr lang="ru-RU" sz="1200" dirty="0" smtClean="0">
                <a:solidFill>
                  <a:schemeClr val="tx1"/>
                </a:solidFill>
              </a:rPr>
              <a:t>- участники </a:t>
            </a:r>
            <a:r>
              <a:rPr lang="ru-RU" sz="1200" dirty="0">
                <a:solidFill>
                  <a:schemeClr val="tx1"/>
                </a:solidFill>
              </a:rPr>
              <a:t>(</a:t>
            </a:r>
            <a:r>
              <a:rPr lang="ru-RU" sz="1200" dirty="0" smtClean="0">
                <a:solidFill>
                  <a:schemeClr val="tx1"/>
                </a:solidFill>
              </a:rPr>
              <a:t>члены) </a:t>
            </a:r>
            <a:r>
              <a:rPr lang="ru-RU" sz="1200" dirty="0">
                <a:solidFill>
                  <a:schemeClr val="tx1"/>
                </a:solidFill>
              </a:rPr>
              <a:t>корпоративного юридического лица, </a:t>
            </a:r>
            <a:r>
              <a:rPr lang="ru-RU" sz="1200" dirty="0" smtClean="0">
                <a:solidFill>
                  <a:schemeClr val="tx1"/>
                </a:solidFill>
              </a:rPr>
              <a:t>способные </a:t>
            </a:r>
            <a:r>
              <a:rPr lang="ru-RU" sz="1200" dirty="0">
                <a:solidFill>
                  <a:schemeClr val="tx1"/>
                </a:solidFill>
              </a:rPr>
              <a:t>оказывать влияние на деятельность этого юридического лица - участника закупки, поставщика (подрядчика, исполнителя</a:t>
            </a:r>
            <a:r>
              <a:rPr lang="ru-RU" sz="1200" dirty="0" smtClean="0">
                <a:solidFill>
                  <a:schemeClr val="tx1"/>
                </a:solidFill>
              </a:rPr>
              <a:t>). </a:t>
            </a:r>
            <a:r>
              <a:rPr lang="ru-RU" sz="1200" dirty="0">
                <a:solidFill>
                  <a:schemeClr val="tx1"/>
                </a:solidFill>
              </a:rPr>
              <a:t>Под такими участниками (членами) </a:t>
            </a:r>
            <a:r>
              <a:rPr lang="ru-RU" sz="1200" dirty="0" smtClean="0">
                <a:solidFill>
                  <a:schemeClr val="tx1"/>
                </a:solidFill>
              </a:rPr>
              <a:t>понимаются </a:t>
            </a:r>
            <a:r>
              <a:rPr lang="ru-RU" sz="1200" dirty="0">
                <a:solidFill>
                  <a:schemeClr val="tx1"/>
                </a:solidFill>
              </a:rPr>
              <a:t>лица, которые самостоятельно или совместно со своим аффилированным лицом (лицами) владеют более чем двадцатью пятью процентами акций (долей, паев) корпоративного юридического лица. Лицо признается аффилированным в соответствии с требованиями антимонопольного законодательства Российской Федерации;</a:t>
            </a:r>
          </a:p>
          <a:p>
            <a:r>
              <a:rPr lang="ru-RU" sz="1200" dirty="0" smtClean="0">
                <a:solidFill>
                  <a:schemeClr val="tx1"/>
                </a:solidFill>
              </a:rPr>
              <a:t>- учредителей </a:t>
            </a:r>
            <a:r>
              <a:rPr lang="ru-RU" sz="1200" b="1" dirty="0">
                <a:solidFill>
                  <a:schemeClr val="tx1"/>
                </a:solidFill>
              </a:rPr>
              <a:t>унитарного юридического </a:t>
            </a:r>
            <a:r>
              <a:rPr lang="ru-RU" sz="1200" b="1" dirty="0" smtClean="0">
                <a:solidFill>
                  <a:schemeClr val="tx1"/>
                </a:solidFill>
              </a:rPr>
              <a:t>лица</a:t>
            </a:r>
          </a:p>
          <a:p>
            <a:endParaRPr lang="ru-RU" sz="1200" b="1" dirty="0">
              <a:solidFill>
                <a:schemeClr val="tx1"/>
              </a:solidFill>
            </a:endParaRPr>
          </a:p>
          <a:p>
            <a:r>
              <a:rPr lang="ru-RU" sz="1200" dirty="0">
                <a:solidFill>
                  <a:schemeClr val="tx1"/>
                </a:solidFill>
              </a:rPr>
              <a:t>В силу части 8 статьи  31 Закона о контрактной системе </a:t>
            </a:r>
            <a:r>
              <a:rPr lang="ru-RU" sz="1200" b="1" dirty="0">
                <a:solidFill>
                  <a:schemeClr val="tx1"/>
                </a:solidFill>
              </a:rPr>
              <a:t>комиссия по осуществлению закупок </a:t>
            </a:r>
            <a:r>
              <a:rPr lang="ru-RU" sz="1200" b="1" u="sng" dirty="0">
                <a:solidFill>
                  <a:schemeClr val="tx1"/>
                </a:solidFill>
              </a:rPr>
              <a:t>обязана проверить </a:t>
            </a:r>
            <a:r>
              <a:rPr lang="ru-RU" sz="1200" b="1" dirty="0">
                <a:solidFill>
                  <a:schemeClr val="tx1"/>
                </a:solidFill>
              </a:rPr>
              <a:t>соответствие участников закупок указанному требованию!!! </a:t>
            </a:r>
          </a:p>
          <a:p>
            <a:endParaRPr lang="ru-RU" sz="1200" dirty="0">
              <a:solidFill>
                <a:schemeClr val="tx1"/>
              </a:solidFill>
            </a:endParaRPr>
          </a:p>
          <a:p>
            <a:endParaRPr lang="ru-RU" sz="1200" dirty="0">
              <a:solidFill>
                <a:schemeClr val="tx1"/>
              </a:solidFill>
            </a:endParaRPr>
          </a:p>
        </p:txBody>
      </p:sp>
    </p:spTree>
    <p:extLst>
      <p:ext uri="{BB962C8B-B14F-4D97-AF65-F5344CB8AC3E}">
        <p14:creationId xmlns:p14="http://schemas.microsoft.com/office/powerpoint/2010/main" val="1926850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ДОПОЛНИТЕЛЬНЫЕ </a:t>
            </a:r>
            <a:r>
              <a:rPr lang="ru-RU" sz="2800" b="1" dirty="0"/>
              <a:t>Требования к участникам закупки  (</a:t>
            </a:r>
            <a:r>
              <a:rPr lang="ru-RU" sz="2800" b="1" dirty="0" smtClean="0"/>
              <a:t>ч.2 </a:t>
            </a:r>
            <a:r>
              <a:rPr lang="ru-RU" sz="2800" b="1" dirty="0"/>
              <a:t>ст. 31 44-ФЗ)</a:t>
            </a:r>
          </a:p>
        </p:txBody>
      </p:sp>
      <p:sp>
        <p:nvSpPr>
          <p:cNvPr id="3" name="Объект 2"/>
          <p:cNvSpPr>
            <a:spLocks noGrp="1"/>
          </p:cNvSpPr>
          <p:nvPr>
            <p:ph idx="1"/>
          </p:nvPr>
        </p:nvSpPr>
        <p:spPr>
          <a:xfrm>
            <a:off x="457200" y="1752600"/>
            <a:ext cx="8219256" cy="4916760"/>
          </a:xfrm>
        </p:spPr>
        <p:txBody>
          <a:bodyPr>
            <a:noAutofit/>
          </a:bodyPr>
          <a:lstStyle/>
          <a:p>
            <a:r>
              <a:rPr lang="ru-RU" sz="1200" dirty="0" smtClean="0">
                <a:solidFill>
                  <a:schemeClr val="tx1"/>
                </a:solidFill>
              </a:rPr>
              <a:t>Правительство </a:t>
            </a:r>
            <a:r>
              <a:rPr lang="ru-RU" sz="1200" dirty="0">
                <a:solidFill>
                  <a:schemeClr val="tx1"/>
                </a:solidFill>
              </a:rPr>
              <a:t>Российской Федерации вправе устанавливать к участникам закупок отдельных видов товаров, работ, услуг </a:t>
            </a:r>
            <a:r>
              <a:rPr lang="ru-RU" sz="1200" b="1" dirty="0">
                <a:solidFill>
                  <a:schemeClr val="tx1"/>
                </a:solidFill>
              </a:rPr>
              <a:t>дополнительные требования</a:t>
            </a:r>
            <a:r>
              <a:rPr lang="ru-RU" sz="1200" dirty="0">
                <a:solidFill>
                  <a:schemeClr val="tx1"/>
                </a:solidFill>
              </a:rPr>
              <a:t>, в том числе к наличию:</a:t>
            </a:r>
          </a:p>
          <a:p>
            <a:endParaRPr lang="ru-RU" sz="1200" dirty="0">
              <a:solidFill>
                <a:schemeClr val="tx1"/>
              </a:solidFill>
            </a:endParaRPr>
          </a:p>
          <a:p>
            <a:endParaRPr lang="ru-RU" sz="1200" dirty="0">
              <a:solidFill>
                <a:schemeClr val="tx1"/>
              </a:solidFill>
            </a:endParaRPr>
          </a:p>
          <a:p>
            <a:r>
              <a:rPr lang="ru-RU" sz="1200" dirty="0">
                <a:solidFill>
                  <a:schemeClr val="tx1"/>
                </a:solidFill>
              </a:rPr>
              <a:t>1) финансовых ресурсов для исполнения контракта;</a:t>
            </a:r>
          </a:p>
          <a:p>
            <a:endParaRPr lang="ru-RU" sz="1200" dirty="0">
              <a:solidFill>
                <a:schemeClr val="tx1"/>
              </a:solidFill>
            </a:endParaRPr>
          </a:p>
          <a:p>
            <a:r>
              <a:rPr lang="ru-RU" sz="1200" dirty="0">
                <a:solidFill>
                  <a:schemeClr val="tx1"/>
                </a:solidFill>
              </a:rPr>
              <a:t>2) на праве собственности или ином законном основании оборудования и других материальных ресурсов для исполнения контракта;</a:t>
            </a:r>
          </a:p>
          <a:p>
            <a:endParaRPr lang="ru-RU" sz="1200" dirty="0">
              <a:solidFill>
                <a:schemeClr val="tx1"/>
              </a:solidFill>
            </a:endParaRPr>
          </a:p>
          <a:p>
            <a:r>
              <a:rPr lang="ru-RU" sz="1200" dirty="0">
                <a:solidFill>
                  <a:schemeClr val="tx1"/>
                </a:solidFill>
              </a:rPr>
              <a:t>3) опыта работы, связанного с предметом контракта, и деловой репутации;</a:t>
            </a:r>
          </a:p>
          <a:p>
            <a:endParaRPr lang="ru-RU" sz="1200" dirty="0">
              <a:solidFill>
                <a:schemeClr val="tx1"/>
              </a:solidFill>
            </a:endParaRPr>
          </a:p>
          <a:p>
            <a:r>
              <a:rPr lang="ru-RU" sz="1200" dirty="0">
                <a:solidFill>
                  <a:schemeClr val="tx1"/>
                </a:solidFill>
              </a:rPr>
              <a:t>4) необходимого количества специалистов и иных работников определенного уровня квалификации для исполнения контракта</a:t>
            </a:r>
            <a:r>
              <a:rPr lang="ru-RU" sz="1200" dirty="0" smtClean="0">
                <a:solidFill>
                  <a:schemeClr val="tx1"/>
                </a:solidFill>
              </a:rPr>
              <a:t>.</a:t>
            </a:r>
          </a:p>
          <a:p>
            <a:endParaRPr lang="ru-RU" sz="1200" b="1" dirty="0" smtClean="0"/>
          </a:p>
          <a:p>
            <a:r>
              <a:rPr lang="ru-RU" sz="1200" b="1" dirty="0" smtClean="0"/>
              <a:t>Постановление </a:t>
            </a:r>
            <a:r>
              <a:rPr lang="ru-RU" sz="1200" b="1" dirty="0"/>
              <a:t>Правительства РФ от 29.12.2021 N 2571 "О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a:t>
            </a:r>
            <a:r>
              <a:rPr lang="ru-RU" sz="1200" b="1" dirty="0" smtClean="0"/>
              <a:t>Федерации» (заменило ПП 99)</a:t>
            </a:r>
            <a:endParaRPr lang="ru-RU" sz="1200" b="1" dirty="0"/>
          </a:p>
          <a:p>
            <a:r>
              <a:rPr lang="ru-RU" sz="1200" dirty="0"/>
              <a:t/>
            </a:r>
            <a:br>
              <a:rPr lang="ru-RU" sz="1200" dirty="0"/>
            </a:br>
            <a:endParaRPr lang="ru-RU" sz="1200" dirty="0">
              <a:solidFill>
                <a:schemeClr val="tx1"/>
              </a:solidFill>
            </a:endParaRPr>
          </a:p>
        </p:txBody>
      </p:sp>
    </p:spTree>
    <p:extLst>
      <p:ext uri="{BB962C8B-B14F-4D97-AF65-F5344CB8AC3E}">
        <p14:creationId xmlns:p14="http://schemas.microsoft.com/office/powerpoint/2010/main" val="382852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400" b="1" dirty="0"/>
              <a:t>Правовое регулирование </a:t>
            </a:r>
            <a:r>
              <a:rPr lang="ru-RU" sz="2400" b="1" dirty="0" smtClean="0"/>
              <a:t/>
            </a:r>
            <a:br>
              <a:rPr lang="ru-RU" sz="2400" b="1" dirty="0" smtClean="0"/>
            </a:br>
            <a:r>
              <a:rPr lang="ru-RU" sz="2400" b="1" dirty="0" smtClean="0"/>
              <a:t>установления </a:t>
            </a:r>
            <a:r>
              <a:rPr lang="ru-RU" sz="2400" b="1" dirty="0"/>
              <a:t>требований к участникам </a:t>
            </a:r>
            <a:br>
              <a:rPr lang="ru-RU" sz="2400" b="1" dirty="0"/>
            </a:br>
            <a:r>
              <a:rPr lang="ru-RU" sz="2400" b="1" dirty="0"/>
              <a:t>закупок</a:t>
            </a:r>
          </a:p>
        </p:txBody>
      </p:sp>
      <p:sp>
        <p:nvSpPr>
          <p:cNvPr id="3" name="Объект 2"/>
          <p:cNvSpPr>
            <a:spLocks noGrp="1"/>
          </p:cNvSpPr>
          <p:nvPr>
            <p:ph idx="1"/>
          </p:nvPr>
        </p:nvSpPr>
        <p:spPr>
          <a:xfrm>
            <a:off x="457200" y="1700808"/>
            <a:ext cx="8219256" cy="4896544"/>
          </a:xfrm>
        </p:spPr>
        <p:txBody>
          <a:bodyPr>
            <a:noAutofit/>
          </a:bodyPr>
          <a:lstStyle/>
          <a:p>
            <a:pPr marL="137160" indent="0">
              <a:buNone/>
            </a:pPr>
            <a:endParaRPr lang="ru-RU" sz="1200" dirty="0" smtClean="0">
              <a:solidFill>
                <a:schemeClr val="tx1"/>
              </a:solidFill>
            </a:endParaRPr>
          </a:p>
          <a:p>
            <a:pPr marL="137160" indent="0">
              <a:buNone/>
            </a:pPr>
            <a:r>
              <a:rPr lang="ru-RU" sz="1800" dirty="0" smtClean="0">
                <a:solidFill>
                  <a:schemeClr val="tx1"/>
                </a:solidFill>
              </a:rPr>
              <a:t>При </a:t>
            </a:r>
            <a:r>
              <a:rPr lang="ru-RU" sz="1800" dirty="0">
                <a:solidFill>
                  <a:schemeClr val="tx1"/>
                </a:solidFill>
              </a:rPr>
              <a:t>установлении требований к участнику закупки в рамках реализации Закона № 44-ФЗ </a:t>
            </a:r>
            <a:r>
              <a:rPr lang="ru-RU" sz="1800" b="1" dirty="0">
                <a:solidFill>
                  <a:schemeClr val="tx1"/>
                </a:solidFill>
              </a:rPr>
              <a:t>необходимо руководствоваться</a:t>
            </a:r>
            <a:r>
              <a:rPr lang="ru-RU" sz="1800" dirty="0">
                <a:solidFill>
                  <a:schemeClr val="tx1"/>
                </a:solidFill>
              </a:rPr>
              <a:t>: </a:t>
            </a:r>
            <a:endParaRPr lang="ru-RU" sz="1800" dirty="0" smtClean="0">
              <a:solidFill>
                <a:schemeClr val="tx1"/>
              </a:solidFill>
            </a:endParaRPr>
          </a:p>
          <a:p>
            <a:pPr marL="137160" indent="0">
              <a:buNone/>
            </a:pPr>
            <a:endParaRPr lang="ru-RU" sz="1800" dirty="0" smtClean="0">
              <a:solidFill>
                <a:schemeClr val="tx1"/>
              </a:solidFill>
            </a:endParaRPr>
          </a:p>
          <a:p>
            <a:pPr marL="308610" indent="-171450">
              <a:buFontTx/>
              <a:buChar char="-"/>
            </a:pPr>
            <a:r>
              <a:rPr lang="ru-RU" sz="1800" b="1" dirty="0" smtClean="0">
                <a:solidFill>
                  <a:schemeClr val="tx1"/>
                </a:solidFill>
              </a:rPr>
              <a:t>ст</a:t>
            </a:r>
            <a:r>
              <a:rPr lang="ru-RU" sz="1800" b="1" dirty="0">
                <a:solidFill>
                  <a:schemeClr val="tx1"/>
                </a:solidFill>
              </a:rPr>
              <a:t>. 31 Закона № 44-ФЗ</a:t>
            </a:r>
            <a:r>
              <a:rPr lang="ru-RU" sz="1800" dirty="0" smtClean="0">
                <a:solidFill>
                  <a:schemeClr val="tx1"/>
                </a:solidFill>
              </a:rPr>
              <a:t>;</a:t>
            </a:r>
          </a:p>
          <a:p>
            <a:pPr marL="308610" indent="-171450">
              <a:buFontTx/>
              <a:buChar char="-"/>
            </a:pPr>
            <a:endParaRPr lang="ru-RU" sz="1800" dirty="0" smtClean="0">
              <a:solidFill>
                <a:schemeClr val="tx1"/>
              </a:solidFill>
            </a:endParaRPr>
          </a:p>
          <a:p>
            <a:pPr marL="308610" indent="-171450">
              <a:buFontTx/>
              <a:buChar char="-"/>
            </a:pPr>
            <a:r>
              <a:rPr lang="ru-RU" sz="1800" b="1" dirty="0">
                <a:solidFill>
                  <a:schemeClr val="tx1"/>
                </a:solidFill>
              </a:rPr>
              <a:t>Постановление Правительства РФ от 29.12.2021 </a:t>
            </a:r>
            <a:r>
              <a:rPr lang="ru-RU" sz="1800" b="1" dirty="0" smtClean="0">
                <a:solidFill>
                  <a:schemeClr val="tx1"/>
                </a:solidFill>
              </a:rPr>
              <a:t>№ </a:t>
            </a:r>
            <a:r>
              <a:rPr lang="ru-RU" sz="1800" b="1" dirty="0">
                <a:solidFill>
                  <a:schemeClr val="tx1"/>
                </a:solidFill>
              </a:rPr>
              <a:t>2571 </a:t>
            </a:r>
            <a:r>
              <a:rPr lang="ru-RU" sz="1800" b="1" dirty="0" smtClean="0">
                <a:solidFill>
                  <a:schemeClr val="tx1"/>
                </a:solidFill>
              </a:rPr>
              <a:t>                     </a:t>
            </a:r>
            <a:r>
              <a:rPr lang="ru-RU" sz="1800" dirty="0" smtClean="0">
                <a:solidFill>
                  <a:schemeClr val="tx1"/>
                </a:solidFill>
              </a:rPr>
              <a:t>«О </a:t>
            </a:r>
            <a:r>
              <a:rPr lang="ru-RU" sz="1800" dirty="0">
                <a:solidFill>
                  <a:schemeClr val="tx1"/>
                </a:solidFill>
              </a:rPr>
              <a:t>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a:t>
            </a:r>
            <a:r>
              <a:rPr lang="ru-RU" sz="1800" dirty="0" smtClean="0">
                <a:solidFill>
                  <a:schemeClr val="tx1"/>
                </a:solidFill>
              </a:rPr>
              <a:t>Федерации»</a:t>
            </a:r>
          </a:p>
          <a:p>
            <a:pPr marL="308610" indent="-171450">
              <a:buFontTx/>
              <a:buChar char="-"/>
            </a:pPr>
            <a:endParaRPr lang="ru-RU" sz="1800" dirty="0" smtClean="0">
              <a:solidFill>
                <a:schemeClr val="tx1"/>
              </a:solidFill>
            </a:endParaRPr>
          </a:p>
        </p:txBody>
      </p:sp>
    </p:spTree>
    <p:extLst>
      <p:ext uri="{BB962C8B-B14F-4D97-AF65-F5344CB8AC3E}">
        <p14:creationId xmlns:p14="http://schemas.microsoft.com/office/powerpoint/2010/main" val="2245207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29.12.2021 N 2571 </a:t>
            </a:r>
          </a:p>
        </p:txBody>
      </p:sp>
      <p:sp>
        <p:nvSpPr>
          <p:cNvPr id="3" name="Объект 2"/>
          <p:cNvSpPr>
            <a:spLocks noGrp="1"/>
          </p:cNvSpPr>
          <p:nvPr>
            <p:ph idx="1"/>
          </p:nvPr>
        </p:nvSpPr>
        <p:spPr>
          <a:xfrm>
            <a:off x="457200" y="1752600"/>
            <a:ext cx="8219256" cy="4916760"/>
          </a:xfrm>
        </p:spPr>
        <p:txBody>
          <a:bodyPr>
            <a:noAutofit/>
          </a:bodyPr>
          <a:lstStyle/>
          <a:p>
            <a:r>
              <a:rPr lang="ru-RU" sz="1200" dirty="0">
                <a:solidFill>
                  <a:schemeClr val="tx1"/>
                </a:solidFill>
              </a:rPr>
              <a:t>ДОПОЛНИТЕЛЬНЫЕ ТРЕБОВАНИЯ К УЧАСТНИКАМ ЗАКУПКИ ОТДЕЛЬНЫХ ВИДОВ ТОВАРОВ, РАБОТ, УСЛУГ ДЛЯ ОБЕСПЕЧЕНИЯ ГОСУДАРСТВЕННЫХ И МУНИЦИПАЛЬНЫХ НУЖД</a:t>
            </a:r>
          </a:p>
          <a:p>
            <a:endParaRPr lang="ru-RU" sz="1200" dirty="0">
              <a:solidFill>
                <a:schemeClr val="tx1"/>
              </a:solidFill>
            </a:endParaRPr>
          </a:p>
          <a:p>
            <a:pPr marL="114300" indent="0">
              <a:buNone/>
            </a:pPr>
            <a:r>
              <a:rPr lang="ru-RU" sz="1200" b="1" dirty="0" smtClean="0">
                <a:solidFill>
                  <a:schemeClr val="tx1"/>
                </a:solidFill>
              </a:rPr>
              <a:t>1) </a:t>
            </a:r>
            <a:r>
              <a:rPr lang="ru-RU" sz="1200" b="1" u="sng" dirty="0" smtClean="0">
                <a:solidFill>
                  <a:schemeClr val="tx1"/>
                </a:solidFill>
              </a:rPr>
              <a:t>в </a:t>
            </a:r>
            <a:r>
              <a:rPr lang="ru-RU" sz="1200" b="1" u="sng" dirty="0">
                <a:solidFill>
                  <a:schemeClr val="tx1"/>
                </a:solidFill>
              </a:rPr>
              <a:t>сфере культуры и культурного </a:t>
            </a:r>
            <a:r>
              <a:rPr lang="ru-RU" sz="1200" b="1" u="sng" dirty="0" smtClean="0">
                <a:solidFill>
                  <a:schemeClr val="tx1"/>
                </a:solidFill>
              </a:rPr>
              <a:t>наследия</a:t>
            </a:r>
            <a:r>
              <a:rPr lang="ru-RU" sz="1200" dirty="0" smtClean="0">
                <a:solidFill>
                  <a:schemeClr val="tx1"/>
                </a:solidFill>
              </a:rPr>
              <a:t>:</a:t>
            </a:r>
          </a:p>
          <a:p>
            <a:r>
              <a:rPr lang="ru-RU" sz="1200" dirty="0">
                <a:solidFill>
                  <a:schemeClr val="tx1"/>
                </a:solidFill>
              </a:rPr>
              <a:t>Работы </a:t>
            </a:r>
            <a:r>
              <a:rPr lang="ru-RU" sz="1200" b="1" dirty="0">
                <a:solidFill>
                  <a:schemeClr val="tx1"/>
                </a:solidFill>
              </a:rPr>
              <a:t>по сохранению объектов культурного наследия </a:t>
            </a:r>
            <a:r>
              <a:rPr lang="ru-RU" sz="1200" dirty="0">
                <a:solidFill>
                  <a:schemeClr val="tx1"/>
                </a:solidFill>
              </a:rPr>
              <a:t>(памятников истории и культуры) народов Российской Федерации (далее - объект культурного наследия), </a:t>
            </a:r>
            <a:r>
              <a:rPr lang="ru-RU" sz="1200" b="1" dirty="0">
                <a:solidFill>
                  <a:schemeClr val="tx1"/>
                </a:solidFill>
              </a:rPr>
              <a:t>при которых затрагиваются конструктивные и другие характеристики надежности и безопасности таких объектов</a:t>
            </a:r>
          </a:p>
          <a:p>
            <a:r>
              <a:rPr lang="ru-RU" sz="1200" dirty="0">
                <a:solidFill>
                  <a:schemeClr val="tx1"/>
                </a:solidFill>
              </a:rPr>
              <a:t>Работы </a:t>
            </a:r>
            <a:r>
              <a:rPr lang="ru-RU" sz="1200" b="1" dirty="0">
                <a:solidFill>
                  <a:schemeClr val="tx1"/>
                </a:solidFill>
              </a:rPr>
              <a:t>по сохранению объектов культурного наследия</a:t>
            </a:r>
            <a:r>
              <a:rPr lang="ru-RU" sz="1200" dirty="0">
                <a:solidFill>
                  <a:schemeClr val="tx1"/>
                </a:solidFill>
              </a:rPr>
              <a:t>, </a:t>
            </a:r>
            <a:r>
              <a:rPr lang="ru-RU" sz="1200" b="1" dirty="0">
                <a:solidFill>
                  <a:schemeClr val="tx1"/>
                </a:solidFill>
              </a:rPr>
              <a:t>при которых не затрагиваются конструктивные и другие характеристики надежности и безопасности таких объектов</a:t>
            </a:r>
          </a:p>
          <a:p>
            <a:r>
              <a:rPr lang="ru-RU" sz="1200" dirty="0">
                <a:solidFill>
                  <a:schemeClr val="tx1"/>
                </a:solidFill>
              </a:rPr>
              <a:t>Работы </a:t>
            </a:r>
            <a:r>
              <a:rPr lang="ru-RU" sz="1200" b="1" dirty="0">
                <a:solidFill>
                  <a:schemeClr val="tx1"/>
                </a:solidFill>
              </a:rPr>
              <a:t>по реставрации музейных предметов и музейных коллекций</a:t>
            </a:r>
            <a:r>
              <a:rPr lang="ru-RU" sz="1200" dirty="0">
                <a:solidFill>
                  <a:schemeClr val="tx1"/>
                </a:solidFill>
              </a:rPr>
              <a:t>, включенных в состав Музейного фонда Российской Федерации</a:t>
            </a:r>
          </a:p>
          <a:p>
            <a:r>
              <a:rPr lang="ru-RU" sz="1200" dirty="0">
                <a:solidFill>
                  <a:schemeClr val="tx1"/>
                </a:solidFill>
              </a:rPr>
              <a:t>Работы </a:t>
            </a:r>
            <a:r>
              <a:rPr lang="ru-RU" sz="1200" b="1" dirty="0">
                <a:solidFill>
                  <a:schemeClr val="tx1"/>
                </a:solidFill>
              </a:rPr>
              <a:t>по реставрации документов Архивного фонда Российской Федерации</a:t>
            </a:r>
            <a:r>
              <a:rPr lang="ru-RU" sz="1200" dirty="0">
                <a:solidFill>
                  <a:schemeClr val="tx1"/>
                </a:solidFill>
              </a:rPr>
              <a:t>, особо ценных и редких документов, входящих в состав библиотечных фондов</a:t>
            </a:r>
          </a:p>
          <a:p>
            <a:r>
              <a:rPr lang="ru-RU" sz="1200" dirty="0">
                <a:solidFill>
                  <a:schemeClr val="tx1"/>
                </a:solidFill>
              </a:rPr>
              <a:t>Работы, услуги, связанные с необходимостью допуска подрядчиков, исполнителей </a:t>
            </a:r>
            <a:r>
              <a:rPr lang="ru-RU" sz="1200" b="1" dirty="0">
                <a:solidFill>
                  <a:schemeClr val="tx1"/>
                </a:solidFill>
              </a:rPr>
              <a:t>к учетным базам данных музеев, архивов, библиотек, к хранилищам (депозитариям) музея, библиотеки</a:t>
            </a:r>
            <a:r>
              <a:rPr lang="ru-RU" sz="1200" dirty="0">
                <a:solidFill>
                  <a:schemeClr val="tx1"/>
                </a:solidFill>
              </a:rPr>
              <a:t>, к системам обеспечения безопасности и (или) сохранности музейных предметов и музейных коллекций, архивных документов, библиотечного фонда</a:t>
            </a:r>
          </a:p>
          <a:p>
            <a:endParaRPr lang="ru-RU" sz="1200" dirty="0">
              <a:solidFill>
                <a:schemeClr val="tx1"/>
              </a:solidFill>
            </a:endParaRPr>
          </a:p>
          <a:p>
            <a:endParaRPr lang="ru-RU" sz="1200" dirty="0" smtClean="0">
              <a:solidFill>
                <a:schemeClr val="tx1"/>
              </a:solidFill>
            </a:endParaRPr>
          </a:p>
          <a:p>
            <a:pPr marL="114300" indent="0">
              <a:buNone/>
            </a:pPr>
            <a:r>
              <a:rPr lang="ru-RU" sz="1200" dirty="0"/>
              <a:t/>
            </a:r>
            <a:br>
              <a:rPr lang="ru-RU" sz="1200" dirty="0"/>
            </a:br>
            <a:endParaRPr lang="ru-RU" sz="1200" dirty="0">
              <a:solidFill>
                <a:schemeClr val="tx1"/>
              </a:solidFill>
            </a:endParaRPr>
          </a:p>
        </p:txBody>
      </p:sp>
    </p:spTree>
    <p:extLst>
      <p:ext uri="{BB962C8B-B14F-4D97-AF65-F5344CB8AC3E}">
        <p14:creationId xmlns:p14="http://schemas.microsoft.com/office/powerpoint/2010/main" val="1680899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29.12.2021 N 2571 </a:t>
            </a:r>
          </a:p>
        </p:txBody>
      </p:sp>
      <p:sp>
        <p:nvSpPr>
          <p:cNvPr id="3" name="Объект 2"/>
          <p:cNvSpPr>
            <a:spLocks noGrp="1"/>
          </p:cNvSpPr>
          <p:nvPr>
            <p:ph idx="1"/>
          </p:nvPr>
        </p:nvSpPr>
        <p:spPr>
          <a:xfrm>
            <a:off x="457200" y="1752600"/>
            <a:ext cx="8219256" cy="4916760"/>
          </a:xfrm>
        </p:spPr>
        <p:txBody>
          <a:bodyPr>
            <a:noAutofit/>
          </a:bodyPr>
          <a:lstStyle/>
          <a:p>
            <a:pPr marL="114300" indent="0">
              <a:buNone/>
            </a:pPr>
            <a:r>
              <a:rPr lang="ru-RU" sz="1200" b="1" dirty="0" smtClean="0">
                <a:solidFill>
                  <a:schemeClr val="tx1"/>
                </a:solidFill>
              </a:rPr>
              <a:t>2)</a:t>
            </a:r>
            <a:r>
              <a:rPr lang="ru-RU" sz="1200" dirty="0">
                <a:solidFill>
                  <a:schemeClr val="tx1"/>
                </a:solidFill>
              </a:rPr>
              <a:t> </a:t>
            </a:r>
            <a:r>
              <a:rPr lang="ru-RU" sz="1200" b="1" u="sng" dirty="0" smtClean="0">
                <a:solidFill>
                  <a:schemeClr val="tx1"/>
                </a:solidFill>
              </a:rPr>
              <a:t>в </a:t>
            </a:r>
            <a:r>
              <a:rPr lang="ru-RU" sz="1200" b="1" u="sng" dirty="0">
                <a:solidFill>
                  <a:schemeClr val="tx1"/>
                </a:solidFill>
              </a:rPr>
              <a:t>сфере градостроительной </a:t>
            </a:r>
            <a:r>
              <a:rPr lang="ru-RU" sz="1200" b="1" u="sng" dirty="0" smtClean="0">
                <a:solidFill>
                  <a:schemeClr val="tx1"/>
                </a:solidFill>
              </a:rPr>
              <a:t>деятельности</a:t>
            </a:r>
            <a:r>
              <a:rPr lang="ru-RU" sz="1200" dirty="0" smtClean="0">
                <a:solidFill>
                  <a:schemeClr val="tx1"/>
                </a:solidFill>
              </a:rPr>
              <a:t>:</a:t>
            </a:r>
          </a:p>
          <a:p>
            <a:pPr marL="114300" indent="0">
              <a:buNone/>
            </a:pPr>
            <a:r>
              <a:rPr lang="ru-RU" sz="1100" dirty="0">
                <a:solidFill>
                  <a:schemeClr val="tx1"/>
                </a:solidFill>
              </a:rPr>
              <a:t> </a:t>
            </a:r>
            <a:r>
              <a:rPr lang="ru-RU" sz="1100" dirty="0" smtClean="0">
                <a:solidFill>
                  <a:schemeClr val="tx1"/>
                </a:solidFill>
              </a:rPr>
              <a:t>▪ Работы </a:t>
            </a:r>
            <a:r>
              <a:rPr lang="ru-RU" sz="1100" b="1" dirty="0">
                <a:solidFill>
                  <a:schemeClr val="tx1"/>
                </a:solidFill>
              </a:rPr>
              <a:t>по подготовке проектной документации и (или) выполнению инженерных изысканий </a:t>
            </a:r>
            <a:r>
              <a:rPr lang="ru-RU" sz="1100" dirty="0">
                <a:solidFill>
                  <a:schemeClr val="tx1"/>
                </a:solidFill>
              </a:rPr>
              <a:t>в соответствии с законодательством о градостроительной </a:t>
            </a:r>
            <a:r>
              <a:rPr lang="ru-RU" sz="1100" dirty="0" smtClean="0">
                <a:solidFill>
                  <a:schemeClr val="tx1"/>
                </a:solidFill>
              </a:rPr>
              <a:t>деятельности</a:t>
            </a:r>
            <a:endParaRPr lang="ru-RU" sz="1100" dirty="0">
              <a:solidFill>
                <a:schemeClr val="tx1"/>
              </a:solidFill>
            </a:endParaRPr>
          </a:p>
          <a:p>
            <a:pPr marL="114300" indent="0">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строительству, реконструкции объекта капитального строительства</a:t>
            </a:r>
            <a:r>
              <a:rPr lang="ru-RU" sz="1100" dirty="0">
                <a:solidFill>
                  <a:schemeClr val="tx1"/>
                </a:solidFill>
              </a:rPr>
              <a:t>, за исключением линейного </a:t>
            </a:r>
            <a:r>
              <a:rPr lang="ru-RU" sz="1100" dirty="0" smtClean="0">
                <a:solidFill>
                  <a:schemeClr val="tx1"/>
                </a:solidFill>
              </a:rPr>
              <a:t>объекта</a:t>
            </a:r>
            <a:endParaRPr lang="ru-RU" sz="1100" dirty="0">
              <a:solidFill>
                <a:schemeClr val="tx1"/>
              </a:solidFill>
            </a:endParaRPr>
          </a:p>
          <a:p>
            <a:pPr marL="114300" indent="0">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строительству, реконструкции линейного объекта</a:t>
            </a:r>
            <a:r>
              <a:rPr lang="ru-RU" sz="1100" dirty="0">
                <a:solidFill>
                  <a:schemeClr val="tx1"/>
                </a:solidFill>
              </a:rPr>
              <a:t>, за исключением предусмотренных позицией 17 настоящего приложения работ по строительству, реконструкции автомобильной дороги</a:t>
            </a:r>
          </a:p>
          <a:p>
            <a:pPr marL="114300" indent="0">
              <a:buNone/>
            </a:pPr>
            <a:r>
              <a:rPr lang="ru-RU" sz="1100" dirty="0">
                <a:solidFill>
                  <a:schemeClr val="tx1"/>
                </a:solidFill>
              </a:rPr>
              <a:t> ▪ </a:t>
            </a:r>
            <a:r>
              <a:rPr lang="ru-RU" sz="1100" dirty="0" smtClean="0">
                <a:solidFill>
                  <a:schemeClr val="tx1"/>
                </a:solidFill>
              </a:rPr>
              <a:t> Работы </a:t>
            </a:r>
            <a:r>
              <a:rPr lang="ru-RU" sz="1100" b="1" dirty="0">
                <a:solidFill>
                  <a:schemeClr val="tx1"/>
                </a:solidFill>
              </a:rPr>
              <a:t>по строительству некапитального строения, сооружения (строений, сооружений), благоустройству территории</a:t>
            </a:r>
          </a:p>
          <a:p>
            <a:pPr marL="114300" indent="0">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капитальному ремонту объекта капитального строительства </a:t>
            </a:r>
            <a:r>
              <a:rPr lang="ru-RU" sz="1100" dirty="0">
                <a:solidFill>
                  <a:schemeClr val="tx1"/>
                </a:solidFill>
              </a:rPr>
              <a:t>(за исключением линейного объекта)</a:t>
            </a:r>
          </a:p>
          <a:p>
            <a:pPr marL="114300" indent="0">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капитальному ремонту линейного объекта</a:t>
            </a:r>
            <a:r>
              <a:rPr lang="ru-RU" sz="1100" dirty="0">
                <a:solidFill>
                  <a:schemeClr val="tx1"/>
                </a:solidFill>
              </a:rPr>
              <a:t>, за исключением работ, предусмотренных позицией 18 настоящего приложения, работ по капитальному ремонту автомобильной дороги</a:t>
            </a:r>
          </a:p>
          <a:p>
            <a:pPr marL="114300" indent="0">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сносу объекта капитального строительства (в том числе линейного объекта)</a:t>
            </a:r>
          </a:p>
          <a:p>
            <a:pPr marL="114300" indent="0">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строительству, реконструкции особо опасных, технически сложных, уникальных объектов капитального строительства</a:t>
            </a:r>
          </a:p>
          <a:p>
            <a:pPr marL="114300" indent="0">
              <a:buNone/>
            </a:pPr>
            <a:r>
              <a:rPr lang="ru-RU" sz="1100" dirty="0">
                <a:solidFill>
                  <a:schemeClr val="tx1"/>
                </a:solidFill>
              </a:rPr>
              <a:t> ▪ </a:t>
            </a:r>
            <a:r>
              <a:rPr lang="ru-RU" sz="1100" dirty="0" smtClean="0">
                <a:solidFill>
                  <a:schemeClr val="tx1"/>
                </a:solidFill>
              </a:rPr>
              <a:t>Услуги </a:t>
            </a:r>
            <a:r>
              <a:rPr lang="ru-RU" sz="1100" b="1" dirty="0">
                <a:solidFill>
                  <a:schemeClr val="tx1"/>
                </a:solidFill>
              </a:rPr>
              <a:t>по техническому обслуживанию зданий, сооружений</a:t>
            </a:r>
          </a:p>
          <a:p>
            <a:pPr marL="114300" indent="0">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текущему ремонту зданий, сооружений</a:t>
            </a:r>
          </a:p>
          <a:p>
            <a:pPr marL="114300" indent="0">
              <a:buNone/>
            </a:pPr>
            <a:r>
              <a:rPr lang="ru-RU" sz="1100" dirty="0">
                <a:solidFill>
                  <a:schemeClr val="tx1"/>
                </a:solidFill>
              </a:rPr>
              <a:t> ▪ </a:t>
            </a:r>
            <a:r>
              <a:rPr lang="ru-RU" sz="1100" dirty="0" smtClean="0">
                <a:solidFill>
                  <a:schemeClr val="tx1"/>
                </a:solidFill>
              </a:rPr>
              <a:t> Услуги </a:t>
            </a:r>
            <a:r>
              <a:rPr lang="ru-RU" sz="1100" b="1" dirty="0">
                <a:solidFill>
                  <a:schemeClr val="tx1"/>
                </a:solidFill>
              </a:rPr>
              <a:t>по проведению обязательного публичного технологического и ценового аудита крупных инвестиционных проектов с государственным участием </a:t>
            </a:r>
            <a:r>
              <a:rPr lang="ru-RU" sz="1100" dirty="0">
                <a:solidFill>
                  <a:schemeClr val="tx1"/>
                </a:solidFill>
              </a:rPr>
              <a:t>(далее - инвестиционные проекты) в отношении объектов капитального строительства, финансирование строительства, реконструкции или технического перевооружения которых планируется осуществлять полностью или частично за счет средств федерального бюджета с использованием механизма федеральной адресной инвестиционной программы</a:t>
            </a:r>
          </a:p>
          <a:p>
            <a:pPr marL="114300" indent="0">
              <a:buNone/>
            </a:pPr>
            <a:endParaRPr lang="ru-RU" sz="1200" dirty="0">
              <a:solidFill>
                <a:schemeClr val="tx1"/>
              </a:solidFill>
            </a:endParaRPr>
          </a:p>
          <a:p>
            <a:pPr marL="114300" indent="0">
              <a:buNone/>
            </a:pPr>
            <a:endParaRPr lang="ru-RU" sz="1200" dirty="0" smtClean="0">
              <a:solidFill>
                <a:schemeClr val="tx1"/>
              </a:solidFill>
            </a:endParaRPr>
          </a:p>
          <a:p>
            <a:pPr marL="114300" indent="0">
              <a:buNone/>
            </a:pPr>
            <a:r>
              <a:rPr lang="ru-RU" sz="1200" dirty="0" smtClean="0">
                <a:solidFill>
                  <a:schemeClr val="tx1"/>
                </a:solidFill>
              </a:rPr>
              <a:t> </a:t>
            </a:r>
            <a:endParaRPr lang="ru-RU" sz="1200" dirty="0">
              <a:solidFill>
                <a:schemeClr val="tx1"/>
              </a:solidFill>
            </a:endParaRPr>
          </a:p>
        </p:txBody>
      </p:sp>
    </p:spTree>
    <p:extLst>
      <p:ext uri="{BB962C8B-B14F-4D97-AF65-F5344CB8AC3E}">
        <p14:creationId xmlns:p14="http://schemas.microsoft.com/office/powerpoint/2010/main" val="812561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29.12.2021 N 2571 </a:t>
            </a:r>
          </a:p>
        </p:txBody>
      </p:sp>
      <p:sp>
        <p:nvSpPr>
          <p:cNvPr id="3" name="Объект 2"/>
          <p:cNvSpPr>
            <a:spLocks noGrp="1"/>
          </p:cNvSpPr>
          <p:nvPr>
            <p:ph idx="1"/>
          </p:nvPr>
        </p:nvSpPr>
        <p:spPr>
          <a:xfrm>
            <a:off x="457200" y="1752600"/>
            <a:ext cx="8219256" cy="4916760"/>
          </a:xfrm>
        </p:spPr>
        <p:txBody>
          <a:bodyPr>
            <a:noAutofit/>
          </a:bodyPr>
          <a:lstStyle/>
          <a:p>
            <a:pPr marL="114300" indent="0">
              <a:buNone/>
            </a:pPr>
            <a:r>
              <a:rPr lang="ru-RU" sz="1400" b="1" dirty="0">
                <a:solidFill>
                  <a:schemeClr val="tx1"/>
                </a:solidFill>
              </a:rPr>
              <a:t>Ст. 1 </a:t>
            </a:r>
            <a:r>
              <a:rPr lang="ru-RU" sz="1400" b="1" dirty="0" err="1">
                <a:solidFill>
                  <a:schemeClr val="tx1"/>
                </a:solidFill>
              </a:rPr>
              <a:t>Грк</a:t>
            </a:r>
            <a:r>
              <a:rPr lang="ru-RU" sz="1400" b="1" dirty="0">
                <a:solidFill>
                  <a:schemeClr val="tx1"/>
                </a:solidFill>
              </a:rPr>
              <a:t> </a:t>
            </a:r>
            <a:r>
              <a:rPr lang="ru-RU" sz="1400" b="1" dirty="0" smtClean="0">
                <a:solidFill>
                  <a:schemeClr val="tx1"/>
                </a:solidFill>
              </a:rPr>
              <a:t>РФ Понятийный аппарат </a:t>
            </a:r>
          </a:p>
          <a:p>
            <a:pPr marL="114300" indent="0">
              <a:buNone/>
            </a:pPr>
            <a:endParaRPr lang="ru-RU" sz="1400" b="1" dirty="0">
              <a:solidFill>
                <a:schemeClr val="tx1"/>
              </a:solidFill>
            </a:endParaRPr>
          </a:p>
          <a:p>
            <a:r>
              <a:rPr lang="ru-RU" sz="1400" b="1" dirty="0" smtClean="0">
                <a:solidFill>
                  <a:schemeClr val="tx1"/>
                </a:solidFill>
              </a:rPr>
              <a:t>Объект </a:t>
            </a:r>
            <a:r>
              <a:rPr lang="ru-RU" sz="1400" b="1" dirty="0">
                <a:solidFill>
                  <a:schemeClr val="tx1"/>
                </a:solidFill>
              </a:rPr>
              <a:t>капитального строительства </a:t>
            </a:r>
            <a:r>
              <a:rPr lang="ru-RU" sz="1400" dirty="0">
                <a:solidFill>
                  <a:schemeClr val="tx1"/>
                </a:solidFill>
              </a:rPr>
              <a:t>- здание, строение, сооружение, объекты, строительство которых не завершено (далее - объекты незавершенного строительства), за исключением некапитальных строений, сооружений и неотделимых улучшений земельного участка (замощение, покрытие и другие);</a:t>
            </a:r>
          </a:p>
          <a:p>
            <a:endParaRPr lang="ru-RU" sz="1400" dirty="0" smtClean="0">
              <a:solidFill>
                <a:schemeClr val="tx1"/>
              </a:solidFill>
            </a:endParaRPr>
          </a:p>
          <a:p>
            <a:r>
              <a:rPr lang="ru-RU" sz="1400" b="1" dirty="0">
                <a:solidFill>
                  <a:schemeClr val="tx1"/>
                </a:solidFill>
              </a:rPr>
              <a:t>Л</a:t>
            </a:r>
            <a:r>
              <a:rPr lang="ru-RU" sz="1400" b="1" dirty="0" smtClean="0">
                <a:solidFill>
                  <a:schemeClr val="tx1"/>
                </a:solidFill>
              </a:rPr>
              <a:t>инейные </a:t>
            </a:r>
            <a:r>
              <a:rPr lang="ru-RU" sz="1400" b="1" dirty="0">
                <a:solidFill>
                  <a:schemeClr val="tx1"/>
                </a:solidFill>
              </a:rPr>
              <a:t>объекты </a:t>
            </a:r>
            <a:r>
              <a:rPr lang="ru-RU" sz="1400" dirty="0">
                <a:solidFill>
                  <a:schemeClr val="tx1"/>
                </a:solidFill>
              </a:rPr>
              <a:t>- линии электропередачи, линии связи (в том числе линейно-кабельные сооружения), трубопроводы, автомобильные дороги, железнодорожные линии и другие подобные </a:t>
            </a:r>
            <a:r>
              <a:rPr lang="ru-RU" sz="1400" dirty="0" smtClean="0">
                <a:solidFill>
                  <a:schemeClr val="tx1"/>
                </a:solidFill>
              </a:rPr>
              <a:t>сооружения</a:t>
            </a:r>
          </a:p>
          <a:p>
            <a:endParaRPr lang="ru-RU" sz="1400" dirty="0">
              <a:solidFill>
                <a:schemeClr val="tx1"/>
              </a:solidFill>
            </a:endParaRPr>
          </a:p>
          <a:p>
            <a:r>
              <a:rPr lang="ru-RU" sz="1400" b="1" dirty="0">
                <a:solidFill>
                  <a:schemeClr val="tx1"/>
                </a:solidFill>
              </a:rPr>
              <a:t>Н</a:t>
            </a:r>
            <a:r>
              <a:rPr lang="ru-RU" sz="1400" b="1" dirty="0" smtClean="0">
                <a:solidFill>
                  <a:schemeClr val="tx1"/>
                </a:solidFill>
              </a:rPr>
              <a:t>екапитальные </a:t>
            </a:r>
            <a:r>
              <a:rPr lang="ru-RU" sz="1400" b="1" dirty="0">
                <a:solidFill>
                  <a:schemeClr val="tx1"/>
                </a:solidFill>
              </a:rPr>
              <a:t>строения, сооружения </a:t>
            </a:r>
            <a:r>
              <a:rPr lang="ru-RU" sz="1400" dirty="0">
                <a:solidFill>
                  <a:schemeClr val="tx1"/>
                </a:solidFill>
              </a:rPr>
              <a:t>- строения, сооружения, которые не имеют прочной связи с землей и конструктивные характеристики которых позволяют осуществить их перемещение и (или) демонтаж и последующую сборку без несоразмерного ущерба назначению и без изменения основных характеристик строений, сооружений (в том числе киосков, навесов и других подобных строений, сооружений</a:t>
            </a:r>
            <a:r>
              <a:rPr lang="ru-RU" sz="1400" dirty="0" smtClean="0">
                <a:solidFill>
                  <a:schemeClr val="tx1"/>
                </a:solidFill>
              </a:rPr>
              <a:t>)</a:t>
            </a:r>
          </a:p>
          <a:p>
            <a:endParaRPr lang="ru-RU" sz="1400" dirty="0">
              <a:solidFill>
                <a:schemeClr val="tx1"/>
              </a:solidFill>
            </a:endParaRPr>
          </a:p>
          <a:p>
            <a:pPr marL="114300" indent="0">
              <a:buNone/>
            </a:pPr>
            <a:endParaRPr lang="ru-RU" sz="1200" dirty="0" smtClean="0">
              <a:solidFill>
                <a:schemeClr val="tx1"/>
              </a:solidFill>
            </a:endParaRPr>
          </a:p>
          <a:p>
            <a:pPr marL="114300" indent="0">
              <a:buNone/>
            </a:pPr>
            <a:r>
              <a:rPr lang="ru-RU" sz="1200" dirty="0" smtClean="0">
                <a:solidFill>
                  <a:schemeClr val="tx1"/>
                </a:solidFill>
              </a:rPr>
              <a:t> </a:t>
            </a:r>
            <a:endParaRPr lang="ru-RU" sz="1200" dirty="0">
              <a:solidFill>
                <a:schemeClr val="tx1"/>
              </a:solidFill>
            </a:endParaRPr>
          </a:p>
        </p:txBody>
      </p:sp>
    </p:spTree>
    <p:extLst>
      <p:ext uri="{BB962C8B-B14F-4D97-AF65-F5344CB8AC3E}">
        <p14:creationId xmlns:p14="http://schemas.microsoft.com/office/powerpoint/2010/main" val="1519059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29.12.2021 N 2571 </a:t>
            </a:r>
          </a:p>
        </p:txBody>
      </p:sp>
      <p:sp>
        <p:nvSpPr>
          <p:cNvPr id="3" name="Объект 2"/>
          <p:cNvSpPr>
            <a:spLocks noGrp="1"/>
          </p:cNvSpPr>
          <p:nvPr>
            <p:ph idx="1"/>
          </p:nvPr>
        </p:nvSpPr>
        <p:spPr>
          <a:xfrm>
            <a:off x="457200" y="1752600"/>
            <a:ext cx="8219256" cy="4916760"/>
          </a:xfrm>
        </p:spPr>
        <p:txBody>
          <a:bodyPr>
            <a:noAutofit/>
          </a:bodyPr>
          <a:lstStyle/>
          <a:p>
            <a:r>
              <a:rPr lang="ru-RU" sz="1050" b="1" dirty="0" smtClean="0">
                <a:solidFill>
                  <a:schemeClr val="tx1"/>
                </a:solidFill>
              </a:rPr>
              <a:t>Реконструкция </a:t>
            </a:r>
            <a:r>
              <a:rPr lang="ru-RU" sz="1050" b="1" dirty="0">
                <a:solidFill>
                  <a:schemeClr val="tx1"/>
                </a:solidFill>
              </a:rPr>
              <a:t>объектов капитального строительства </a:t>
            </a:r>
            <a:r>
              <a:rPr lang="ru-RU" sz="1050" dirty="0">
                <a:solidFill>
                  <a:schemeClr val="tx1"/>
                </a:solidFill>
              </a:rPr>
              <a:t>(за исключением линейных объектов) - изменение параметров объекта капитального строительства, его частей (высоты, количества этажей, площади, объема), в том числе надстройка, перестройка, расширение объекта капитального строительства, а также замена и (или) восстановление несущих строительных конструкций объекта капитального строительства, за исключением замены отдельных элементов таких конструкций на аналогичные или иные улучшающие показатели таких конструкций элементы и (или) восстановления указанных элементов;</a:t>
            </a:r>
          </a:p>
          <a:p>
            <a:endParaRPr lang="ru-RU" sz="1050" dirty="0">
              <a:solidFill>
                <a:schemeClr val="tx1"/>
              </a:solidFill>
            </a:endParaRPr>
          </a:p>
          <a:p>
            <a:r>
              <a:rPr lang="ru-RU" sz="1050" b="1" dirty="0">
                <a:solidFill>
                  <a:schemeClr val="tx1"/>
                </a:solidFill>
              </a:rPr>
              <a:t>Реконструкция линейных объектов </a:t>
            </a:r>
            <a:r>
              <a:rPr lang="ru-RU" sz="1050" dirty="0">
                <a:solidFill>
                  <a:schemeClr val="tx1"/>
                </a:solidFill>
              </a:rPr>
              <a:t>- изменение параметров линейных объектов или их участков (частей), которое влечет </a:t>
            </a:r>
            <a:r>
              <a:rPr lang="ru-RU" sz="1050" b="1" dirty="0">
                <a:solidFill>
                  <a:schemeClr val="tx1"/>
                </a:solidFill>
              </a:rPr>
              <a:t>за собой изменение класса, категории и (или) первоначально установленных показателей функционирования таких объектов</a:t>
            </a:r>
            <a:r>
              <a:rPr lang="ru-RU" sz="1050" dirty="0">
                <a:solidFill>
                  <a:schemeClr val="tx1"/>
                </a:solidFill>
              </a:rPr>
              <a:t> (мощности, грузоподъемности и других) или при котором </a:t>
            </a:r>
            <a:r>
              <a:rPr lang="ru-RU" sz="1050" b="1" dirty="0">
                <a:solidFill>
                  <a:schemeClr val="tx1"/>
                </a:solidFill>
              </a:rPr>
              <a:t>требуется изменение границ полос отвода и (или) охранных зон таких объектов</a:t>
            </a:r>
            <a:r>
              <a:rPr lang="ru-RU" sz="1050" dirty="0">
                <a:solidFill>
                  <a:schemeClr val="tx1"/>
                </a:solidFill>
              </a:rPr>
              <a:t>;</a:t>
            </a:r>
          </a:p>
          <a:p>
            <a:endParaRPr lang="ru-RU" sz="1050" dirty="0">
              <a:solidFill>
                <a:schemeClr val="tx1"/>
              </a:solidFill>
            </a:endParaRPr>
          </a:p>
          <a:p>
            <a:r>
              <a:rPr lang="ru-RU" sz="1050" b="1" dirty="0">
                <a:solidFill>
                  <a:schemeClr val="tx1"/>
                </a:solidFill>
              </a:rPr>
              <a:t>Капитальный ремонт объектов капитального строительства </a:t>
            </a:r>
            <a:r>
              <a:rPr lang="ru-RU" sz="1050" dirty="0">
                <a:solidFill>
                  <a:schemeClr val="tx1"/>
                </a:solidFill>
              </a:rPr>
              <a:t>(за исключением линейных объектов) - замена и (или) восстановление строительных конструкций объектов капитального строительства или элементов таких конструкций, за исключением несущих строительных конструкций, замена и (или) восстановление систем инженерно-технического обеспечения и сетей инженерно-технического обеспечения объектов капитального строительства или их элементов, а также замена отдельных элементов несущих строительных конструкций на аналогичные или иные улучшающие показатели таких конструкций элементы и (или) восстановление указанных элементов;</a:t>
            </a:r>
          </a:p>
          <a:p>
            <a:endParaRPr lang="ru-RU" sz="1050" dirty="0">
              <a:solidFill>
                <a:schemeClr val="tx1"/>
              </a:solidFill>
            </a:endParaRPr>
          </a:p>
          <a:p>
            <a:r>
              <a:rPr lang="ru-RU" sz="1050" b="1" dirty="0">
                <a:solidFill>
                  <a:schemeClr val="tx1"/>
                </a:solidFill>
              </a:rPr>
              <a:t>Капитальный ремонт линейных объектов </a:t>
            </a:r>
            <a:r>
              <a:rPr lang="ru-RU" sz="1050" dirty="0">
                <a:solidFill>
                  <a:schemeClr val="tx1"/>
                </a:solidFill>
              </a:rPr>
              <a:t>- изменение параметров линейных объектов или их участков (частей), которое не влечет за собой изменение класса, категории и (или) первоначально установленных показателей функционирования таких объектов и при котором не требуется изменение границ полос отвода и (или) охранных зон таких объектов, если иное не предусмотрено настоящим Кодексом;</a:t>
            </a:r>
          </a:p>
          <a:p>
            <a:endParaRPr lang="ru-RU" sz="1050" dirty="0">
              <a:solidFill>
                <a:schemeClr val="tx1"/>
              </a:solidFill>
            </a:endParaRPr>
          </a:p>
          <a:p>
            <a:r>
              <a:rPr lang="ru-RU" sz="1050" b="1" dirty="0">
                <a:solidFill>
                  <a:schemeClr val="tx1"/>
                </a:solidFill>
              </a:rPr>
              <a:t>Снос объекта капитального строительства </a:t>
            </a:r>
            <a:r>
              <a:rPr lang="ru-RU" sz="1050" dirty="0">
                <a:solidFill>
                  <a:schemeClr val="tx1"/>
                </a:solidFill>
              </a:rPr>
              <a:t>- ликвидация объекта капитального строительства путем его разрушения (за исключением разрушения вследствие природных явлений либо противоправных действий третьих лиц), разборки и (или) демонтажа объекта капитального строительства, в том числе его частей</a:t>
            </a:r>
          </a:p>
          <a:p>
            <a:pPr marL="114300" indent="0">
              <a:buNone/>
            </a:pPr>
            <a:endParaRPr lang="ru-RU" sz="1400" b="1" dirty="0" smtClean="0">
              <a:solidFill>
                <a:schemeClr val="tx1"/>
              </a:solidFill>
            </a:endParaRPr>
          </a:p>
          <a:p>
            <a:pPr marL="114300" indent="0">
              <a:buNone/>
            </a:pPr>
            <a:endParaRPr lang="ru-RU" sz="1200" dirty="0" smtClean="0">
              <a:solidFill>
                <a:schemeClr val="tx1"/>
              </a:solidFill>
            </a:endParaRPr>
          </a:p>
          <a:p>
            <a:pPr marL="114300" indent="0">
              <a:buNone/>
            </a:pPr>
            <a:r>
              <a:rPr lang="ru-RU" sz="1200" dirty="0" smtClean="0">
                <a:solidFill>
                  <a:schemeClr val="tx1"/>
                </a:solidFill>
              </a:rPr>
              <a:t> </a:t>
            </a:r>
            <a:endParaRPr lang="ru-RU" sz="1200" dirty="0">
              <a:solidFill>
                <a:schemeClr val="tx1"/>
              </a:solidFill>
            </a:endParaRPr>
          </a:p>
        </p:txBody>
      </p:sp>
    </p:spTree>
    <p:extLst>
      <p:ext uri="{BB962C8B-B14F-4D97-AF65-F5344CB8AC3E}">
        <p14:creationId xmlns:p14="http://schemas.microsoft.com/office/powerpoint/2010/main" val="4233963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29.12.2021 N 2571 </a:t>
            </a:r>
          </a:p>
        </p:txBody>
      </p:sp>
      <p:sp>
        <p:nvSpPr>
          <p:cNvPr id="3" name="Объект 2"/>
          <p:cNvSpPr>
            <a:spLocks noGrp="1"/>
          </p:cNvSpPr>
          <p:nvPr>
            <p:ph idx="1"/>
          </p:nvPr>
        </p:nvSpPr>
        <p:spPr>
          <a:xfrm>
            <a:off x="457200" y="1752600"/>
            <a:ext cx="8219256" cy="4916760"/>
          </a:xfrm>
        </p:spPr>
        <p:txBody>
          <a:bodyPr>
            <a:noAutofit/>
          </a:bodyPr>
          <a:lstStyle/>
          <a:p>
            <a:pPr marL="114300" indent="0">
              <a:buNone/>
            </a:pPr>
            <a:r>
              <a:rPr lang="ru-RU" sz="1100" b="1" dirty="0" smtClean="0">
                <a:solidFill>
                  <a:schemeClr val="tx1"/>
                </a:solidFill>
              </a:rPr>
              <a:t>3</a:t>
            </a:r>
            <a:r>
              <a:rPr lang="ru-RU" sz="1100" b="1" u="sng" dirty="0" smtClean="0">
                <a:solidFill>
                  <a:schemeClr val="tx1"/>
                </a:solidFill>
              </a:rPr>
              <a:t>) в </a:t>
            </a:r>
            <a:r>
              <a:rPr lang="ru-RU" sz="1100" b="1" u="sng" dirty="0">
                <a:solidFill>
                  <a:schemeClr val="tx1"/>
                </a:solidFill>
              </a:rPr>
              <a:t>сфере дорожной </a:t>
            </a:r>
            <a:r>
              <a:rPr lang="ru-RU" sz="1100" b="1" u="sng" dirty="0" smtClean="0">
                <a:solidFill>
                  <a:schemeClr val="tx1"/>
                </a:solidFill>
              </a:rPr>
              <a:t>деятельности</a:t>
            </a:r>
            <a:r>
              <a:rPr lang="ru-RU" sz="1100" dirty="0" smtClean="0">
                <a:solidFill>
                  <a:schemeClr val="tx1"/>
                </a:solidFill>
              </a:rPr>
              <a:t>:</a:t>
            </a:r>
          </a:p>
          <a:p>
            <a:pPr marL="114300" indent="0">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строительству, реконструкции, капитальному ремонту автомобильной дороги</a:t>
            </a:r>
          </a:p>
          <a:p>
            <a:pPr marL="114300" indent="0">
              <a:buNone/>
            </a:pPr>
            <a:r>
              <a:rPr lang="ru-RU" sz="1100" dirty="0">
                <a:solidFill>
                  <a:schemeClr val="tx1"/>
                </a:solidFill>
              </a:rPr>
              <a:t> ▪ </a:t>
            </a:r>
            <a:r>
              <a:rPr lang="ru-RU" sz="1100" dirty="0" smtClean="0">
                <a:solidFill>
                  <a:schemeClr val="tx1"/>
                </a:solidFill>
              </a:rPr>
              <a:t>Работы </a:t>
            </a:r>
            <a:r>
              <a:rPr lang="ru-RU" sz="1100" b="1" dirty="0">
                <a:solidFill>
                  <a:schemeClr val="tx1"/>
                </a:solidFill>
              </a:rPr>
              <a:t>по ремонту, содержанию автомобильной дороги</a:t>
            </a:r>
          </a:p>
          <a:p>
            <a:pPr marL="114300" indent="0">
              <a:buNone/>
            </a:pPr>
            <a:endParaRPr lang="ru-RU" sz="1100" dirty="0" smtClean="0">
              <a:solidFill>
                <a:schemeClr val="tx1"/>
              </a:solidFill>
            </a:endParaRPr>
          </a:p>
          <a:p>
            <a:pPr marL="114300" indent="0">
              <a:buNone/>
            </a:pPr>
            <a:r>
              <a:rPr lang="ru-RU" sz="1100" dirty="0">
                <a:solidFill>
                  <a:schemeClr val="tx1"/>
                </a:solidFill>
              </a:rPr>
              <a:t>Федеральный закон "Об автомобильных дорогах и о дорожной деятельности в Российской Федерации и о внесении изменений в отдельные законодательные акты Российской Федерации" от 08.11.2007 N </a:t>
            </a:r>
            <a:r>
              <a:rPr lang="ru-RU" sz="1100" dirty="0" smtClean="0">
                <a:solidFill>
                  <a:schemeClr val="tx1"/>
                </a:solidFill>
              </a:rPr>
              <a:t>257-ФЗ</a:t>
            </a:r>
          </a:p>
          <a:p>
            <a:pPr marL="114300" indent="0">
              <a:buNone/>
            </a:pPr>
            <a:endParaRPr lang="ru-RU" sz="1100" dirty="0">
              <a:solidFill>
                <a:schemeClr val="tx1"/>
              </a:solidFill>
            </a:endParaRPr>
          </a:p>
          <a:p>
            <a:pPr marL="114300" indent="0">
              <a:buNone/>
            </a:pPr>
            <a:r>
              <a:rPr lang="ru-RU" sz="1100" b="1" dirty="0" smtClean="0">
                <a:solidFill>
                  <a:schemeClr val="tx1"/>
                </a:solidFill>
              </a:rPr>
              <a:t>Автомобильная </a:t>
            </a:r>
            <a:r>
              <a:rPr lang="ru-RU" sz="1100" b="1" dirty="0">
                <a:solidFill>
                  <a:schemeClr val="tx1"/>
                </a:solidFill>
              </a:rPr>
              <a:t>дорога </a:t>
            </a:r>
            <a:r>
              <a:rPr lang="ru-RU" sz="1100" dirty="0">
                <a:solidFill>
                  <a:schemeClr val="tx1"/>
                </a:solidFill>
              </a:rPr>
              <a:t>- объект транспортной инфраструктуры, предназначенный для движения транспортных средств и включающий в себя земельные участки в границах полосы отвода автомобильной дороги и расположенные на них или под ними </a:t>
            </a:r>
            <a:r>
              <a:rPr lang="ru-RU" sz="1100" b="1" dirty="0">
                <a:solidFill>
                  <a:schemeClr val="tx1"/>
                </a:solidFill>
              </a:rPr>
              <a:t>конструктивные элементы </a:t>
            </a:r>
            <a:r>
              <a:rPr lang="ru-RU" sz="1100" dirty="0">
                <a:solidFill>
                  <a:schemeClr val="tx1"/>
                </a:solidFill>
              </a:rPr>
              <a:t>(дорожное полотно, дорожное покрытие и подобные элементы) и </a:t>
            </a:r>
            <a:r>
              <a:rPr lang="ru-RU" sz="1100" b="1" dirty="0">
                <a:solidFill>
                  <a:schemeClr val="tx1"/>
                </a:solidFill>
              </a:rPr>
              <a:t>дорожные сооружения</a:t>
            </a:r>
            <a:r>
              <a:rPr lang="ru-RU" sz="1100" dirty="0">
                <a:solidFill>
                  <a:schemeClr val="tx1"/>
                </a:solidFill>
              </a:rPr>
              <a:t>, являющиеся ее технологической частью, - защитные дорожные сооружения, искусственные дорожные сооружения, производственные объекты, </a:t>
            </a:r>
            <a:r>
              <a:rPr lang="ru-RU" sz="1100" b="1" dirty="0">
                <a:solidFill>
                  <a:schemeClr val="tx1"/>
                </a:solidFill>
              </a:rPr>
              <a:t>элементы обустройства автомобильных дорог</a:t>
            </a:r>
          </a:p>
          <a:p>
            <a:pPr marL="114300" indent="0">
              <a:buNone/>
            </a:pPr>
            <a:endParaRPr lang="ru-RU" sz="1100" dirty="0" smtClean="0">
              <a:solidFill>
                <a:schemeClr val="tx1"/>
              </a:solidFill>
            </a:endParaRPr>
          </a:p>
          <a:p>
            <a:pPr marL="114300" indent="0">
              <a:buNone/>
            </a:pPr>
            <a:r>
              <a:rPr lang="ru-RU" sz="1100" b="1" dirty="0" smtClean="0">
                <a:solidFill>
                  <a:schemeClr val="tx1"/>
                </a:solidFill>
              </a:rPr>
              <a:t>Элементы </a:t>
            </a:r>
            <a:r>
              <a:rPr lang="ru-RU" sz="1100" b="1" dirty="0">
                <a:solidFill>
                  <a:schemeClr val="tx1"/>
                </a:solidFill>
              </a:rPr>
              <a:t>обустройства автомобильных дорог </a:t>
            </a:r>
            <a:r>
              <a:rPr lang="ru-RU" sz="1100" dirty="0">
                <a:solidFill>
                  <a:schemeClr val="tx1"/>
                </a:solidFill>
              </a:rPr>
              <a:t>- сооружения, к которым относятся </a:t>
            </a:r>
            <a:r>
              <a:rPr lang="ru-RU" sz="1100" b="1" dirty="0">
                <a:solidFill>
                  <a:schemeClr val="tx1"/>
                </a:solidFill>
              </a:rPr>
              <a:t>дорожные знаки, дорожные ограждения, светофоры, устройства для регулирования дорожного движения</a:t>
            </a:r>
            <a:r>
              <a:rPr lang="ru-RU" sz="1100" dirty="0">
                <a:solidFill>
                  <a:schemeClr val="tx1"/>
                </a:solidFill>
              </a:rPr>
              <a:t>, работающие в автоматическом режиме специальные технические средства, имеющие функции фото- и киносъемки, видеозаписи для фиксации нарушений правил дорожного движения, сохранности автомобильных дорог и сбора платы в счет возмещения вреда, причиняемого автомобильным дорогам общего пользования федерального значения транспортными средствами, имеющими разрешенную максимальную массу свыше 12 тонн, </a:t>
            </a:r>
            <a:r>
              <a:rPr lang="ru-RU" sz="1100" b="1" dirty="0">
                <a:solidFill>
                  <a:schemeClr val="tx1"/>
                </a:solidFill>
              </a:rPr>
              <a:t>места отдыха, остановочные пункты, объекты, предназначенные для освещения автомобильных дорог</a:t>
            </a:r>
            <a:r>
              <a:rPr lang="ru-RU" sz="1100" dirty="0">
                <a:solidFill>
                  <a:schemeClr val="tx1"/>
                </a:solidFill>
              </a:rPr>
              <a:t>, </a:t>
            </a:r>
            <a:r>
              <a:rPr lang="ru-RU" sz="1100" b="1" dirty="0">
                <a:solidFill>
                  <a:schemeClr val="tx1"/>
                </a:solidFill>
              </a:rPr>
              <a:t>пешеходные дорожки, пункты весового и габаритного контроля транспортных средств</a:t>
            </a:r>
            <a:r>
              <a:rPr lang="ru-RU" sz="1100" dirty="0">
                <a:solidFill>
                  <a:schemeClr val="tx1"/>
                </a:solidFill>
              </a:rPr>
              <a:t>, пункты взимания платы, стоянки (парковки) транспортных средств, сооружения, предназначенные для охраны автомобильных дорог и искусственных дорожных сооружений, тротуары, другие предназначенные для обеспечения дорожного движения, в том числе его безопасности, сооружения, за исключением объектов дорожного сервиса</a:t>
            </a:r>
          </a:p>
          <a:p>
            <a:pPr marL="114300" indent="0">
              <a:buNone/>
            </a:pPr>
            <a:r>
              <a:rPr lang="ru-RU" sz="1200" dirty="0"/>
              <a:t/>
            </a:r>
            <a:br>
              <a:rPr lang="ru-RU" sz="1200" dirty="0"/>
            </a:br>
            <a:endParaRPr lang="ru-RU" sz="1200" dirty="0">
              <a:solidFill>
                <a:schemeClr val="tx1"/>
              </a:solidFill>
            </a:endParaRPr>
          </a:p>
        </p:txBody>
      </p:sp>
    </p:spTree>
    <p:extLst>
      <p:ext uri="{BB962C8B-B14F-4D97-AF65-F5344CB8AC3E}">
        <p14:creationId xmlns:p14="http://schemas.microsoft.com/office/powerpoint/2010/main" val="1222188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29.12.2021 N 2571 </a:t>
            </a:r>
          </a:p>
        </p:txBody>
      </p:sp>
      <p:sp>
        <p:nvSpPr>
          <p:cNvPr id="3" name="Объект 2"/>
          <p:cNvSpPr>
            <a:spLocks noGrp="1"/>
          </p:cNvSpPr>
          <p:nvPr>
            <p:ph idx="1"/>
          </p:nvPr>
        </p:nvSpPr>
        <p:spPr>
          <a:xfrm>
            <a:off x="457200" y="1752600"/>
            <a:ext cx="8219256" cy="4916760"/>
          </a:xfrm>
        </p:spPr>
        <p:txBody>
          <a:bodyPr>
            <a:noAutofit/>
          </a:bodyPr>
          <a:lstStyle/>
          <a:p>
            <a:pPr marL="114300" indent="0">
              <a:buNone/>
            </a:pPr>
            <a:r>
              <a:rPr lang="ru-RU" sz="1200" dirty="0" smtClean="0">
                <a:solidFill>
                  <a:schemeClr val="tx1"/>
                </a:solidFill>
              </a:rPr>
              <a:t> </a:t>
            </a:r>
            <a:endParaRPr lang="ru-RU" sz="1200" dirty="0">
              <a:solidFill>
                <a:schemeClr val="tx1"/>
              </a:solidFill>
            </a:endParaRPr>
          </a:p>
          <a:p>
            <a:r>
              <a:rPr lang="ru-RU" sz="1200" b="1" dirty="0" smtClean="0">
                <a:solidFill>
                  <a:schemeClr val="tx1"/>
                </a:solidFill>
              </a:rPr>
              <a:t>4) </a:t>
            </a:r>
            <a:r>
              <a:rPr lang="ru-RU" sz="1200" b="1" u="sng" dirty="0" smtClean="0">
                <a:solidFill>
                  <a:schemeClr val="tx1"/>
                </a:solidFill>
              </a:rPr>
              <a:t>в </a:t>
            </a:r>
            <a:r>
              <a:rPr lang="ru-RU" sz="1200" b="1" u="sng" dirty="0">
                <a:solidFill>
                  <a:schemeClr val="tx1"/>
                </a:solidFill>
              </a:rPr>
              <a:t>сфере здравоохранения, образования, </a:t>
            </a:r>
            <a:r>
              <a:rPr lang="ru-RU" sz="1200" b="1" u="sng" dirty="0" smtClean="0">
                <a:solidFill>
                  <a:schemeClr val="tx1"/>
                </a:solidFill>
              </a:rPr>
              <a:t>науки</a:t>
            </a:r>
            <a:r>
              <a:rPr lang="ru-RU" sz="1200" dirty="0" smtClean="0">
                <a:solidFill>
                  <a:schemeClr val="tx1"/>
                </a:solidFill>
              </a:rPr>
              <a:t>:</a:t>
            </a:r>
          </a:p>
          <a:p>
            <a:r>
              <a:rPr lang="ru-RU" sz="1200" dirty="0" smtClean="0">
                <a:solidFill>
                  <a:schemeClr val="tx1"/>
                </a:solidFill>
              </a:rPr>
              <a:t>Работы </a:t>
            </a:r>
            <a:r>
              <a:rPr lang="ru-RU" sz="1200" b="1" dirty="0">
                <a:solidFill>
                  <a:schemeClr val="tx1"/>
                </a:solidFill>
              </a:rPr>
              <a:t>по техническому обслуживанию (монтаж и наладка; контроль технического состояния; периодическое и текущее техническое обслуживание; ремонт) медицинской техники</a:t>
            </a:r>
            <a:r>
              <a:rPr lang="ru-RU" sz="1200" dirty="0">
                <a:solidFill>
                  <a:schemeClr val="tx1"/>
                </a:solidFill>
              </a:rPr>
              <a:t>, включенной в коды 26.60.11, 26.60.12, 26.60.13.130, 26.70.22.150, 32.50.12, 32.50.21.121, 32.50.21.122 Общероссийского классификатора продукции по видам экономической деятельности (ОКПД2) ОК </a:t>
            </a:r>
            <a:r>
              <a:rPr lang="ru-RU" sz="1200" dirty="0" smtClean="0">
                <a:solidFill>
                  <a:schemeClr val="tx1"/>
                </a:solidFill>
              </a:rPr>
              <a:t>034-2014</a:t>
            </a:r>
          </a:p>
          <a:p>
            <a:r>
              <a:rPr lang="ru-RU" sz="1200" dirty="0" smtClean="0">
                <a:solidFill>
                  <a:schemeClr val="tx1"/>
                </a:solidFill>
              </a:rPr>
              <a:t>Услуги </a:t>
            </a:r>
            <a:r>
              <a:rPr lang="ru-RU" sz="1200" b="1" dirty="0">
                <a:solidFill>
                  <a:schemeClr val="tx1"/>
                </a:solidFill>
              </a:rPr>
              <a:t>общественного питания и (или) поставка пищевых продуктов</a:t>
            </a:r>
            <a:r>
              <a:rPr lang="ru-RU" sz="1200" dirty="0">
                <a:solidFill>
                  <a:schemeClr val="tx1"/>
                </a:solidFill>
              </a:rPr>
              <a:t>, закупаемых для организаций, </a:t>
            </a:r>
            <a:r>
              <a:rPr lang="ru-RU" sz="1200" b="1" dirty="0">
                <a:solidFill>
                  <a:schemeClr val="tx1"/>
                </a:solidFill>
              </a:rPr>
              <a:t>осуществляющих образовательную деятельность, медицинских организаций, организаций социального обслуживания, организаций отдыха детей и их оздоровления</a:t>
            </a:r>
          </a:p>
          <a:p>
            <a:r>
              <a:rPr lang="ru-RU" sz="1200" dirty="0">
                <a:solidFill>
                  <a:schemeClr val="tx1"/>
                </a:solidFill>
              </a:rPr>
              <a:t>Услуги по обеспечению </a:t>
            </a:r>
            <a:r>
              <a:rPr lang="ru-RU" sz="1200" b="1" dirty="0">
                <a:solidFill>
                  <a:schemeClr val="tx1"/>
                </a:solidFill>
              </a:rPr>
              <a:t>охраны объектов (территорий) образовательных и научных организаций</a:t>
            </a:r>
          </a:p>
          <a:p>
            <a:r>
              <a:rPr lang="ru-RU" sz="1200" dirty="0">
                <a:solidFill>
                  <a:schemeClr val="tx1"/>
                </a:solidFill>
              </a:rPr>
              <a:t>Услуги </a:t>
            </a:r>
            <a:r>
              <a:rPr lang="ru-RU" sz="1200" b="1" dirty="0">
                <a:solidFill>
                  <a:schemeClr val="tx1"/>
                </a:solidFill>
              </a:rPr>
              <a:t>по организации отдыха детей и их оздоровлению</a:t>
            </a:r>
          </a:p>
          <a:p>
            <a:r>
              <a:rPr lang="ru-RU" sz="1200" dirty="0">
                <a:solidFill>
                  <a:schemeClr val="tx1"/>
                </a:solidFill>
              </a:rPr>
              <a:t>Услуги </a:t>
            </a:r>
            <a:r>
              <a:rPr lang="ru-RU" sz="1200" b="1" dirty="0">
                <a:solidFill>
                  <a:schemeClr val="tx1"/>
                </a:solidFill>
              </a:rPr>
              <a:t>по уборке зданий, сооружений, прилегающих к ним территорий</a:t>
            </a:r>
          </a:p>
          <a:p>
            <a:endParaRPr lang="ru-RU" sz="1200" dirty="0">
              <a:solidFill>
                <a:schemeClr val="tx1"/>
              </a:solidFill>
            </a:endParaRPr>
          </a:p>
          <a:p>
            <a:r>
              <a:rPr lang="ru-RU" sz="1200" b="1" dirty="0" smtClean="0">
                <a:solidFill>
                  <a:schemeClr val="tx1"/>
                </a:solidFill>
              </a:rPr>
              <a:t>5) в </a:t>
            </a:r>
            <a:r>
              <a:rPr lang="ru-RU" sz="1200" b="1" dirty="0">
                <a:solidFill>
                  <a:schemeClr val="tx1"/>
                </a:solidFill>
              </a:rPr>
              <a:t>сфере обороны и безопасности государства</a:t>
            </a:r>
            <a:r>
              <a:rPr lang="ru-RU" sz="1200" dirty="0">
                <a:solidFill>
                  <a:schemeClr val="tx1"/>
                </a:solidFill>
              </a:rPr>
              <a:t>, </a:t>
            </a:r>
          </a:p>
          <a:p>
            <a:r>
              <a:rPr lang="ru-RU" sz="1200" b="1" dirty="0" smtClean="0">
                <a:solidFill>
                  <a:schemeClr val="tx1"/>
                </a:solidFill>
              </a:rPr>
              <a:t>6) в </a:t>
            </a:r>
            <a:r>
              <a:rPr lang="ru-RU" sz="1200" b="1" dirty="0">
                <a:solidFill>
                  <a:schemeClr val="tx1"/>
                </a:solidFill>
              </a:rPr>
              <a:t>сфере использования атомной энергии</a:t>
            </a:r>
            <a:r>
              <a:rPr lang="ru-RU" sz="1200" dirty="0">
                <a:solidFill>
                  <a:schemeClr val="tx1"/>
                </a:solidFill>
              </a:rPr>
              <a:t>, </a:t>
            </a:r>
          </a:p>
          <a:p>
            <a:pPr marL="114300" indent="0">
              <a:buNone/>
            </a:pPr>
            <a:r>
              <a:rPr lang="ru-RU" sz="1200" dirty="0"/>
              <a:t/>
            </a:r>
            <a:br>
              <a:rPr lang="ru-RU" sz="1200" dirty="0"/>
            </a:br>
            <a:endParaRPr lang="ru-RU" sz="1200" dirty="0">
              <a:solidFill>
                <a:schemeClr val="tx1"/>
              </a:solidFill>
            </a:endParaRPr>
          </a:p>
        </p:txBody>
      </p:sp>
    </p:spTree>
    <p:extLst>
      <p:ext uri="{BB962C8B-B14F-4D97-AF65-F5344CB8AC3E}">
        <p14:creationId xmlns:p14="http://schemas.microsoft.com/office/powerpoint/2010/main" val="1400635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Постановление Правительства РФ от 29.12.2021 N </a:t>
            </a:r>
            <a:r>
              <a:rPr lang="ru-RU" sz="2000" b="1" dirty="0" smtClean="0"/>
              <a:t>2571. ОСОБЕННОСТИ ПРИМЕНЕНИЯ</a:t>
            </a: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r>
              <a:rPr lang="ru-RU" sz="1100" b="1" dirty="0" smtClean="0">
                <a:solidFill>
                  <a:schemeClr val="tx1"/>
                </a:solidFill>
              </a:rPr>
              <a:t>1) </a:t>
            </a:r>
            <a:r>
              <a:rPr lang="ru-RU" sz="1100" dirty="0" smtClean="0">
                <a:solidFill>
                  <a:schemeClr val="tx1"/>
                </a:solidFill>
              </a:rPr>
              <a:t>Применяются </a:t>
            </a:r>
            <a:r>
              <a:rPr lang="ru-RU" sz="1100" b="1" dirty="0">
                <a:solidFill>
                  <a:schemeClr val="tx1"/>
                </a:solidFill>
              </a:rPr>
              <a:t>при проведении конкурентных способов </a:t>
            </a:r>
            <a:r>
              <a:rPr lang="ru-RU" sz="1100" dirty="0">
                <a:solidFill>
                  <a:schemeClr val="tx1"/>
                </a:solidFill>
              </a:rPr>
              <a:t>определения поставщиков (подрядчиков, исполнителей</a:t>
            </a:r>
            <a:r>
              <a:rPr lang="ru-RU" sz="1100" dirty="0" smtClean="0">
                <a:solidFill>
                  <a:schemeClr val="tx1"/>
                </a:solidFill>
              </a:rPr>
              <a:t>)</a:t>
            </a:r>
          </a:p>
          <a:p>
            <a:pPr marL="114300" indent="0">
              <a:buNone/>
            </a:pPr>
            <a:r>
              <a:rPr lang="ru-RU" sz="1100" b="1" dirty="0" smtClean="0">
                <a:solidFill>
                  <a:schemeClr val="tx1"/>
                </a:solidFill>
              </a:rPr>
              <a:t>2) </a:t>
            </a:r>
            <a:r>
              <a:rPr lang="ru-RU" sz="1100" dirty="0" smtClean="0">
                <a:solidFill>
                  <a:schemeClr val="tx1"/>
                </a:solidFill>
              </a:rPr>
              <a:t>Применяются </a:t>
            </a:r>
            <a:r>
              <a:rPr lang="ru-RU" sz="1100" b="1" dirty="0" smtClean="0">
                <a:solidFill>
                  <a:schemeClr val="tx1"/>
                </a:solidFill>
              </a:rPr>
              <a:t>при определенной стоимости НМЦК</a:t>
            </a:r>
            <a:r>
              <a:rPr lang="ru-RU" sz="1100" dirty="0" smtClean="0">
                <a:solidFill>
                  <a:schemeClr val="tx1"/>
                </a:solidFill>
              </a:rPr>
              <a:t>:</a:t>
            </a:r>
          </a:p>
          <a:p>
            <a:r>
              <a:rPr lang="ru-RU" sz="1100" b="1" dirty="0" smtClean="0">
                <a:solidFill>
                  <a:schemeClr val="tx1"/>
                </a:solidFill>
              </a:rPr>
              <a:t>От 500 тыс. руб. </a:t>
            </a:r>
            <a:r>
              <a:rPr lang="ru-RU" sz="1100" dirty="0" smtClean="0">
                <a:solidFill>
                  <a:schemeClr val="tx1"/>
                </a:solidFill>
              </a:rPr>
              <a:t>– закупки в </a:t>
            </a:r>
            <a:r>
              <a:rPr lang="ru-RU" sz="1100" dirty="0">
                <a:solidFill>
                  <a:schemeClr val="tx1"/>
                </a:solidFill>
              </a:rPr>
              <a:t>сфере культуры и культурного </a:t>
            </a:r>
            <a:r>
              <a:rPr lang="ru-RU" sz="1100" dirty="0" smtClean="0">
                <a:solidFill>
                  <a:schemeClr val="tx1"/>
                </a:solidFill>
              </a:rPr>
              <a:t>наследия (п.1 – п.5), услуги </a:t>
            </a:r>
            <a:r>
              <a:rPr lang="ru-RU" sz="1100" dirty="0">
                <a:solidFill>
                  <a:schemeClr val="tx1"/>
                </a:solidFill>
              </a:rPr>
              <a:t>по проведению обязательного публичного технологического и ценового аудита крупных инвестиционных проектов с государственным участием (п.16), </a:t>
            </a:r>
            <a:r>
              <a:rPr lang="ru-RU" sz="1100" dirty="0" smtClean="0">
                <a:solidFill>
                  <a:schemeClr val="tx1"/>
                </a:solidFill>
              </a:rPr>
              <a:t>работы </a:t>
            </a:r>
            <a:r>
              <a:rPr lang="ru-RU" sz="1100" dirty="0">
                <a:solidFill>
                  <a:schemeClr val="tx1"/>
                </a:solidFill>
              </a:rPr>
              <a:t>по ремонту вооружения и военной техники ядерного оружейного </a:t>
            </a:r>
            <a:r>
              <a:rPr lang="ru-RU" sz="1100" dirty="0" smtClean="0">
                <a:solidFill>
                  <a:schemeClr val="tx1"/>
                </a:solidFill>
              </a:rPr>
              <a:t>комплекса (п.22)</a:t>
            </a:r>
          </a:p>
          <a:p>
            <a:r>
              <a:rPr lang="ru-RU" sz="1100" b="1" dirty="0" smtClean="0">
                <a:solidFill>
                  <a:schemeClr val="tx1"/>
                </a:solidFill>
              </a:rPr>
              <a:t>От 5 млн. руб. для нужд субъекта РФ и муниципальных нужд, от 10 млн. руб. для федеральных нужд </a:t>
            </a:r>
            <a:r>
              <a:rPr lang="ru-RU" sz="1100" dirty="0" smtClean="0">
                <a:solidFill>
                  <a:schemeClr val="tx1"/>
                </a:solidFill>
              </a:rPr>
              <a:t>-  работы </a:t>
            </a:r>
            <a:r>
              <a:rPr lang="ru-RU" sz="1100" dirty="0">
                <a:solidFill>
                  <a:schemeClr val="tx1"/>
                </a:solidFill>
              </a:rPr>
              <a:t>по подготовке проектной документации и (или) выполнению инженерных изысканий </a:t>
            </a:r>
            <a:r>
              <a:rPr lang="ru-RU" sz="1100" dirty="0" smtClean="0">
                <a:solidFill>
                  <a:schemeClr val="tx1"/>
                </a:solidFill>
              </a:rPr>
              <a:t>(</a:t>
            </a:r>
            <a:r>
              <a:rPr lang="ru-RU" sz="1100" dirty="0">
                <a:solidFill>
                  <a:schemeClr val="tx1"/>
                </a:solidFill>
              </a:rPr>
              <a:t>п.6</a:t>
            </a:r>
            <a:r>
              <a:rPr lang="ru-RU" sz="1100" dirty="0" smtClean="0">
                <a:solidFill>
                  <a:schemeClr val="tx1"/>
                </a:solidFill>
              </a:rPr>
              <a:t>),  по </a:t>
            </a:r>
            <a:r>
              <a:rPr lang="ru-RU" sz="1100" dirty="0">
                <a:solidFill>
                  <a:schemeClr val="tx1"/>
                </a:solidFill>
              </a:rPr>
              <a:t>строительству, реконструкции объекта капитального </a:t>
            </a:r>
            <a:r>
              <a:rPr lang="ru-RU" sz="1100" dirty="0" smtClean="0">
                <a:solidFill>
                  <a:schemeClr val="tx1"/>
                </a:solidFill>
              </a:rPr>
              <a:t>строительства</a:t>
            </a:r>
            <a:r>
              <a:rPr lang="ru-RU" sz="1100" dirty="0">
                <a:solidFill>
                  <a:schemeClr val="tx1"/>
                </a:solidFill>
              </a:rPr>
              <a:t> </a:t>
            </a:r>
            <a:r>
              <a:rPr lang="ru-RU" sz="1100" dirty="0" smtClean="0">
                <a:solidFill>
                  <a:schemeClr val="tx1"/>
                </a:solidFill>
              </a:rPr>
              <a:t>(п.7);  по </a:t>
            </a:r>
            <a:r>
              <a:rPr lang="ru-RU" sz="1100" dirty="0">
                <a:solidFill>
                  <a:schemeClr val="tx1"/>
                </a:solidFill>
              </a:rPr>
              <a:t>строительству, реконструкции линейного </a:t>
            </a:r>
            <a:r>
              <a:rPr lang="ru-RU" sz="1100" dirty="0" smtClean="0">
                <a:solidFill>
                  <a:schemeClr val="tx1"/>
                </a:solidFill>
              </a:rPr>
              <a:t>объекта</a:t>
            </a:r>
            <a:r>
              <a:rPr lang="ru-RU" sz="1100" dirty="0">
                <a:solidFill>
                  <a:schemeClr val="tx1"/>
                </a:solidFill>
              </a:rPr>
              <a:t> </a:t>
            </a:r>
            <a:r>
              <a:rPr lang="ru-RU" sz="1100" dirty="0" smtClean="0">
                <a:solidFill>
                  <a:schemeClr val="tx1"/>
                </a:solidFill>
              </a:rPr>
              <a:t>(п.8), по </a:t>
            </a:r>
            <a:r>
              <a:rPr lang="ru-RU" sz="1100" dirty="0">
                <a:solidFill>
                  <a:schemeClr val="tx1"/>
                </a:solidFill>
              </a:rPr>
              <a:t>строительству некапитального строения, сооружения (строений, сооружений), благоустройству территории (п.9</a:t>
            </a:r>
            <a:r>
              <a:rPr lang="ru-RU" sz="1100" dirty="0" smtClean="0">
                <a:solidFill>
                  <a:schemeClr val="tx1"/>
                </a:solidFill>
              </a:rPr>
              <a:t>), по </a:t>
            </a:r>
            <a:r>
              <a:rPr lang="ru-RU" sz="1100" dirty="0">
                <a:solidFill>
                  <a:schemeClr val="tx1"/>
                </a:solidFill>
              </a:rPr>
              <a:t>капитальному ремонту объекта капитального строительства </a:t>
            </a:r>
            <a:r>
              <a:rPr lang="ru-RU" sz="1100" dirty="0" smtClean="0">
                <a:solidFill>
                  <a:schemeClr val="tx1"/>
                </a:solidFill>
              </a:rPr>
              <a:t>(</a:t>
            </a:r>
            <a:r>
              <a:rPr lang="ru-RU" sz="1100" dirty="0">
                <a:solidFill>
                  <a:schemeClr val="tx1"/>
                </a:solidFill>
              </a:rPr>
              <a:t>п.10</a:t>
            </a:r>
            <a:r>
              <a:rPr lang="ru-RU" sz="1100" dirty="0" smtClean="0">
                <a:solidFill>
                  <a:schemeClr val="tx1"/>
                </a:solidFill>
              </a:rPr>
              <a:t>), по </a:t>
            </a:r>
            <a:r>
              <a:rPr lang="ru-RU" sz="1100" dirty="0">
                <a:solidFill>
                  <a:schemeClr val="tx1"/>
                </a:solidFill>
              </a:rPr>
              <a:t>капитальному ремонту линейного </a:t>
            </a:r>
            <a:r>
              <a:rPr lang="ru-RU" sz="1100" dirty="0" smtClean="0">
                <a:solidFill>
                  <a:schemeClr val="tx1"/>
                </a:solidFill>
              </a:rPr>
              <a:t>объекта</a:t>
            </a:r>
            <a:r>
              <a:rPr lang="ru-RU" sz="1100" dirty="0">
                <a:solidFill>
                  <a:schemeClr val="tx1"/>
                </a:solidFill>
              </a:rPr>
              <a:t> </a:t>
            </a:r>
            <a:r>
              <a:rPr lang="ru-RU" sz="1100" dirty="0" smtClean="0">
                <a:solidFill>
                  <a:schemeClr val="tx1"/>
                </a:solidFill>
              </a:rPr>
              <a:t>(п.11), по </a:t>
            </a:r>
            <a:r>
              <a:rPr lang="ru-RU" sz="1100" dirty="0">
                <a:solidFill>
                  <a:schemeClr val="tx1"/>
                </a:solidFill>
              </a:rPr>
              <a:t>сносу объекта капитального строительства (в том числе линейного объекта) (п.12</a:t>
            </a:r>
            <a:r>
              <a:rPr lang="ru-RU" sz="1100" dirty="0" smtClean="0">
                <a:solidFill>
                  <a:schemeClr val="tx1"/>
                </a:solidFill>
              </a:rPr>
              <a:t>),  по </a:t>
            </a:r>
            <a:r>
              <a:rPr lang="ru-RU" sz="1100" dirty="0">
                <a:solidFill>
                  <a:schemeClr val="tx1"/>
                </a:solidFill>
              </a:rPr>
              <a:t>строительству, реконструкции особо опасных, технически сложных, уникальных объектов капитального строительства (п.13</a:t>
            </a:r>
            <a:r>
              <a:rPr lang="ru-RU" sz="1100" dirty="0" smtClean="0">
                <a:solidFill>
                  <a:schemeClr val="tx1"/>
                </a:solidFill>
              </a:rPr>
              <a:t>), по </a:t>
            </a:r>
            <a:r>
              <a:rPr lang="ru-RU" sz="1100" dirty="0">
                <a:solidFill>
                  <a:schemeClr val="tx1"/>
                </a:solidFill>
              </a:rPr>
              <a:t>строительству, реконструкции, капитальному ремонту автомобильной дороги (п.17</a:t>
            </a:r>
            <a:r>
              <a:rPr lang="ru-RU" sz="1100" dirty="0" smtClean="0">
                <a:solidFill>
                  <a:schemeClr val="tx1"/>
                </a:solidFill>
              </a:rPr>
              <a:t>), по </a:t>
            </a:r>
            <a:r>
              <a:rPr lang="ru-RU" sz="1100" dirty="0">
                <a:solidFill>
                  <a:schemeClr val="tx1"/>
                </a:solidFill>
              </a:rPr>
              <a:t>ремонту, содержанию автомобильной дороги (п.18)</a:t>
            </a:r>
          </a:p>
          <a:p>
            <a:r>
              <a:rPr lang="ru-RU" sz="1100" b="1" dirty="0" smtClean="0">
                <a:solidFill>
                  <a:schemeClr val="tx1"/>
                </a:solidFill>
              </a:rPr>
              <a:t>От 1 млн. руб. </a:t>
            </a:r>
            <a:r>
              <a:rPr lang="ru-RU" sz="1100" b="1" dirty="0">
                <a:solidFill>
                  <a:schemeClr val="tx1"/>
                </a:solidFill>
              </a:rPr>
              <a:t>- </a:t>
            </a:r>
            <a:r>
              <a:rPr lang="ru-RU" sz="1100" dirty="0" smtClean="0">
                <a:solidFill>
                  <a:schemeClr val="tx1"/>
                </a:solidFill>
              </a:rPr>
              <a:t>услуги </a:t>
            </a:r>
            <a:r>
              <a:rPr lang="ru-RU" sz="1100" dirty="0">
                <a:solidFill>
                  <a:schemeClr val="tx1"/>
                </a:solidFill>
              </a:rPr>
              <a:t>по техническому обслуживанию зданий, сооружений (п.14</a:t>
            </a:r>
            <a:r>
              <a:rPr lang="ru-RU" sz="1100" dirty="0" smtClean="0">
                <a:solidFill>
                  <a:schemeClr val="tx1"/>
                </a:solidFill>
              </a:rPr>
              <a:t>), работы </a:t>
            </a:r>
            <a:r>
              <a:rPr lang="ru-RU" sz="1100" dirty="0">
                <a:solidFill>
                  <a:schemeClr val="tx1"/>
                </a:solidFill>
              </a:rPr>
              <a:t>по текущему ремонту зданий, сооружений (</a:t>
            </a:r>
            <a:r>
              <a:rPr lang="ru-RU" sz="1100" dirty="0" smtClean="0">
                <a:solidFill>
                  <a:schemeClr val="tx1"/>
                </a:solidFill>
              </a:rPr>
              <a:t>п.15), услуги </a:t>
            </a:r>
            <a:r>
              <a:rPr lang="ru-RU" sz="1100" dirty="0">
                <a:solidFill>
                  <a:schemeClr val="tx1"/>
                </a:solidFill>
              </a:rPr>
              <a:t>по уборке зданий, сооружений, прилегающих к ним территорий (п.36</a:t>
            </a:r>
            <a:r>
              <a:rPr lang="ru-RU" sz="1100" dirty="0" smtClean="0">
                <a:solidFill>
                  <a:schemeClr val="tx1"/>
                </a:solidFill>
              </a:rPr>
              <a:t>)</a:t>
            </a:r>
          </a:p>
          <a:p>
            <a:r>
              <a:rPr lang="ru-RU" sz="1100" b="1" dirty="0" smtClean="0">
                <a:solidFill>
                  <a:schemeClr val="tx1"/>
                </a:solidFill>
              </a:rPr>
              <a:t>От 10 млн. руб</a:t>
            </a:r>
            <a:r>
              <a:rPr lang="ru-RU" sz="1100" b="1" dirty="0">
                <a:solidFill>
                  <a:schemeClr val="tx1"/>
                </a:solidFill>
              </a:rPr>
              <a:t>. </a:t>
            </a:r>
            <a:r>
              <a:rPr lang="ru-RU" sz="1100" b="1" dirty="0" smtClean="0">
                <a:solidFill>
                  <a:schemeClr val="tx1"/>
                </a:solidFill>
              </a:rPr>
              <a:t>-</a:t>
            </a:r>
            <a:r>
              <a:rPr lang="ru-RU" sz="1100" dirty="0" smtClean="0">
                <a:solidFill>
                  <a:schemeClr val="tx1"/>
                </a:solidFill>
              </a:rPr>
              <a:t> работы </a:t>
            </a:r>
            <a:r>
              <a:rPr lang="ru-RU" sz="1100" dirty="0">
                <a:solidFill>
                  <a:schemeClr val="tx1"/>
                </a:solidFill>
              </a:rPr>
              <a:t>по техническому обслуживанию (монтаж и наладка; контроль технического состояния; периодическое и текущее техническое обслуживание; ремонт) медицинской </a:t>
            </a:r>
            <a:r>
              <a:rPr lang="ru-RU" sz="1100" dirty="0" smtClean="0">
                <a:solidFill>
                  <a:schemeClr val="tx1"/>
                </a:solidFill>
              </a:rPr>
              <a:t>техники (п.32)</a:t>
            </a:r>
            <a:endParaRPr lang="ru-RU" sz="1100" dirty="0">
              <a:solidFill>
                <a:schemeClr val="tx1"/>
              </a:solidFill>
            </a:endParaRPr>
          </a:p>
          <a:p>
            <a:r>
              <a:rPr lang="ru-RU" sz="1100" b="1" dirty="0" smtClean="0">
                <a:solidFill>
                  <a:schemeClr val="tx1"/>
                </a:solidFill>
              </a:rPr>
              <a:t>До 500 тыс. руб. право установить </a:t>
            </a:r>
            <a:r>
              <a:rPr lang="ru-RU" sz="1100" b="1" dirty="0" err="1" smtClean="0">
                <a:solidFill>
                  <a:schemeClr val="tx1"/>
                </a:solidFill>
              </a:rPr>
              <a:t>доп.требования</a:t>
            </a:r>
            <a:r>
              <a:rPr lang="ru-RU" sz="1100" b="1" dirty="0" smtClean="0">
                <a:solidFill>
                  <a:schemeClr val="tx1"/>
                </a:solidFill>
              </a:rPr>
              <a:t>, свыше 500 тыс. руб. обязанность </a:t>
            </a:r>
            <a:r>
              <a:rPr lang="ru-RU" sz="1100" dirty="0" smtClean="0">
                <a:solidFill>
                  <a:schemeClr val="tx1"/>
                </a:solidFill>
              </a:rPr>
              <a:t>– услуги общественного </a:t>
            </a:r>
            <a:r>
              <a:rPr lang="ru-RU" sz="1100" dirty="0">
                <a:solidFill>
                  <a:schemeClr val="tx1"/>
                </a:solidFill>
              </a:rPr>
              <a:t>питания и (или) поставка пищевых продуктов, закупаемых для организаций, осуществляющих образовательную деятельность, медицинских организаций, организаций социального обслуживания, организаций отдыха детей и их оздоровления (</a:t>
            </a:r>
            <a:r>
              <a:rPr lang="ru-RU" sz="1100" dirty="0" smtClean="0">
                <a:solidFill>
                  <a:schemeClr val="tx1"/>
                </a:solidFill>
              </a:rPr>
              <a:t>п.33), по </a:t>
            </a:r>
            <a:r>
              <a:rPr lang="ru-RU" sz="1100" dirty="0">
                <a:solidFill>
                  <a:schemeClr val="tx1"/>
                </a:solidFill>
              </a:rPr>
              <a:t>обеспечению охраны объектов (территорий) образовательных и научных организаций (п.34</a:t>
            </a:r>
            <a:r>
              <a:rPr lang="ru-RU" sz="1100" dirty="0" smtClean="0">
                <a:solidFill>
                  <a:schemeClr val="tx1"/>
                </a:solidFill>
              </a:rPr>
              <a:t>),  по </a:t>
            </a:r>
            <a:r>
              <a:rPr lang="ru-RU" sz="1100" dirty="0">
                <a:solidFill>
                  <a:schemeClr val="tx1"/>
                </a:solidFill>
              </a:rPr>
              <a:t>организации отдыха детей и их оздоровлению (п.35)</a:t>
            </a:r>
          </a:p>
          <a:p>
            <a:endParaRPr lang="ru-RU" sz="1200" dirty="0">
              <a:solidFill>
                <a:schemeClr val="tx1"/>
              </a:solidFill>
            </a:endParaRPr>
          </a:p>
        </p:txBody>
      </p:sp>
    </p:spTree>
    <p:extLst>
      <p:ext uri="{BB962C8B-B14F-4D97-AF65-F5344CB8AC3E}">
        <p14:creationId xmlns:p14="http://schemas.microsoft.com/office/powerpoint/2010/main" val="1040463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29.12.2021 N </a:t>
            </a:r>
            <a:r>
              <a:rPr lang="ru-RU" sz="2800" b="1" dirty="0" smtClean="0"/>
              <a:t>2571. ОСОБЕННОСТИ ПРИМЕНЕНИЯ</a:t>
            </a:r>
            <a:endParaRPr lang="ru-RU" sz="28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r>
              <a:rPr lang="ru-RU" sz="1100" b="1" dirty="0" smtClean="0">
                <a:solidFill>
                  <a:schemeClr val="tx1"/>
                </a:solidFill>
              </a:rPr>
              <a:t>3) Учитывается опыт за последние 5 лет до </a:t>
            </a:r>
            <a:r>
              <a:rPr lang="ru-RU" sz="1100" b="1" dirty="0">
                <a:solidFill>
                  <a:schemeClr val="tx1"/>
                </a:solidFill>
              </a:rPr>
              <a:t>дня окончания срока подачи заявок на участие в закупке </a:t>
            </a:r>
            <a:r>
              <a:rPr lang="ru-RU" sz="1100" dirty="0" smtClean="0">
                <a:solidFill>
                  <a:schemeClr val="tx1"/>
                </a:solidFill>
              </a:rPr>
              <a:t> </a:t>
            </a:r>
            <a:r>
              <a:rPr lang="ru-RU" sz="1200" dirty="0" smtClean="0">
                <a:solidFill>
                  <a:schemeClr val="tx1"/>
                </a:solidFill>
              </a:rPr>
              <a:t>с </a:t>
            </a:r>
            <a:r>
              <a:rPr lang="ru-RU" sz="1200" dirty="0">
                <a:solidFill>
                  <a:schemeClr val="tx1"/>
                </a:solidFill>
              </a:rPr>
              <a:t>учетом правопреемства (в случае наличия подтверждающего документа). Предусмотренные </a:t>
            </a:r>
            <a:r>
              <a:rPr lang="ru-RU" sz="1200" b="1" dirty="0" smtClean="0">
                <a:solidFill>
                  <a:schemeClr val="tx1"/>
                </a:solidFill>
              </a:rPr>
              <a:t>акт </a:t>
            </a:r>
            <a:r>
              <a:rPr lang="ru-RU" sz="1200" b="1" dirty="0">
                <a:solidFill>
                  <a:schemeClr val="tx1"/>
                </a:solidFill>
              </a:rPr>
              <a:t>выполненных работ</a:t>
            </a:r>
            <a:r>
              <a:rPr lang="ru-RU" sz="1200" dirty="0">
                <a:solidFill>
                  <a:schemeClr val="tx1"/>
                </a:solidFill>
              </a:rPr>
              <a:t>, подтверждающий цену выполненных работ и </a:t>
            </a:r>
            <a:r>
              <a:rPr lang="ru-RU" sz="1200" b="1" dirty="0">
                <a:solidFill>
                  <a:schemeClr val="tx1"/>
                </a:solidFill>
              </a:rPr>
              <a:t>являющийся последним актом</a:t>
            </a:r>
            <a:r>
              <a:rPr lang="ru-RU" sz="1200" dirty="0">
                <a:solidFill>
                  <a:schemeClr val="tx1"/>
                </a:solidFill>
              </a:rPr>
              <a:t>, составленным при исполнении такого договора, </a:t>
            </a:r>
            <a:r>
              <a:rPr lang="ru-RU" sz="1200" b="1" dirty="0">
                <a:solidFill>
                  <a:schemeClr val="tx1"/>
                </a:solidFill>
              </a:rPr>
              <a:t>акт приемки объекта капитального строительства</a:t>
            </a:r>
            <a:r>
              <a:rPr lang="ru-RU" sz="1200" dirty="0">
                <a:solidFill>
                  <a:schemeClr val="tx1"/>
                </a:solidFill>
              </a:rPr>
              <a:t>, акт приемки выполненных работ по сохранению объекта культурного наследия и </a:t>
            </a:r>
            <a:r>
              <a:rPr lang="ru-RU" sz="1200" b="1" dirty="0">
                <a:solidFill>
                  <a:schemeClr val="tx1"/>
                </a:solidFill>
              </a:rPr>
              <a:t>разрешение на ввод объекта капитального строительства в эксплуатацию должны быть подписаны не ранее чем за 5 лет до дня окончания срока подачи заявок на участие в </a:t>
            </a:r>
            <a:r>
              <a:rPr lang="ru-RU" sz="1200" b="1" dirty="0" smtClean="0">
                <a:solidFill>
                  <a:schemeClr val="tx1"/>
                </a:solidFill>
              </a:rPr>
              <a:t>закупке</a:t>
            </a:r>
            <a:r>
              <a:rPr lang="ru-RU" sz="1200" dirty="0" smtClean="0">
                <a:solidFill>
                  <a:schemeClr val="tx1"/>
                </a:solidFill>
              </a:rPr>
              <a:t>.</a:t>
            </a:r>
          </a:p>
          <a:p>
            <a:pPr marL="114300" indent="0">
              <a:buNone/>
            </a:pPr>
            <a:endParaRPr lang="ru-RU" sz="1200" dirty="0">
              <a:solidFill>
                <a:schemeClr val="tx1"/>
              </a:solidFill>
            </a:endParaRPr>
          </a:p>
          <a:p>
            <a:pPr marL="114300" indent="0">
              <a:buNone/>
            </a:pPr>
            <a:r>
              <a:rPr lang="ru-RU" sz="1200" b="1" dirty="0">
                <a:solidFill>
                  <a:schemeClr val="tx1"/>
                </a:solidFill>
              </a:rPr>
              <a:t>4) </a:t>
            </a:r>
            <a:r>
              <a:rPr lang="ru-RU" sz="1200" dirty="0" smtClean="0">
                <a:solidFill>
                  <a:schemeClr val="tx1"/>
                </a:solidFill>
              </a:rPr>
              <a:t>При учете цены выполненных работ </a:t>
            </a:r>
            <a:r>
              <a:rPr lang="ru-RU" sz="1200" b="1" dirty="0" smtClean="0">
                <a:solidFill>
                  <a:schemeClr val="tx1"/>
                </a:solidFill>
              </a:rPr>
              <a:t>по договору </a:t>
            </a:r>
            <a:r>
              <a:rPr lang="ru-RU" sz="1200" dirty="0" smtClean="0">
                <a:solidFill>
                  <a:schemeClr val="tx1"/>
                </a:solidFill>
              </a:rPr>
              <a:t>(определенный процент от НМЦК)  </a:t>
            </a:r>
            <a:r>
              <a:rPr lang="ru-RU" sz="1200" b="1" dirty="0" smtClean="0">
                <a:solidFill>
                  <a:schemeClr val="tx1"/>
                </a:solidFill>
              </a:rPr>
              <a:t>считается </a:t>
            </a:r>
            <a:r>
              <a:rPr lang="ru-RU" sz="1200" b="1" dirty="0">
                <a:solidFill>
                  <a:schemeClr val="tx1"/>
                </a:solidFill>
              </a:rPr>
              <a:t>общая цена (сумма цен) </a:t>
            </a:r>
            <a:r>
              <a:rPr lang="ru-RU" sz="1200" dirty="0">
                <a:solidFill>
                  <a:schemeClr val="tx1"/>
                </a:solidFill>
              </a:rPr>
              <a:t>товаров, работ, услуг, указанная в акте (актах) приемки поставленных товаров, выполненных работ, оказанных </a:t>
            </a:r>
            <a:r>
              <a:rPr lang="ru-RU" sz="1200" dirty="0" smtClean="0">
                <a:solidFill>
                  <a:schemeClr val="tx1"/>
                </a:solidFill>
              </a:rPr>
              <a:t>услуг. </a:t>
            </a:r>
            <a:r>
              <a:rPr lang="ru-RU" sz="1200" dirty="0">
                <a:solidFill>
                  <a:schemeClr val="tx1"/>
                </a:solidFill>
              </a:rPr>
              <a:t>Если при исполнении такого договора составлено несколько актов приемки поставленных товаров, выполненных работ, оказанных услуг, участниками закупки направляются </a:t>
            </a:r>
            <a:r>
              <a:rPr lang="ru-RU" sz="1200" dirty="0" smtClean="0">
                <a:solidFill>
                  <a:schemeClr val="tx1"/>
                </a:solidFill>
              </a:rPr>
              <a:t>все </a:t>
            </a:r>
            <a:r>
              <a:rPr lang="ru-RU" sz="1200" dirty="0">
                <a:solidFill>
                  <a:schemeClr val="tx1"/>
                </a:solidFill>
              </a:rPr>
              <a:t>такие </a:t>
            </a:r>
            <a:r>
              <a:rPr lang="ru-RU" sz="1200" dirty="0" smtClean="0">
                <a:solidFill>
                  <a:schemeClr val="tx1"/>
                </a:solidFill>
              </a:rPr>
              <a:t>акты. То есть суммируются все акты в рамках 1 договора (контракта).</a:t>
            </a:r>
          </a:p>
          <a:p>
            <a:pPr marL="114300" indent="0">
              <a:buNone/>
            </a:pPr>
            <a:endParaRPr lang="ru-RU" sz="1200" dirty="0">
              <a:solidFill>
                <a:schemeClr val="tx1"/>
              </a:solidFill>
            </a:endParaRPr>
          </a:p>
          <a:p>
            <a:pPr marL="114300" indent="0">
              <a:buNone/>
            </a:pPr>
            <a:r>
              <a:rPr lang="ru-RU" sz="1200" b="1" dirty="0" smtClean="0">
                <a:solidFill>
                  <a:schemeClr val="tx1"/>
                </a:solidFill>
              </a:rPr>
              <a:t>5) </a:t>
            </a:r>
            <a:r>
              <a:rPr lang="ru-RU" sz="1200" dirty="0" smtClean="0">
                <a:solidFill>
                  <a:schemeClr val="tx1"/>
                </a:solidFill>
              </a:rPr>
              <a:t>По отдельным позициям в качестве надлежащего опыта учитываются только контракты</a:t>
            </a:r>
            <a:r>
              <a:rPr lang="ru-RU" sz="1200" dirty="0">
                <a:solidFill>
                  <a:schemeClr val="tx1"/>
                </a:solidFill>
              </a:rPr>
              <a:t>, заключенные </a:t>
            </a:r>
            <a:r>
              <a:rPr lang="ru-RU" sz="1200" dirty="0" smtClean="0">
                <a:solidFill>
                  <a:schemeClr val="tx1"/>
                </a:solidFill>
              </a:rPr>
              <a:t>и исполненные в </a:t>
            </a:r>
            <a:r>
              <a:rPr lang="ru-RU" sz="1200" dirty="0">
                <a:solidFill>
                  <a:schemeClr val="tx1"/>
                </a:solidFill>
              </a:rPr>
              <a:t>соответствии с Законом о контрактной системе, либо </a:t>
            </a:r>
            <a:r>
              <a:rPr lang="ru-RU" sz="1200" dirty="0" smtClean="0">
                <a:solidFill>
                  <a:schemeClr val="tx1"/>
                </a:solidFill>
              </a:rPr>
              <a:t>договоры, </a:t>
            </a:r>
            <a:r>
              <a:rPr lang="ru-RU" sz="1200" dirty="0">
                <a:solidFill>
                  <a:schemeClr val="tx1"/>
                </a:solidFill>
              </a:rPr>
              <a:t>заключенные и исполненные </a:t>
            </a:r>
            <a:r>
              <a:rPr lang="ru-RU" sz="1200" dirty="0" smtClean="0">
                <a:solidFill>
                  <a:schemeClr val="tx1"/>
                </a:solidFill>
              </a:rPr>
              <a:t>в </a:t>
            </a:r>
            <a:r>
              <a:rPr lang="ru-RU" sz="1200" dirty="0">
                <a:solidFill>
                  <a:schemeClr val="tx1"/>
                </a:solidFill>
              </a:rPr>
              <a:t>соответствии с Федеральным законом </a:t>
            </a:r>
            <a:r>
              <a:rPr lang="ru-RU" sz="1200" dirty="0" smtClean="0">
                <a:solidFill>
                  <a:schemeClr val="tx1"/>
                </a:solidFill>
              </a:rPr>
              <a:t>«О </a:t>
            </a:r>
            <a:r>
              <a:rPr lang="ru-RU" sz="1200" dirty="0">
                <a:solidFill>
                  <a:schemeClr val="tx1"/>
                </a:solidFill>
              </a:rPr>
              <a:t>закупках товаров, работ, услуг отдельными видами юридических </a:t>
            </a:r>
            <a:r>
              <a:rPr lang="ru-RU" sz="1200" dirty="0" smtClean="0">
                <a:solidFill>
                  <a:schemeClr val="tx1"/>
                </a:solidFill>
              </a:rPr>
              <a:t>лиц» №223-ФЗ.</a:t>
            </a:r>
          </a:p>
          <a:p>
            <a:pPr marL="114300" indent="0">
              <a:buNone/>
            </a:pPr>
            <a:endParaRPr lang="ru-RU" sz="1200" dirty="0" smtClean="0">
              <a:solidFill>
                <a:schemeClr val="tx1"/>
              </a:solidFill>
            </a:endParaRPr>
          </a:p>
          <a:p>
            <a:pPr marL="114300" indent="0">
              <a:buNone/>
            </a:pPr>
            <a:r>
              <a:rPr lang="ru-RU" sz="1200" dirty="0" smtClean="0">
                <a:solidFill>
                  <a:schemeClr val="tx1"/>
                </a:solidFill>
              </a:rPr>
              <a:t>Приведем данные сведения:</a:t>
            </a:r>
            <a:endParaRPr lang="ru-RU" sz="1200" dirty="0">
              <a:solidFill>
                <a:schemeClr val="tx1"/>
              </a:solidFill>
            </a:endParaRPr>
          </a:p>
          <a:p>
            <a:pPr marL="114300" indent="0">
              <a:buNone/>
            </a:pPr>
            <a:endParaRPr lang="ru-RU" sz="1200" dirty="0">
              <a:solidFill>
                <a:schemeClr val="tx1"/>
              </a:solidFill>
            </a:endParaRPr>
          </a:p>
          <a:p>
            <a:endParaRPr lang="ru-RU" sz="1200" dirty="0">
              <a:solidFill>
                <a:schemeClr val="tx1"/>
              </a:solidFill>
            </a:endParaRPr>
          </a:p>
        </p:txBody>
      </p:sp>
    </p:spTree>
    <p:extLst>
      <p:ext uri="{BB962C8B-B14F-4D97-AF65-F5344CB8AC3E}">
        <p14:creationId xmlns:p14="http://schemas.microsoft.com/office/powerpoint/2010/main" val="1877046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endParaRPr lang="ru-RU" sz="28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a:solidFill>
                <a:schemeClr val="tx1"/>
              </a:solidFill>
            </a:endParaRPr>
          </a:p>
          <a:p>
            <a:endParaRPr lang="ru-RU" sz="1200" dirty="0">
              <a:solidFill>
                <a:schemeClr val="tx1"/>
              </a:solidFill>
            </a:endParaRPr>
          </a:p>
        </p:txBody>
      </p:sp>
      <p:pic>
        <p:nvPicPr>
          <p:cNvPr id="4" name="Рисунок 3"/>
          <p:cNvPicPr/>
          <p:nvPr/>
        </p:nvPicPr>
        <p:blipFill rotWithShape="1">
          <a:blip r:embed="rId2"/>
          <a:srcRect l="29891" t="19547" r="21247" b="17342"/>
          <a:stretch/>
        </p:blipFill>
        <p:spPr bwMode="auto">
          <a:xfrm>
            <a:off x="251520" y="260648"/>
            <a:ext cx="8784976"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7188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endParaRPr lang="ru-RU" sz="28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a:solidFill>
                <a:schemeClr val="tx1"/>
              </a:solidFill>
            </a:endParaRPr>
          </a:p>
          <a:p>
            <a:endParaRPr lang="ru-RU" sz="1200" dirty="0">
              <a:solidFill>
                <a:schemeClr val="tx1"/>
              </a:solidFill>
            </a:endParaRPr>
          </a:p>
        </p:txBody>
      </p:sp>
      <p:pic>
        <p:nvPicPr>
          <p:cNvPr id="5" name="Рисунок 4"/>
          <p:cNvPicPr/>
          <p:nvPr/>
        </p:nvPicPr>
        <p:blipFill rotWithShape="1">
          <a:blip r:embed="rId2"/>
          <a:srcRect l="29767" t="18181" r="20930" b="26617"/>
          <a:stretch/>
        </p:blipFill>
        <p:spPr bwMode="auto">
          <a:xfrm>
            <a:off x="251520" y="188640"/>
            <a:ext cx="8712968" cy="6048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1313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600" b="1" dirty="0"/>
              <a:t>Единые требования. Соответствие требованиям, установленным в соответствии с законодательством Российской Федерации (п. 1 ч. 1 ст. 31 44-ФЗ)</a:t>
            </a:r>
            <a:br>
              <a:rPr lang="ru-RU" sz="1600" b="1" dirty="0"/>
            </a:br>
            <a:endParaRPr lang="ru-RU" sz="16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600" dirty="0" smtClean="0">
                <a:solidFill>
                  <a:schemeClr val="tx1"/>
                </a:solidFill>
              </a:rPr>
              <a:t>1) </a:t>
            </a:r>
            <a:r>
              <a:rPr lang="ru-RU" sz="1600" b="1" dirty="0" smtClean="0">
                <a:solidFill>
                  <a:schemeClr val="bg2">
                    <a:lumMod val="50000"/>
                  </a:schemeClr>
                </a:solidFill>
              </a:rPr>
              <a:t>Соответствие требованиям, </a:t>
            </a:r>
            <a:r>
              <a:rPr lang="ru-RU" sz="1600" b="1" dirty="0">
                <a:solidFill>
                  <a:schemeClr val="bg2">
                    <a:lumMod val="50000"/>
                  </a:schemeClr>
                </a:solidFill>
              </a:rPr>
              <a:t>установленным в соответствии с законодательством Российской Федерации </a:t>
            </a:r>
            <a:r>
              <a:rPr lang="ru-RU" sz="1600" dirty="0">
                <a:solidFill>
                  <a:schemeClr val="tx1"/>
                </a:solidFill>
              </a:rPr>
              <a:t>к лицам, осуществляющим поставку товара, выполнение работы, оказание услуги, являющихся объектом </a:t>
            </a:r>
            <a:r>
              <a:rPr lang="ru-RU" sz="1600" dirty="0" smtClean="0">
                <a:solidFill>
                  <a:schemeClr val="tx1"/>
                </a:solidFill>
              </a:rPr>
              <a:t>закупки (специальная правоспособность: наличие лицензии, членство в СРО, аккредитация и </a:t>
            </a:r>
            <a:r>
              <a:rPr lang="ru-RU" sz="1600" dirty="0">
                <a:solidFill>
                  <a:schemeClr val="tx1"/>
                </a:solidFill>
              </a:rPr>
              <a:t>проч.) (п. </a:t>
            </a:r>
            <a:r>
              <a:rPr lang="ru-RU" sz="1600" dirty="0" smtClean="0">
                <a:solidFill>
                  <a:schemeClr val="tx1"/>
                </a:solidFill>
              </a:rPr>
              <a:t>1 </a:t>
            </a:r>
            <a:r>
              <a:rPr lang="ru-RU" sz="1600" dirty="0">
                <a:solidFill>
                  <a:schemeClr val="tx1"/>
                </a:solidFill>
              </a:rPr>
              <a:t>ч. </a:t>
            </a:r>
            <a:r>
              <a:rPr lang="ru-RU" sz="1600" dirty="0" smtClean="0">
                <a:solidFill>
                  <a:schemeClr val="tx1"/>
                </a:solidFill>
              </a:rPr>
              <a:t>1 ст. 31 44-ФЗ)</a:t>
            </a:r>
            <a:endParaRPr lang="ru-RU" sz="1600" dirty="0">
              <a:solidFill>
                <a:schemeClr val="tx1"/>
              </a:solidFill>
            </a:endParaRPr>
          </a:p>
          <a:p>
            <a:pPr marL="137160" indent="0">
              <a:buNone/>
            </a:pPr>
            <a:endParaRPr lang="ru-RU" sz="1600" dirty="0" smtClean="0">
              <a:solidFill>
                <a:schemeClr val="tx1"/>
              </a:solidFill>
            </a:endParaRPr>
          </a:p>
          <a:p>
            <a:pPr marL="137160" indent="0">
              <a:buNone/>
            </a:pPr>
            <a:r>
              <a:rPr lang="ru-RU" sz="1600" dirty="0" smtClean="0">
                <a:solidFill>
                  <a:schemeClr val="tx1"/>
                </a:solidFill>
              </a:rPr>
              <a:t>Подпунктом  </a:t>
            </a:r>
            <a:r>
              <a:rPr lang="ru-RU" sz="1600" dirty="0">
                <a:solidFill>
                  <a:schemeClr val="tx1"/>
                </a:solidFill>
              </a:rPr>
              <a:t>«н» пункта 1  части 1 статьи 43 Федерального закона </a:t>
            </a:r>
            <a:r>
              <a:rPr lang="ru-RU" sz="1600" dirty="0" smtClean="0">
                <a:solidFill>
                  <a:schemeClr val="tx1"/>
                </a:solidFill>
              </a:rPr>
              <a:t>№ </a:t>
            </a:r>
            <a:r>
              <a:rPr lang="ru-RU" sz="1600" dirty="0">
                <a:solidFill>
                  <a:schemeClr val="tx1"/>
                </a:solidFill>
              </a:rPr>
              <a:t>44-ФЗ </a:t>
            </a:r>
            <a:r>
              <a:rPr lang="ru-RU" sz="1600" dirty="0" smtClean="0">
                <a:solidFill>
                  <a:schemeClr val="tx1"/>
                </a:solidFill>
              </a:rPr>
              <a:t>предусмотрено</a:t>
            </a:r>
            <a:r>
              <a:rPr lang="ru-RU" sz="1600" dirty="0">
                <a:solidFill>
                  <a:schemeClr val="tx1"/>
                </a:solidFill>
              </a:rPr>
              <a:t>, что для участия в конкурентном способе заявка на участие в закупке, если иное не предусмотрено указанным Федеральным законом, должна содержать  информацию и документы об участнике закупки, а именно: документы, подтверждающие соответствие участника закупки требованиям, установленным пунктом 1 части 1 статьи 31 Закона о контрактной системе.            </a:t>
            </a:r>
          </a:p>
          <a:p>
            <a:pPr marL="137160" indent="0">
              <a:buNone/>
            </a:pPr>
            <a:endParaRPr lang="ru-RU" sz="1600" dirty="0" smtClean="0">
              <a:solidFill>
                <a:schemeClr val="tx1"/>
              </a:solidFill>
            </a:endParaRPr>
          </a:p>
          <a:p>
            <a:pPr marL="137160" indent="0">
              <a:buNone/>
            </a:pPr>
            <a:r>
              <a:rPr lang="ru-RU" sz="1600" dirty="0" smtClean="0">
                <a:solidFill>
                  <a:schemeClr val="tx1"/>
                </a:solidFill>
              </a:rPr>
              <a:t>В </a:t>
            </a:r>
            <a:r>
              <a:rPr lang="ru-RU" sz="1600" dirty="0">
                <a:solidFill>
                  <a:schemeClr val="tx1"/>
                </a:solidFill>
              </a:rPr>
              <a:t>силу части 8 статьи  31 Закона о контрактной системе </a:t>
            </a:r>
            <a:r>
              <a:rPr lang="ru-RU" sz="1600" b="1" dirty="0">
                <a:solidFill>
                  <a:schemeClr val="tx1"/>
                </a:solidFill>
              </a:rPr>
              <a:t>комиссия по осуществлению закупок </a:t>
            </a:r>
            <a:r>
              <a:rPr lang="ru-RU" sz="1600" b="1" u="sng" dirty="0">
                <a:solidFill>
                  <a:schemeClr val="tx1"/>
                </a:solidFill>
              </a:rPr>
              <a:t>обязана проверить </a:t>
            </a:r>
            <a:r>
              <a:rPr lang="ru-RU" sz="1600" b="1" dirty="0">
                <a:solidFill>
                  <a:schemeClr val="tx1"/>
                </a:solidFill>
              </a:rPr>
              <a:t>соответствие участников закупок указанному </a:t>
            </a:r>
            <a:r>
              <a:rPr lang="ru-RU" sz="1600" b="1" dirty="0" smtClean="0">
                <a:solidFill>
                  <a:schemeClr val="tx1"/>
                </a:solidFill>
              </a:rPr>
              <a:t>требованию!!! </a:t>
            </a:r>
            <a:endParaRPr lang="ru-RU" sz="1600" b="1" dirty="0">
              <a:solidFill>
                <a:schemeClr val="tx1"/>
              </a:solidFill>
            </a:endParaRPr>
          </a:p>
          <a:p>
            <a:pPr marL="137160" indent="0">
              <a:buNone/>
            </a:pPr>
            <a:endParaRPr lang="ru-RU" sz="1400" dirty="0" smtClean="0">
              <a:solidFill>
                <a:schemeClr val="tx1"/>
              </a:solidFill>
            </a:endParaRPr>
          </a:p>
        </p:txBody>
      </p:sp>
    </p:spTree>
    <p:extLst>
      <p:ext uri="{BB962C8B-B14F-4D97-AF65-F5344CB8AC3E}">
        <p14:creationId xmlns:p14="http://schemas.microsoft.com/office/powerpoint/2010/main" val="2997947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endParaRPr lang="ru-RU" sz="28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a:solidFill>
                <a:schemeClr val="tx1"/>
              </a:solidFill>
            </a:endParaRPr>
          </a:p>
          <a:p>
            <a:endParaRPr lang="ru-RU" sz="1200" dirty="0">
              <a:solidFill>
                <a:schemeClr val="tx1"/>
              </a:solidFill>
            </a:endParaRPr>
          </a:p>
        </p:txBody>
      </p:sp>
      <p:pic>
        <p:nvPicPr>
          <p:cNvPr id="5" name="Рисунок 4"/>
          <p:cNvPicPr/>
          <p:nvPr/>
        </p:nvPicPr>
        <p:blipFill rotWithShape="1">
          <a:blip r:embed="rId2"/>
          <a:srcRect l="29752" t="22056" r="21090" b="28276"/>
          <a:stretch/>
        </p:blipFill>
        <p:spPr bwMode="auto">
          <a:xfrm>
            <a:off x="251520" y="226814"/>
            <a:ext cx="8642462" cy="5688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3943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endParaRPr lang="ru-RU" sz="28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a:solidFill>
                <a:schemeClr val="tx1"/>
              </a:solidFill>
            </a:endParaRPr>
          </a:p>
          <a:p>
            <a:endParaRPr lang="ru-RU" sz="1200" dirty="0">
              <a:solidFill>
                <a:schemeClr val="tx1"/>
              </a:solidFill>
            </a:endParaRPr>
          </a:p>
        </p:txBody>
      </p:sp>
      <p:pic>
        <p:nvPicPr>
          <p:cNvPr id="6" name="Рисунок 5"/>
          <p:cNvPicPr/>
          <p:nvPr/>
        </p:nvPicPr>
        <p:blipFill rotWithShape="1">
          <a:blip r:embed="rId2"/>
          <a:srcRect l="29441" t="21503" r="20780" b="19560"/>
          <a:stretch/>
        </p:blipFill>
        <p:spPr bwMode="auto">
          <a:xfrm>
            <a:off x="179512" y="188640"/>
            <a:ext cx="8856984" cy="56158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1374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endParaRPr lang="ru-RU" sz="28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a:solidFill>
                <a:schemeClr val="tx1"/>
              </a:solidFill>
            </a:endParaRPr>
          </a:p>
          <a:p>
            <a:endParaRPr lang="ru-RU" sz="1200" dirty="0">
              <a:solidFill>
                <a:schemeClr val="tx1"/>
              </a:solidFill>
            </a:endParaRPr>
          </a:p>
        </p:txBody>
      </p:sp>
      <p:pic>
        <p:nvPicPr>
          <p:cNvPr id="5" name="Рисунок 4"/>
          <p:cNvPicPr/>
          <p:nvPr/>
        </p:nvPicPr>
        <p:blipFill rotWithShape="1">
          <a:blip r:embed="rId2"/>
          <a:srcRect l="29457" t="24806" r="20930" b="8816"/>
          <a:stretch/>
        </p:blipFill>
        <p:spPr bwMode="auto">
          <a:xfrm>
            <a:off x="179512" y="188640"/>
            <a:ext cx="8784976"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0725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076412"/>
          </a:xfrm>
        </p:spPr>
        <p:txBody>
          <a:bodyPr>
            <a:noAutofit/>
          </a:bodyPr>
          <a:lstStyle/>
          <a:p>
            <a:r>
              <a:rPr lang="ru-RU" sz="2000" b="1" dirty="0"/>
              <a:t>Постановление Правительства РФ от 29.12.2021 N </a:t>
            </a:r>
            <a:r>
              <a:rPr lang="ru-RU" sz="2000" b="1" dirty="0" smtClean="0"/>
              <a:t>2571. ОСОБЕННОСТИ ПРИМЕНЕНИЯ</a:t>
            </a:r>
            <a:endParaRPr lang="ru-RU" sz="2000" b="1" dirty="0"/>
          </a:p>
        </p:txBody>
      </p:sp>
      <p:sp>
        <p:nvSpPr>
          <p:cNvPr id="3" name="Объект 2"/>
          <p:cNvSpPr>
            <a:spLocks noGrp="1"/>
          </p:cNvSpPr>
          <p:nvPr>
            <p:ph idx="1"/>
          </p:nvPr>
        </p:nvSpPr>
        <p:spPr>
          <a:xfrm>
            <a:off x="457200" y="1556792"/>
            <a:ext cx="8507288" cy="5184576"/>
          </a:xfrm>
        </p:spPr>
        <p:txBody>
          <a:bodyPr>
            <a:noAutofit/>
          </a:bodyPr>
          <a:lstStyle/>
          <a:p>
            <a:pPr marL="114300" indent="0">
              <a:buNone/>
            </a:pPr>
            <a:r>
              <a:rPr lang="ru-RU" sz="1200" b="1" dirty="0" smtClean="0">
                <a:solidFill>
                  <a:schemeClr val="tx1"/>
                </a:solidFill>
              </a:rPr>
              <a:t>6) </a:t>
            </a:r>
            <a:r>
              <a:rPr lang="ru-RU" sz="1200" dirty="0" smtClean="0">
                <a:solidFill>
                  <a:schemeClr val="tx1"/>
                </a:solidFill>
              </a:rPr>
              <a:t>По </a:t>
            </a:r>
            <a:r>
              <a:rPr lang="ru-RU" sz="1200" dirty="0">
                <a:solidFill>
                  <a:schemeClr val="tx1"/>
                </a:solidFill>
              </a:rPr>
              <a:t>отдельным позициям </a:t>
            </a:r>
            <a:r>
              <a:rPr lang="ru-RU" sz="1200" dirty="0" smtClean="0">
                <a:solidFill>
                  <a:schemeClr val="tx1"/>
                </a:solidFill>
              </a:rPr>
              <a:t>в качестве опыта принимаются контракты (договоры), по которым поставщиком </a:t>
            </a:r>
            <a:r>
              <a:rPr lang="ru-RU" sz="1200" b="1" dirty="0" smtClean="0">
                <a:solidFill>
                  <a:schemeClr val="tx1"/>
                </a:solidFill>
              </a:rPr>
              <a:t>исполнены </a:t>
            </a:r>
            <a:r>
              <a:rPr lang="ru-RU" sz="1200" b="1" dirty="0">
                <a:solidFill>
                  <a:schemeClr val="tx1"/>
                </a:solidFill>
              </a:rPr>
              <a:t>требования об уплате неустоек (штрафов, пеней) </a:t>
            </a:r>
            <a:r>
              <a:rPr lang="ru-RU" sz="1200" dirty="0">
                <a:solidFill>
                  <a:schemeClr val="tx1"/>
                </a:solidFill>
              </a:rPr>
              <a:t>(в случае их начисления</a:t>
            </a:r>
            <a:r>
              <a:rPr lang="ru-RU" sz="1200" dirty="0" smtClean="0">
                <a:solidFill>
                  <a:schemeClr val="tx1"/>
                </a:solidFill>
              </a:rPr>
              <a:t>) -  работы </a:t>
            </a:r>
            <a:r>
              <a:rPr lang="ru-RU" sz="1200" dirty="0">
                <a:solidFill>
                  <a:schemeClr val="tx1"/>
                </a:solidFill>
              </a:rPr>
              <a:t>по техническому обслуживанию (монтаж и наладка; контроль технического состояния; периодическое и текущее техническое обслуживание; ремонт) медицинской техники, включенной в коды 26.60.11, 26.60.12, 26.60.13.130, 26.70.22.150, 32.50.12, 32.50.21.121, 32.50.21.122 Общероссийского классификатора продукции по видам экономической деятельности (ОКПД2) </a:t>
            </a:r>
            <a:r>
              <a:rPr lang="ru-RU" sz="1200" dirty="0" smtClean="0">
                <a:solidFill>
                  <a:schemeClr val="tx1"/>
                </a:solidFill>
              </a:rPr>
              <a:t>ОК </a:t>
            </a:r>
            <a:r>
              <a:rPr lang="ru-RU" sz="1200" dirty="0">
                <a:solidFill>
                  <a:schemeClr val="tx1"/>
                </a:solidFill>
              </a:rPr>
              <a:t>034-2014 (п. </a:t>
            </a:r>
            <a:r>
              <a:rPr lang="ru-RU" sz="1200" dirty="0" smtClean="0">
                <a:solidFill>
                  <a:schemeClr val="tx1"/>
                </a:solidFill>
              </a:rPr>
              <a:t>32);                 услуги </a:t>
            </a:r>
            <a:r>
              <a:rPr lang="ru-RU" sz="1200" dirty="0">
                <a:solidFill>
                  <a:schemeClr val="tx1"/>
                </a:solidFill>
              </a:rPr>
              <a:t>по обеспечению охраны объектов (территорий) образовательных и научных организаций (п. 34</a:t>
            </a:r>
            <a:r>
              <a:rPr lang="ru-RU" sz="1200" dirty="0" smtClean="0">
                <a:solidFill>
                  <a:schemeClr val="tx1"/>
                </a:solidFill>
              </a:rPr>
              <a:t>),  услуги </a:t>
            </a:r>
            <a:r>
              <a:rPr lang="ru-RU" sz="1200" dirty="0">
                <a:solidFill>
                  <a:schemeClr val="tx1"/>
                </a:solidFill>
              </a:rPr>
              <a:t>по организации отдыха детей и их оздоровлению (п.35</a:t>
            </a:r>
            <a:r>
              <a:rPr lang="ru-RU" sz="1200" dirty="0" smtClean="0">
                <a:solidFill>
                  <a:schemeClr val="tx1"/>
                </a:solidFill>
              </a:rPr>
              <a:t>)</a:t>
            </a:r>
          </a:p>
          <a:p>
            <a:pPr marL="114300" indent="0">
              <a:buNone/>
            </a:pPr>
            <a:endParaRPr lang="ru-RU" sz="1200" dirty="0">
              <a:solidFill>
                <a:schemeClr val="tx1"/>
              </a:solidFill>
            </a:endParaRPr>
          </a:p>
          <a:p>
            <a:pPr marL="114300" indent="0">
              <a:buNone/>
            </a:pPr>
            <a:r>
              <a:rPr lang="ru-RU" sz="1200" b="1" dirty="0">
                <a:solidFill>
                  <a:schemeClr val="tx1"/>
                </a:solidFill>
              </a:rPr>
              <a:t>7) </a:t>
            </a:r>
            <a:r>
              <a:rPr lang="ru-RU" sz="1200" dirty="0">
                <a:solidFill>
                  <a:schemeClr val="tx1"/>
                </a:solidFill>
              </a:rPr>
              <a:t>если </a:t>
            </a:r>
            <a:r>
              <a:rPr lang="ru-RU" sz="1200" dirty="0" smtClean="0">
                <a:solidFill>
                  <a:schemeClr val="tx1"/>
                </a:solidFill>
              </a:rPr>
              <a:t>документы </a:t>
            </a:r>
            <a:r>
              <a:rPr lang="ru-RU" sz="1200" dirty="0">
                <a:solidFill>
                  <a:schemeClr val="tx1"/>
                </a:solidFill>
              </a:rPr>
              <a:t>и информация о таких документах содержатся в открытых и общедоступных государственных реестрах, размещенных в </a:t>
            </a:r>
            <a:r>
              <a:rPr lang="ru-RU" sz="1200" dirty="0" smtClean="0">
                <a:solidFill>
                  <a:schemeClr val="tx1"/>
                </a:solidFill>
              </a:rPr>
              <a:t>сети </a:t>
            </a:r>
            <a:r>
              <a:rPr lang="ru-RU" sz="1200" dirty="0">
                <a:solidFill>
                  <a:schemeClr val="tx1"/>
                </a:solidFill>
              </a:rPr>
              <a:t>"Интернет", в том числе ведение которых осуществляется в </a:t>
            </a:r>
            <a:r>
              <a:rPr lang="ru-RU" sz="1200" dirty="0" smtClean="0">
                <a:solidFill>
                  <a:schemeClr val="tx1"/>
                </a:solidFill>
              </a:rPr>
              <a:t>ЕИС </a:t>
            </a:r>
            <a:r>
              <a:rPr lang="ru-RU" sz="1200" dirty="0">
                <a:solidFill>
                  <a:schemeClr val="tx1"/>
                </a:solidFill>
              </a:rPr>
              <a:t>с размещением на официальном сайте </a:t>
            </a:r>
            <a:r>
              <a:rPr lang="ru-RU" sz="1200" dirty="0" smtClean="0">
                <a:solidFill>
                  <a:schemeClr val="tx1"/>
                </a:solidFill>
              </a:rPr>
              <a:t>ЕИС  таких </a:t>
            </a:r>
            <a:r>
              <a:rPr lang="ru-RU" sz="1200" dirty="0">
                <a:solidFill>
                  <a:schemeClr val="tx1"/>
                </a:solidFill>
              </a:rPr>
              <a:t>документов, вместо направления таких документов участник закупки </a:t>
            </a:r>
            <a:r>
              <a:rPr lang="ru-RU" sz="1200" b="1" dirty="0">
                <a:solidFill>
                  <a:schemeClr val="tx1"/>
                </a:solidFill>
              </a:rPr>
              <a:t>вправе направить в соответствии с Законом о контрактной системе номер реестровой записи из соответствующего </a:t>
            </a:r>
            <a:r>
              <a:rPr lang="ru-RU" sz="1200" b="1" dirty="0" smtClean="0">
                <a:solidFill>
                  <a:schemeClr val="tx1"/>
                </a:solidFill>
              </a:rPr>
              <a:t>реестра</a:t>
            </a:r>
            <a:r>
              <a:rPr lang="ru-RU" sz="1200" dirty="0" smtClean="0">
                <a:solidFill>
                  <a:schemeClr val="tx1"/>
                </a:solidFill>
              </a:rPr>
              <a:t> (реестр контрактов, реестр договоров по 223-ФЗ).  В </a:t>
            </a:r>
            <a:r>
              <a:rPr lang="ru-RU" sz="1200" dirty="0">
                <a:solidFill>
                  <a:schemeClr val="tx1"/>
                </a:solidFill>
              </a:rPr>
              <a:t>случае </a:t>
            </a:r>
            <a:r>
              <a:rPr lang="ru-RU" sz="1200" b="1" dirty="0">
                <a:solidFill>
                  <a:schemeClr val="tx1"/>
                </a:solidFill>
              </a:rPr>
              <a:t>наличия противоречий между информацией</a:t>
            </a:r>
            <a:r>
              <a:rPr lang="ru-RU" sz="1200" dirty="0">
                <a:solidFill>
                  <a:schemeClr val="tx1"/>
                </a:solidFill>
              </a:rPr>
              <a:t>, содержащейся в </a:t>
            </a:r>
            <a:r>
              <a:rPr lang="ru-RU" sz="1200" dirty="0" smtClean="0">
                <a:solidFill>
                  <a:schemeClr val="tx1"/>
                </a:solidFill>
              </a:rPr>
              <a:t>ЕИС, </a:t>
            </a:r>
            <a:r>
              <a:rPr lang="ru-RU" sz="1200" dirty="0">
                <a:solidFill>
                  <a:schemeClr val="tx1"/>
                </a:solidFill>
              </a:rPr>
              <a:t>и информацией, содержащейся в документах, направляемых участниками закупки </a:t>
            </a:r>
            <a:r>
              <a:rPr lang="ru-RU" sz="1200" b="1" dirty="0" smtClean="0">
                <a:solidFill>
                  <a:schemeClr val="tx1"/>
                </a:solidFill>
              </a:rPr>
              <a:t>приоритет </a:t>
            </a:r>
            <a:r>
              <a:rPr lang="ru-RU" sz="1200" b="1" dirty="0">
                <a:solidFill>
                  <a:schemeClr val="tx1"/>
                </a:solidFill>
              </a:rPr>
              <a:t>имеет информация, содержащаяся в </a:t>
            </a:r>
            <a:r>
              <a:rPr lang="ru-RU" sz="1200" b="1" dirty="0" smtClean="0">
                <a:solidFill>
                  <a:schemeClr val="tx1"/>
                </a:solidFill>
              </a:rPr>
              <a:t>ЕИС</a:t>
            </a:r>
            <a:r>
              <a:rPr lang="ru-RU" sz="1200" dirty="0" smtClean="0">
                <a:solidFill>
                  <a:schemeClr val="tx1"/>
                </a:solidFill>
              </a:rPr>
              <a:t>.</a:t>
            </a:r>
          </a:p>
          <a:p>
            <a:pPr marL="114300" indent="0">
              <a:buNone/>
            </a:pPr>
            <a:endParaRPr lang="ru-RU" sz="1200" dirty="0">
              <a:solidFill>
                <a:schemeClr val="tx1"/>
              </a:solidFill>
            </a:endParaRPr>
          </a:p>
          <a:p>
            <a:pPr marL="114300" indent="0">
              <a:buNone/>
            </a:pPr>
            <a:r>
              <a:rPr lang="ru-RU" sz="1200" b="1" dirty="0">
                <a:solidFill>
                  <a:schemeClr val="tx1"/>
                </a:solidFill>
              </a:rPr>
              <a:t>8) </a:t>
            </a:r>
            <a:r>
              <a:rPr lang="ru-RU" sz="1200" dirty="0" smtClean="0">
                <a:solidFill>
                  <a:schemeClr val="tx1"/>
                </a:solidFill>
              </a:rPr>
              <a:t>В случае проведения совместного конкурса или аукциона при </a:t>
            </a:r>
            <a:r>
              <a:rPr lang="ru-RU" sz="1200" dirty="0">
                <a:solidFill>
                  <a:schemeClr val="tx1"/>
                </a:solidFill>
              </a:rPr>
              <a:t>учете цены выполненных работ по </a:t>
            </a:r>
            <a:r>
              <a:rPr lang="ru-RU" sz="1200" dirty="0" smtClean="0">
                <a:solidFill>
                  <a:schemeClr val="tx1"/>
                </a:solidFill>
              </a:rPr>
              <a:t>договору, контракту определенный </a:t>
            </a:r>
            <a:r>
              <a:rPr lang="ru-RU" sz="1200" dirty="0">
                <a:solidFill>
                  <a:schemeClr val="tx1"/>
                </a:solidFill>
              </a:rPr>
              <a:t>процент от </a:t>
            </a:r>
            <a:r>
              <a:rPr lang="ru-RU" sz="1200" dirty="0" smtClean="0">
                <a:solidFill>
                  <a:schemeClr val="tx1"/>
                </a:solidFill>
              </a:rPr>
              <a:t>НМЦК рассчитывается </a:t>
            </a:r>
            <a:r>
              <a:rPr lang="ru-RU" sz="1200" b="1" dirty="0" smtClean="0">
                <a:solidFill>
                  <a:schemeClr val="tx1"/>
                </a:solidFill>
              </a:rPr>
              <a:t>от суммы  начальных (максимальных) цен </a:t>
            </a:r>
            <a:r>
              <a:rPr lang="ru-RU" sz="1200" b="1" dirty="0">
                <a:solidFill>
                  <a:schemeClr val="tx1"/>
                </a:solidFill>
              </a:rPr>
              <a:t>каждого контракта. </a:t>
            </a:r>
            <a:endParaRPr lang="ru-RU" sz="1200" b="1" dirty="0" smtClean="0">
              <a:solidFill>
                <a:schemeClr val="tx1"/>
              </a:solidFill>
            </a:endParaRPr>
          </a:p>
          <a:p>
            <a:pPr marL="114300" indent="0">
              <a:buNone/>
            </a:pPr>
            <a:endParaRPr lang="ru-RU" sz="1200" b="1" dirty="0" smtClean="0">
              <a:solidFill>
                <a:schemeClr val="tx1"/>
              </a:solidFill>
            </a:endParaRPr>
          </a:p>
          <a:p>
            <a:pPr marL="114300" indent="0">
              <a:buNone/>
            </a:pPr>
            <a:r>
              <a:rPr lang="ru-RU" sz="1200" b="1" dirty="0" smtClean="0">
                <a:solidFill>
                  <a:schemeClr val="tx1"/>
                </a:solidFill>
              </a:rPr>
              <a:t>9) </a:t>
            </a:r>
            <a:r>
              <a:rPr lang="ru-RU" sz="1200" dirty="0" smtClean="0">
                <a:solidFill>
                  <a:schemeClr val="tx1"/>
                </a:solidFill>
              </a:rPr>
              <a:t>Опытом </a:t>
            </a:r>
            <a:r>
              <a:rPr lang="ru-RU" sz="1200" dirty="0">
                <a:solidFill>
                  <a:schemeClr val="tx1"/>
                </a:solidFill>
              </a:rPr>
              <a:t>исполнения договора, предусмотренным приложением в графе </a:t>
            </a:r>
            <a:r>
              <a:rPr lang="ru-RU" sz="1200" dirty="0" smtClean="0">
                <a:solidFill>
                  <a:schemeClr val="tx1"/>
                </a:solidFill>
              </a:rPr>
              <a:t>«Дополнительные </a:t>
            </a:r>
            <a:r>
              <a:rPr lang="ru-RU" sz="1200" dirty="0">
                <a:solidFill>
                  <a:schemeClr val="tx1"/>
                </a:solidFill>
              </a:rPr>
              <a:t>требования к участникам </a:t>
            </a:r>
            <a:r>
              <a:rPr lang="ru-RU" sz="1200" dirty="0" smtClean="0">
                <a:solidFill>
                  <a:schemeClr val="tx1"/>
                </a:solidFill>
              </a:rPr>
              <a:t>закупки», </a:t>
            </a:r>
            <a:r>
              <a:rPr lang="ru-RU" sz="1200" dirty="0">
                <a:solidFill>
                  <a:schemeClr val="tx1"/>
                </a:solidFill>
              </a:rPr>
              <a:t>также считается опыт исполнения контрактов, исполненных участником закупки по результатам проведения совместного конкурса или аукциона. </a:t>
            </a:r>
            <a:r>
              <a:rPr lang="ru-RU" sz="1200" b="1" dirty="0">
                <a:solidFill>
                  <a:schemeClr val="tx1"/>
                </a:solidFill>
              </a:rPr>
              <a:t>При этом ценой поставленных товаров, выполненных работ, оказанных услуг считается сумма цен товаров, работ, услуг, поставленных, выполненных, оказанных по таким </a:t>
            </a:r>
            <a:r>
              <a:rPr lang="ru-RU" sz="1200" b="1" dirty="0" smtClean="0">
                <a:solidFill>
                  <a:schemeClr val="tx1"/>
                </a:solidFill>
              </a:rPr>
              <a:t>контрактам.</a:t>
            </a:r>
            <a:endParaRPr lang="ru-RU" sz="1200" b="1" dirty="0">
              <a:solidFill>
                <a:schemeClr val="tx1"/>
              </a:solidFill>
            </a:endParaRPr>
          </a:p>
          <a:p>
            <a:pPr marL="114300" indent="0">
              <a:buNone/>
            </a:pPr>
            <a:endParaRPr lang="ru-RU" sz="1200" b="1" dirty="0">
              <a:solidFill>
                <a:schemeClr val="tx1"/>
              </a:solidFill>
            </a:endParaRPr>
          </a:p>
          <a:p>
            <a:pPr marL="114300" indent="0">
              <a:buNone/>
            </a:pPr>
            <a:endParaRPr lang="ru-RU" sz="1200" dirty="0">
              <a:solidFill>
                <a:schemeClr val="tx1"/>
              </a:solidFill>
            </a:endParaRPr>
          </a:p>
          <a:p>
            <a:endParaRPr lang="ru-RU" sz="1200" dirty="0">
              <a:solidFill>
                <a:schemeClr val="tx1"/>
              </a:solidFill>
            </a:endParaRPr>
          </a:p>
        </p:txBody>
      </p:sp>
    </p:spTree>
    <p:extLst>
      <p:ext uri="{BB962C8B-B14F-4D97-AF65-F5344CB8AC3E}">
        <p14:creationId xmlns:p14="http://schemas.microsoft.com/office/powerpoint/2010/main" val="1378241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076412"/>
          </a:xfrm>
        </p:spPr>
        <p:txBody>
          <a:bodyPr>
            <a:noAutofit/>
          </a:bodyPr>
          <a:lstStyle/>
          <a:p>
            <a:r>
              <a:rPr lang="ru-RU" sz="2000" b="1" dirty="0"/>
              <a:t>Постановление Правительства РФ от 29.12.2021 N </a:t>
            </a:r>
            <a:r>
              <a:rPr lang="ru-RU" sz="2000" b="1" dirty="0" smtClean="0"/>
              <a:t>2571. ОСОБЕННОСТИ ПРИМЕНЕНИЯ</a:t>
            </a:r>
            <a:endParaRPr lang="ru-RU" sz="2000" b="1" dirty="0"/>
          </a:p>
        </p:txBody>
      </p:sp>
      <p:sp>
        <p:nvSpPr>
          <p:cNvPr id="3" name="Объект 2"/>
          <p:cNvSpPr>
            <a:spLocks noGrp="1"/>
          </p:cNvSpPr>
          <p:nvPr>
            <p:ph idx="1"/>
          </p:nvPr>
        </p:nvSpPr>
        <p:spPr>
          <a:xfrm>
            <a:off x="457200" y="1556792"/>
            <a:ext cx="8507288" cy="5184576"/>
          </a:xfrm>
        </p:spPr>
        <p:txBody>
          <a:bodyPr>
            <a:noAutofit/>
          </a:bodyPr>
          <a:lstStyle/>
          <a:p>
            <a:pPr marL="114300" indent="0">
              <a:buNone/>
            </a:pPr>
            <a:r>
              <a:rPr lang="ru-RU" sz="1200" b="1" dirty="0">
                <a:solidFill>
                  <a:schemeClr val="tx1"/>
                </a:solidFill>
              </a:rPr>
              <a:t>10) </a:t>
            </a:r>
            <a:r>
              <a:rPr lang="ru-RU" sz="1200" dirty="0">
                <a:solidFill>
                  <a:schemeClr val="tx1"/>
                </a:solidFill>
              </a:rPr>
              <a:t>предусмотренные приложением в графе "Информация и документы, подтверждающие соответствие участников закупки дополнительным требованиям" информация и документы направляются участниками закупки в соответствии с требованиями Закона о контрактной системе </a:t>
            </a:r>
            <a:r>
              <a:rPr lang="ru-RU" sz="1200" b="1" dirty="0">
                <a:solidFill>
                  <a:schemeClr val="tx1"/>
                </a:solidFill>
              </a:rPr>
              <a:t>в полном объеме и со всеми </a:t>
            </a:r>
            <a:r>
              <a:rPr lang="ru-RU" sz="1200" b="1" dirty="0" smtClean="0">
                <a:solidFill>
                  <a:schemeClr val="tx1"/>
                </a:solidFill>
              </a:rPr>
              <a:t>приложениями</a:t>
            </a:r>
            <a:r>
              <a:rPr lang="ru-RU" sz="1200" dirty="0" smtClean="0">
                <a:solidFill>
                  <a:schemeClr val="tx1"/>
                </a:solidFill>
              </a:rPr>
              <a:t>.</a:t>
            </a:r>
          </a:p>
          <a:p>
            <a:pPr marL="114300" indent="0">
              <a:buNone/>
            </a:pPr>
            <a:endParaRPr lang="ru-RU" sz="1200" dirty="0" smtClean="0">
              <a:solidFill>
                <a:schemeClr val="tx1"/>
              </a:solidFill>
            </a:endParaRPr>
          </a:p>
          <a:p>
            <a:pPr marL="114300" indent="0">
              <a:buNone/>
            </a:pPr>
            <a:r>
              <a:rPr lang="ru-RU" sz="1200" dirty="0" smtClean="0">
                <a:solidFill>
                  <a:schemeClr val="tx1"/>
                </a:solidFill>
              </a:rPr>
              <a:t>Исключения: </a:t>
            </a:r>
          </a:p>
          <a:p>
            <a:pPr marL="114300" indent="0">
              <a:buNone/>
            </a:pPr>
            <a:r>
              <a:rPr lang="ru-RU" sz="1200" dirty="0">
                <a:solidFill>
                  <a:schemeClr val="tx1"/>
                </a:solidFill>
              </a:rPr>
              <a:t>допускается </a:t>
            </a:r>
            <a:r>
              <a:rPr lang="ru-RU" sz="1200" b="1" dirty="0">
                <a:solidFill>
                  <a:schemeClr val="tx1"/>
                </a:solidFill>
              </a:rPr>
              <a:t>направление </a:t>
            </a:r>
            <a:r>
              <a:rPr lang="ru-RU" sz="1200" b="1" dirty="0" smtClean="0">
                <a:solidFill>
                  <a:schemeClr val="tx1"/>
                </a:solidFill>
              </a:rPr>
              <a:t>договоров</a:t>
            </a:r>
            <a:r>
              <a:rPr lang="ru-RU" sz="1200" b="1" dirty="0">
                <a:solidFill>
                  <a:schemeClr val="tx1"/>
                </a:solidFill>
              </a:rPr>
              <a:t>, актов приемки объекта капитального строительства без приложения к ним проектной документации</a:t>
            </a:r>
            <a:r>
              <a:rPr lang="ru-RU" sz="1200" dirty="0">
                <a:solidFill>
                  <a:schemeClr val="tx1"/>
                </a:solidFill>
              </a:rPr>
              <a:t> (если проектная документация является приложением к таким договорам, актам);</a:t>
            </a:r>
          </a:p>
          <a:p>
            <a:pPr marL="114300" indent="0">
              <a:buNone/>
            </a:pPr>
            <a:endParaRPr lang="ru-RU" sz="1200" dirty="0">
              <a:solidFill>
                <a:schemeClr val="tx1"/>
              </a:solidFill>
            </a:endParaRPr>
          </a:p>
          <a:p>
            <a:pPr marL="114300" indent="0">
              <a:buNone/>
            </a:pPr>
            <a:r>
              <a:rPr lang="ru-RU" sz="1200" b="1" dirty="0">
                <a:solidFill>
                  <a:schemeClr val="tx1"/>
                </a:solidFill>
              </a:rPr>
              <a:t>к </a:t>
            </a:r>
            <a:r>
              <a:rPr lang="ru-RU" sz="1200" b="1" dirty="0" smtClean="0">
                <a:solidFill>
                  <a:schemeClr val="tx1"/>
                </a:solidFill>
              </a:rPr>
              <a:t>акту </a:t>
            </a:r>
            <a:r>
              <a:rPr lang="ru-RU" sz="1200" b="1" dirty="0">
                <a:solidFill>
                  <a:schemeClr val="tx1"/>
                </a:solidFill>
              </a:rPr>
              <a:t>приемки объекта капитального строительства </a:t>
            </a:r>
            <a:r>
              <a:rPr lang="ru-RU" sz="1200" dirty="0">
                <a:solidFill>
                  <a:schemeClr val="tx1"/>
                </a:solidFill>
              </a:rPr>
              <a:t>относятся в том числе акт приемки законченного строительством объекта по типовым межотраслевым </a:t>
            </a:r>
            <a:r>
              <a:rPr lang="ru-RU" sz="1200" b="1" dirty="0">
                <a:solidFill>
                  <a:schemeClr val="tx1"/>
                </a:solidFill>
              </a:rPr>
              <a:t>формам N КС-11 </a:t>
            </a:r>
            <a:r>
              <a:rPr lang="ru-RU" sz="1200" dirty="0">
                <a:solidFill>
                  <a:schemeClr val="tx1"/>
                </a:solidFill>
              </a:rPr>
              <a:t>(составляют заказчик и </a:t>
            </a:r>
            <a:r>
              <a:rPr lang="ru-RU" sz="1200" dirty="0" smtClean="0">
                <a:solidFill>
                  <a:schemeClr val="tx1"/>
                </a:solidFill>
              </a:rPr>
              <a:t>исполнитель),</a:t>
            </a:r>
            <a:r>
              <a:rPr lang="ru-RU" sz="1200" b="1" dirty="0" smtClean="0">
                <a:solidFill>
                  <a:schemeClr val="tx1"/>
                </a:solidFill>
              </a:rPr>
              <a:t> </a:t>
            </a:r>
            <a:r>
              <a:rPr lang="ru-RU" sz="1200" b="1" dirty="0">
                <a:solidFill>
                  <a:schemeClr val="tx1"/>
                </a:solidFill>
              </a:rPr>
              <a:t>N КС-14 </a:t>
            </a:r>
            <a:r>
              <a:rPr lang="ru-RU" sz="1200" dirty="0">
                <a:solidFill>
                  <a:schemeClr val="tx1"/>
                </a:solidFill>
              </a:rPr>
              <a:t>(составляют исполнитель и приемочная </a:t>
            </a:r>
            <a:r>
              <a:rPr lang="ru-RU" sz="1200" dirty="0" smtClean="0">
                <a:solidFill>
                  <a:schemeClr val="tx1"/>
                </a:solidFill>
              </a:rPr>
              <a:t>комиссия) и </a:t>
            </a:r>
            <a:r>
              <a:rPr lang="ru-RU" sz="1200" b="1" dirty="0">
                <a:solidFill>
                  <a:schemeClr val="tx1"/>
                </a:solidFill>
              </a:rPr>
              <a:t>акт приемки объекта капитального строительства по формам, предусмотренным сводом правил, содержащим порядок приемки в эксплуатацию законченных строительством и реконструированных объектов капитального строительства производственного и непроизводственного назначения</a:t>
            </a:r>
            <a:r>
              <a:rPr lang="ru-RU" sz="1200" dirty="0">
                <a:solidFill>
                  <a:schemeClr val="tx1"/>
                </a:solidFill>
              </a:rPr>
              <a:t>. </a:t>
            </a:r>
            <a:r>
              <a:rPr lang="ru-RU" sz="1200" b="1" dirty="0">
                <a:solidFill>
                  <a:schemeClr val="tx1"/>
                </a:solidFill>
              </a:rPr>
              <a:t>Допускается направление </a:t>
            </a:r>
            <a:r>
              <a:rPr lang="ru-RU" sz="1200" dirty="0">
                <a:solidFill>
                  <a:schemeClr val="tx1"/>
                </a:solidFill>
              </a:rPr>
              <a:t>в соответствии с Законом о контрактной системе </a:t>
            </a:r>
            <a:r>
              <a:rPr lang="ru-RU" sz="1200" b="1" dirty="0">
                <a:solidFill>
                  <a:schemeClr val="tx1"/>
                </a:solidFill>
              </a:rPr>
              <a:t>таких актов без приложений</a:t>
            </a:r>
            <a:r>
              <a:rPr lang="ru-RU" sz="1200" dirty="0">
                <a:solidFill>
                  <a:schemeClr val="tx1"/>
                </a:solidFill>
              </a:rPr>
              <a:t>. </a:t>
            </a:r>
            <a:endParaRPr lang="ru-RU" sz="1200" dirty="0" smtClean="0">
              <a:solidFill>
                <a:schemeClr val="tx1"/>
              </a:solidFill>
            </a:endParaRPr>
          </a:p>
          <a:p>
            <a:pPr marL="114300" indent="0">
              <a:buNone/>
            </a:pPr>
            <a:endParaRPr lang="ru-RU" sz="1200" dirty="0">
              <a:solidFill>
                <a:schemeClr val="tx1"/>
              </a:solidFill>
            </a:endParaRPr>
          </a:p>
          <a:p>
            <a:pPr marL="114300" indent="0">
              <a:buNone/>
            </a:pPr>
            <a:r>
              <a:rPr lang="ru-RU" sz="1200" dirty="0" smtClean="0">
                <a:solidFill>
                  <a:schemeClr val="tx1"/>
                </a:solidFill>
              </a:rPr>
              <a:t>Ценой </a:t>
            </a:r>
            <a:r>
              <a:rPr lang="ru-RU" sz="1200" dirty="0">
                <a:solidFill>
                  <a:schemeClr val="tx1"/>
                </a:solidFill>
              </a:rPr>
              <a:t>выполненных работ по договорам, предусмотренным приложением в графе "Дополнительные требования к участникам закупки", является указанная в </a:t>
            </a:r>
            <a:r>
              <a:rPr lang="ru-RU" sz="1200" dirty="0" smtClean="0">
                <a:solidFill>
                  <a:schemeClr val="tx1"/>
                </a:solidFill>
              </a:rPr>
              <a:t>актах стоимость </a:t>
            </a:r>
            <a:r>
              <a:rPr lang="ru-RU" sz="1200" dirty="0">
                <a:solidFill>
                  <a:schemeClr val="tx1"/>
                </a:solidFill>
              </a:rPr>
              <a:t>принимаемых основных фондов, в том числе стоимость строительно-монтажных работ, стоимость оборудования, инструмента, инвентаря либо (если акт приемки объекта капитального строительства не содержит цену выполненных работ) указанная в акте (актах) выполненных работ цена выполненных </a:t>
            </a:r>
            <a:r>
              <a:rPr lang="ru-RU" sz="1200" dirty="0" smtClean="0">
                <a:solidFill>
                  <a:schemeClr val="tx1"/>
                </a:solidFill>
              </a:rPr>
              <a:t>работ.</a:t>
            </a:r>
            <a:endParaRPr lang="ru-RU" sz="1200" dirty="0">
              <a:solidFill>
                <a:schemeClr val="tx1"/>
              </a:solidFill>
            </a:endParaRPr>
          </a:p>
          <a:p>
            <a:pPr marL="114300" indent="0">
              <a:buNone/>
            </a:pPr>
            <a:endParaRPr lang="ru-RU" sz="1200" b="1" dirty="0">
              <a:solidFill>
                <a:schemeClr val="tx1"/>
              </a:solidFill>
            </a:endParaRPr>
          </a:p>
          <a:p>
            <a:pPr marL="114300" indent="0">
              <a:buNone/>
            </a:pPr>
            <a:endParaRPr lang="ru-RU" sz="1200" b="1" dirty="0">
              <a:solidFill>
                <a:schemeClr val="tx1"/>
              </a:solidFill>
            </a:endParaRPr>
          </a:p>
          <a:p>
            <a:pPr marL="114300" indent="0">
              <a:buNone/>
            </a:pPr>
            <a:endParaRPr lang="ru-RU" sz="1200" dirty="0">
              <a:solidFill>
                <a:schemeClr val="tx1"/>
              </a:solidFill>
            </a:endParaRPr>
          </a:p>
          <a:p>
            <a:endParaRPr lang="ru-RU" sz="1200" dirty="0">
              <a:solidFill>
                <a:schemeClr val="tx1"/>
              </a:solidFill>
            </a:endParaRPr>
          </a:p>
        </p:txBody>
      </p:sp>
    </p:spTree>
    <p:extLst>
      <p:ext uri="{BB962C8B-B14F-4D97-AF65-F5344CB8AC3E}">
        <p14:creationId xmlns:p14="http://schemas.microsoft.com/office/powerpoint/2010/main" val="2122579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076412"/>
          </a:xfrm>
        </p:spPr>
        <p:txBody>
          <a:bodyPr>
            <a:noAutofit/>
          </a:bodyPr>
          <a:lstStyle/>
          <a:p>
            <a:r>
              <a:rPr lang="ru-RU" sz="2000" b="1" dirty="0"/>
              <a:t>Постановление Правительства РФ от 29.12.2021 N </a:t>
            </a:r>
            <a:r>
              <a:rPr lang="ru-RU" sz="2000" b="1" dirty="0" smtClean="0"/>
              <a:t>2571. Правоприменительная практика</a:t>
            </a:r>
            <a:endParaRPr lang="ru-RU" sz="2000" b="1" dirty="0"/>
          </a:p>
        </p:txBody>
      </p:sp>
      <p:sp>
        <p:nvSpPr>
          <p:cNvPr id="3" name="Объект 2"/>
          <p:cNvSpPr>
            <a:spLocks noGrp="1"/>
          </p:cNvSpPr>
          <p:nvPr>
            <p:ph idx="1"/>
          </p:nvPr>
        </p:nvSpPr>
        <p:spPr>
          <a:xfrm>
            <a:off x="457200" y="1556792"/>
            <a:ext cx="8507288" cy="5184576"/>
          </a:xfrm>
        </p:spPr>
        <p:txBody>
          <a:bodyPr>
            <a:noAutofit/>
          </a:bodyPr>
          <a:lstStyle/>
          <a:p>
            <a:pPr marL="114300" indent="0">
              <a:buNone/>
            </a:pPr>
            <a:endParaRPr lang="ru-RU" sz="1200" b="1" dirty="0">
              <a:solidFill>
                <a:schemeClr val="tx1"/>
              </a:solidFill>
            </a:endParaRPr>
          </a:p>
          <a:p>
            <a:pPr marL="114300" indent="0">
              <a:buNone/>
            </a:pPr>
            <a:endParaRPr lang="ru-RU" sz="1200" b="1" dirty="0">
              <a:solidFill>
                <a:schemeClr val="tx1"/>
              </a:solidFill>
            </a:endParaRPr>
          </a:p>
          <a:p>
            <a:pPr marL="114300" indent="0">
              <a:buNone/>
            </a:pPr>
            <a:endParaRPr lang="ru-RU" sz="1200" dirty="0">
              <a:solidFill>
                <a:schemeClr val="tx1"/>
              </a:solidFill>
            </a:endParaRPr>
          </a:p>
          <a:p>
            <a:endParaRPr lang="ru-RU" sz="1200" dirty="0">
              <a:solidFill>
                <a:schemeClr val="tx1"/>
              </a:solidFill>
            </a:endParaRPr>
          </a:p>
        </p:txBody>
      </p:sp>
      <p:sp>
        <p:nvSpPr>
          <p:cNvPr id="5" name="Прямоугольник 4"/>
          <p:cNvSpPr/>
          <p:nvPr/>
        </p:nvSpPr>
        <p:spPr>
          <a:xfrm>
            <a:off x="311517" y="1628800"/>
            <a:ext cx="8555079" cy="3108543"/>
          </a:xfrm>
          <a:prstGeom prst="rect">
            <a:avLst/>
          </a:prstGeom>
        </p:spPr>
        <p:txBody>
          <a:bodyPr wrap="square">
            <a:spAutoFit/>
          </a:bodyPr>
          <a:lstStyle/>
          <a:p>
            <a:r>
              <a:rPr lang="ru-RU" sz="1400" b="1" dirty="0">
                <a:latin typeface="+mn-lt"/>
              </a:rPr>
              <a:t>Решения УФАС по Пензенской области от 31 января 2022 г. по делу N </a:t>
            </a:r>
            <a:r>
              <a:rPr lang="ru-RU" sz="1400" b="1" dirty="0" smtClean="0">
                <a:latin typeface="+mn-lt"/>
              </a:rPr>
              <a:t>058/06/106-89/2022,                         от </a:t>
            </a:r>
            <a:r>
              <a:rPr lang="ru-RU" sz="1400" b="1" dirty="0">
                <a:latin typeface="+mn-lt"/>
              </a:rPr>
              <a:t>31 января 2022 г. по делу N 058/06/106-90/2022</a:t>
            </a:r>
          </a:p>
          <a:p>
            <a:endParaRPr lang="ru-RU" sz="1400" dirty="0" smtClean="0"/>
          </a:p>
          <a:p>
            <a:r>
              <a:rPr lang="ru-RU" sz="1400" dirty="0" smtClean="0">
                <a:latin typeface="+mn-lt"/>
              </a:rPr>
              <a:t>Законом </a:t>
            </a:r>
            <a:r>
              <a:rPr lang="ru-RU" sz="1400" dirty="0">
                <a:latin typeface="+mn-lt"/>
              </a:rPr>
              <a:t>о контрактной системе установлено, что извещение о проведении электронного аукциона должно содержать исчерпывающий перечень документов, подтверждающих соответствие участника дополнительному требованию</a:t>
            </a:r>
            <a:r>
              <a:rPr lang="ru-RU" sz="1400" dirty="0" smtClean="0">
                <a:latin typeface="+mn-lt"/>
              </a:rPr>
              <a:t>.</a:t>
            </a:r>
          </a:p>
          <a:p>
            <a:endParaRPr lang="ru-RU" sz="1400" dirty="0">
              <a:latin typeface="+mn-lt"/>
            </a:endParaRPr>
          </a:p>
          <a:p>
            <a:r>
              <a:rPr lang="ru-RU" sz="1400" dirty="0">
                <a:latin typeface="+mn-lt"/>
              </a:rPr>
              <a:t>Действия заказчика/уполномоченного органа, не установивших в извещении о проведении аукциона исчерпывающий перечень документов, которые участники закупки должны представить в целях подтверждения соответствия дополнительным требованиям, формально нарушают положения пункта 12 части 1 статьи 42 в совокупности с частью 5 статьи 31 Закона о контрактной системе, что содержит признаки административного правонарушения, ответственность за которое предусмотрена частью 4.2 статьи </a:t>
            </a:r>
            <a:r>
              <a:rPr lang="ru-RU" sz="1400" dirty="0" smtClean="0">
                <a:latin typeface="+mn-lt"/>
              </a:rPr>
              <a:t>7.30</a:t>
            </a:r>
            <a:r>
              <a:rPr lang="ru-RU" sz="1400" dirty="0">
                <a:latin typeface="+mn-lt"/>
              </a:rPr>
              <a:t> </a:t>
            </a:r>
            <a:r>
              <a:rPr lang="ru-RU" sz="1400" dirty="0" smtClean="0">
                <a:latin typeface="+mn-lt"/>
              </a:rPr>
              <a:t>КоАП </a:t>
            </a:r>
            <a:r>
              <a:rPr lang="ru-RU" sz="1400" dirty="0">
                <a:latin typeface="+mn-lt"/>
              </a:rPr>
              <a:t>РФ.</a:t>
            </a:r>
          </a:p>
        </p:txBody>
      </p:sp>
    </p:spTree>
    <p:extLst>
      <p:ext uri="{BB962C8B-B14F-4D97-AF65-F5344CB8AC3E}">
        <p14:creationId xmlns:p14="http://schemas.microsoft.com/office/powerpoint/2010/main" val="2207910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076412"/>
          </a:xfrm>
        </p:spPr>
        <p:txBody>
          <a:bodyPr>
            <a:noAutofit/>
          </a:bodyPr>
          <a:lstStyle/>
          <a:p>
            <a:r>
              <a:rPr lang="ru-RU" sz="2000" b="1" dirty="0"/>
              <a:t>Постановление Правительства РФ от 29.12.2021 N </a:t>
            </a:r>
            <a:r>
              <a:rPr lang="ru-RU" sz="2000" b="1" dirty="0" smtClean="0"/>
              <a:t>2571. Правоприменительная практика</a:t>
            </a:r>
            <a:endParaRPr lang="ru-RU" sz="2000" b="1" dirty="0"/>
          </a:p>
        </p:txBody>
      </p:sp>
      <p:sp>
        <p:nvSpPr>
          <p:cNvPr id="3" name="Объект 2"/>
          <p:cNvSpPr>
            <a:spLocks noGrp="1"/>
          </p:cNvSpPr>
          <p:nvPr>
            <p:ph idx="1"/>
          </p:nvPr>
        </p:nvSpPr>
        <p:spPr>
          <a:xfrm>
            <a:off x="457200" y="1556792"/>
            <a:ext cx="8507288" cy="4680520"/>
          </a:xfrm>
        </p:spPr>
        <p:txBody>
          <a:bodyPr>
            <a:noAutofit/>
          </a:bodyPr>
          <a:lstStyle/>
          <a:p>
            <a:pPr marL="114300" indent="0">
              <a:buNone/>
            </a:pPr>
            <a:endParaRPr lang="ru-RU" sz="1200" b="1" dirty="0">
              <a:solidFill>
                <a:schemeClr val="tx1"/>
              </a:solidFill>
            </a:endParaRPr>
          </a:p>
          <a:p>
            <a:pPr marL="114300" indent="0">
              <a:buNone/>
            </a:pPr>
            <a:r>
              <a:rPr lang="ru-RU" sz="1200" b="1" dirty="0">
                <a:solidFill>
                  <a:schemeClr val="tx1"/>
                </a:solidFill>
              </a:rPr>
              <a:t>Решение УФАС по г. Москве от 31 января 2022 г. по делу N 077/06/106-1341/2022, от 31 января 2022 г. по делу N 077/06/106-1330/2022, от 31 января 2022 г. по делу N 077/06/106-1290/2022</a:t>
            </a:r>
          </a:p>
          <a:p>
            <a:pPr marL="114300" indent="0">
              <a:buNone/>
            </a:pPr>
            <a:endParaRPr lang="ru-RU" sz="1200" dirty="0" smtClean="0">
              <a:solidFill>
                <a:schemeClr val="tx1"/>
              </a:solidFill>
            </a:endParaRPr>
          </a:p>
          <a:p>
            <a:pPr marL="114300" indent="0">
              <a:buNone/>
            </a:pPr>
            <a:r>
              <a:rPr lang="ru-RU" sz="1200" dirty="0" smtClean="0">
                <a:solidFill>
                  <a:schemeClr val="tx1"/>
                </a:solidFill>
              </a:rPr>
              <a:t>Согласно </a:t>
            </a:r>
            <a:r>
              <a:rPr lang="ru-RU" sz="1200" dirty="0">
                <a:solidFill>
                  <a:schemeClr val="tx1"/>
                </a:solidFill>
              </a:rPr>
              <a:t>постановлению N 2571 п. 36 отнесен к Разделу VI, поименованному как "Дополнительные требования к участникам закупки </a:t>
            </a:r>
            <a:r>
              <a:rPr lang="ru-RU" sz="1200" b="1" dirty="0">
                <a:solidFill>
                  <a:schemeClr val="tx1"/>
                </a:solidFill>
              </a:rPr>
              <a:t>в сфере здравоохранения, образования, науки, информация </a:t>
            </a:r>
            <a:r>
              <a:rPr lang="ru-RU" sz="1200" dirty="0">
                <a:solidFill>
                  <a:schemeClr val="tx1"/>
                </a:solidFill>
              </a:rPr>
              <a:t>и документы, подтверждающие соответствие участников закупок таким дополнительным требования" дополнительных требований к участникам закупки отдельных видов товаров, работ, услуг для обеспечения государственных и муниципальных нужд".</a:t>
            </a:r>
          </a:p>
          <a:p>
            <a:pPr marL="114300" indent="0">
              <a:buNone/>
            </a:pPr>
            <a:r>
              <a:rPr lang="ru-RU" sz="1200" dirty="0">
                <a:solidFill>
                  <a:schemeClr val="tx1"/>
                </a:solidFill>
              </a:rPr>
              <a:t>Вместе с тем Заказчиками по настоящим закупкам являются ГБУК "Культурный центр "Строгино" и ГБУК г. Москвы "</a:t>
            </a:r>
            <a:r>
              <a:rPr lang="ru-RU" sz="1200" dirty="0" err="1">
                <a:solidFill>
                  <a:schemeClr val="tx1"/>
                </a:solidFill>
              </a:rPr>
              <a:t>Ведогонь</a:t>
            </a:r>
            <a:r>
              <a:rPr lang="ru-RU" sz="1200" dirty="0">
                <a:solidFill>
                  <a:schemeClr val="tx1"/>
                </a:solidFill>
              </a:rPr>
              <a:t>-театр", имеющие код классификации ОКОГУ (Общероссийский классификатор органов государственной власти и управления) 2300231: </a:t>
            </a:r>
            <a:r>
              <a:rPr lang="ru-RU" sz="1200" b="1" dirty="0">
                <a:solidFill>
                  <a:schemeClr val="tx1"/>
                </a:solidFill>
              </a:rPr>
              <a:t>культуры, что, по мнению Заказчика, указывает на то, что положения п. 36 постановления N 2571 не могут быть применены в настоящих закупках</a:t>
            </a:r>
            <a:r>
              <a:rPr lang="ru-RU" sz="1200" dirty="0">
                <a:solidFill>
                  <a:schemeClr val="tx1"/>
                </a:solidFill>
              </a:rPr>
              <a:t>, ввиду того факта, что Заказчики не осуществляют свою деятельность в сфере здравоохранения, образования, науки.</a:t>
            </a:r>
          </a:p>
          <a:p>
            <a:pPr marL="114300" indent="0">
              <a:buNone/>
            </a:pPr>
            <a:r>
              <a:rPr lang="ru-RU" sz="1200" dirty="0">
                <a:solidFill>
                  <a:schemeClr val="tx1"/>
                </a:solidFill>
              </a:rPr>
              <a:t>Таким образом, поскольку Заказчики осуществляет свою деятельность в сфере культуры и не относится к сфере здравоохранения, образования, науки, установление дополнительных требований в соответствии с п. 36 постановления N 2571 при проведении закупок на оказание услуг по комплексной уборке внутренних помещений и прилегающей территории не требуется.</a:t>
            </a:r>
          </a:p>
          <a:p>
            <a:pPr marL="114300" indent="0">
              <a:buNone/>
            </a:pPr>
            <a:r>
              <a:rPr lang="ru-RU" sz="1200" dirty="0">
                <a:solidFill>
                  <a:schemeClr val="tx1"/>
                </a:solidFill>
              </a:rPr>
              <a:t>Жалоба признана необоснованной.</a:t>
            </a:r>
          </a:p>
          <a:p>
            <a:pPr marL="114300" indent="0">
              <a:buNone/>
            </a:pPr>
            <a:endParaRPr lang="ru-RU" sz="1200" b="1" dirty="0">
              <a:solidFill>
                <a:schemeClr val="tx1"/>
              </a:solidFill>
            </a:endParaRPr>
          </a:p>
          <a:p>
            <a:pPr marL="114300" indent="0">
              <a:buNone/>
            </a:pPr>
            <a:endParaRPr lang="ru-RU" sz="1200" dirty="0">
              <a:solidFill>
                <a:schemeClr val="tx1"/>
              </a:solidFill>
            </a:endParaRPr>
          </a:p>
          <a:p>
            <a:endParaRPr lang="ru-RU" sz="1200" dirty="0">
              <a:solidFill>
                <a:schemeClr val="tx1"/>
              </a:solidFill>
            </a:endParaRPr>
          </a:p>
        </p:txBody>
      </p:sp>
    </p:spTree>
    <p:extLst>
      <p:ext uri="{BB962C8B-B14F-4D97-AF65-F5344CB8AC3E}">
        <p14:creationId xmlns:p14="http://schemas.microsoft.com/office/powerpoint/2010/main" val="3059884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076412"/>
          </a:xfrm>
        </p:spPr>
        <p:txBody>
          <a:bodyPr>
            <a:noAutofit/>
          </a:bodyPr>
          <a:lstStyle/>
          <a:p>
            <a:r>
              <a:rPr lang="ru-RU" sz="1600" b="1" dirty="0"/>
              <a:t>Информационное письмо Минфина России от 14.02.2022 N 24-01-09/10138 "О направлении информации о применении Федерального закона от 5 апреля 2013 г. N 44-ФЗ в редакции Федерального закона от 2 июля 2021 г. N 360-ФЗ"</a:t>
            </a:r>
          </a:p>
        </p:txBody>
      </p:sp>
      <p:sp>
        <p:nvSpPr>
          <p:cNvPr id="3" name="Объект 2"/>
          <p:cNvSpPr>
            <a:spLocks noGrp="1"/>
          </p:cNvSpPr>
          <p:nvPr>
            <p:ph idx="1"/>
          </p:nvPr>
        </p:nvSpPr>
        <p:spPr>
          <a:xfrm>
            <a:off x="457200" y="1556792"/>
            <a:ext cx="8507288" cy="5112568"/>
          </a:xfrm>
        </p:spPr>
        <p:txBody>
          <a:bodyPr>
            <a:noAutofit/>
          </a:bodyPr>
          <a:lstStyle/>
          <a:p>
            <a:pPr marL="114300" indent="0">
              <a:buNone/>
            </a:pPr>
            <a:r>
              <a:rPr lang="ru-RU" sz="1050" b="1" dirty="0" smtClean="0">
                <a:solidFill>
                  <a:schemeClr val="tx1"/>
                </a:solidFill>
              </a:rPr>
              <a:t>О </a:t>
            </a:r>
            <a:r>
              <a:rPr lang="ru-RU" sz="1050" b="1" dirty="0">
                <a:solidFill>
                  <a:schemeClr val="tx1"/>
                </a:solidFill>
              </a:rPr>
              <a:t>применении дополнительных требований к участникам закупки отдельных видов товаров, работ, услуг для обеспечения государственных и муниципальных нужд, являющихся приложением к постановлению Правительства Российской Федерации от 29 декабря 2021 г. N 2571 (далее - Приложение к Постановлению N 2571, Постановление N 2571</a:t>
            </a:r>
            <a:r>
              <a:rPr lang="ru-RU" sz="1050" b="1" dirty="0" smtClean="0">
                <a:solidFill>
                  <a:schemeClr val="tx1"/>
                </a:solidFill>
              </a:rPr>
              <a:t>).</a:t>
            </a:r>
          </a:p>
          <a:p>
            <a:pPr marL="114300" indent="0">
              <a:buNone/>
            </a:pPr>
            <a:endParaRPr lang="ru-RU" sz="1050" dirty="0">
              <a:solidFill>
                <a:schemeClr val="tx1"/>
              </a:solidFill>
            </a:endParaRPr>
          </a:p>
          <a:p>
            <a:pPr marL="114300" indent="0">
              <a:buNone/>
            </a:pPr>
            <a:r>
              <a:rPr lang="ru-RU" sz="1050" b="1" dirty="0">
                <a:solidFill>
                  <a:schemeClr val="tx1"/>
                </a:solidFill>
              </a:rPr>
              <a:t>6.1. </a:t>
            </a:r>
            <a:r>
              <a:rPr lang="ru-RU" sz="1050" dirty="0">
                <a:solidFill>
                  <a:schemeClr val="tx1"/>
                </a:solidFill>
              </a:rPr>
              <a:t>В </a:t>
            </a:r>
            <a:r>
              <a:rPr lang="ru-RU" sz="1050" dirty="0" smtClean="0">
                <a:solidFill>
                  <a:schemeClr val="tx1"/>
                </a:solidFill>
              </a:rPr>
              <a:t>Приложении к </a:t>
            </a:r>
            <a:r>
              <a:rPr lang="ru-RU" sz="1050" dirty="0">
                <a:solidFill>
                  <a:schemeClr val="tx1"/>
                </a:solidFill>
              </a:rPr>
              <a:t>Постановлению N 2571 дополнительные требования к участникам закупки установлены </a:t>
            </a:r>
            <a:r>
              <a:rPr lang="ru-RU" sz="1050" b="1" dirty="0">
                <a:solidFill>
                  <a:schemeClr val="tx1"/>
                </a:solidFill>
              </a:rPr>
              <a:t>в отношении отдельных видов товаров, работ, услуг и сгруппированы в разделы в разрезе сферы закупаемых товаров, работ, услуг.</a:t>
            </a:r>
          </a:p>
          <a:p>
            <a:pPr marL="114300" indent="0">
              <a:buNone/>
            </a:pPr>
            <a:endParaRPr lang="ru-RU" sz="1050" dirty="0" smtClean="0">
              <a:solidFill>
                <a:schemeClr val="tx1"/>
              </a:solidFill>
            </a:endParaRPr>
          </a:p>
          <a:p>
            <a:pPr marL="114300" indent="0">
              <a:buNone/>
            </a:pPr>
            <a:r>
              <a:rPr lang="ru-RU" sz="1050" dirty="0" smtClean="0">
                <a:solidFill>
                  <a:schemeClr val="tx1"/>
                </a:solidFill>
              </a:rPr>
              <a:t>Абзацем </a:t>
            </a:r>
            <a:r>
              <a:rPr lang="ru-RU" sz="1050" dirty="0">
                <a:solidFill>
                  <a:schemeClr val="tx1"/>
                </a:solidFill>
              </a:rPr>
              <a:t>вторым подпункта "а" пункта 3 Постановления N 2571 предусмотрено, что позиция </a:t>
            </a:r>
            <a:r>
              <a:rPr lang="ru-RU" sz="1050" dirty="0" smtClean="0">
                <a:solidFill>
                  <a:schemeClr val="tx1"/>
                </a:solidFill>
              </a:rPr>
              <a:t>Приложения </a:t>
            </a:r>
            <a:r>
              <a:rPr lang="ru-RU" sz="1050" dirty="0">
                <a:solidFill>
                  <a:schemeClr val="tx1"/>
                </a:solidFill>
              </a:rPr>
              <a:t> к Постановлению N 2571 применяется в случае, если объект закупки включает один или несколько закупаемых товаров, работ, услуг, указанных в соответствующей позиции в </a:t>
            </a:r>
            <a:r>
              <a:rPr lang="ru-RU" sz="1050" dirty="0" smtClean="0">
                <a:solidFill>
                  <a:schemeClr val="tx1"/>
                </a:solidFill>
              </a:rPr>
              <a:t>графе</a:t>
            </a:r>
            <a:r>
              <a:rPr lang="ru-RU" sz="1050" dirty="0">
                <a:solidFill>
                  <a:schemeClr val="tx1"/>
                </a:solidFill>
              </a:rPr>
              <a:t> "Наименование отдельных видов товаров, работ, услуг, являющихся объектом закупки".</a:t>
            </a:r>
          </a:p>
          <a:p>
            <a:pPr marL="114300" indent="0">
              <a:buNone/>
            </a:pPr>
            <a:endParaRPr lang="ru-RU" sz="1050" dirty="0" smtClean="0">
              <a:solidFill>
                <a:schemeClr val="tx1"/>
              </a:solidFill>
            </a:endParaRPr>
          </a:p>
          <a:p>
            <a:pPr marL="114300" indent="0">
              <a:buNone/>
            </a:pPr>
            <a:r>
              <a:rPr lang="ru-RU" sz="1050" b="1" dirty="0" smtClean="0">
                <a:solidFill>
                  <a:schemeClr val="tx1"/>
                </a:solidFill>
              </a:rPr>
              <a:t>Вид </a:t>
            </a:r>
            <a:r>
              <a:rPr lang="ru-RU" sz="1050" b="1" dirty="0">
                <a:solidFill>
                  <a:schemeClr val="tx1"/>
                </a:solidFill>
              </a:rPr>
              <a:t>или сфера деятельности заказчика не образует условия применения дополнительных требований к участникам закупки.</a:t>
            </a:r>
            <a:r>
              <a:rPr lang="ru-RU" sz="1050" dirty="0">
                <a:solidFill>
                  <a:schemeClr val="tx1"/>
                </a:solidFill>
              </a:rPr>
              <a:t> Наименования разделов </a:t>
            </a:r>
            <a:r>
              <a:rPr lang="ru-RU" sz="1050" dirty="0" smtClean="0">
                <a:solidFill>
                  <a:schemeClr val="tx1"/>
                </a:solidFill>
              </a:rPr>
              <a:t>Приложения</a:t>
            </a:r>
            <a:r>
              <a:rPr lang="ru-RU" sz="1050" dirty="0">
                <a:solidFill>
                  <a:schemeClr val="tx1"/>
                </a:solidFill>
              </a:rPr>
              <a:t> </a:t>
            </a:r>
            <a:r>
              <a:rPr lang="ru-RU" sz="1050" dirty="0" smtClean="0">
                <a:solidFill>
                  <a:schemeClr val="tx1"/>
                </a:solidFill>
              </a:rPr>
              <a:t>к </a:t>
            </a:r>
            <a:r>
              <a:rPr lang="ru-RU" sz="1050" dirty="0">
                <a:solidFill>
                  <a:schemeClr val="tx1"/>
                </a:solidFill>
              </a:rPr>
              <a:t>Постановлению N 2571 </a:t>
            </a:r>
            <a:r>
              <a:rPr lang="ru-RU" sz="1050" b="1" dirty="0">
                <a:solidFill>
                  <a:schemeClr val="tx1"/>
                </a:solidFill>
              </a:rPr>
              <a:t>сформированы в отношении сферы закупки (сферы закупаемых товаров, работ, услуг) и не предусматривают соотнесения с видами или сферами деятельности заказчика.</a:t>
            </a:r>
          </a:p>
          <a:p>
            <a:pPr marL="114300" indent="0">
              <a:buNone/>
            </a:pPr>
            <a:endParaRPr lang="ru-RU" sz="1050" dirty="0" smtClean="0">
              <a:solidFill>
                <a:schemeClr val="tx1"/>
              </a:solidFill>
            </a:endParaRPr>
          </a:p>
          <a:p>
            <a:pPr marL="114300" indent="0">
              <a:buNone/>
            </a:pPr>
            <a:r>
              <a:rPr lang="ru-RU" sz="1050" b="1" dirty="0" smtClean="0">
                <a:solidFill>
                  <a:schemeClr val="tx1"/>
                </a:solidFill>
              </a:rPr>
              <a:t>6.2</a:t>
            </a:r>
            <a:r>
              <a:rPr lang="ru-RU" sz="1050" b="1" dirty="0">
                <a:solidFill>
                  <a:schemeClr val="tx1"/>
                </a:solidFill>
              </a:rPr>
              <a:t>. </a:t>
            </a:r>
            <a:r>
              <a:rPr lang="ru-RU" sz="1050" dirty="0">
                <a:solidFill>
                  <a:schemeClr val="tx1"/>
                </a:solidFill>
              </a:rPr>
              <a:t>Отдельными позициями </a:t>
            </a:r>
            <a:r>
              <a:rPr lang="ru-RU" sz="1050" dirty="0" smtClean="0">
                <a:solidFill>
                  <a:schemeClr val="tx1"/>
                </a:solidFill>
              </a:rPr>
              <a:t>Приложения</a:t>
            </a:r>
            <a:r>
              <a:rPr lang="ru-RU" sz="1050" dirty="0">
                <a:solidFill>
                  <a:schemeClr val="tx1"/>
                </a:solidFill>
              </a:rPr>
              <a:t> к Постановлению N 2571 в </a:t>
            </a:r>
            <a:r>
              <a:rPr lang="ru-RU" sz="1050" dirty="0" smtClean="0">
                <a:solidFill>
                  <a:schemeClr val="tx1"/>
                </a:solidFill>
              </a:rPr>
              <a:t>графе</a:t>
            </a:r>
            <a:r>
              <a:rPr lang="ru-RU" sz="1050" dirty="0">
                <a:solidFill>
                  <a:schemeClr val="tx1"/>
                </a:solidFill>
              </a:rPr>
              <a:t> "Дополнительные требования к участникам закупки" предусмотрено дополнительное требование о наличии у участника закупки нескольких видов опыта выполнения работ.</a:t>
            </a:r>
          </a:p>
          <a:p>
            <a:pPr marL="114300" indent="0">
              <a:buNone/>
            </a:pPr>
            <a:r>
              <a:rPr lang="ru-RU" sz="1050" dirty="0">
                <a:solidFill>
                  <a:schemeClr val="tx1"/>
                </a:solidFill>
              </a:rPr>
              <a:t>В таких позициях в </a:t>
            </a:r>
            <a:r>
              <a:rPr lang="ru-RU" sz="1050" dirty="0" smtClean="0">
                <a:solidFill>
                  <a:schemeClr val="tx1"/>
                </a:solidFill>
              </a:rPr>
              <a:t>графе</a:t>
            </a:r>
            <a:r>
              <a:rPr lang="ru-RU" sz="1050" dirty="0">
                <a:solidFill>
                  <a:schemeClr val="tx1"/>
                </a:solidFill>
              </a:rPr>
              <a:t> "Информация и документы, подтверждающие соответствие участников закупки дополнительным требованиям" предусмотрены </a:t>
            </a:r>
            <a:r>
              <a:rPr lang="ru-RU" sz="1050" b="1" dirty="0">
                <a:solidFill>
                  <a:schemeClr val="tx1"/>
                </a:solidFill>
              </a:rPr>
              <a:t>разные подтверждающие информация и документы для разных случаев наличия одного из видов опыта выполнения </a:t>
            </a:r>
            <a:r>
              <a:rPr lang="ru-RU" sz="1050" b="1" dirty="0" smtClean="0">
                <a:solidFill>
                  <a:schemeClr val="tx1"/>
                </a:solidFill>
              </a:rPr>
              <a:t>работ.</a:t>
            </a:r>
          </a:p>
          <a:p>
            <a:pPr marL="114300" indent="0">
              <a:buNone/>
            </a:pPr>
            <a:r>
              <a:rPr lang="ru-RU" sz="1050" dirty="0" smtClean="0">
                <a:solidFill>
                  <a:schemeClr val="tx1"/>
                </a:solidFill>
              </a:rPr>
              <a:t>Департамент </a:t>
            </a:r>
            <a:r>
              <a:rPr lang="ru-RU" sz="1050" dirty="0">
                <a:solidFill>
                  <a:schemeClr val="tx1"/>
                </a:solidFill>
              </a:rPr>
              <a:t>сообщает, что если Приложением к Постановлению N 2571 в </a:t>
            </a:r>
            <a:r>
              <a:rPr lang="ru-RU" sz="1050" dirty="0" smtClean="0">
                <a:solidFill>
                  <a:schemeClr val="tx1"/>
                </a:solidFill>
              </a:rPr>
              <a:t>графе</a:t>
            </a:r>
            <a:r>
              <a:rPr lang="ru-RU" sz="1050" dirty="0">
                <a:solidFill>
                  <a:schemeClr val="tx1"/>
                </a:solidFill>
              </a:rPr>
              <a:t> "Дополнительные требования к участникам закупки" предусмотрено </a:t>
            </a:r>
            <a:r>
              <a:rPr lang="ru-RU" sz="1050" b="1" dirty="0">
                <a:solidFill>
                  <a:schemeClr val="tx1"/>
                </a:solidFill>
              </a:rPr>
              <a:t>несколько видов опыта</a:t>
            </a:r>
            <a:r>
              <a:rPr lang="ru-RU" sz="1050" dirty="0">
                <a:solidFill>
                  <a:schemeClr val="tx1"/>
                </a:solidFill>
              </a:rPr>
              <a:t> выполнения работ, то </a:t>
            </a:r>
            <a:r>
              <a:rPr lang="ru-RU" sz="1050" b="1" u="sng" dirty="0">
                <a:solidFill>
                  <a:schemeClr val="tx1"/>
                </a:solidFill>
              </a:rPr>
              <a:t>соответствующим требованию о наличии опыта выполнения работ является участник закупки, обладающий хотя бы одним из таких видов опыта</a:t>
            </a:r>
            <a:r>
              <a:rPr lang="ru-RU" sz="1050" dirty="0">
                <a:solidFill>
                  <a:schemeClr val="tx1"/>
                </a:solidFill>
              </a:rPr>
              <a:t>.</a:t>
            </a:r>
          </a:p>
          <a:p>
            <a:r>
              <a:rPr lang="ru-RU" sz="1100" dirty="0">
                <a:solidFill>
                  <a:schemeClr val="tx1"/>
                </a:solidFill>
              </a:rPr>
              <a:t> </a:t>
            </a:r>
          </a:p>
          <a:p>
            <a:endParaRPr lang="ru-RU" sz="1200" dirty="0">
              <a:solidFill>
                <a:schemeClr val="tx1"/>
              </a:solidFill>
            </a:endParaRPr>
          </a:p>
        </p:txBody>
      </p:sp>
    </p:spTree>
    <p:extLst>
      <p:ext uri="{BB962C8B-B14F-4D97-AF65-F5344CB8AC3E}">
        <p14:creationId xmlns:p14="http://schemas.microsoft.com/office/powerpoint/2010/main" val="3728503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Универсальная </a:t>
            </a:r>
            <a:r>
              <a:rPr lang="ru-RU" sz="2000" b="1" dirty="0" err="1" smtClean="0"/>
              <a:t>предквалификация</a:t>
            </a:r>
            <a:r>
              <a:rPr lang="ru-RU" sz="2000" b="1" dirty="0"/>
              <a:t> (ч.2.1 ст. 31 44-ФЗ)</a:t>
            </a:r>
            <a:br>
              <a:rPr lang="ru-RU" sz="2000" b="1" dirty="0"/>
            </a:b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r>
              <a:rPr lang="ru-RU" sz="1400" dirty="0" smtClean="0">
                <a:solidFill>
                  <a:schemeClr val="tx1"/>
                </a:solidFill>
              </a:rPr>
              <a:t>Если </a:t>
            </a:r>
            <a:r>
              <a:rPr lang="ru-RU" sz="1400" dirty="0">
                <a:solidFill>
                  <a:schemeClr val="tx1"/>
                </a:solidFill>
              </a:rPr>
              <a:t>при применении конкурентных способов начальная (максимальная) цена контракта, сумма начальных (максимальных) цен контрактов (в случае проведения совместного конкурса или аукциона) составляет </a:t>
            </a:r>
            <a:r>
              <a:rPr lang="ru-RU" sz="1400" b="1" dirty="0" smtClean="0">
                <a:solidFill>
                  <a:schemeClr val="tx1"/>
                </a:solidFill>
              </a:rPr>
              <a:t>20 </a:t>
            </a:r>
            <a:r>
              <a:rPr lang="ru-RU" sz="1400" b="1" dirty="0">
                <a:solidFill>
                  <a:schemeClr val="tx1"/>
                </a:solidFill>
              </a:rPr>
              <a:t>миллионов рублей и более</a:t>
            </a:r>
            <a:r>
              <a:rPr lang="ru-RU" sz="1400" dirty="0">
                <a:solidFill>
                  <a:schemeClr val="tx1"/>
                </a:solidFill>
              </a:rPr>
              <a:t>, заказчик (за исключением случая осуществления закупок отдельных видов товаров, работ, услуг, в отношении участников которых Правительством Российской Федерации установлены дополнительные требования </a:t>
            </a:r>
            <a:r>
              <a:rPr lang="ru-RU" sz="1400" dirty="0" smtClean="0">
                <a:solidFill>
                  <a:schemeClr val="tx1"/>
                </a:solidFill>
              </a:rPr>
              <a:t>по ПП 2571) </a:t>
            </a:r>
            <a:r>
              <a:rPr lang="ru-RU" sz="1400" dirty="0">
                <a:solidFill>
                  <a:schemeClr val="tx1"/>
                </a:solidFill>
              </a:rPr>
              <a:t>устанавливает </a:t>
            </a:r>
            <a:r>
              <a:rPr lang="ru-RU" sz="1400" b="1" dirty="0">
                <a:solidFill>
                  <a:schemeClr val="tx1"/>
                </a:solidFill>
              </a:rPr>
              <a:t>дополнительное требование об исполнении участником закупки (с учетом правопреемства) в течение трех лет до даты подачи заявки на участие в закупке контракта или договора, заключенного в соответствии с Федеральным законом от 18 июля 2011 года </a:t>
            </a:r>
            <a:r>
              <a:rPr lang="ru-RU" sz="1400" b="1" dirty="0" smtClean="0">
                <a:solidFill>
                  <a:schemeClr val="tx1"/>
                </a:solidFill>
              </a:rPr>
              <a:t>№ </a:t>
            </a:r>
            <a:r>
              <a:rPr lang="ru-RU" sz="1400" b="1" dirty="0">
                <a:solidFill>
                  <a:schemeClr val="tx1"/>
                </a:solidFill>
              </a:rPr>
              <a:t>223-ФЗ</a:t>
            </a:r>
            <a:r>
              <a:rPr lang="ru-RU" sz="1400" dirty="0">
                <a:solidFill>
                  <a:schemeClr val="tx1"/>
                </a:solidFill>
              </a:rPr>
              <a:t> "О закупках товаров, работ, услуг отдельными видами юридических лиц" при условии исполнения таким участником закупки требований об уплате неустоек (штрафов, пеней), предъявленных при исполнении таких контракта, договора. Стоимость исполненных обязательств по таким контракту, договору должна составлять </a:t>
            </a:r>
            <a:r>
              <a:rPr lang="ru-RU" sz="1400" b="1" dirty="0">
                <a:solidFill>
                  <a:schemeClr val="tx1"/>
                </a:solidFill>
              </a:rPr>
              <a:t>не менее </a:t>
            </a:r>
            <a:r>
              <a:rPr lang="ru-RU" sz="1400" b="1" dirty="0" smtClean="0">
                <a:solidFill>
                  <a:schemeClr val="tx1"/>
                </a:solidFill>
              </a:rPr>
              <a:t>20% НМЦК</a:t>
            </a:r>
            <a:r>
              <a:rPr lang="ru-RU" sz="1400" dirty="0">
                <a:solidFill>
                  <a:schemeClr val="tx1"/>
                </a:solidFill>
              </a:rPr>
              <a:t> </a:t>
            </a:r>
            <a:r>
              <a:rPr lang="ru-RU" sz="1400" dirty="0" smtClean="0">
                <a:solidFill>
                  <a:schemeClr val="tx1"/>
                </a:solidFill>
              </a:rPr>
              <a:t>(ч.2.1 ст. 31 44-ФЗ)</a:t>
            </a:r>
          </a:p>
          <a:p>
            <a:endParaRPr lang="ru-RU" sz="1400" dirty="0">
              <a:solidFill>
                <a:schemeClr val="tx1"/>
              </a:solidFill>
            </a:endParaRPr>
          </a:p>
          <a:p>
            <a:r>
              <a:rPr lang="ru-RU" sz="1400" dirty="0">
                <a:solidFill>
                  <a:schemeClr val="tx1"/>
                </a:solidFill>
              </a:rPr>
              <a:t> </a:t>
            </a:r>
            <a:r>
              <a:rPr lang="ru-RU" sz="1400" b="1" dirty="0">
                <a:solidFill>
                  <a:schemeClr val="tx1"/>
                </a:solidFill>
              </a:rPr>
              <a:t>Важно!</a:t>
            </a:r>
            <a:r>
              <a:rPr lang="ru-RU" sz="1400" dirty="0">
                <a:solidFill>
                  <a:schemeClr val="tx1"/>
                </a:solidFill>
              </a:rPr>
              <a:t> Не устанавливайте данное </a:t>
            </a:r>
            <a:r>
              <a:rPr lang="ru-RU" sz="1400" dirty="0" err="1">
                <a:solidFill>
                  <a:schemeClr val="tx1"/>
                </a:solidFill>
              </a:rPr>
              <a:t>доптребование</a:t>
            </a:r>
            <a:r>
              <a:rPr lang="ru-RU" sz="1400" dirty="0">
                <a:solidFill>
                  <a:schemeClr val="tx1"/>
                </a:solidFill>
              </a:rPr>
              <a:t> при закупках, в отношении участников которых предусмотрены </a:t>
            </a:r>
            <a:r>
              <a:rPr lang="ru-RU" sz="1400" dirty="0" err="1">
                <a:solidFill>
                  <a:schemeClr val="tx1"/>
                </a:solidFill>
              </a:rPr>
              <a:t>доптребования</a:t>
            </a:r>
            <a:r>
              <a:rPr lang="ru-RU" sz="1400" dirty="0">
                <a:solidFill>
                  <a:schemeClr val="tx1"/>
                </a:solidFill>
              </a:rPr>
              <a:t> по ч. 2 ст. 31 (ч. 2.1 ст. 31 Закона N 44-ФЗ</a:t>
            </a:r>
            <a:r>
              <a:rPr lang="ru-RU" sz="1400" dirty="0" smtClean="0">
                <a:solidFill>
                  <a:schemeClr val="tx1"/>
                </a:solidFill>
              </a:rPr>
              <a:t>).</a:t>
            </a:r>
            <a:endParaRPr lang="ru-RU" sz="1400" dirty="0">
              <a:solidFill>
                <a:schemeClr val="tx1"/>
              </a:solidFill>
            </a:endParaRPr>
          </a:p>
        </p:txBody>
      </p:sp>
    </p:spTree>
    <p:extLst>
      <p:ext uri="{BB962C8B-B14F-4D97-AF65-F5344CB8AC3E}">
        <p14:creationId xmlns:p14="http://schemas.microsoft.com/office/powerpoint/2010/main" val="36446346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Универсальная </a:t>
            </a:r>
            <a:r>
              <a:rPr lang="ru-RU" sz="2000" b="1" dirty="0" err="1" smtClean="0"/>
              <a:t>предквалификация</a:t>
            </a:r>
            <a:r>
              <a:rPr lang="ru-RU" sz="2000" b="1" dirty="0"/>
              <a:t> (ч.2.1 ст. 31 44-ФЗ)</a:t>
            </a:r>
            <a:br>
              <a:rPr lang="ru-RU" sz="2000" b="1" dirty="0"/>
            </a:b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r>
              <a:rPr lang="ru-RU" sz="1400" b="1" dirty="0">
                <a:solidFill>
                  <a:schemeClr val="tx1"/>
                </a:solidFill>
              </a:rPr>
              <a:t>Перечень информации и документов, которые подтверждают соответствие участников указанному требованию  устанавливается Постановление Правительства РФ от 29.12.2021 № </a:t>
            </a:r>
            <a:r>
              <a:rPr lang="ru-RU" sz="1400" b="1" dirty="0" smtClean="0">
                <a:solidFill>
                  <a:schemeClr val="tx1"/>
                </a:solidFill>
              </a:rPr>
              <a:t>2571</a:t>
            </a:r>
            <a:endParaRPr lang="ru-RU" sz="1400" b="1" dirty="0">
              <a:solidFill>
                <a:schemeClr val="tx1"/>
              </a:solidFill>
            </a:endParaRPr>
          </a:p>
          <a:p>
            <a:r>
              <a:rPr lang="ru-RU" sz="1400" dirty="0">
                <a:solidFill>
                  <a:schemeClr val="tx1"/>
                </a:solidFill>
              </a:rPr>
              <a:t>И</a:t>
            </a:r>
            <a:r>
              <a:rPr lang="ru-RU" sz="1400" dirty="0" smtClean="0">
                <a:solidFill>
                  <a:schemeClr val="tx1"/>
                </a:solidFill>
              </a:rPr>
              <a:t>нформацией </a:t>
            </a:r>
            <a:r>
              <a:rPr lang="ru-RU" sz="1400" dirty="0">
                <a:solidFill>
                  <a:schemeClr val="tx1"/>
                </a:solidFill>
              </a:rPr>
              <a:t>и документами, подтверждающими соответствие участника закупки дополнительному требованию, установленному в соответствии с </a:t>
            </a:r>
            <a:r>
              <a:rPr lang="ru-RU" sz="1400" dirty="0" smtClean="0">
                <a:solidFill>
                  <a:schemeClr val="tx1"/>
                </a:solidFill>
              </a:rPr>
              <a:t>                                          </a:t>
            </a:r>
            <a:r>
              <a:rPr lang="ru-RU" sz="1400" b="1" dirty="0" smtClean="0">
                <a:solidFill>
                  <a:schemeClr val="tx1"/>
                </a:solidFill>
                <a:hlinkClick r:id="rId2"/>
              </a:rPr>
              <a:t>частью </a:t>
            </a:r>
            <a:r>
              <a:rPr lang="ru-RU" sz="1400" b="1" dirty="0">
                <a:solidFill>
                  <a:schemeClr val="tx1"/>
                </a:solidFill>
                <a:hlinkClick r:id="rId2"/>
              </a:rPr>
              <a:t>2.1 статьи 31</a:t>
            </a:r>
            <a:r>
              <a:rPr lang="ru-RU" sz="1400" b="1" dirty="0">
                <a:solidFill>
                  <a:schemeClr val="tx1"/>
                </a:solidFill>
              </a:rPr>
              <a:t> </a:t>
            </a:r>
            <a:r>
              <a:rPr lang="ru-RU" sz="1400" dirty="0">
                <a:solidFill>
                  <a:schemeClr val="tx1"/>
                </a:solidFill>
              </a:rPr>
              <a:t>Закона о контрактной системе, являются: </a:t>
            </a:r>
          </a:p>
          <a:p>
            <a:r>
              <a:rPr lang="ru-RU" sz="1400" dirty="0">
                <a:solidFill>
                  <a:schemeClr val="tx1"/>
                </a:solidFill>
              </a:rPr>
              <a:t>а) номер реестровой записи в предусмотренном </a:t>
            </a:r>
            <a:r>
              <a:rPr lang="ru-RU" sz="1400" dirty="0" smtClean="0">
                <a:solidFill>
                  <a:schemeClr val="tx1"/>
                </a:solidFill>
              </a:rPr>
              <a:t>44-ФЗ реестре </a:t>
            </a:r>
            <a:r>
              <a:rPr lang="ru-RU" sz="1400" dirty="0">
                <a:solidFill>
                  <a:schemeClr val="tx1"/>
                </a:solidFill>
              </a:rPr>
              <a:t>контрактов, заключенных заказчиками (в случае исполнения участником закупки контракта, информация и документы в отношении которого включены в установленном порядке в такой реестр и размещены на официальном сайте единой информационной системы в информационно-телекоммуникационной сети "Интернет"); </a:t>
            </a:r>
          </a:p>
          <a:p>
            <a:r>
              <a:rPr lang="ru-RU" sz="1400" dirty="0">
                <a:solidFill>
                  <a:schemeClr val="tx1"/>
                </a:solidFill>
              </a:rPr>
              <a:t>б) выписка из предусмотренного </a:t>
            </a:r>
            <a:r>
              <a:rPr lang="ru-RU" sz="1400" dirty="0" smtClean="0">
                <a:solidFill>
                  <a:schemeClr val="tx1"/>
                </a:solidFill>
              </a:rPr>
              <a:t>44-ФЗ реестра </a:t>
            </a:r>
            <a:r>
              <a:rPr lang="ru-RU" sz="1400" dirty="0">
                <a:solidFill>
                  <a:schemeClr val="tx1"/>
                </a:solidFill>
              </a:rPr>
              <a:t>контрактов, содержащего сведения, составляющие государственную тайну (в случае исполнения участником закупки контракта, информация о котором включена в установленном порядке в такой реестр); </a:t>
            </a:r>
          </a:p>
          <a:p>
            <a:r>
              <a:rPr lang="ru-RU" sz="1400" dirty="0">
                <a:solidFill>
                  <a:schemeClr val="tx1"/>
                </a:solidFill>
              </a:rPr>
              <a:t>в) исполненный контракт, заключенный в соответствии с </a:t>
            </a:r>
            <a:r>
              <a:rPr lang="ru-RU" sz="1400" dirty="0" smtClean="0">
                <a:solidFill>
                  <a:schemeClr val="tx1"/>
                </a:solidFill>
              </a:rPr>
              <a:t>Законом о </a:t>
            </a:r>
            <a:r>
              <a:rPr lang="ru-RU" sz="1400" dirty="0">
                <a:solidFill>
                  <a:schemeClr val="tx1"/>
                </a:solidFill>
              </a:rPr>
              <a:t>контрактной системе, или договор, заключенный в соответствии с </a:t>
            </a:r>
            <a:r>
              <a:rPr lang="ru-RU" sz="1400" dirty="0" smtClean="0">
                <a:solidFill>
                  <a:schemeClr val="tx1"/>
                </a:solidFill>
              </a:rPr>
              <a:t>Федеральным законом №223-ФЗ, </a:t>
            </a:r>
            <a:r>
              <a:rPr lang="ru-RU" sz="1400" dirty="0">
                <a:solidFill>
                  <a:schemeClr val="tx1"/>
                </a:solidFill>
              </a:rPr>
              <a:t>а также акт приемки поставленных товаров, выполненных работ, оказанных услуг, подтверждающий цену поставленных товаров, выполненных работ, оказанных услуг. </a:t>
            </a:r>
          </a:p>
          <a:p>
            <a:endParaRPr lang="ru-RU" sz="1200" dirty="0">
              <a:solidFill>
                <a:schemeClr val="tx1"/>
              </a:solidFill>
            </a:endParaRPr>
          </a:p>
        </p:txBody>
      </p:sp>
    </p:spTree>
    <p:extLst>
      <p:ext uri="{BB962C8B-B14F-4D97-AF65-F5344CB8AC3E}">
        <p14:creationId xmlns:p14="http://schemas.microsoft.com/office/powerpoint/2010/main" val="340259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a:t>Соответствие требованиям, установленным </a:t>
            </a:r>
            <a:r>
              <a:rPr lang="ru-RU" sz="1800" b="1" dirty="0" smtClean="0"/>
              <a:t/>
            </a:r>
            <a:br>
              <a:rPr lang="ru-RU" sz="1800" b="1" dirty="0" smtClean="0"/>
            </a:br>
            <a:r>
              <a:rPr lang="ru-RU" sz="1800" b="1" dirty="0" smtClean="0"/>
              <a:t>в </a:t>
            </a:r>
            <a:r>
              <a:rPr lang="ru-RU" sz="1800" b="1" dirty="0"/>
              <a:t>соответствии с законодательством Российской </a:t>
            </a:r>
            <a:r>
              <a:rPr lang="ru-RU" sz="1800" b="1" dirty="0" smtClean="0"/>
              <a:t>Федерации.  примеры </a:t>
            </a:r>
            <a:endParaRPr lang="ru-RU" sz="18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600" dirty="0" smtClean="0">
                <a:solidFill>
                  <a:schemeClr val="tx1"/>
                </a:solidFill>
              </a:rPr>
              <a:t>- </a:t>
            </a:r>
            <a:r>
              <a:rPr lang="ru-RU" sz="1600" b="1" dirty="0" smtClean="0">
                <a:solidFill>
                  <a:schemeClr val="tx1"/>
                </a:solidFill>
              </a:rPr>
              <a:t>Саморегулирование в </a:t>
            </a:r>
            <a:r>
              <a:rPr lang="ru-RU" sz="1600" b="1" dirty="0">
                <a:solidFill>
                  <a:schemeClr val="tx1"/>
                </a:solidFill>
              </a:rPr>
              <a:t>области инженерных изысканий, архитектурно-строительного проектирования, строительства, реконструкции, капитального ремонта, сноса объектов капитального строительства</a:t>
            </a:r>
          </a:p>
          <a:p>
            <a:pPr marL="137160" indent="0">
              <a:buNone/>
            </a:pPr>
            <a:endParaRPr lang="ru-RU" sz="1600" dirty="0" smtClean="0">
              <a:solidFill>
                <a:schemeClr val="tx1"/>
              </a:solidFill>
            </a:endParaRPr>
          </a:p>
          <a:p>
            <a:pPr marL="137160" indent="0">
              <a:buNone/>
            </a:pPr>
            <a:r>
              <a:rPr lang="ru-RU" sz="1600" dirty="0" smtClean="0">
                <a:solidFill>
                  <a:schemeClr val="tx1"/>
                </a:solidFill>
              </a:rPr>
              <a:t>В </a:t>
            </a:r>
            <a:r>
              <a:rPr lang="ru-RU" sz="1600" dirty="0">
                <a:solidFill>
                  <a:schemeClr val="tx1"/>
                </a:solidFill>
              </a:rPr>
              <a:t>качестве подтверждения членства в саморегулируемой организации </a:t>
            </a:r>
            <a:r>
              <a:rPr lang="ru-RU" sz="1600" dirty="0" smtClean="0">
                <a:solidFill>
                  <a:schemeClr val="tx1"/>
                </a:solidFill>
              </a:rPr>
              <a:t>участник закупки представляет выписку из реестра членов в </a:t>
            </a:r>
            <a:r>
              <a:rPr lang="ru-RU" sz="1600" dirty="0">
                <a:solidFill>
                  <a:schemeClr val="tx1"/>
                </a:solidFill>
              </a:rPr>
              <a:t>СРО. </a:t>
            </a:r>
            <a:r>
              <a:rPr lang="ru-RU" sz="1600" dirty="0" smtClean="0">
                <a:solidFill>
                  <a:schemeClr val="tx1"/>
                </a:solidFill>
              </a:rPr>
              <a:t>                  Форма выписки утверждена Приказом </a:t>
            </a:r>
            <a:r>
              <a:rPr lang="ru-RU" sz="1600" dirty="0" err="1">
                <a:solidFill>
                  <a:schemeClr val="tx1"/>
                </a:solidFill>
              </a:rPr>
              <a:t>Ростехнадзора</a:t>
            </a:r>
            <a:r>
              <a:rPr lang="ru-RU" sz="1600" dirty="0">
                <a:solidFill>
                  <a:schemeClr val="tx1"/>
                </a:solidFill>
              </a:rPr>
              <a:t> от 04.03.2019 </a:t>
            </a:r>
            <a:r>
              <a:rPr lang="ru-RU" sz="1600" dirty="0" smtClean="0">
                <a:solidFill>
                  <a:schemeClr val="tx1"/>
                </a:solidFill>
              </a:rPr>
              <a:t>№ </a:t>
            </a:r>
            <a:r>
              <a:rPr lang="ru-RU" sz="1600" dirty="0">
                <a:solidFill>
                  <a:schemeClr val="tx1"/>
                </a:solidFill>
              </a:rPr>
              <a:t>86</a:t>
            </a:r>
          </a:p>
          <a:p>
            <a:pPr marL="137160" indent="0">
              <a:buNone/>
            </a:pPr>
            <a:r>
              <a:rPr lang="ru-RU" sz="1600" dirty="0" smtClean="0">
                <a:solidFill>
                  <a:schemeClr val="tx1"/>
                </a:solidFill>
              </a:rPr>
              <a:t>«Об </a:t>
            </a:r>
            <a:r>
              <a:rPr lang="ru-RU" sz="1600" dirty="0">
                <a:solidFill>
                  <a:schemeClr val="tx1"/>
                </a:solidFill>
              </a:rPr>
              <a:t>утверждении формы выписки из реестра членов саморегулируемой </a:t>
            </a:r>
            <a:r>
              <a:rPr lang="ru-RU" sz="1600" dirty="0" smtClean="0">
                <a:solidFill>
                  <a:schemeClr val="tx1"/>
                </a:solidFill>
              </a:rPr>
              <a:t>организации»</a:t>
            </a:r>
          </a:p>
          <a:p>
            <a:pPr marL="137160" indent="0">
              <a:buNone/>
            </a:pPr>
            <a:endParaRPr lang="ru-RU" sz="1600" dirty="0">
              <a:solidFill>
                <a:schemeClr val="tx1"/>
              </a:solidFill>
            </a:endParaRPr>
          </a:p>
          <a:p>
            <a:pPr marL="137160" indent="0">
              <a:buNone/>
            </a:pPr>
            <a:r>
              <a:rPr lang="ru-RU" sz="1600" dirty="0" smtClean="0">
                <a:solidFill>
                  <a:schemeClr val="tx1"/>
                </a:solidFill>
              </a:rPr>
              <a:t>Как проверить?</a:t>
            </a:r>
          </a:p>
          <a:p>
            <a:pPr marL="137160" indent="0">
              <a:buNone/>
            </a:pPr>
            <a:endParaRPr lang="ru-RU" sz="1600" dirty="0">
              <a:solidFill>
                <a:schemeClr val="tx1"/>
              </a:solidFill>
            </a:endParaRPr>
          </a:p>
          <a:p>
            <a:pPr marL="137160" indent="0">
              <a:buNone/>
            </a:pPr>
            <a:r>
              <a:rPr lang="ru-RU" sz="1600" dirty="0">
                <a:solidFill>
                  <a:schemeClr val="tx1"/>
                </a:solidFill>
              </a:rPr>
              <a:t>Саморегулируемая организация обязана вести реестр членов саморегулируемой организации. Ведение такого реестра может осуществляться в составе единого реестра членов саморегулируемых организаций при условии размещения саморегулируемой организацией такого реестра членов саморегулируемой организации на своем сайте в сети </a:t>
            </a:r>
            <a:r>
              <a:rPr lang="ru-RU" sz="1600" dirty="0" smtClean="0">
                <a:solidFill>
                  <a:schemeClr val="tx1"/>
                </a:solidFill>
              </a:rPr>
              <a:t>«Интернет» (ст. 55.17 ГрК РФ).</a:t>
            </a:r>
            <a:endParaRPr lang="ru-RU" sz="1600" dirty="0">
              <a:solidFill>
                <a:schemeClr val="tx1"/>
              </a:solidFill>
            </a:endParaRPr>
          </a:p>
          <a:p>
            <a:pPr marL="137160" indent="0">
              <a:buNone/>
            </a:pPr>
            <a:endParaRPr lang="ru-RU" sz="1600" dirty="0" smtClean="0">
              <a:solidFill>
                <a:schemeClr val="tx1"/>
              </a:solidFill>
            </a:endParaRPr>
          </a:p>
        </p:txBody>
      </p:sp>
    </p:spTree>
    <p:extLst>
      <p:ext uri="{BB962C8B-B14F-4D97-AF65-F5344CB8AC3E}">
        <p14:creationId xmlns:p14="http://schemas.microsoft.com/office/powerpoint/2010/main" val="2514579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Комиссия обязана проверять</a:t>
            </a:r>
            <a:endParaRPr lang="ru-RU" sz="2800" b="1" dirty="0"/>
          </a:p>
        </p:txBody>
      </p:sp>
      <p:sp>
        <p:nvSpPr>
          <p:cNvPr id="3" name="Объект 2"/>
          <p:cNvSpPr>
            <a:spLocks noGrp="1"/>
          </p:cNvSpPr>
          <p:nvPr>
            <p:ph idx="1"/>
          </p:nvPr>
        </p:nvSpPr>
        <p:spPr>
          <a:xfrm>
            <a:off x="457200" y="1752600"/>
            <a:ext cx="8219256" cy="4916760"/>
          </a:xfrm>
        </p:spPr>
        <p:txBody>
          <a:bodyPr>
            <a:noAutofit/>
          </a:bodyPr>
          <a:lstStyle/>
          <a:p>
            <a:r>
              <a:rPr lang="ru-RU" sz="1600" dirty="0">
                <a:solidFill>
                  <a:schemeClr val="tx1"/>
                </a:solidFill>
              </a:rPr>
              <a:t>В силу части 8 статьи  31 Закона о контрактной системе комиссия по осуществлению закупок </a:t>
            </a:r>
            <a:r>
              <a:rPr lang="ru-RU" sz="1600" b="1" u="sng" dirty="0">
                <a:solidFill>
                  <a:schemeClr val="tx1"/>
                </a:solidFill>
              </a:rPr>
              <a:t>обязана проверить </a:t>
            </a:r>
            <a:r>
              <a:rPr lang="ru-RU" sz="1600" b="1" dirty="0">
                <a:solidFill>
                  <a:schemeClr val="tx1"/>
                </a:solidFill>
              </a:rPr>
              <a:t>соответствие участников закупок </a:t>
            </a:r>
            <a:r>
              <a:rPr lang="ru-RU" sz="1600" b="1" dirty="0" smtClean="0">
                <a:solidFill>
                  <a:schemeClr val="tx1"/>
                </a:solidFill>
              </a:rPr>
              <a:t>требованиям </a:t>
            </a:r>
            <a:r>
              <a:rPr lang="ru-RU" sz="1600" b="1" dirty="0">
                <a:solidFill>
                  <a:schemeClr val="tx1"/>
                </a:solidFill>
              </a:rPr>
              <a:t>по части  2 и 2.1 44-ФЗ </a:t>
            </a:r>
            <a:r>
              <a:rPr lang="ru-RU" sz="1600" dirty="0">
                <a:solidFill>
                  <a:schemeClr val="tx1"/>
                </a:solidFill>
              </a:rPr>
              <a:t>(при осуществлении закупок, в отношении участников которых в соответствии с частями 2 и 2.1 настоящей статьи установлены дополнительные требования).</a:t>
            </a:r>
          </a:p>
          <a:p>
            <a:endParaRPr lang="ru-RU" sz="1600" b="1" dirty="0">
              <a:solidFill>
                <a:schemeClr val="tx1"/>
              </a:solidFill>
            </a:endParaRPr>
          </a:p>
          <a:p>
            <a:r>
              <a:rPr lang="ru-RU" sz="1600" b="1" dirty="0" smtClean="0">
                <a:solidFill>
                  <a:schemeClr val="tx1"/>
                </a:solidFill>
              </a:rPr>
              <a:t>Отстранение </a:t>
            </a:r>
            <a:r>
              <a:rPr lang="ru-RU" sz="1600" b="1" dirty="0">
                <a:solidFill>
                  <a:schemeClr val="tx1"/>
                </a:solidFill>
              </a:rPr>
              <a:t>участника закупки от участия в определении поставщика (подрядчика, исполнителя) или отказ от заключения контракта с победителем определения поставщика (подрядчика, исполнителя) осуществляется в любой момент до заключения контракта</a:t>
            </a:r>
            <a:r>
              <a:rPr lang="ru-RU" sz="1600" dirty="0">
                <a:solidFill>
                  <a:schemeClr val="tx1"/>
                </a:solidFill>
              </a:rPr>
              <a:t>, если заказчик или комиссия по осуществлению закупок обнаружит, что участник закупки не соответствует требованиям, указанным в части 1, частях 1.1, 2 и 2.1 (при наличии таких требований) настоящей статьи, или предоставил недостоверную информацию в отношении своего соответствия указанным </a:t>
            </a:r>
            <a:r>
              <a:rPr lang="ru-RU" sz="1600" dirty="0" smtClean="0">
                <a:solidFill>
                  <a:schemeClr val="tx1"/>
                </a:solidFill>
              </a:rPr>
              <a:t>требованиям</a:t>
            </a:r>
            <a:r>
              <a:rPr lang="ru-RU" sz="1600" dirty="0">
                <a:solidFill>
                  <a:schemeClr val="tx1"/>
                </a:solidFill>
              </a:rPr>
              <a:t> </a:t>
            </a:r>
            <a:r>
              <a:rPr lang="ru-RU" sz="1600" dirty="0" smtClean="0">
                <a:solidFill>
                  <a:schemeClr val="tx1"/>
                </a:solidFill>
              </a:rPr>
              <a:t>(ч.9 ст. 31 44-ФЗ)</a:t>
            </a:r>
            <a:endParaRPr lang="ru-RU" sz="1600" dirty="0">
              <a:solidFill>
                <a:schemeClr val="tx1"/>
              </a:solidFill>
            </a:endParaRPr>
          </a:p>
          <a:p>
            <a:pPr marL="114300" indent="0">
              <a:buNone/>
            </a:pPr>
            <a:r>
              <a:rPr lang="ru-RU" sz="1200" dirty="0"/>
              <a:t/>
            </a:r>
            <a:br>
              <a:rPr lang="ru-RU" sz="1200" dirty="0"/>
            </a:br>
            <a:endParaRPr lang="ru-RU" sz="1200" dirty="0">
              <a:solidFill>
                <a:schemeClr val="tx1"/>
              </a:solidFill>
            </a:endParaRPr>
          </a:p>
        </p:txBody>
      </p:sp>
    </p:spTree>
    <p:extLst>
      <p:ext uri="{BB962C8B-B14F-4D97-AF65-F5344CB8AC3E}">
        <p14:creationId xmlns:p14="http://schemas.microsoft.com/office/powerpoint/2010/main" val="9880509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115888"/>
            <a:ext cx="8785225" cy="6626225"/>
          </a:xfrm>
        </p:spPr>
        <p:txBody>
          <a:bodyPr>
            <a:normAutofit/>
          </a:bodyPr>
          <a:lstStyle/>
          <a:p>
            <a:r>
              <a:rPr lang="ru-RU" b="1" dirty="0" smtClean="0">
                <a:latin typeface="Century Gothic (Основной текст)"/>
              </a:rPr>
              <a:t>Спасибо за внимание!</a:t>
            </a:r>
            <a:br>
              <a:rPr lang="ru-RU" b="1" dirty="0" smtClean="0">
                <a:latin typeface="Century Gothic (Основной текст)"/>
              </a:rPr>
            </a:br>
            <a:r>
              <a:rPr lang="ru-RU" b="1">
                <a:latin typeface="Century Gothic (Основной текст)"/>
              </a:rPr>
              <a:t/>
            </a:r>
            <a:br>
              <a:rPr lang="ru-RU" b="1">
                <a:latin typeface="Century Gothic (Основной текст)"/>
              </a:rPr>
            </a:br>
            <a:r>
              <a:rPr lang="ru-RU" b="1" smtClean="0">
                <a:latin typeface="Century Gothic (Основной текст)"/>
              </a:rPr>
              <a:t/>
            </a:r>
            <a:br>
              <a:rPr lang="ru-RU" b="1" smtClean="0">
                <a:latin typeface="Century Gothic (Основной текст)"/>
              </a:rPr>
            </a:br>
            <a:r>
              <a:rPr lang="ru-RU" b="1" dirty="0" smtClean="0">
                <a:latin typeface="+mn-lt"/>
              </a:rPr>
              <a:t/>
            </a:r>
            <a:br>
              <a:rPr lang="ru-RU" b="1" dirty="0" smtClean="0">
                <a:latin typeface="+mn-lt"/>
              </a:rPr>
            </a:br>
            <a:r>
              <a:rPr lang="ru-RU" sz="2400" dirty="0" smtClean="0">
                <a:solidFill>
                  <a:schemeClr val="tx2">
                    <a:lumMod val="50000"/>
                  </a:schemeClr>
                </a:solidFill>
                <a:latin typeface="Century Gothic (Основной текст)"/>
              </a:rPr>
              <a:t>Скибина Ольга</a:t>
            </a:r>
            <a:br>
              <a:rPr lang="ru-RU" sz="2400" dirty="0" smtClean="0">
                <a:solidFill>
                  <a:schemeClr val="tx2">
                    <a:lumMod val="50000"/>
                  </a:schemeClr>
                </a:solidFill>
                <a:latin typeface="Century Gothic (Основной текст)"/>
              </a:rPr>
            </a:br>
            <a:r>
              <a:rPr lang="en-US" sz="2400" dirty="0" smtClean="0">
                <a:solidFill>
                  <a:schemeClr val="tx2">
                    <a:lumMod val="50000"/>
                  </a:schemeClr>
                </a:solidFill>
                <a:latin typeface="Century Gothic (Основной текст)"/>
              </a:rPr>
              <a:t/>
            </a:r>
            <a:br>
              <a:rPr lang="en-US" sz="2400" dirty="0" smtClean="0">
                <a:solidFill>
                  <a:schemeClr val="tx2">
                    <a:lumMod val="50000"/>
                  </a:schemeClr>
                </a:solidFill>
                <a:latin typeface="Century Gothic (Основной текст)"/>
              </a:rPr>
            </a:br>
            <a:r>
              <a:rPr lang="en-US" sz="2400" cap="none" dirty="0" smtClean="0">
                <a:solidFill>
                  <a:schemeClr val="tx2">
                    <a:lumMod val="50000"/>
                  </a:schemeClr>
                </a:solidFill>
                <a:latin typeface="Century Gothic (Основной текст)"/>
              </a:rPr>
              <a:t>E-mail</a:t>
            </a:r>
            <a:r>
              <a:rPr lang="ru-RU" sz="2400" cap="none" dirty="0" smtClean="0">
                <a:solidFill>
                  <a:schemeClr val="tx2">
                    <a:lumMod val="50000"/>
                  </a:schemeClr>
                </a:solidFill>
                <a:latin typeface="Century Gothic (Основной текст)"/>
              </a:rPr>
              <a:t>: </a:t>
            </a:r>
            <a:r>
              <a:rPr lang="en-US" sz="2400" cap="none" dirty="0" smtClean="0">
                <a:solidFill>
                  <a:schemeClr val="tx2">
                    <a:lumMod val="50000"/>
                  </a:schemeClr>
                </a:solidFill>
                <a:latin typeface="Century Gothic (Основной текст)"/>
              </a:rPr>
              <a:t>OlgaSkibina1@yandex.ru</a:t>
            </a:r>
            <a:r>
              <a:rPr lang="ru-RU" sz="2400" cap="none" dirty="0" smtClean="0">
                <a:solidFill>
                  <a:schemeClr val="tx2">
                    <a:lumMod val="50000"/>
                  </a:schemeClr>
                </a:solidFill>
                <a:latin typeface="Century Gothic (Основной текст)"/>
              </a:rPr>
              <a:t/>
            </a:r>
            <a:br>
              <a:rPr lang="ru-RU" sz="2400" cap="none" dirty="0" smtClean="0">
                <a:solidFill>
                  <a:schemeClr val="tx2">
                    <a:lumMod val="50000"/>
                  </a:schemeClr>
                </a:solidFill>
                <a:latin typeface="Century Gothic (Основной текст)"/>
              </a:rPr>
            </a:br>
            <a:r>
              <a:rPr lang="ru-RU" sz="2400" cap="none" dirty="0">
                <a:solidFill>
                  <a:schemeClr val="tx2">
                    <a:lumMod val="50000"/>
                  </a:schemeClr>
                </a:solidFill>
                <a:latin typeface="Century Gothic (Основной текст)"/>
              </a:rPr>
              <a:t>Тел: +7 (4722) 32-86-69 </a:t>
            </a:r>
          </a:p>
        </p:txBody>
      </p:sp>
    </p:spTree>
    <p:extLst>
      <p:ext uri="{BB962C8B-B14F-4D97-AF65-F5344CB8AC3E}">
        <p14:creationId xmlns:p14="http://schemas.microsoft.com/office/powerpoint/2010/main" val="2210963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a:t>Соответствие требованиям, установленным </a:t>
            </a:r>
            <a:r>
              <a:rPr lang="ru-RU" sz="1800" b="1" dirty="0" smtClean="0"/>
              <a:t/>
            </a:r>
            <a:br>
              <a:rPr lang="ru-RU" sz="1800" b="1" dirty="0" smtClean="0"/>
            </a:br>
            <a:r>
              <a:rPr lang="ru-RU" sz="1800" b="1" dirty="0" smtClean="0"/>
              <a:t>в </a:t>
            </a:r>
            <a:r>
              <a:rPr lang="ru-RU" sz="1800" b="1" dirty="0"/>
              <a:t>соответствии с законодательством Российской </a:t>
            </a:r>
            <a:r>
              <a:rPr lang="ru-RU" sz="1800" b="1" dirty="0" smtClean="0"/>
              <a:t>Федерации.  примеры </a:t>
            </a:r>
            <a:endParaRPr lang="ru-RU" sz="18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en-US" sz="1600" dirty="0" smtClean="0">
                <a:solidFill>
                  <a:schemeClr val="tx1"/>
                </a:solidFill>
                <a:hlinkClick r:id="rId2"/>
              </a:rPr>
              <a:t>https://reestr.nostroy.ru/reestr</a:t>
            </a:r>
            <a:endParaRPr lang="ru-RU" sz="1600" dirty="0" smtClean="0">
              <a:solidFill>
                <a:schemeClr val="tx1"/>
              </a:solidFill>
            </a:endParaRPr>
          </a:p>
          <a:p>
            <a:pPr marL="137160" indent="0">
              <a:buNone/>
            </a:pPr>
            <a:endParaRPr lang="ru-RU" sz="1600" dirty="0">
              <a:solidFill>
                <a:schemeClr val="tx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58" b="4521"/>
          <a:stretch/>
        </p:blipFill>
        <p:spPr bwMode="auto">
          <a:xfrm>
            <a:off x="467543" y="2132856"/>
            <a:ext cx="828389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0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a:t>Соответствие требованиям, установленным </a:t>
            </a:r>
            <a:r>
              <a:rPr lang="ru-RU" sz="1800" b="1" dirty="0" smtClean="0"/>
              <a:t/>
            </a:r>
            <a:br>
              <a:rPr lang="ru-RU" sz="1800" b="1" dirty="0" smtClean="0"/>
            </a:br>
            <a:r>
              <a:rPr lang="ru-RU" sz="1800" b="1" dirty="0" smtClean="0"/>
              <a:t>в </a:t>
            </a:r>
            <a:r>
              <a:rPr lang="ru-RU" sz="1800" b="1" dirty="0"/>
              <a:t>соответствии с законодательством Российской </a:t>
            </a:r>
            <a:r>
              <a:rPr lang="ru-RU" sz="1800" b="1" dirty="0" smtClean="0"/>
              <a:t>Федерации.  примеры </a:t>
            </a:r>
            <a:endParaRPr lang="ru-RU" sz="18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en-US" sz="1600" dirty="0">
                <a:solidFill>
                  <a:schemeClr val="tx1"/>
                </a:solidFill>
                <a:hlinkClick r:id="rId2"/>
              </a:rPr>
              <a:t>https://</a:t>
            </a:r>
            <a:r>
              <a:rPr lang="en-US" sz="1600" dirty="0" smtClean="0">
                <a:solidFill>
                  <a:schemeClr val="tx1"/>
                </a:solidFill>
                <a:hlinkClick r:id="rId2"/>
              </a:rPr>
              <a:t>www.nopriz.ru/nreesters/elektronnyy-reestr/</a:t>
            </a:r>
            <a:endParaRPr lang="ru-RU" sz="1600" dirty="0" smtClean="0">
              <a:solidFill>
                <a:schemeClr val="tx1"/>
              </a:solidFill>
            </a:endParaRPr>
          </a:p>
          <a:p>
            <a:pPr marL="137160" indent="0">
              <a:buNone/>
            </a:pPr>
            <a:endParaRPr lang="ru-RU" sz="1600" dirty="0">
              <a:solidFill>
                <a:schemeClr val="tx1"/>
              </a:solidFill>
            </a:endParaRPr>
          </a:p>
        </p:txBody>
      </p:sp>
      <p:pic>
        <p:nvPicPr>
          <p:cNvPr id="5" name="Рисунок 4"/>
          <p:cNvPicPr/>
          <p:nvPr/>
        </p:nvPicPr>
        <p:blipFill rotWithShape="1">
          <a:blip r:embed="rId3"/>
          <a:srcRect t="2636" b="4570"/>
          <a:stretch/>
        </p:blipFill>
        <p:spPr bwMode="auto">
          <a:xfrm>
            <a:off x="539552" y="2060848"/>
            <a:ext cx="8136904" cy="4536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7090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a:t>Соответствие требованиям, установленным </a:t>
            </a:r>
            <a:r>
              <a:rPr lang="ru-RU" sz="1800" b="1" dirty="0" smtClean="0"/>
              <a:t/>
            </a:r>
            <a:br>
              <a:rPr lang="ru-RU" sz="1800" b="1" dirty="0" smtClean="0"/>
            </a:br>
            <a:r>
              <a:rPr lang="ru-RU" sz="1800" b="1" dirty="0" smtClean="0"/>
              <a:t>в </a:t>
            </a:r>
            <a:r>
              <a:rPr lang="ru-RU" sz="1800" b="1" dirty="0"/>
              <a:t>соответствии с законодательством Российской </a:t>
            </a:r>
            <a:r>
              <a:rPr lang="ru-RU" sz="1800" b="1" dirty="0" smtClean="0"/>
              <a:t>Федерации.  примеры </a:t>
            </a:r>
            <a:endParaRPr lang="ru-RU" sz="1800" b="1" dirty="0"/>
          </a:p>
        </p:txBody>
      </p:sp>
      <p:sp>
        <p:nvSpPr>
          <p:cNvPr id="3" name="Объект 2"/>
          <p:cNvSpPr>
            <a:spLocks noGrp="1"/>
          </p:cNvSpPr>
          <p:nvPr>
            <p:ph idx="1"/>
          </p:nvPr>
        </p:nvSpPr>
        <p:spPr>
          <a:xfrm>
            <a:off x="457200" y="1556792"/>
            <a:ext cx="8219256" cy="5112568"/>
          </a:xfrm>
        </p:spPr>
        <p:txBody>
          <a:bodyPr>
            <a:noAutofit/>
          </a:bodyPr>
          <a:lstStyle/>
          <a:p>
            <a:pPr marL="137160" indent="0">
              <a:buNone/>
            </a:pPr>
            <a:r>
              <a:rPr lang="ru-RU" sz="1200" b="1" dirty="0" smtClean="0">
                <a:solidFill>
                  <a:schemeClr val="tx1"/>
                </a:solidFill>
              </a:rPr>
              <a:t>Аккредитация </a:t>
            </a:r>
            <a:r>
              <a:rPr lang="ru-RU" sz="1200" b="1" dirty="0">
                <a:solidFill>
                  <a:schemeClr val="tx1"/>
                </a:solidFill>
              </a:rPr>
              <a:t>в национальной системе аккредитации </a:t>
            </a:r>
            <a:r>
              <a:rPr lang="ru-RU" sz="1200" dirty="0">
                <a:solidFill>
                  <a:schemeClr val="tx1"/>
                </a:solidFill>
              </a:rPr>
              <a:t>(далее также - аккредитация) - подтверждение национальным органом по аккредитации соответствия юридического лица или индивидуального предпринимателя критериям аккредитации, являющееся официальным свидетельством компетентности юридического лица или индивидуального предпринимателя осуществлять деятельность в определенной области аккредитации </a:t>
            </a:r>
            <a:r>
              <a:rPr lang="ru-RU" sz="1200" dirty="0" smtClean="0">
                <a:solidFill>
                  <a:schemeClr val="tx1"/>
                </a:solidFill>
              </a:rPr>
              <a:t>(ст. 4 Федерального закона </a:t>
            </a:r>
            <a:r>
              <a:rPr lang="ru-RU" sz="1200" dirty="0">
                <a:solidFill>
                  <a:schemeClr val="tx1"/>
                </a:solidFill>
              </a:rPr>
              <a:t>от 28.12.2013 </a:t>
            </a:r>
            <a:r>
              <a:rPr lang="ru-RU" sz="1200" dirty="0" smtClean="0">
                <a:solidFill>
                  <a:schemeClr val="tx1"/>
                </a:solidFill>
              </a:rPr>
              <a:t>№ </a:t>
            </a:r>
            <a:r>
              <a:rPr lang="ru-RU" sz="1200" dirty="0">
                <a:solidFill>
                  <a:schemeClr val="tx1"/>
                </a:solidFill>
              </a:rPr>
              <a:t>412-ФЗ</a:t>
            </a:r>
          </a:p>
          <a:p>
            <a:pPr marL="137160" indent="0">
              <a:buNone/>
            </a:pPr>
            <a:r>
              <a:rPr lang="ru-RU" sz="1200" dirty="0" smtClean="0">
                <a:solidFill>
                  <a:schemeClr val="tx1"/>
                </a:solidFill>
              </a:rPr>
              <a:t>«Об </a:t>
            </a:r>
            <a:r>
              <a:rPr lang="ru-RU" sz="1200" dirty="0">
                <a:solidFill>
                  <a:schemeClr val="tx1"/>
                </a:solidFill>
              </a:rPr>
              <a:t>аккредитации в национальной системе </a:t>
            </a:r>
            <a:r>
              <a:rPr lang="ru-RU" sz="1200" dirty="0" smtClean="0">
                <a:solidFill>
                  <a:schemeClr val="tx1"/>
                </a:solidFill>
              </a:rPr>
              <a:t>аккредитации») </a:t>
            </a:r>
            <a:r>
              <a:rPr lang="ru-RU" sz="1200" i="1" dirty="0" smtClean="0">
                <a:solidFill>
                  <a:schemeClr val="tx1"/>
                </a:solidFill>
              </a:rPr>
              <a:t>(Например, аккредитованное юридическое лицо,  индивидуальный предприниматель, выполняющий работы и (или) оказывающий услуги в области обеспечения единства измерений (поверка средств измерений)).</a:t>
            </a:r>
          </a:p>
          <a:p>
            <a:pPr marL="137160" indent="0">
              <a:buNone/>
            </a:pPr>
            <a:endParaRPr lang="ru-RU" sz="1200" i="1" dirty="0">
              <a:solidFill>
                <a:schemeClr val="tx1"/>
              </a:solidFill>
            </a:endParaRPr>
          </a:p>
          <a:p>
            <a:pPr marL="137160" indent="0">
              <a:buNone/>
            </a:pPr>
            <a:r>
              <a:rPr lang="ru-RU" sz="1200" i="1" dirty="0" smtClean="0">
                <a:solidFill>
                  <a:schemeClr val="tx1"/>
                </a:solidFill>
              </a:rPr>
              <a:t>Аккредитованное </a:t>
            </a:r>
            <a:r>
              <a:rPr lang="ru-RU" sz="1200" i="1" dirty="0">
                <a:solidFill>
                  <a:schemeClr val="tx1"/>
                </a:solidFill>
              </a:rPr>
              <a:t>лицо - юридическое лицо независимо от организационно-правовой формы или индивидуальный предприниматель, получившие аккредитацию в порядке, установленном </a:t>
            </a:r>
            <a:r>
              <a:rPr lang="ru-RU" sz="1200" i="1" dirty="0" smtClean="0">
                <a:solidFill>
                  <a:schemeClr val="tx1"/>
                </a:solidFill>
              </a:rPr>
              <a:t>Федеральном законом №412-ФЗ</a:t>
            </a:r>
            <a:endParaRPr lang="ru-RU" sz="1200" i="1" dirty="0">
              <a:solidFill>
                <a:schemeClr val="tx1"/>
              </a:solidFill>
            </a:endParaRPr>
          </a:p>
          <a:p>
            <a:pPr marL="137160" indent="0">
              <a:buNone/>
            </a:pPr>
            <a:endParaRPr lang="ru-RU" sz="1200" i="1" dirty="0">
              <a:solidFill>
                <a:schemeClr val="tx1"/>
              </a:solidFill>
            </a:endParaRPr>
          </a:p>
          <a:p>
            <a:pPr marL="137160" indent="0">
              <a:buNone/>
            </a:pPr>
            <a:r>
              <a:rPr lang="ru-RU" sz="1200" dirty="0" smtClean="0">
                <a:solidFill>
                  <a:schemeClr val="tx1"/>
                </a:solidFill>
              </a:rPr>
              <a:t>Подтверждается </a:t>
            </a:r>
            <a:r>
              <a:rPr lang="ru-RU" sz="1200" b="1" dirty="0" smtClean="0">
                <a:solidFill>
                  <a:schemeClr val="tx1"/>
                </a:solidFill>
              </a:rPr>
              <a:t>выпиской из </a:t>
            </a:r>
            <a:r>
              <a:rPr lang="ru-RU" sz="1200" b="1" dirty="0">
                <a:solidFill>
                  <a:schemeClr val="tx1"/>
                </a:solidFill>
              </a:rPr>
              <a:t>реестра аккредитованных лиц (аттестат аккредитации) </a:t>
            </a:r>
            <a:r>
              <a:rPr lang="ru-RU" sz="1200" dirty="0">
                <a:solidFill>
                  <a:schemeClr val="tx1"/>
                </a:solidFill>
              </a:rPr>
              <a:t>- документ, формируемый в автоматическом режиме средствами федеральной государственной информационной системы в области аккредитации и удостоверяющий аккредитацию в определенной области аккредитации на момент его </a:t>
            </a:r>
            <a:r>
              <a:rPr lang="ru-RU" sz="1200" dirty="0" smtClean="0">
                <a:solidFill>
                  <a:schemeClr val="tx1"/>
                </a:solidFill>
              </a:rPr>
              <a:t>формирования.</a:t>
            </a:r>
            <a:endParaRPr lang="ru-RU" sz="1200" dirty="0">
              <a:solidFill>
                <a:schemeClr val="tx1"/>
              </a:solidFill>
            </a:endParaRPr>
          </a:p>
          <a:p>
            <a:pPr marL="137160" indent="0">
              <a:buNone/>
            </a:pPr>
            <a:r>
              <a:rPr lang="ru-RU" sz="1200" dirty="0">
                <a:solidFill>
                  <a:schemeClr val="tx1"/>
                </a:solidFill>
              </a:rPr>
              <a:t> </a:t>
            </a:r>
            <a:endParaRPr lang="ru-RU" sz="1200" dirty="0" smtClean="0">
              <a:solidFill>
                <a:schemeClr val="tx1"/>
              </a:solidFill>
            </a:endParaRPr>
          </a:p>
          <a:p>
            <a:pPr marL="137160" indent="0">
              <a:buNone/>
            </a:pPr>
            <a:r>
              <a:rPr lang="ru-RU" sz="1200" dirty="0" err="1" smtClean="0">
                <a:solidFill>
                  <a:schemeClr val="tx1"/>
                </a:solidFill>
              </a:rPr>
              <a:t>Росаккредитация</a:t>
            </a:r>
            <a:r>
              <a:rPr lang="ru-RU" sz="1200" dirty="0" smtClean="0">
                <a:solidFill>
                  <a:schemeClr val="tx1"/>
                </a:solidFill>
              </a:rPr>
              <a:t> осуществляет  формирование </a:t>
            </a:r>
            <a:r>
              <a:rPr lang="ru-RU" sz="1200" dirty="0">
                <a:solidFill>
                  <a:schemeClr val="tx1"/>
                </a:solidFill>
              </a:rPr>
              <a:t>и </a:t>
            </a:r>
            <a:r>
              <a:rPr lang="ru-RU" sz="1200" b="1" dirty="0">
                <a:solidFill>
                  <a:schemeClr val="tx1"/>
                </a:solidFill>
              </a:rPr>
              <a:t>ведение реестра аккредитованных лиц</a:t>
            </a:r>
            <a:r>
              <a:rPr lang="ru-RU" sz="1200" dirty="0">
                <a:solidFill>
                  <a:schemeClr val="tx1"/>
                </a:solidFill>
              </a:rPr>
              <a:t>, </a:t>
            </a:r>
            <a:r>
              <a:rPr lang="ru-RU" sz="1200" dirty="0" smtClean="0">
                <a:solidFill>
                  <a:schemeClr val="tx1"/>
                </a:solidFill>
              </a:rPr>
              <a:t>предоставление </a:t>
            </a:r>
            <a:r>
              <a:rPr lang="ru-RU" sz="1200" dirty="0">
                <a:solidFill>
                  <a:schemeClr val="tx1"/>
                </a:solidFill>
              </a:rPr>
              <a:t>сведений из реестра (Постановление Правительства РФ от 01.07.2014 №</a:t>
            </a:r>
            <a:r>
              <a:rPr lang="ru-RU" sz="1200" dirty="0" smtClean="0">
                <a:solidFill>
                  <a:schemeClr val="tx1"/>
                </a:solidFill>
              </a:rPr>
              <a:t> 604 «Об </a:t>
            </a:r>
            <a:r>
              <a:rPr lang="ru-RU" sz="1200" dirty="0">
                <a:solidFill>
                  <a:schemeClr val="tx1"/>
                </a:solidFill>
              </a:rPr>
              <a:t>утверждении Правил формирования и ведения реестра аккредитованных лиц, реестра экспертов по аккредитации, реестра технических экспертов, реестра экспертных организаций и предоставления сведений из указанных </a:t>
            </a:r>
            <a:r>
              <a:rPr lang="ru-RU" sz="1200" dirty="0" smtClean="0">
                <a:solidFill>
                  <a:schemeClr val="tx1"/>
                </a:solidFill>
              </a:rPr>
              <a:t>реестров»</a:t>
            </a:r>
            <a:endParaRPr lang="ru-RU" sz="1200" dirty="0">
              <a:solidFill>
                <a:schemeClr val="tx1"/>
              </a:solidFill>
            </a:endParaRPr>
          </a:p>
          <a:p>
            <a:pPr marL="137160" indent="0">
              <a:buNone/>
            </a:pPr>
            <a:endParaRPr lang="ru-RU" sz="1600" dirty="0">
              <a:solidFill>
                <a:schemeClr val="tx1"/>
              </a:solidFill>
            </a:endParaRPr>
          </a:p>
          <a:p>
            <a:pPr marL="137160" indent="0">
              <a:buNone/>
            </a:pPr>
            <a:endParaRPr lang="ru-RU" sz="1600" dirty="0">
              <a:solidFill>
                <a:schemeClr val="tx1"/>
              </a:solidFill>
            </a:endParaRPr>
          </a:p>
        </p:txBody>
      </p:sp>
    </p:spTree>
    <p:extLst>
      <p:ext uri="{BB962C8B-B14F-4D97-AF65-F5344CB8AC3E}">
        <p14:creationId xmlns:p14="http://schemas.microsoft.com/office/powerpoint/2010/main" val="1263832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21983</TotalTime>
  <Words>8471</Words>
  <Application>Microsoft Office PowerPoint</Application>
  <PresentationFormat>Экран (4:3)</PresentationFormat>
  <Paragraphs>450</Paragraphs>
  <Slides>61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Аптека</vt:lpstr>
      <vt:lpstr>УПРАВЛЕНИЕ ПО РЕГУЛИРОВАНИЮ                      КОНТРАКТНОЙ СИСТЕМЫ В СФЕРЕ ЗАКУПОК БЕЛГОРОДСКОЙ ОБЛАСТИ</vt:lpstr>
      <vt:lpstr>Участник закупки. Единые требования к участникам закупки</vt:lpstr>
      <vt:lpstr>Информационное письмо Минфина России от 14.02.2022 N 24-01-09/10138 "О направлении информации о применении Федерального закона от 5 апреля 2013 г. N 44-ФЗ в редакции Федерального закона от 2 июля 2021 г. N 360-ФЗ"</vt:lpstr>
      <vt:lpstr>Правовое регулирование  установления требований к участникам  закупок</vt:lpstr>
      <vt:lpstr>Единые требования. Соответствие требованиям, установленным в соответствии с законодательством Российской Федерации (п. 1 ч. 1 ст. 31 44-ФЗ) </vt:lpstr>
      <vt:lpstr>Соответствие требованиям, установленным  в соответствии с законодательством Российской Федерации.  примеры </vt:lpstr>
      <vt:lpstr>Соответствие требованиям, установленным  в соответствии с законодательством Российской Федерации.  примеры </vt:lpstr>
      <vt:lpstr>Соответствие требованиям, установленным  в соответствии с законодательством Российской Федерации.  примеры </vt:lpstr>
      <vt:lpstr>Соответствие требованиям, установленным  в соответствии с законодательством Российской Федерации.  примеры </vt:lpstr>
      <vt:lpstr>Соответствие требованиям, установленным  в соответствии с законодательством Российской Федерации.  примеры </vt:lpstr>
      <vt:lpstr>Соответствие требованиям, установленным  в соответствии с законодательством Российской Федерации.  примеры </vt:lpstr>
      <vt:lpstr>Соответствие требованиям, установленным  в соответствии с законодательством Российской Федерации.  примеры </vt:lpstr>
      <vt:lpstr>Соответствие требованиям, установленным  в соответствии с законодательством Российской Федерации.  примеры </vt:lpstr>
      <vt:lpstr>ЕДИНЫЕ ТРЕБОВАНИЯ. Непроведение ликвидации участника закупки, отсутствие решения о признании банкротом (п.3 ч.1 ст. 31 44-ФЗ)</vt:lpstr>
      <vt:lpstr>ЕДИНЫЕ ТРЕБОВАНИЯ. Непроведение ликвидации участника закупки, отсутствие решения о признании банкротом (п.3 ч.1 ст. 31 44-ФЗ)</vt:lpstr>
      <vt:lpstr>ЕДИНЫЕ ТРЕБОВАНИЯ. Непроведение ликвидации участника закупки, отсутствие решения о признании банкротом (п.3 ч.1 ст. 31 44-ФЗ)</vt:lpstr>
      <vt:lpstr>ЕДИНЫЕ ТРЕБОВАНИЯ. Непроведение ликвидации участника закупки, отсутствие решения о признании банкротом (п.3 ч.1 ст. 31 44-ФЗ)</vt:lpstr>
      <vt:lpstr> ЕДИНЫЕ ТРЕБОВАНИЯ. Неприостановление деятельности участника закупки в порядке, установленном КоАП РФ (п.4 ч.1 ст. 31 44-ФЗ) </vt:lpstr>
      <vt:lpstr> ЕДИНЫЕ ТРЕБОВАНИЯ. Неприостановление деятельности участника закупки в порядке, установленном КоАП РФ (п.4 ч.1 ст. 31 44-ФЗ) </vt:lpstr>
      <vt:lpstr>ЕДИНЫЕ ТРЕБОВАНИЯ. отсутствие у участника закупки недоимки по налогам, сборам, задолженности по иным обязательным платежам в бюджеты бюджетной системы РФ (п.5 ч.1 ст. 31 44-ФЗ) </vt:lpstr>
      <vt:lpstr>ЕДИНЫЕ ТРЕБОВАНИЯ. отсутствие у участника закупки недоимки по налогам, сборам, задолженности по иным обязательным платежам в бюджеты бюджетной системы РФ (п.5 ч.1 ст. 31 44-ФЗ) </vt:lpstr>
      <vt:lpstr>ЕДИНЫЕ ТРЕБОВАНИЯ. Отсутствие судимости  за экономические преступления (п.7 ч.1 ст. 31 44-ФЗ)</vt:lpstr>
      <vt:lpstr>ЕДИ НЫЕ ТРЕБОВАНИЯ. Отсутствие судимости  за экономические преступления (п.7 ч.1 ст. 31 44-ФЗ)</vt:lpstr>
      <vt:lpstr>ЕДИНЫЕ ТРЕБОВАНИЯ. Привлечение компании к административной ответственности (п. 7.1 ч. 1) </vt:lpstr>
      <vt:lpstr>ЕДИНЫЕ ТРЕБОВАНИЯ. Привлечение компании к административной ответственности (п. 7.1 ч. 1) </vt:lpstr>
      <vt:lpstr>Единые ТРЕБОВАНИЯ. Наличие интеллектуальных прав (п. 8 ч. 1 ст. 31 44-ФЗ) </vt:lpstr>
      <vt:lpstr>ЕДИНЫЕ ТРЕБОВАНИЯ, ОТСУТСТВИЕ КОНФЛИКТА ИНТЕРЕСОВ (п.8 ч.1 ст. 31 44-ФЗ)</vt:lpstr>
      <vt:lpstr>ЕДИНЫЕ ТРЕБОВАНИЯ, ОТСУТСТВИЕ КОНФЛИКТА ИНТЕРЕСОВ (п.8 ч.1 ст. 31 44-ФЗ)</vt:lpstr>
      <vt:lpstr>ЕДИНЫЕ ТРЕБОВАНИЯ. требования о неофшорности(п.9 ч.1 ст. 31 44-ФЗ)</vt:lpstr>
      <vt:lpstr>ЕДИНЫЕ ТРЕБОВАНИЯ. требования о неофшорности(п.9 ч.1 ст. 31 44-ФЗ)</vt:lpstr>
      <vt:lpstr>ЕДИНЫЕ ТРЕБОВАНИЯ. требования о неофшорности (п.9 ч.1 ст. 31 44-ФЗ)</vt:lpstr>
      <vt:lpstr>ЕДИНЫЕ ТРЕБОВАНИЯ. отсутствие у участника закупки ограничений для участия в закупках (п.11 ч.1 ст. 31 44-ФЗ) </vt:lpstr>
      <vt:lpstr>Правила регистрации участников закупок в единой информационной системе в сфере закупок и ведения единого реестра участников закупок </vt:lpstr>
      <vt:lpstr>Правила регистрации участников закупок в единой информационной системе в сфере закупок и ведения единого реестра участников закупок </vt:lpstr>
      <vt:lpstr>Правила регистрации участников закупок в единой информационной системе в сфере закупок и ведения единого реестра участников закупок </vt:lpstr>
      <vt:lpstr>Правила регистрации участников закупок в единой информационной системе в сфере закупок и ведения единого реестра участников закупок </vt:lpstr>
      <vt:lpstr>СВЕДЕНИЯ В ЕРУЗ</vt:lpstr>
      <vt:lpstr>ОТСУТСТВИЕ СВЕДЕНИЙ В реестре недобросовестных поставщиков  (ч.1.1 ст. 31 44-ФЗ)</vt:lpstr>
      <vt:lpstr>ДОПОЛНИТЕЛЬНЫЕ Требования к участникам закупки  (ч.2 ст. 31 44-ФЗ)</vt:lpstr>
      <vt:lpstr>Постановление Правительства РФ от 29.12.2021 N 2571 </vt:lpstr>
      <vt:lpstr>Постановление Правительства РФ от 29.12.2021 N 2571 </vt:lpstr>
      <vt:lpstr>Постановление Правительства РФ от 29.12.2021 N 2571 </vt:lpstr>
      <vt:lpstr>Постановление Правительства РФ от 29.12.2021 N 2571 </vt:lpstr>
      <vt:lpstr>Постановление Правительства РФ от 29.12.2021 N 2571 </vt:lpstr>
      <vt:lpstr>Постановление Правительства РФ от 29.12.2021 N 2571 </vt:lpstr>
      <vt:lpstr>Постановление Правительства РФ от 29.12.2021 N 2571. ОСОБЕННОСТИ ПРИМЕНЕНИЯ</vt:lpstr>
      <vt:lpstr>Постановление Правительства РФ от 29.12.2021 N 2571. ОСОБЕННОСТИ ПРИМЕНЕНИЯ</vt:lpstr>
      <vt:lpstr>Презентация PowerPoint</vt:lpstr>
      <vt:lpstr>Презентация PowerPoint</vt:lpstr>
      <vt:lpstr>Презентация PowerPoint</vt:lpstr>
      <vt:lpstr>Презентация PowerPoint</vt:lpstr>
      <vt:lpstr>Презентация PowerPoint</vt:lpstr>
      <vt:lpstr>Постановление Правительства РФ от 29.12.2021 N 2571. ОСОБЕННОСТИ ПРИМЕНЕНИЯ</vt:lpstr>
      <vt:lpstr>Постановление Правительства РФ от 29.12.2021 N 2571. ОСОБЕННОСТИ ПРИМЕНЕНИЯ</vt:lpstr>
      <vt:lpstr>Постановление Правительства РФ от 29.12.2021 N 2571. Правоприменительная практика</vt:lpstr>
      <vt:lpstr>Постановление Правительства РФ от 29.12.2021 N 2571. Правоприменительная практика</vt:lpstr>
      <vt:lpstr>Информационное письмо Минфина России от 14.02.2022 N 24-01-09/10138 "О направлении информации о применении Федерального закона от 5 апреля 2013 г. N 44-ФЗ в редакции Федерального закона от 2 июля 2021 г. N 360-ФЗ"</vt:lpstr>
      <vt:lpstr>Универсальная предквалификация (ч.2.1 ст. 31 44-ФЗ) </vt:lpstr>
      <vt:lpstr>Универсальная предквалификация (ч.2.1 ст. 31 44-ФЗ) </vt:lpstr>
      <vt:lpstr>Комиссия обязана проверять</vt:lpstr>
      <vt:lpstr>Спасибо за внимание!    Скибина Ольга  E-mail: OlgaSkibina1@yandex.ru Тел: +7 (4722) 32-86-69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Стандартные разделы (условия)</dc:title>
  <dc:creator>Admin</dc:creator>
  <cp:lastModifiedBy>Пользователь</cp:lastModifiedBy>
  <cp:revision>934</cp:revision>
  <cp:lastPrinted>2021-10-25T08:52:30Z</cp:lastPrinted>
  <dcterms:created xsi:type="dcterms:W3CDTF">2009-10-13T11:01:23Z</dcterms:created>
  <dcterms:modified xsi:type="dcterms:W3CDTF">2022-02-21T05:06:46Z</dcterms:modified>
</cp:coreProperties>
</file>