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5" r:id="rId1"/>
  </p:sldMasterIdLst>
  <p:notesMasterIdLst>
    <p:notesMasterId r:id="rId28"/>
  </p:notesMasterIdLst>
  <p:handoutMasterIdLst>
    <p:handoutMasterId r:id="rId29"/>
  </p:handoutMasterIdLst>
  <p:sldIdLst>
    <p:sldId id="305" r:id="rId2"/>
    <p:sldId id="457" r:id="rId3"/>
    <p:sldId id="408" r:id="rId4"/>
    <p:sldId id="434" r:id="rId5"/>
    <p:sldId id="443" r:id="rId6"/>
    <p:sldId id="442" r:id="rId7"/>
    <p:sldId id="459" r:id="rId8"/>
    <p:sldId id="460" r:id="rId9"/>
    <p:sldId id="461" r:id="rId10"/>
    <p:sldId id="462" r:id="rId11"/>
    <p:sldId id="463" r:id="rId12"/>
    <p:sldId id="464" r:id="rId13"/>
    <p:sldId id="465" r:id="rId14"/>
    <p:sldId id="466" r:id="rId15"/>
    <p:sldId id="467" r:id="rId16"/>
    <p:sldId id="468" r:id="rId17"/>
    <p:sldId id="469" r:id="rId18"/>
    <p:sldId id="481" r:id="rId19"/>
    <p:sldId id="470" r:id="rId20"/>
    <p:sldId id="482" r:id="rId21"/>
    <p:sldId id="474" r:id="rId22"/>
    <p:sldId id="476" r:id="rId23"/>
    <p:sldId id="477" r:id="rId24"/>
    <p:sldId id="478" r:id="rId25"/>
    <p:sldId id="483" r:id="rId26"/>
    <p:sldId id="298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7" autoAdjust="0"/>
    <p:restoredTop sz="94675" autoAdjust="0"/>
  </p:normalViewPr>
  <p:slideViewPr>
    <p:cSldViewPr>
      <p:cViewPr>
        <p:scale>
          <a:sx n="100" d="100"/>
          <a:sy n="100" d="100"/>
        </p:scale>
        <p:origin x="-1128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Управление государственного заказа и лицензирования Белгородской области, 2018 г.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DF08C-AD7F-4AE7-A8BA-4B74EE6B2AB1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510B5-0A13-49C4-9AFB-26250E3C6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26472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ru-RU" smtClean="0"/>
              <a:t>Управление государственного заказа и лицензирования Белгородской области, 2018 г.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26.04.2022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6" r:id="rId1"/>
    <p:sldLayoutId id="2147484627" r:id="rId2"/>
    <p:sldLayoutId id="2147484628" r:id="rId3"/>
    <p:sldLayoutId id="2147484629" r:id="rId4"/>
    <p:sldLayoutId id="2147484630" r:id="rId5"/>
    <p:sldLayoutId id="2147484631" r:id="rId6"/>
    <p:sldLayoutId id="2147484632" r:id="rId7"/>
    <p:sldLayoutId id="2147484633" r:id="rId8"/>
    <p:sldLayoutId id="2147484634" r:id="rId9"/>
    <p:sldLayoutId id="2147484635" r:id="rId10"/>
    <p:sldLayoutId id="214748463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       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управление по регулированию контрактной системы в сфере закупок Белгородской области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ru-RU" sz="4600" b="1" dirty="0" smtClean="0"/>
          </a:p>
          <a:p>
            <a:pPr marL="114300" indent="0" algn="ctr">
              <a:buNone/>
            </a:pPr>
            <a:r>
              <a:rPr lang="ru-RU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последних изменений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05.04.2013 года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44-ФЗ</a:t>
            </a:r>
          </a:p>
          <a:p>
            <a:pPr marL="114300" indent="0" algn="ctr"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«О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системе в сфере закупок товаров, работ, услуг для обеспечения государственных и муниципальных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нужд»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ru-RU" sz="4600" b="1" dirty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sz="2800" b="1" dirty="0" smtClean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sz="2800" b="1" dirty="0" smtClean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/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ru-RU" sz="2800" b="1" dirty="0" smtClean="0"/>
              <a:t>26 апреля 2022 года</a:t>
            </a:r>
            <a:endParaRPr lang="ru-RU" sz="2800" b="1" dirty="0"/>
          </a:p>
          <a:p>
            <a:endParaRPr lang="ru-RU" dirty="0"/>
          </a:p>
        </p:txBody>
      </p:sp>
      <p:pic>
        <p:nvPicPr>
          <p:cNvPr id="4" name="Рисунок 3" descr="C:\Users\User\Desktop\gerb_belgorodskoy_oblasti_gerbmaster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1020321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802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57200">
              <a:lnSpc>
                <a:spcPct val="115000"/>
              </a:lnSpc>
            </a:pPr>
            <a: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Calibri"/>
              </a:rPr>
              <a:t>Уточнили, какие заказчики не составляют отчет по итогам года (статья 30)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Старая редакция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150840"/>
          </a:xfrm>
        </p:spPr>
        <p:txBody>
          <a:bodyPr>
            <a:normAutofit/>
          </a:bodyPr>
          <a:lstStyle/>
          <a:p>
            <a:pPr indent="0" algn="just">
              <a:spcBef>
                <a:spcPts val="110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Calibri"/>
              </a:rPr>
              <a:t>По итогам года заказчик обязан составить отчет об объеме закупок у субъектов малого предпринимательства, социально ориентированных некоммерческих организаций, предусмотренных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частью 2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Calibri"/>
              </a:rPr>
              <a:t>настоящей </a:t>
            </a:r>
            <a:r>
              <a:rPr lang="ru-RU" sz="1600" dirty="0">
                <a:solidFill>
                  <a:srgbClr val="000000"/>
                </a:solidFill>
                <a:latin typeface="Times New Roman"/>
                <a:ea typeface="Calibri"/>
              </a:rPr>
              <a:t>статьи, и до 1 апреля года, следующего за отчетным годом, разместить такой отчет в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Calibri"/>
              </a:rPr>
              <a:t>ЕИС.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Новая редакция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420888"/>
            <a:ext cx="4041775" cy="4032448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Calibri"/>
              </a:rPr>
              <a:t>По итогам года заказчик (</a:t>
            </a:r>
            <a:r>
              <a:rPr lang="ru-RU" sz="1600" b="1" dirty="0">
                <a:solidFill>
                  <a:srgbClr val="000000"/>
                </a:solidFill>
                <a:latin typeface="Times New Roman"/>
                <a:ea typeface="Calibri"/>
              </a:rPr>
              <a:t>за исключением заказчика, включенного в перечень, предусмотренный пунктом 5 части 11 статьи 24 настоящего Федерального закона</a:t>
            </a:r>
            <a:r>
              <a:rPr lang="ru-RU" sz="1600" dirty="0">
                <a:solidFill>
                  <a:srgbClr val="000000"/>
                </a:solidFill>
                <a:latin typeface="Times New Roman"/>
                <a:ea typeface="Calibri"/>
              </a:rPr>
              <a:t>) обязан составить отчет об объеме закупок у субъектов малого предпринимательства, социально ориентированных некоммерческих организаций, предусмотренных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частью 2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Calibri"/>
              </a:rPr>
              <a:t>настоящей </a:t>
            </a:r>
            <a:r>
              <a:rPr lang="ru-RU" sz="1600" dirty="0">
                <a:solidFill>
                  <a:srgbClr val="000000"/>
                </a:solidFill>
                <a:latin typeface="Times New Roman"/>
                <a:ea typeface="Calibri"/>
              </a:rPr>
              <a:t>статьи, и до 1 апреля года, следующего за отчетным годом, разместить такой отчет в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Calibri"/>
              </a:rPr>
              <a:t>ЕИС.</a:t>
            </a:r>
          </a:p>
          <a:p>
            <a:pPr marL="114300" indent="0" algn="just">
              <a:buNone/>
            </a:pPr>
            <a:r>
              <a:rPr lang="en-US" sz="1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!!! </a:t>
            </a:r>
            <a:r>
              <a:rPr lang="ru-RU" sz="1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заказчики</a:t>
            </a:r>
            <a:r>
              <a:rPr lang="ru-RU" sz="1400" i="1" dirty="0">
                <a:solidFill>
                  <a:srgbClr val="000000"/>
                </a:solidFill>
                <a:latin typeface="Times New Roman"/>
                <a:ea typeface="Times New Roman"/>
              </a:rPr>
              <a:t>, в отношении которых введены санкции и (или) в отношении которых введены меры ограничительного характера</a:t>
            </a:r>
            <a:endParaRPr lang="ru-RU" sz="1400" i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114300" indent="0" algn="just">
              <a:buNone/>
            </a:pPr>
            <a:endParaRPr lang="ru-RU" sz="16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114300" indent="0" algn="just">
              <a:buNone/>
            </a:pPr>
            <a:endParaRPr lang="ru-RU" sz="16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114300" indent="0" algn="just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12950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60672" cy="1039427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</a:pPr>
            <a:r>
              <a:rPr lang="ru-RU" sz="2800" b="1" dirty="0" smtClean="0">
                <a:latin typeface="Calibri"/>
                <a:ea typeface="Times New Roman"/>
              </a:rPr>
              <a:t/>
            </a:r>
            <a:br>
              <a:rPr lang="ru-RU" sz="2800" b="1" dirty="0" smtClean="0">
                <a:latin typeface="Calibri"/>
                <a:ea typeface="Times New Roman"/>
              </a:rPr>
            </a:br>
            <a:r>
              <a:rPr lang="ru-RU" sz="2800" b="1" dirty="0" smtClean="0">
                <a:solidFill>
                  <a:schemeClr val="tx1"/>
                </a:solidFill>
                <a:latin typeface="Calibri"/>
                <a:ea typeface="Times New Roman"/>
              </a:rPr>
              <a:t>Изменили срок оплаты по контрактам (статья 34. контракт)</a:t>
            </a:r>
            <a:br>
              <a:rPr lang="ru-RU" sz="2800" b="1" dirty="0" smtClean="0">
                <a:solidFill>
                  <a:schemeClr val="tx1"/>
                </a:solidFill>
                <a:latin typeface="Calibri"/>
                <a:ea typeface="Times New Roman"/>
              </a:rPr>
            </a:b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73563"/>
          </a:xfrm>
        </p:spPr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	Если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закупку объявили с 1 января по 30 апреля 2022 года включительно срок оплаты в большинстве случаев составит: не более 15 рабочих дней с даты подписания заказчиком документа о приемке.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	При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этом до 1 мая 2022 года при закупках у СМП и СОНКО нужно устанавливать срок в 10 рабочих дней.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	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Если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закупку объявили с 1 мая 2022 года срок оплаты должен быть не более 7 рабочих дней (в том числе и для СМП и СОНКО).</a:t>
            </a:r>
            <a:endParaRPr lang="ru-RU" sz="1800" b="1" dirty="0">
              <a:latin typeface="Calibri"/>
              <a:ea typeface="Calibri"/>
              <a:cs typeface="Times New Roman"/>
            </a:endParaRPr>
          </a:p>
          <a:p>
            <a:pPr marL="0"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93A299">
                    <a:lumMod val="75000"/>
                  </a:srgbClr>
                </a:solidFill>
                <a:latin typeface="Calibri"/>
                <a:ea typeface="Times New Roman"/>
              </a:rPr>
              <a:t/>
            </a:r>
            <a:br>
              <a:rPr lang="ru-RU" sz="2800" b="1" dirty="0" smtClean="0">
                <a:solidFill>
                  <a:srgbClr val="93A299">
                    <a:lumMod val="75000"/>
                  </a:srgbClr>
                </a:solidFill>
                <a:latin typeface="Calibri"/>
                <a:ea typeface="Times New Roman"/>
              </a:rPr>
            </a:br>
            <a:r>
              <a:rPr lang="ru-RU" sz="2800" b="1" dirty="0" smtClean="0">
                <a:solidFill>
                  <a:schemeClr val="tx1"/>
                </a:solidFill>
                <a:latin typeface="Calibri"/>
                <a:ea typeface="Times New Roman"/>
              </a:rPr>
              <a:t>Изменили </a:t>
            </a:r>
            <a:r>
              <a:rPr lang="ru-RU" sz="2800" b="1" dirty="0">
                <a:solidFill>
                  <a:schemeClr val="tx1"/>
                </a:solidFill>
                <a:latin typeface="Calibri"/>
                <a:ea typeface="Times New Roman"/>
              </a:rPr>
              <a:t>срок оплаты по контрактам (статья 34. контракт)</a:t>
            </a:r>
            <a:br>
              <a:rPr lang="ru-RU" sz="2800" b="1" dirty="0">
                <a:solidFill>
                  <a:schemeClr val="tx1"/>
                </a:solidFill>
                <a:latin typeface="Calibri"/>
                <a:ea typeface="Times New Roman"/>
              </a:rPr>
            </a:b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Есть </a:t>
            </a: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исключения!!! 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Так, срок составит 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более 10 рабочих дней</a:t>
            </a:r>
            <a:r>
              <a:rPr lang="ru-RU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даты подписания документа о приемке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если приемку оформляют без ЕИС.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Так, срок составит 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более 10 рабочих дней</a:t>
            </a:r>
            <a:r>
              <a:rPr lang="ru-RU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даты подписания документа о приемке</a:t>
            </a: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если 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соответствии с законодательством Российской Федерации расчеты по контракту или расчеты по контракту в части выплаты аванса подлежат казначейскому сопровождению.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0" algn="just">
              <a:spcBef>
                <a:spcPts val="1100"/>
              </a:spcBef>
              <a:spcAft>
                <a:spcPts val="0"/>
              </a:spcAft>
              <a:buNone/>
            </a:pPr>
            <a:endParaRPr lang="ru-RU" sz="1400" b="1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114300" indent="0">
              <a:buNone/>
            </a:pP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97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93A299">
                    <a:lumMod val="75000"/>
                  </a:srgbClr>
                </a:solidFill>
                <a:latin typeface="Calibri"/>
                <a:ea typeface="Times New Roman"/>
              </a:rPr>
              <a:t/>
            </a:r>
            <a:br>
              <a:rPr lang="ru-RU" sz="2800" b="1" dirty="0" smtClean="0">
                <a:solidFill>
                  <a:srgbClr val="93A299">
                    <a:lumMod val="75000"/>
                  </a:srgbClr>
                </a:solidFill>
                <a:latin typeface="Calibri"/>
                <a:ea typeface="Times New Roman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Изменили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срок оплаты по контрактам (статья 34. контракт)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r>
              <a:rPr lang="ru-RU" sz="18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Для заказчиков </a:t>
            </a:r>
            <a:r>
              <a:rPr lang="ru-RU" sz="18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не являющихся федеральными органами исполнительной власти, автономными и бюджетными учреждениями, созданными Российской Федерацией</a:t>
            </a:r>
            <a:r>
              <a:rPr lang="ru-RU" sz="18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установили </a:t>
            </a:r>
            <a:r>
              <a:rPr lang="ru-RU" sz="18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переходный период.</a:t>
            </a:r>
            <a:endParaRPr lang="ru-RU" sz="1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sz="1800" dirty="0">
                <a:latin typeface="Times New Roman"/>
                <a:ea typeface="Calibri"/>
                <a:cs typeface="Times New Roman"/>
              </a:rPr>
              <a:t>положения, касающиеся срока оплаты поставленного товара, выполненной работы (ее результатов), оказанной услуги, составляющего не более семи рабочих дней с даты подписания заказчиком документа о приемке, применяются </a:t>
            </a:r>
            <a:r>
              <a:rPr lang="ru-RU" sz="18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 </a:t>
            </a:r>
            <a:r>
              <a:rPr lang="ru-RU" sz="18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1 июля 2022 года</a:t>
            </a:r>
            <a:r>
              <a:rPr lang="ru-RU" sz="1800" dirty="0">
                <a:latin typeface="Times New Roman"/>
                <a:ea typeface="Calibri"/>
                <a:cs typeface="Times New Roman"/>
              </a:rPr>
              <a:t> при определении такими заказчиками поставщиков (подрядчиков, исполнителей), если извещения об осуществлении закупок размещены в </a:t>
            </a:r>
            <a:r>
              <a:rPr lang="ru-RU" sz="1800" dirty="0" smtClean="0">
                <a:latin typeface="Times New Roman"/>
                <a:ea typeface="Calibri"/>
                <a:cs typeface="Times New Roman"/>
              </a:rPr>
              <a:t>ЕИС либо </a:t>
            </a:r>
            <a:r>
              <a:rPr lang="ru-RU" sz="1800" dirty="0">
                <a:latin typeface="Times New Roman"/>
                <a:ea typeface="Calibri"/>
                <a:cs typeface="Times New Roman"/>
              </a:rPr>
              <a:t>приглашения принять участие в закупках направлены с 1 июля 2022 года, или при заключении такими заказчиками с 1 июля 2022 года контрактов с единственными поставщиками (подрядчиками, исполнителями</a:t>
            </a:r>
            <a:r>
              <a:rPr lang="ru-RU" sz="1800" dirty="0" smtClean="0">
                <a:latin typeface="Times New Roman"/>
                <a:ea typeface="Calibri"/>
                <a:cs typeface="Times New Roman"/>
              </a:rPr>
              <a:t>).</a:t>
            </a: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endParaRPr lang="ru-RU" sz="1100" dirty="0">
              <a:latin typeface="Calibri"/>
              <a:ea typeface="Calibri"/>
              <a:cs typeface="Times New Roman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1500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38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100" b="1" dirty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100" b="1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Calibri"/>
                <a:ea typeface="Times New Roman"/>
              </a:rPr>
              <a:t>Изменили </a:t>
            </a:r>
            <a:r>
              <a:rPr lang="ru-RU" sz="2800" b="1" dirty="0">
                <a:solidFill>
                  <a:schemeClr val="tx1"/>
                </a:solidFill>
                <a:latin typeface="Calibri"/>
                <a:ea typeface="Times New Roman"/>
              </a:rPr>
              <a:t>срок оплаты по контрактам (статья 34. контракт)</a:t>
            </a:r>
            <a:br>
              <a:rPr lang="ru-RU" sz="2800" b="1" dirty="0">
                <a:solidFill>
                  <a:schemeClr val="tx1"/>
                </a:solidFill>
                <a:latin typeface="Calibri"/>
                <a:ea typeface="Times New Roman"/>
              </a:rPr>
            </a:br>
            <a:r>
              <a:rPr lang="ru-RU" sz="31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1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600" dirty="0">
                <a:latin typeface="Calibri"/>
                <a:ea typeface="Times New Roman"/>
              </a:rPr>
              <a:t> </a:t>
            </a:r>
            <a:br>
              <a:rPr lang="ru-RU" sz="3600" dirty="0">
                <a:latin typeface="Calibri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Срок оплаты заказчиком,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не являющимся федеральным органом исполнительной власти, автономным и бюджетным учреждением, созданным Российской Федерацией,</a:t>
            </a: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поставленного товара, выполненной работы (ее результатов), оказанной услуги, отдельных этапов исполнения контракта по контракту, заключенному по результатам определения поставщика (подрядчика, исполнителя), извещение об осуществлении закупки по которому размещено в </a:t>
            </a:r>
            <a:r>
              <a:rPr lang="ru-RU" sz="1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ЕИС </a:t>
            </a: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либо приглашения принять участие в закупке по которому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направлены с 1 мая по 30 июня 2022</a:t>
            </a: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года включительно, или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заключенному с 1 мая по 30 июня 2022 года</a:t>
            </a: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включительно с единственным поставщиком (подрядчиком, исполнителем), должен составлять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не более пятнадцати рабочих дней</a:t>
            </a: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с даты подписания заказчиком документа о приемке,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за исключением случаев</a:t>
            </a: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, если</a:t>
            </a:r>
            <a:r>
              <a:rPr lang="ru-RU" sz="1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:</a:t>
            </a: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1) иной срок оплаты установлен законодательством Российской Федерации;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2) оформление документа о приемке осуществляется без использования единой информационной системы, при этом срок оплаты должен составлять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не более десяти рабочих дней </a:t>
            </a: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 даты подписания документа о приемке;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3) контракт заключен по результатам определения поставщика (подрядчика, исполнителя) в соответствии с </a:t>
            </a:r>
            <a:r>
              <a:rPr lang="ru-RU" sz="1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пунктом 1 части 1 статьи 30 указанного </a:t>
            </a: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Федерального закона, при этом срок оплаты должен составлять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не более десяти рабочих дней </a:t>
            </a:r>
            <a:r>
              <a:rPr lang="ru-RU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 даты подписания документа о приемке.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1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114300" indent="0">
              <a:spcBef>
                <a:spcPts val="0"/>
              </a:spcBef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66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Изменили срок оплаты по контрактам (статья 34. контракт)</a:t>
            </a:r>
            <a:b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977091"/>
              </p:ext>
            </p:extLst>
          </p:nvPr>
        </p:nvGraphicFramePr>
        <p:xfrm>
          <a:off x="457200" y="1752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размещения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извещения (направления приглашения, заключения контракта с единственным)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для общего случая</a:t>
                      </a:r>
                    </a:p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с даты подписания заказчиком документа о приемке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для СМП и СОНКО</a:t>
                      </a:r>
                    </a:p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с даты подписания заказчиком документа о приемке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если оформление документа о приемке осуществляется без ЕИС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</a:rPr>
                        <a:t>с 1 мая по 30 июня 2022 года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не более 15 рабочих дней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не более 10 рабочих дней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не более 10 рабочих дней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С 1 июля 2022 года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не более 7 </a:t>
                      </a:r>
                    </a:p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рабочих дней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не более 7 </a:t>
                      </a:r>
                    </a:p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рабочих дней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не более 10 рабочих дней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2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Уточнили содержание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извещения</a:t>
            </a:r>
            <a:b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(статья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42.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</a:rPr>
              <a:t>Извещение </a:t>
            </a:r>
            <a:r>
              <a:rPr lang="ru-RU" sz="2000" b="1" dirty="0">
                <a:solidFill>
                  <a:schemeClr val="tx1"/>
                </a:solidFill>
                <a:latin typeface="Times New Roman"/>
              </a:rPr>
              <a:t>об осуществлении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</a:rPr>
              <a:t>закупки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)</a:t>
            </a:r>
            <a:endParaRPr lang="ru-RU" sz="16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5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Извещение  должно содержать: 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	</a:t>
            </a:r>
            <a:r>
              <a:rPr lang="ru-RU" sz="15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требования</a:t>
            </a:r>
            <a:r>
              <a:rPr lang="ru-RU" sz="1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предъявляемые к участникам закупки в соответствии с </a:t>
            </a:r>
            <a:r>
              <a:rPr lang="ru-RU" sz="15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частью 1 статьи 31</a:t>
            </a:r>
            <a:r>
              <a:rPr lang="ru-RU" sz="1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Федерального закона № 44-ФЗ </a:t>
            </a:r>
            <a:r>
              <a:rPr lang="ru-RU" sz="15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(ранее был п. 1 ч. 1 ст. 31</a:t>
            </a:r>
            <a:r>
              <a:rPr lang="ru-RU" sz="15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</a:t>
            </a:r>
            <a:endParaRPr lang="ru-RU" sz="15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5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	информация </a:t>
            </a:r>
            <a:r>
              <a:rPr lang="ru-RU" sz="15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 казначейском сопровождении</a:t>
            </a:r>
            <a:r>
              <a:rPr lang="ru-RU" sz="1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(если в соответствии с законодательством Российской Федерации расчеты по контракту или расчеты по контракту в части выплаты аванса подлежат казначейскому сопровождению).</a:t>
            </a:r>
            <a:endParaRPr lang="ru-RU" sz="15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5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	Изменили </a:t>
            </a:r>
            <a:r>
              <a:rPr lang="ru-RU" sz="1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требование к оформлению </a:t>
            </a:r>
            <a:r>
              <a:rPr lang="ru-RU" sz="15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«Обоснования </a:t>
            </a:r>
            <a:r>
              <a:rPr lang="ru-RU" sz="1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начальной (максимальной) цены </a:t>
            </a:r>
            <a:r>
              <a:rPr lang="ru-RU" sz="15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контракта», </a:t>
            </a:r>
            <a:r>
              <a:rPr lang="ru-RU" sz="1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которое является приложением к Извещению.</a:t>
            </a:r>
            <a:endParaRPr lang="ru-RU" sz="15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Если заказчик не осуществляет деятельность на территории иностранного государства,  в документе </a:t>
            </a:r>
            <a:r>
              <a:rPr lang="ru-RU" sz="15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требуется указывать</a:t>
            </a:r>
            <a:r>
              <a:rPr lang="ru-RU" sz="1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информацию о валюте, используемой для определения и обоснования начальной (максимальной) цены контракта, для оплаты поставленного товара, выполненной работы, оказанной услуги, и порядок применения официального курса иностранной валюты к рублю Российской Федерации, установленного Центральным банком Российской Федерации и используемого при оплате поставленного товара, выполненной работы, оказанной услуги. </a:t>
            </a:r>
            <a:endParaRPr lang="ru-RU" sz="15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36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Уточнили </a:t>
            </a:r>
            <a:r>
              <a:rPr lang="ru-RU" sz="2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содержание заявки на закупку (статья </a:t>
            </a:r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43. </a:t>
            </a:r>
            <a:r>
              <a:rPr lang="ru-RU" sz="2400" b="1" dirty="0" smtClean="0">
                <a:solidFill>
                  <a:schemeClr val="tx1"/>
                </a:solidFill>
                <a:latin typeface="Times New Roman"/>
              </a:rPr>
              <a:t>Заявка </a:t>
            </a:r>
            <a:r>
              <a:rPr lang="ru-RU" sz="2400" b="1" dirty="0">
                <a:solidFill>
                  <a:schemeClr val="tx1"/>
                </a:solidFill>
                <a:latin typeface="Times New Roman"/>
              </a:rPr>
              <a:t>на участие в </a:t>
            </a:r>
            <a:r>
              <a:rPr lang="ru-RU" sz="2400" b="1" dirty="0" smtClean="0">
                <a:solidFill>
                  <a:schemeClr val="tx1"/>
                </a:solidFill>
                <a:latin typeface="Times New Roman"/>
              </a:rPr>
              <a:t>закупке</a:t>
            </a:r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)</a:t>
            </a:r>
            <a:endParaRPr lang="ru-RU" sz="18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Calibri"/>
                <a:ea typeface="Times New Roman"/>
              </a:rPr>
              <a:t>	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Для участия в конкурентном способе заявка на участие в закупке должна содержать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идентификационный номер налогоплательщика (при наличии)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членов коллегиального исполнительного органа,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лица, исполняющего функции единоличного исполнительного органа,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 управляющего (при наличии),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управляющей организации (при наличии),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участников (членов) корпоративного юридического лица, владеющих более чем двадцатью пятью процентами акций (долей, паев) корпоративного юридического лица,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учредителей унитарного юридического лица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или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соответствии с законодательством соответствующего иностранного государства аналог идентификационного номера налогоплательщика таких лиц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indent="0" algn="just">
              <a:spcBef>
                <a:spcPts val="1100"/>
              </a:spcBef>
              <a:spcAft>
                <a:spcPts val="0"/>
              </a:spcAft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41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Уточнили содержание заявки на участие в электронном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конкурсе</a:t>
            </a:r>
            <a:br>
              <a:rPr lang="ru-RU" sz="20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(статья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48.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</a:rPr>
              <a:t>Проведение </a:t>
            </a:r>
            <a:r>
              <a:rPr lang="ru-RU" sz="2000" b="1" dirty="0">
                <a:solidFill>
                  <a:schemeClr val="tx1"/>
                </a:solidFill>
                <a:latin typeface="Times New Roman"/>
              </a:rPr>
              <a:t>электронного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</a:rPr>
              <a:t>конкурса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lang="ru-RU" sz="20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indent="0" algn="just">
              <a:lnSpc>
                <a:spcPct val="115000"/>
              </a:lnSpc>
              <a:spcBef>
                <a:spcPts val="1050"/>
              </a:spcBef>
              <a:spcAft>
                <a:spcPts val="0"/>
              </a:spcAft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Calibri"/>
              </a:rPr>
              <a:t>Случаи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Calibri"/>
              </a:rPr>
              <a:t>, когда </a:t>
            </a:r>
            <a:r>
              <a:rPr lang="ru-RU" sz="2200" dirty="0" smtClean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Calibri"/>
              </a:rPr>
              <a:t>электронный конкурс проводится </a:t>
            </a:r>
            <a:r>
              <a:rPr lang="ru-RU" sz="2200" dirty="0" smtClean="0">
                <a:solidFill>
                  <a:prstClr val="black"/>
                </a:solidFill>
                <a:latin typeface="Times New Roman"/>
                <a:ea typeface="Calibri"/>
              </a:rPr>
              <a:t>с учетом особенностей (</a:t>
            </a:r>
            <a:r>
              <a:rPr lang="ru-RU" sz="22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заявка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</a:rPr>
              <a:t>состоит из второй и третьей </a:t>
            </a:r>
            <a:r>
              <a:rPr lang="ru-RU" sz="2200" dirty="0" smtClean="0">
                <a:solidFill>
                  <a:prstClr val="black"/>
                </a:solidFill>
                <a:latin typeface="Times New Roman"/>
                <a:ea typeface="Times New Roman"/>
              </a:rPr>
              <a:t>частей) – ч. 19 ст. 48 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Calibri"/>
              </a:rPr>
              <a:t>:</a:t>
            </a:r>
          </a:p>
          <a:p>
            <a:pPr indent="0" algn="just">
              <a:lnSpc>
                <a:spcPct val="115000"/>
              </a:lnSpc>
              <a:spcBef>
                <a:spcPts val="1050"/>
              </a:spcBef>
              <a:spcAft>
                <a:spcPts val="0"/>
              </a:spcAft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/>
                <a:ea typeface="Calibri"/>
              </a:rPr>
              <a:t>- если 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Calibri"/>
              </a:rPr>
              <a:t>в извещении об осуществлении закупки не установлены критерии оценки, такие как </a:t>
            </a: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</a:rPr>
              <a:t>расходы на эксплуатацию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</a:rPr>
              <a:t> и ремонт товаров, использование результатов работ; </a:t>
            </a: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</a:rPr>
              <a:t>качественные, функциональные и экологические характеристики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</a:rPr>
              <a:t> объекта 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закупки</a:t>
            </a:r>
          </a:p>
          <a:p>
            <a:pPr indent="0" algn="just">
              <a:lnSpc>
                <a:spcPct val="115000"/>
              </a:lnSpc>
              <a:spcBef>
                <a:spcPts val="1050"/>
              </a:spcBef>
              <a:spcAft>
                <a:spcPts val="0"/>
              </a:spcAft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- если 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Calibri"/>
              </a:rPr>
              <a:t>в 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Calibri"/>
              </a:rPr>
              <a:t>описание объекта закупки 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Calibri"/>
              </a:rPr>
              <a:t>включена проектной 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Calibri"/>
              </a:rPr>
              <a:t>документации, или типовой проектной документации, или сметы на капитальный ремонт объекта капитального строительства </a:t>
            </a:r>
            <a:endParaRPr lang="ru-RU" sz="2200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pPr marL="685800" indent="-342900" algn="just">
              <a:lnSpc>
                <a:spcPct val="115000"/>
              </a:lnSpc>
              <a:spcBef>
                <a:spcPts val="1050"/>
              </a:spcBef>
              <a:spcAft>
                <a:spcPts val="0"/>
              </a:spcAft>
              <a:buFontTx/>
              <a:buChar char="-"/>
            </a:pP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Вторая 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</a:rPr>
              <a:t>часть должна также содержать:</a:t>
            </a:r>
            <a:endParaRPr lang="ru-RU" sz="2200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характеристики предлагаемого участником закупки товара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соответствующие показателям, установленным в описании объекта закупки, товарный знак (при наличии у товара товарного знака)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(за исключением случая включения заказчиком в соответствии с пунктом 8 части 1 статьи 33 настоящего Федерального закона в описание объекта закупки проектной документации, или типовой проектной документации, или сметы на капитальный ремонт объекта капитального строительства)</a:t>
            </a:r>
            <a:r>
              <a:rPr lang="ru-RU" dirty="0">
                <a:latin typeface="Times New Roman"/>
                <a:ea typeface="Calibri"/>
                <a:cs typeface="Times New Roman"/>
              </a:rPr>
              <a:t>;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наименование страны происхождения товара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 соответствии с общероссийским классификатором, используемым для идентификации.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802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Изменили </a:t>
            </a:r>
            <a:r>
              <a:rPr lang="ru-RU" sz="2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процедурные сроки </a:t>
            </a:r>
            <a:r>
              <a:rPr lang="ru-RU" sz="24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</a:br>
            <a:endParaRPr lang="ru-RU" sz="18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cap="all" dirty="0" smtClean="0">
                <a:solidFill>
                  <a:prstClr val="black"/>
                </a:solidFill>
                <a:latin typeface="Times New Roman"/>
                <a:ea typeface="+mj-ea"/>
                <a:cs typeface="+mj-cs"/>
              </a:rPr>
              <a:t>Проведение </a:t>
            </a:r>
            <a:r>
              <a:rPr lang="ru-RU" sz="1600" b="1" cap="all" dirty="0">
                <a:solidFill>
                  <a:prstClr val="black"/>
                </a:solidFill>
                <a:latin typeface="Times New Roman"/>
                <a:ea typeface="+mj-ea"/>
                <a:cs typeface="+mj-cs"/>
              </a:rPr>
              <a:t>электронного запроса </a:t>
            </a:r>
            <a:r>
              <a:rPr lang="ru-RU" sz="1600" b="1" cap="all" dirty="0" smtClean="0">
                <a:solidFill>
                  <a:prstClr val="black"/>
                </a:solidFill>
                <a:latin typeface="Times New Roman"/>
                <a:ea typeface="+mj-ea"/>
                <a:cs typeface="+mj-cs"/>
              </a:rPr>
              <a:t>котировок ( статья 50)</a:t>
            </a:r>
            <a:endParaRPr lang="ru-RU" sz="1600" b="1" cap="all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По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результатам проведения электронного запроса котировок заказчик формирует и размещает в единой информационной системе и на электронной площадке (с использованием единой информационной системы) без своей подписи проект контракта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не позднее одного рабочего дня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следующего за днем размещения в единой информационной системе протокола подведения итогов определения поставщика (подрядчика, исполнителя).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i="1" dirty="0">
                <a:latin typeface="Times New Roman"/>
                <a:ea typeface="Times New Roman"/>
                <a:cs typeface="Times New Roman"/>
              </a:rPr>
              <a:t>Ранее было не позднее 3 часов</a:t>
            </a:r>
            <a:r>
              <a:rPr lang="ru-RU" sz="1600" i="1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lvl="0" indent="0" algn="just">
              <a:lnSpc>
                <a:spcPct val="115000"/>
              </a:lnSpc>
              <a:buClr>
                <a:srgbClr val="93A299"/>
              </a:buClr>
              <a:buNone/>
            </a:pPr>
            <a:r>
              <a:rPr lang="ru-RU" sz="1600" b="1" cap="all" dirty="0" smtClean="0">
                <a:solidFill>
                  <a:prstClr val="black"/>
                </a:solidFill>
                <a:latin typeface="Times New Roman"/>
              </a:rPr>
              <a:t>Изменение, расторжение контракта (статья 95)</a:t>
            </a:r>
            <a:endParaRPr lang="ru-RU" sz="1600" b="1" cap="all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Заказчик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не позднее двух рабочих дней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следующих за днем вступления в силу решения заказчика об одностороннем отказе от исполнения контракта в связи с неисполнением или ненадлежащим исполнением поставщиком (подрядчиком, исполнителем) обязательств, предусмотренных контрактом, направляет обращение о включении информации о поставщике (подрядчике, исполнителе) в реестр недобросовестных поставщиков (подрядчиков, исполнителей). 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i="1" dirty="0">
                <a:latin typeface="Times New Roman"/>
                <a:ea typeface="Times New Roman"/>
                <a:cs typeface="Times New Roman"/>
              </a:rPr>
              <a:t>Ранее было в день вступления.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spcBef>
                <a:spcPts val="0"/>
              </a:spcBef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98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cap="none" dirty="0">
                <a:solidFill>
                  <a:srgbClr val="564B3C"/>
                </a:solidFill>
                <a:latin typeface="Times New Roman"/>
                <a:ea typeface="Calibri"/>
                <a:cs typeface="+mn-cs"/>
              </a:rPr>
              <a:t>Федеральный закон от 16.04.2022 N 104-ФЗ «О внесении изменений в отдельные законодательные акты Российской Федерации»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spcBef>
                <a:spcPts val="1100"/>
              </a:spcBef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	Федеральный 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закон от 16.04.2022 N 104-ФЗ «О внесении изменений в отдельные законодательные акты Российской Федерации»  внес ряд изменений в Федеральный закон от 05.04.2013 N 44-ФЗ «О контрактной системе в сфере закупок товаров, работ, услуг для обеспечения государственных и муниципальных нужд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Документ вступил в силу со дня официального опубликования, за исключением отдельных положений, вступающих в силу в иные сроки (опубликован на Официальном интернет-портале правовой информации http://pravo.gov.ru - 16.04.2022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).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Рассмотрим основные изменения, 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вступившие в силу с 16 апреля 2022 года.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837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Изменили порядок включения информации в реестр контрактов, заключенных заказчиками</a:t>
            </a:r>
            <a:b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(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статья 103.</a:t>
            </a:r>
            <a:r>
              <a:rPr lang="ru-RU" sz="1600" b="1" dirty="0">
                <a:solidFill>
                  <a:prstClr val="black"/>
                </a:solidFill>
                <a:latin typeface="Times New Roman"/>
              </a:rPr>
              <a:t> Реестр контрактов, заключенных заказчиками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)</a:t>
            </a:r>
            <a:endParaRPr lang="ru-RU" dirty="0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375146"/>
              </p:ext>
            </p:extLst>
          </p:nvPr>
        </p:nvGraphicFramePr>
        <p:xfrm>
          <a:off x="457200" y="1752600"/>
          <a:ext cx="8229600" cy="2694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656"/>
                <a:gridCol w="2880320"/>
                <a:gridCol w="25306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Старая </a:t>
                      </a:r>
                      <a:r>
                        <a:rPr lang="ru-RU" dirty="0" smtClean="0"/>
                        <a:t>редакция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Новая редакция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Пояснение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реестр контрактов </a:t>
                      </a:r>
                      <a:r>
                        <a:rPr lang="ru-RU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включаются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следующие информация и документы: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наименование, </a:t>
                      </a:r>
                      <a:r>
                        <a:rPr lang="ru-RU" sz="1600" strike="sng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фирменное наименование (при наличии)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, место нахождения (для юридического лица)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реестр контрактов </a:t>
                      </a:r>
                      <a:r>
                        <a:rPr lang="ru-RU" sz="160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включаются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следующие информация и документы: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наименование, место нахождения (для юридического лица)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Требование о включении в реестр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фирменного наименования (при наличии)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исключено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403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Изменили порядок включения информации в реестр контрактов, заключенных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заказчиками</a:t>
            </a:r>
            <a:b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(</a:t>
            </a:r>
            <a:r>
              <a:rPr lang="ru-RU" sz="16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статья </a:t>
            </a:r>
            <a:r>
              <a:rPr lang="ru-RU" sz="16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103.</a:t>
            </a:r>
            <a:r>
              <a:rPr lang="ru-RU" sz="1600" b="1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/>
              </a:rPr>
              <a:t>Реестр контрактов, заключенных </a:t>
            </a:r>
            <a:r>
              <a:rPr lang="ru-RU" sz="1600" b="1" dirty="0" smtClean="0">
                <a:solidFill>
                  <a:schemeClr val="tx1"/>
                </a:solidFill>
                <a:latin typeface="Times New Roman"/>
              </a:rPr>
              <a:t>заказчиками</a:t>
            </a:r>
            <a:r>
              <a:rPr lang="ru-RU" sz="16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)</a:t>
            </a:r>
            <a:endParaRPr lang="ru-RU" sz="16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40196"/>
              </p:ext>
            </p:extLst>
          </p:nvPr>
        </p:nvGraphicFramePr>
        <p:xfrm>
          <a:off x="457200" y="1752600"/>
          <a:ext cx="8229600" cy="4931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672"/>
                <a:gridCol w="3600400"/>
                <a:gridCol w="16665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Старая редакция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Новая редакция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Пояснение</a:t>
                      </a:r>
                      <a:endParaRPr lang="ru-RU" dirty="0"/>
                    </a:p>
                  </a:txBody>
                  <a:tcPr/>
                </a:tc>
              </a:tr>
              <a:tr h="23856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Информация, указанная в пунктах 10,11 и 13 части 2 настоящей статьи, направляется … </a:t>
                      </a:r>
                      <a:r>
                        <a:rPr lang="ru-RU" sz="13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течение пяти рабочих дней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 даты соответственно исполнения контракта (отдельного этапа исполнения контракта), расторжения контракта.</a:t>
                      </a:r>
                      <a:endParaRPr lang="ru-RU" sz="13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…информация, указанная в пунктах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 (информация об исполнении)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и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11 (информация о расторжении)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части 2 настоящей статьи, </a:t>
                      </a:r>
                      <a:r>
                        <a:rPr lang="ru-RU" sz="13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не позднее </a:t>
                      </a:r>
                      <a:r>
                        <a:rPr lang="ru-RU" sz="13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5 рабочих </a:t>
                      </a:r>
                      <a:r>
                        <a:rPr lang="ru-RU" sz="13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дней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со дня, следующего за днем соответственно исполнения контракта (отдельного этапа исполнения контракта), расторжения контракта, а информация, предусмотренная пунктом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13 (информация о приемке) части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 настоящей статьи, не позднее </a:t>
                      </a:r>
                      <a:r>
                        <a:rPr lang="ru-RU" sz="13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  </a:t>
                      </a:r>
                      <a:r>
                        <a:rPr lang="ru-RU" sz="13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рабочего дня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со дня, следующего за днем подписания документа о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приемке</a:t>
                      </a:r>
                      <a:r>
                        <a:rPr lang="ru-RU" sz="1300" b="0" i="0" u="none" strike="noStrike" baseline="0" dirty="0" smtClean="0">
                          <a:latin typeface="Arial"/>
                        </a:rPr>
                        <a:t> </a:t>
                      </a:r>
                      <a:r>
                        <a:rPr lang="ru-RU" sz="13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приложением документа о приемке.</a:t>
                      </a:r>
                    </a:p>
                    <a:p>
                      <a:pPr algn="just"/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ч. 3 ст. 103 - уточнено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какие документы и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какой срок направляется в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реестр, если</a:t>
                      </a:r>
                      <a:r>
                        <a:rPr lang="ru-RU" sz="13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они подписаны без использования ЕИС </a:t>
                      </a:r>
                      <a:endParaRPr lang="ru-RU" sz="13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3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этом, если … подписаны с использованием ЕИС, такие документы, а также информация, содержащаяся в них и подлежащая включению в реестр контрактов, не позднее трех рабочих дней со дня, следующего за днем их подписания, направляется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этом, если … </a:t>
                      </a:r>
                      <a:r>
                        <a:rPr lang="ru-RU" sz="1300" b="1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подписаны с использованием ЕИС</a:t>
                      </a:r>
                      <a:r>
                        <a:rPr lang="ru-RU" sz="13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такие документы, а также информация, содержащаяся в них и подлежащая включению в реестр контрактов, направляется… </a:t>
                      </a:r>
                      <a:r>
                        <a:rPr lang="ru-RU" sz="1300" b="1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трех рабочих дней</a:t>
                      </a:r>
                      <a:r>
                        <a:rPr lang="ru-RU" sz="13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 дня, следующего за днем подписания  таких контрактов, соглашений, решения, </a:t>
                      </a:r>
                      <a:r>
                        <a:rPr lang="ru-RU" sz="1300" b="1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день подписания документа о приемке.</a:t>
                      </a:r>
                    </a:p>
                    <a:p>
                      <a:pPr algn="just"/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ч. 3 ст. 103 - уточнено, какие документы и в какой срок направляется в реестр, если они подписаны с использования ЕИС </a:t>
                      </a:r>
                      <a:endParaRPr kumimoji="0" lang="ru-RU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05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Изменили порядок включения информации в реестр контрактов, заключенных заказчиками</a:t>
            </a:r>
            <a:b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(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статья 103.</a:t>
            </a:r>
            <a:r>
              <a:rPr lang="ru-RU" sz="1600" b="1" dirty="0">
                <a:solidFill>
                  <a:prstClr val="black"/>
                </a:solidFill>
                <a:latin typeface="Times New Roman"/>
              </a:rPr>
              <a:t> Реестр контрактов, заключенных заказчиками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)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590991"/>
              </p:ext>
            </p:extLst>
          </p:nvPr>
        </p:nvGraphicFramePr>
        <p:xfrm>
          <a:off x="457200" y="1752600"/>
          <a:ext cx="8229600" cy="427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4680"/>
                <a:gridCol w="3672408"/>
                <a:gridCol w="15225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Старая редакция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Новая редакция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Пояснение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Федеральный орган исполнительной власти, осуществляющий правоприменительные функции по казначейскому обслуживанию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размещает в единой информационной системе информацию и документы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течение трех рабочих дней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 даты их получения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Федеральный орган исполнительной власти, осуществляющий правоприменительные функции по казначейскому обслуживанию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… размещает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единой информационной системе информацию и документы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течение трех рабочих дней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со дня получения информации и документов, предусмотренных пунктами 1 - 12 и 14 части 2 настоящей статьи,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течение двух рабочих дней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 дня получения информации и документов, предусмотренных пунктом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 (</a:t>
                      </a:r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о приемке)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части 2 </a:t>
                      </a: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настоящей </a:t>
                      </a:r>
                      <a:r>
                        <a:rPr lang="ru-RU" sz="16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статьи</a:t>
                      </a:r>
                    </a:p>
                    <a:p>
                      <a:pPr algn="just"/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4 ст. 103 – сроки размещения документов и информации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скорректиро-ваны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597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342900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Изменили заключительные положения закона (статья 112)</a:t>
            </a:r>
            <a:endParaRPr lang="ru-RU" sz="20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  <a:cs typeface="Times New Roman"/>
              </a:rPr>
              <a:t>До 1 января 2024 года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 предметом контракта может быть одновременно подготовка проектной документации и (или) выполнение инженерных изысканий, выполнение работ по строительству, реконструкции и (или) капитальному ремонту объекта капитального строительства. </a:t>
            </a:r>
            <a:r>
              <a:rPr lang="ru-RU" sz="1400" b="1" dirty="0">
                <a:latin typeface="Times New Roman"/>
                <a:ea typeface="Times New Roman"/>
                <a:cs typeface="Times New Roman"/>
              </a:rPr>
              <a:t>Причем теперь для этого не нужно решение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 Правительства Российской Федерации, высшего исполнительного органа государственной власти субъектов Российской Федерации, местной администрации, утверждающее перечень таких </a:t>
            </a: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объектов ( часть 55 утратила силу).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Times New Roman"/>
                <a:cs typeface="Times New Roman"/>
              </a:rPr>
              <a:t>Новая часть 63.1. До </a:t>
            </a:r>
            <a:r>
              <a:rPr lang="ru-RU" sz="1400" b="1" dirty="0">
                <a:latin typeface="Times New Roman"/>
                <a:ea typeface="Times New Roman"/>
                <a:cs typeface="Times New Roman"/>
              </a:rPr>
              <a:t>1 января 2024 года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 в случае, если проектной документацией объекта капитального строительства предусмотрено оборудование, необходимое для обеспечения эксплуатации такого объекта, предметом контракта наряду с выполнением работ по строительству, реконструкции и (или) капитальному ремонту объекта капитального строительства может являться поставка данного оборудования. В контракте должны быть указаны раздельно: 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1) стоимость работ по строительству, реконструкции и (или) капитальному ремонту объекта капитального строительства; 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indent="342265"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2) стоимость поставки предусмотренного проектной документацией объекта капитального строительства оборудования, необходимого для обеспечения эксплуатации такого объекта капитального строительства. 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15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5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Изменили заключительные положения закона (статья 112)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marR="3619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новая часть 64.1.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До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31 декабря 2022 года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заказчик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вправе не устанавливать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требование обеспечения исполнения контракта, обеспечения гарантийных обязательств в извещении об осуществлении закупки, приглашении, документации о закупке (в случае, если настоящим Федеральным законом предусмотрена документация о закупке), проекте контракта. Положения настоящей части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не применяются, если контрактом предусмотрена выплата аванса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и при этом расчеты в части аванса не подлежат казначейскому сопровождению.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127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Другие изменения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algn="just">
              <a:spcBef>
                <a:spcPts val="1100"/>
              </a:spcBef>
              <a:buClr>
                <a:srgbClr val="93A299"/>
              </a:buClr>
              <a:buNone/>
            </a:pPr>
            <a:r>
              <a:rPr lang="ru-RU" sz="2000" dirty="0">
                <a:solidFill>
                  <a:srgbClr val="564B3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Федеральный закон от 16.04.2022 N </a:t>
            </a:r>
            <a:r>
              <a:rPr lang="ru-RU" sz="2000" dirty="0" smtClean="0">
                <a:solidFill>
                  <a:srgbClr val="564B3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104-ФЗ, от 16.04.2022 № 109-ФЗ внесли </a:t>
            </a:r>
            <a:r>
              <a:rPr lang="ru-RU" sz="2000" dirty="0">
                <a:solidFill>
                  <a:srgbClr val="564B3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ряд изменений в Федеральный закон от 05.04.2013 N 44-ФЗ «О контрактной системе в сфере закупок товаров, работ, услуг для обеспечения государственных и муниципальных нужд»</a:t>
            </a:r>
          </a:p>
          <a:p>
            <a:pPr lvl="0" indent="0" algn="just">
              <a:lnSpc>
                <a:spcPct val="115000"/>
              </a:lnSpc>
              <a:buClr>
                <a:srgbClr val="93A299"/>
              </a:buClr>
              <a:buNone/>
            </a:pPr>
            <a:r>
              <a:rPr lang="ru-RU" sz="2000" dirty="0" smtClean="0">
                <a:solidFill>
                  <a:srgbClr val="564B3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Следующие даты вступления в силу изменений: </a:t>
            </a:r>
          </a:p>
          <a:p>
            <a:pPr lvl="0" indent="449580" algn="just">
              <a:lnSpc>
                <a:spcPct val="115000"/>
              </a:lnSpc>
              <a:buClr>
                <a:srgbClr val="93A299"/>
              </a:buClr>
            </a:pPr>
            <a:r>
              <a:rPr lang="ru-RU" sz="2000" b="1" dirty="0" smtClean="0">
                <a:solidFill>
                  <a:srgbClr val="564B3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01.07.2022 год </a:t>
            </a:r>
            <a:r>
              <a:rPr lang="ru-RU" sz="2000" dirty="0" smtClean="0">
                <a:solidFill>
                  <a:srgbClr val="564B3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изменят условий независимой гарантии, появится типовая форма независимой гарантии</a:t>
            </a:r>
          </a:p>
          <a:p>
            <a:pPr lvl="0" indent="449580" algn="just">
              <a:lnSpc>
                <a:spcPct val="115000"/>
              </a:lnSpc>
              <a:buClr>
                <a:srgbClr val="93A299"/>
              </a:buClr>
            </a:pPr>
            <a:r>
              <a:rPr lang="ru-RU" sz="2000" b="1" dirty="0" smtClean="0">
                <a:solidFill>
                  <a:srgbClr val="564B3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01.01.2023 год </a:t>
            </a:r>
            <a:r>
              <a:rPr lang="ru-RU" sz="2000" dirty="0" smtClean="0">
                <a:solidFill>
                  <a:srgbClr val="564B3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изменят некоторые понятия, используемые в законе, действия заказчика при применении антидемпинговых мер, изменят условия закупок на повышение, условия обеспечения заявок, появится новое основание для закупок у единственного поставщика. </a:t>
            </a:r>
            <a:endParaRPr lang="ru-RU" sz="1600" dirty="0">
              <a:solidFill>
                <a:srgbClr val="564B3C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95860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785225" cy="662622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Century Gothic (Основной текст)"/>
              </a:rPr>
              <a:t>Спасибо за внимание!</a:t>
            </a:r>
            <a:br>
              <a:rPr lang="ru-RU" b="1" dirty="0" smtClean="0">
                <a:solidFill>
                  <a:schemeClr val="tx1"/>
                </a:solidFill>
                <a:latin typeface="Century Gothic (Основной текст)"/>
              </a:rPr>
            </a:br>
            <a:r>
              <a:rPr lang="ru-RU" b="1" dirty="0">
                <a:solidFill>
                  <a:schemeClr val="tx1"/>
                </a:solidFill>
                <a:latin typeface="Century Gothic (Основной текст)"/>
              </a:rPr>
              <a:t/>
            </a:r>
            <a:br>
              <a:rPr lang="ru-RU" b="1" dirty="0">
                <a:solidFill>
                  <a:schemeClr val="tx1"/>
                </a:solidFill>
                <a:latin typeface="Century Gothic (Основной текст)"/>
              </a:rPr>
            </a:br>
            <a:r>
              <a:rPr lang="ru-RU" b="1" dirty="0" smtClean="0">
                <a:latin typeface="Century Gothic (Основной текст)"/>
              </a:rPr>
              <a:t/>
            </a:r>
            <a:br>
              <a:rPr lang="ru-RU" b="1" dirty="0" smtClean="0">
                <a:latin typeface="Century Gothic (Основной текст)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sz="2400" dirty="0" smtClean="0">
                <a:solidFill>
                  <a:schemeClr val="tx1"/>
                </a:solidFill>
                <a:latin typeface="Century Gothic (Основной текст)"/>
              </a:rPr>
              <a:t>Долуденко Юлия Александровна</a:t>
            </a:r>
            <a:br>
              <a:rPr lang="ru-RU" sz="2400" dirty="0" smtClean="0">
                <a:solidFill>
                  <a:schemeClr val="tx1"/>
                </a:solidFill>
                <a:latin typeface="Century Gothic (Основной текст)"/>
              </a:rPr>
            </a:br>
            <a:r>
              <a:rPr lang="en-US" sz="2400" dirty="0" smtClean="0">
                <a:solidFill>
                  <a:schemeClr val="tx1"/>
                </a:solidFill>
                <a:latin typeface="Century Gothic (Основной текст)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entury Gothic (Основной текст)"/>
              </a:rPr>
            </a:br>
            <a:r>
              <a:rPr lang="ru-RU" sz="2400" cap="none" dirty="0" smtClean="0">
                <a:solidFill>
                  <a:schemeClr val="tx1"/>
                </a:solidFill>
                <a:latin typeface="Century Gothic (Основной текст)"/>
              </a:rPr>
              <a:t>Тел</a:t>
            </a:r>
            <a:r>
              <a:rPr lang="ru-RU" sz="2400" cap="none" dirty="0">
                <a:solidFill>
                  <a:schemeClr val="tx1"/>
                </a:solidFill>
                <a:latin typeface="Century Gothic (Основной текст)"/>
              </a:rPr>
              <a:t>: +7 (4722) 32-86-69 </a:t>
            </a:r>
          </a:p>
        </p:txBody>
      </p:sp>
    </p:spTree>
    <p:extLst>
      <p:ext uri="{BB962C8B-B14F-4D97-AF65-F5344CB8AC3E}">
        <p14:creationId xmlns:p14="http://schemas.microsoft.com/office/powerpoint/2010/main" val="221096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Times New Roman"/>
                <a:ea typeface="Calibri"/>
                <a:cs typeface="Times New Roman"/>
              </a:rPr>
              <a:t>Уточнили и расширили ряд определений  (статья 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3</a:t>
            </a:r>
            <a:r>
              <a:rPr lang="ru-RU" sz="2400" b="1" dirty="0">
                <a:latin typeface="Times New Roman"/>
              </a:rPr>
              <a:t> Основные понятия, используемые в настоящем Федеральном </a:t>
            </a:r>
            <a:r>
              <a:rPr lang="ru-RU" sz="2400" b="1" dirty="0" smtClean="0">
                <a:latin typeface="Times New Roman"/>
              </a:rPr>
              <a:t>законе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)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Старая редакция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1600" b="1" dirty="0">
                <a:solidFill>
                  <a:srgbClr val="000000"/>
                </a:solidFill>
                <a:latin typeface="Times New Roman"/>
                <a:ea typeface="Calibri"/>
              </a:rPr>
              <a:t>заказчик, осуществляющий деятельность на территории иностранного государства</a:t>
            </a:r>
            <a:r>
              <a:rPr lang="ru-RU" sz="1600" dirty="0">
                <a:solidFill>
                  <a:srgbClr val="000000"/>
                </a:solidFill>
                <a:latin typeface="Times New Roman"/>
                <a:ea typeface="Calibri"/>
              </a:rPr>
              <a:t>, - заказчик из числа дипломатических представительств, консульских учреждений Российской Федерации, торговых представительств Российской Федерации, представительств Российской Федерации при международных (межгосударственных, межправительственных) организациях, а также заказчик, </a:t>
            </a:r>
            <a:r>
              <a:rPr lang="ru-RU" sz="1600" strike="sngStrike" dirty="0">
                <a:solidFill>
                  <a:srgbClr val="000000"/>
                </a:solidFill>
                <a:latin typeface="Times New Roman"/>
                <a:ea typeface="Calibri"/>
              </a:rPr>
              <a:t>зарегистрированный на территории иностранного государства и </a:t>
            </a:r>
            <a:r>
              <a:rPr lang="ru-RU" sz="1600" dirty="0">
                <a:solidFill>
                  <a:srgbClr val="000000"/>
                </a:solidFill>
                <a:latin typeface="Times New Roman"/>
                <a:ea typeface="Calibri"/>
              </a:rPr>
              <a:t>осуществляющий деятельность на территории иностранного государства</a:t>
            </a:r>
            <a:endParaRPr lang="ru-RU" sz="16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Новая редакция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6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заказчик, осуществляющий деятельность на территории иностранного государства</a:t>
            </a:r>
            <a:r>
              <a:rPr lang="ru-RU" sz="26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- заказчик из числа дипломатических представительств, консульских учреждений Российской Федерации, торговых представительств Российской Федерации, представительств Российской Федерации при международных (межгосударственных, межправительственных) организациях, а также заказчик, осуществляющий деятельность на территории иностранного государства</a:t>
            </a:r>
            <a:endParaRPr lang="ru-RU" sz="2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714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Times New Roman"/>
                <a:ea typeface="Calibri"/>
                <a:cs typeface="Times New Roman"/>
              </a:rPr>
              <a:t>Уточнили и расширили ряд определений  (статья 3</a:t>
            </a:r>
            <a:r>
              <a:rPr lang="ru-RU" sz="2400" b="1" dirty="0">
                <a:latin typeface="Times New Roman"/>
              </a:rPr>
              <a:t> Основные понятия, используемые в настоящем Федеральном законе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Старая редакция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137160" indent="0" algn="just">
              <a:buNone/>
            </a:pPr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137160" indent="0" algn="just">
              <a:buNone/>
            </a:pPr>
            <a:r>
              <a:rPr lang="ru-RU" sz="1600" b="1" dirty="0">
                <a:solidFill>
                  <a:srgbClr val="000000"/>
                </a:solidFill>
                <a:latin typeface="Times New Roman"/>
                <a:ea typeface="Calibri"/>
              </a:rPr>
              <a:t>контракт на поставку товаров, необходимых для нормального жизнеобеспечения граждан</a:t>
            </a:r>
            <a:r>
              <a:rPr lang="ru-RU" sz="1600" dirty="0">
                <a:solidFill>
                  <a:srgbClr val="000000"/>
                </a:solidFill>
                <a:latin typeface="Times New Roman"/>
                <a:ea typeface="Calibri"/>
              </a:rPr>
              <a:t>, - контракт, предусматривающий поставку продовольствия, средств, необходимых для оказания скорой, в том числе скорой специализированной, медицинской помощи в экстренной или неотложной форме, лекарственных средств, топлива, отсутствие которых приведет к нарушению нормального жизнеобеспечения граждан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Новая редакция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3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контракт на поставку товаров, необходимых для нормального жизнеобеспечения граждан</a:t>
            </a:r>
            <a:r>
              <a:rPr lang="ru-RU" sz="23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- контракт, предусматривающий поставку продовольствия, средств, необходимых для оказания скорой, в том числе скорой специализированной, медицинской помощи в экстренной или неотложной форме, лекарственных средств, </a:t>
            </a:r>
            <a:r>
              <a:rPr lang="ru-RU" sz="23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медицинских изделий, технических средств реабилитации</a:t>
            </a:r>
            <a:r>
              <a:rPr lang="ru-RU" sz="23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топлива, отсутствие которых приведет к нарушению нормального жизнеобеспечения граждан</a:t>
            </a:r>
            <a:endParaRPr lang="ru-RU" sz="23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16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/>
                <a:ea typeface="Calibri"/>
              </a:rPr>
              <a:t>Уточнили порядок обоснования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Calibri"/>
              </a:rPr>
              <a:t>начальной 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Calibri"/>
              </a:rPr>
              <a:t>(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Calibri"/>
              </a:rPr>
              <a:t>максимальной) цены 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Calibri"/>
              </a:rPr>
              <a:t>контракта методом сопоставимых рыночных цен (статья 22)</a:t>
            </a:r>
            <a:endParaRPr lang="ru-RU" sz="2400" b="1" u="sng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Старая редакция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 целях применения метода сопоставимых рыночных цен (анализа рынка) могут использоваться общедоступная информация о рыночных ценах товаров, работ, услуг в соответствии с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частью 18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настоящей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статьи, информация о ценах товаров, работ, услуг, полученная по запросу заказчика у поставщиков (подрядчиков, исполнителей), осуществляющих поставки идентичных товаров, работ, услуг, планируемых к закупкам, или при их отсутствии однородных товаров, работ, услуг, а также информация, полученная в результате размещения запросов цен товаров, работ, услуг в единой информационной системе.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Новая редакция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1400" dirty="0">
                <a:solidFill>
                  <a:srgbClr val="000000"/>
                </a:solidFill>
                <a:latin typeface="Times New Roman"/>
                <a:ea typeface="Calibri"/>
              </a:rPr>
              <a:t>В целях применения метода сопоставимых рыночных цен (анализа рынка) могут использоваться общедоступная информация о рыночных ценах товаров, работ, услуг в соответствии с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частью 18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Calibri"/>
              </a:rPr>
              <a:t>настоящей 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Calibri"/>
              </a:rPr>
              <a:t>статьи, информация о ценах товаров, работ, услуг, полученная по запросу заказчика у поставщиков (подрядчиков, исполнителей), осуществляющих поставки идентичных товаров, работ, услуг, планируемых к закупкам, или при их отсутствии однородных товаров, работ, услуг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Calibri"/>
              </a:rPr>
              <a:t>(в случае получения такой информации заказчиком)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Calibri"/>
              </a:rPr>
              <a:t>, а также информация, полученная в результате размещения запросов цен товаров, работ, услуг в единой информационной системе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Calibri"/>
              </a:rPr>
              <a:t>(в случае получения такой информации заказчиком).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15737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/>
                <a:ea typeface="Calibri"/>
              </a:rPr>
              <a:t>Уточнили порядок обоснования начальной (максимальной) цены контракта методом сопоставимых рыночных цен (статья 22)</a:t>
            </a:r>
            <a:endParaRPr lang="ru-RU" sz="20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5184576"/>
          </a:xfrm>
        </p:spPr>
        <p:txBody>
          <a:bodyPr>
            <a:noAutofit/>
          </a:bodyPr>
          <a:lstStyle/>
          <a:p>
            <a:pPr indent="0" algn="just">
              <a:lnSpc>
                <a:spcPct val="115000"/>
              </a:lnSpc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Из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общедоступной информации о ценах товаров, работ, услуг для обеспечения государственных и муниципальных нужд, которая может быть использована для целей определения начальной (максимальной) цены контракта, цены контракта, заключаемого с единственным поставщиком (подрядчиком, исполнителем), </a:t>
            </a:r>
            <a:r>
              <a:rPr lang="ru-RU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исключили информацию о котировках на иностранных биржах.</a:t>
            </a:r>
            <a:endParaRPr lang="ru-RU" sz="1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Теперь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определение и обоснование начальной (максимальной) цены контракта, цены контракта, заключаемого с единственным поставщиком (подрядчиком, исполнителем), с </a:t>
            </a:r>
            <a:r>
              <a:rPr lang="ru-RU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использованием иностранной валюты не допускается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за исключением случая обоснования и определения таких цен заказчиком, осуществляющим деятельность на территории иностранного 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государства. </a:t>
            </a:r>
            <a:endParaRPr lang="ru-RU" sz="1800" dirty="0" smtClean="0">
              <a:latin typeface="Times New Roman"/>
              <a:ea typeface="Times New Roman"/>
              <a:cs typeface="Times New Roman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sz="1800" i="1" dirty="0" smtClean="0">
                <a:latin typeface="Times New Roman"/>
                <a:ea typeface="Calibri"/>
                <a:cs typeface="Times New Roman"/>
              </a:rPr>
              <a:t>Необходимо скорректировать Приложение № 3 к Извещению о проведении закупки «Обоснование начальной (максимальной) цены контракта»</a:t>
            </a:r>
            <a:endParaRPr lang="ru-RU" sz="1800" i="1" dirty="0">
              <a:latin typeface="Calibri"/>
              <a:ea typeface="Calibri"/>
              <a:cs typeface="Times New Roman"/>
            </a:endParaRPr>
          </a:p>
          <a:p>
            <a:pPr marL="114300" indent="0" algn="just">
              <a:buNone/>
            </a:pPr>
            <a:endParaRPr lang="ru-RU" sz="1600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2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60672" cy="1152128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Изменили основания для проведения запроса котировок </a:t>
            </a: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ru-RU" sz="18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статья </a:t>
            </a:r>
            <a:r>
              <a:rPr lang="ru-RU" sz="18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24 </a:t>
            </a:r>
            <a:r>
              <a:rPr lang="ru-RU" sz="1800" b="1" dirty="0" smtClean="0">
                <a:solidFill>
                  <a:schemeClr val="tx1"/>
                </a:solidFill>
                <a:latin typeface="Times New Roman"/>
              </a:rPr>
              <a:t>Способы </a:t>
            </a:r>
            <a:r>
              <a:rPr lang="ru-RU" sz="1800" b="1" dirty="0">
                <a:solidFill>
                  <a:schemeClr val="tx1"/>
                </a:solidFill>
                <a:latin typeface="Times New Roman"/>
              </a:rPr>
              <a:t>определения поставщиков (подрядчиков, исполнителей</a:t>
            </a:r>
            <a:r>
              <a:rPr lang="ru-RU" sz="2200" b="1" dirty="0">
                <a:solidFill>
                  <a:schemeClr val="tx1"/>
                </a:solidFill>
                <a:latin typeface="Times New Roman"/>
              </a:rPr>
              <a:t>)</a:t>
            </a:r>
            <a:br>
              <a:rPr lang="ru-RU" sz="2200" b="1" dirty="0">
                <a:solidFill>
                  <a:schemeClr val="tx1"/>
                </a:solidFill>
                <a:latin typeface="Times New Roman"/>
              </a:rPr>
            </a:br>
            <a:endParaRPr lang="ru-RU" sz="20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Заказчик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вправе проводить электронный запрос котировок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независимо от начальной (максимальной) цены контракта и годового объема закупок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в случае осуществления закупки, по результатам которой заключается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контракт на поставку товаров, необходимых для нормального жизнеобеспечения граждан.</a:t>
            </a:r>
            <a:endParaRPr lang="ru-RU" sz="1200" b="1" dirty="0">
              <a:latin typeface="Calibri"/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	То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есть контракт, предусматривающий поставку продовольствия, средств, необходимых для оказания скорой, в том числе скорой специализированной, медицинской помощи в экстренной или неотложной форме, лекарственных средств,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медицинских изделий, технических средств реабилитации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топлива, отсутствие которых приведет к нарушению нормального жизнеобеспечения граждан.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sz="1600" i="1" dirty="0" smtClean="0">
                <a:latin typeface="Times New Roman"/>
                <a:ea typeface="Times New Roman"/>
                <a:cs typeface="Times New Roman"/>
              </a:rPr>
              <a:t>Право дано безусловное. Ранее </a:t>
            </a:r>
            <a:r>
              <a:rPr lang="ru-RU" sz="1600" i="1" dirty="0">
                <a:latin typeface="Times New Roman"/>
                <a:ea typeface="Times New Roman"/>
                <a:cs typeface="Times New Roman"/>
              </a:rPr>
              <a:t>в норме была оговорка о наличии предписания контрольного органа в сфере закупок, об ограничении срока исполнения такого контракта и количества товара.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marL="114300" indent="0"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31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788380"/>
          </a:xfrm>
        </p:spPr>
        <p:txBody>
          <a:bodyPr>
            <a:normAutofit fontScale="90000"/>
          </a:bodyPr>
          <a:lstStyle/>
          <a:p>
            <a:pPr indent="342900">
              <a:lnSpc>
                <a:spcPct val="115000"/>
              </a:lnSpc>
            </a:pPr>
            <a:r>
              <a:rPr lang="ru-RU" sz="18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Расширили основания для проведения закрытых конкурентных процедур </a:t>
            </a:r>
            <a:r>
              <a:rPr lang="ru-RU" sz="18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ru-RU" sz="1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статья 24 </a:t>
            </a:r>
            <a:r>
              <a:rPr lang="ru-RU" sz="1600" b="1" dirty="0">
                <a:solidFill>
                  <a:schemeClr val="tx1"/>
                </a:solidFill>
                <a:latin typeface="Times New Roman"/>
              </a:rPr>
              <a:t>Способы определения поставщиков (подрядчиков, исполнителей</a:t>
            </a:r>
            <a:r>
              <a:rPr lang="ru-RU" sz="18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lang="ru-RU" sz="18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Теперь такие процедуры могут проводить заказчики, в отношении которых иностранными государствами, совершающими недружественные действия в отношении Российской Федерации, граждан Российской Федерации или российских юридических лиц, </a:t>
            </a:r>
            <a:r>
              <a:rPr lang="ru-RU" sz="1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введены политические или экономические санкции </a:t>
            </a:r>
            <a:r>
              <a:rPr lang="ru-RU" sz="1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 (или) в отношении которых иностранными государствами, государственными объединениями и (или) союзами и (или) государственными (межгосударственными) учреждениями иностранных государств, государственных объединений и (или) союзов </a:t>
            </a:r>
            <a:r>
              <a:rPr lang="ru-RU" sz="1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введены меры ограничительного характера.</a:t>
            </a:r>
            <a:r>
              <a:rPr lang="ru-RU" sz="1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1600" dirty="0" smtClean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	Перечень </a:t>
            </a:r>
            <a:r>
              <a:rPr lang="ru-RU" sz="1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указанных заказчиков утверждается Правительством Российской Федерации (</a:t>
            </a:r>
            <a:r>
              <a:rPr lang="ru-RU" sz="16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Распоряжение Правительства РФ от 30.10.2021 N 3095-р «Об утверждении перечня федеральных органов исполнительной власти, их подведомственных учреждений и предприятий, при осуществлении закупок товаров, работ, услуг которыми применяются закрытые конкурентные способы определения поставщиков»).</a:t>
            </a:r>
            <a:endParaRPr lang="ru-RU" sz="12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0" algn="just">
              <a:spcBef>
                <a:spcPts val="1100"/>
              </a:spcBef>
              <a:spcAft>
                <a:spcPts val="0"/>
              </a:spcAft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97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228600">
              <a:spcBef>
                <a:spcPct val="20000"/>
              </a:spcBef>
            </a:pPr>
            <a: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</a:t>
            </a:r>
            <a:r>
              <a:rPr lang="ru-RU" sz="2000" b="1" cap="none" dirty="0" smtClean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  <a:t>аспоряжение Правительства Российской </a:t>
            </a:r>
            <a:r>
              <a:rPr lang="ru-RU" sz="2000" b="1" cap="none" dirty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  <a:t>Федерации</a:t>
            </a:r>
            <a:br>
              <a:rPr lang="ru-RU" sz="2000" b="1" cap="none" dirty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</a:br>
            <a:r>
              <a:rPr lang="ru-RU" sz="2000" b="1" cap="none" dirty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  <a:t>от 30 октября 2021 г. N 3095-р</a:t>
            </a:r>
            <a:br>
              <a:rPr lang="ru-RU" sz="2000" b="1" cap="none" dirty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</a:br>
            <a:r>
              <a:rPr lang="ru-RU" sz="2000" cap="none" dirty="0">
                <a:solidFill>
                  <a:srgbClr val="564B3C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ru-RU" sz="2000" cap="none" dirty="0">
                <a:solidFill>
                  <a:srgbClr val="564B3C"/>
                </a:solidFill>
                <a:latin typeface="Times New Roman"/>
                <a:ea typeface="+mn-ea"/>
                <a:cs typeface="+mn-cs"/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14300" indent="0" algn="r">
              <a:buNone/>
            </a:pPr>
            <a:r>
              <a:rPr lang="ru-RU" sz="1800" dirty="0" smtClean="0">
                <a:latin typeface="Times New Roman"/>
              </a:rPr>
              <a:t>Утвержден</a:t>
            </a:r>
            <a:endParaRPr lang="ru-RU" sz="1800" dirty="0">
              <a:latin typeface="Times New Roman"/>
            </a:endParaRPr>
          </a:p>
          <a:p>
            <a:pPr marL="114300" indent="0" algn="r">
              <a:buNone/>
            </a:pPr>
            <a:r>
              <a:rPr lang="ru-RU" sz="1800" dirty="0">
                <a:latin typeface="Times New Roman"/>
              </a:rPr>
              <a:t>распоряжением Правительства</a:t>
            </a:r>
          </a:p>
          <a:p>
            <a:pPr marL="114300" indent="0" algn="r">
              <a:buNone/>
            </a:pPr>
            <a:r>
              <a:rPr lang="ru-RU" sz="1800" dirty="0">
                <a:latin typeface="Times New Roman"/>
              </a:rPr>
              <a:t>Российской Федерации</a:t>
            </a:r>
          </a:p>
          <a:p>
            <a:pPr marL="114300" indent="0" algn="r">
              <a:buNone/>
            </a:pPr>
            <a:r>
              <a:rPr lang="ru-RU" sz="1800" dirty="0">
                <a:latin typeface="Times New Roman"/>
              </a:rPr>
              <a:t>от 30 октября 2021 г. N 3095-р</a:t>
            </a:r>
          </a:p>
          <a:p>
            <a:pPr algn="just"/>
            <a:endParaRPr lang="ru-RU" sz="1800" dirty="0">
              <a:latin typeface="Times New Roman"/>
            </a:endParaRPr>
          </a:p>
          <a:p>
            <a:pPr marL="114300" indent="0" algn="ctr">
              <a:buNone/>
            </a:pPr>
            <a:r>
              <a:rPr lang="ru-RU" sz="1800" b="1" dirty="0">
                <a:latin typeface="Times New Roman"/>
              </a:rPr>
              <a:t>ПЕРЕЧЕНЬ</a:t>
            </a:r>
          </a:p>
          <a:p>
            <a:pPr marL="114300" indent="0" algn="ctr">
              <a:buNone/>
            </a:pPr>
            <a:r>
              <a:rPr lang="ru-RU" sz="1800" b="1" dirty="0">
                <a:latin typeface="Times New Roman"/>
              </a:rPr>
              <a:t>ФЕДЕРАЛЬНЫХ ОРГАНОВ ИСПОЛНИТЕЛЬНОЙ ВЛАСТИ,</a:t>
            </a:r>
          </a:p>
          <a:p>
            <a:pPr marL="114300" indent="0" algn="ctr">
              <a:buNone/>
            </a:pPr>
            <a:r>
              <a:rPr lang="ru-RU" sz="1800" b="1" dirty="0">
                <a:latin typeface="Times New Roman"/>
              </a:rPr>
              <a:t>ИХ ПОДВЕДОМСТВЕННЫХ УЧРЕЖДЕНИЙ И ПРЕДПРИЯТИЙ,</a:t>
            </a:r>
          </a:p>
          <a:p>
            <a:pPr marL="114300" indent="0" algn="ctr">
              <a:buNone/>
            </a:pPr>
            <a:r>
              <a:rPr lang="ru-RU" sz="1800" b="1" dirty="0">
                <a:latin typeface="Times New Roman"/>
              </a:rPr>
              <a:t>ПРИ ОСУЩЕСТВЛЕНИИ ЗАКУПОК ТОВАРОВ, РАБОТ, УСЛУГ КОТОРЫМИ</a:t>
            </a:r>
          </a:p>
          <a:p>
            <a:pPr marL="114300" indent="0" algn="ctr">
              <a:buNone/>
            </a:pPr>
            <a:r>
              <a:rPr lang="ru-RU" sz="1800" b="1" dirty="0">
                <a:latin typeface="Times New Roman"/>
              </a:rPr>
              <a:t>ПРИМЕНЯЮТСЯ ЗАКРЫТЫЕ КОНКУРЕНТНЫЕ СПОСОБЫ ОПРЕДЕЛЕНИЯ</a:t>
            </a:r>
          </a:p>
          <a:p>
            <a:pPr marL="114300" indent="0" algn="ctr">
              <a:buNone/>
            </a:pPr>
            <a:r>
              <a:rPr lang="ru-RU" sz="1800" b="1" dirty="0">
                <a:latin typeface="Times New Roman"/>
              </a:rPr>
              <a:t>ПОСТАВЩИКОВ (ПОДРЯДЧИКОВ, ИСПОЛНИТЕЛЕЙ)</a:t>
            </a:r>
          </a:p>
          <a:p>
            <a:pPr algn="just"/>
            <a:endParaRPr lang="ru-RU" sz="1800" dirty="0">
              <a:latin typeface="Times New Roman"/>
            </a:endParaRPr>
          </a:p>
          <a:p>
            <a:pPr algn="just"/>
            <a:r>
              <a:rPr lang="ru-RU" sz="2000" dirty="0">
                <a:latin typeface="Times New Roman"/>
              </a:rPr>
              <a:t>1. Минобороны России, а также подведомственные государственные учреждения и государственные унитарные предприятия.</a:t>
            </a:r>
          </a:p>
          <a:p>
            <a:pPr algn="just"/>
            <a:r>
              <a:rPr lang="ru-RU" sz="2000" dirty="0">
                <a:latin typeface="Times New Roman"/>
              </a:rPr>
              <a:t>2. СВР России, а также подведомственные государственные учреждения и государственные унитарные предприятия.</a:t>
            </a:r>
          </a:p>
          <a:p>
            <a:pPr algn="just"/>
            <a:r>
              <a:rPr lang="ru-RU" sz="2000" dirty="0">
                <a:latin typeface="Times New Roman"/>
              </a:rPr>
              <a:t>3. ФСБ России, а также подведомственные государственные учреждения и государственные унитарные предприятия.</a:t>
            </a:r>
          </a:p>
          <a:p>
            <a:pPr algn="just"/>
            <a:r>
              <a:rPr lang="ru-RU" sz="2000" dirty="0">
                <a:latin typeface="Times New Roman"/>
              </a:rPr>
              <a:t>4. </a:t>
            </a:r>
            <a:r>
              <a:rPr lang="ru-RU" sz="2000" dirty="0" err="1">
                <a:latin typeface="Times New Roman"/>
              </a:rPr>
              <a:t>Росгвардия</a:t>
            </a:r>
            <a:r>
              <a:rPr lang="ru-RU" sz="2000" dirty="0">
                <a:latin typeface="Times New Roman"/>
              </a:rPr>
              <a:t>, а также подведомственные государственные учреждения и государственные унитарные предприятия.</a:t>
            </a:r>
          </a:p>
          <a:p>
            <a:pPr algn="just"/>
            <a:r>
              <a:rPr lang="ru-RU" sz="2000" dirty="0">
                <a:latin typeface="Times New Roman"/>
              </a:rPr>
              <a:t>5. ФСО России, а также подведомственные государственные учреждения и государственные унитарные предприятия.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ru-RU" sz="1800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48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20640</TotalTime>
  <Words>2483</Words>
  <Application>Microsoft Office PowerPoint</Application>
  <PresentationFormat>Экран (4:3)</PresentationFormat>
  <Paragraphs>171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Аптека</vt:lpstr>
      <vt:lpstr>          управление по регулированию контрактной системы в сфере закупок Белгородской области</vt:lpstr>
      <vt:lpstr>Федеральный закон от 16.04.2022 N 104-ФЗ «О внесении изменений в отдельные законодательные акты Российской Федерации»</vt:lpstr>
      <vt:lpstr>Уточнили и расширили ряд определений  (статья 3 Основные понятия, используемые в настоящем Федеральном законе)</vt:lpstr>
      <vt:lpstr>Уточнили и расширили ряд определений  (статья 3 Основные понятия, используемые в настоящем Федеральном законе)</vt:lpstr>
      <vt:lpstr>Уточнили порядок обоснования начальной (максимальной) цены контракта методом сопоставимых рыночных цен (статья 22)</vt:lpstr>
      <vt:lpstr>Уточнили порядок обоснования начальной (максимальной) цены контракта методом сопоставимых рыночных цен (статья 22)</vt:lpstr>
      <vt:lpstr>Изменили основания для проведения запроса котировок (статья 24 Способы определения поставщиков (подрядчиков, исполнителей) </vt:lpstr>
      <vt:lpstr>Расширили основания для проведения закрытых конкурентных процедур (статья 24 Способы определения поставщиков (подрядчиков, исполнителей)</vt:lpstr>
      <vt:lpstr> Распоряжение Правительства Российской Федерации от 30 октября 2021 г. N 3095-р  </vt:lpstr>
      <vt:lpstr> Уточнили, какие заказчики не составляют отчет по итогам года (статья 30)</vt:lpstr>
      <vt:lpstr> Изменили срок оплаты по контрактам (статья 34. контракт) </vt:lpstr>
      <vt:lpstr> Изменили срок оплаты по контрактам (статья 34. контракт) </vt:lpstr>
      <vt:lpstr> Изменили срок оплаты по контрактам (статья 34. контракт) </vt:lpstr>
      <vt:lpstr>   Изменили срок оплаты по контрактам (статья 34. контракт)    </vt:lpstr>
      <vt:lpstr>Изменили срок оплаты по контрактам (статья 34. контракт) </vt:lpstr>
      <vt:lpstr>Уточнили содержание извещения  (статья 42. Извещение об осуществлении закупки)</vt:lpstr>
      <vt:lpstr> Уточнили содержание заявки на закупку (статья 43. Заявка на участие в закупке)</vt:lpstr>
      <vt:lpstr>Уточнили содержание заявки на участие в электронном конкурсе  (статья 48. Проведение электронного конкурса)</vt:lpstr>
      <vt:lpstr>Изменили процедурные сроки  </vt:lpstr>
      <vt:lpstr>Изменили порядок включения информации в реестр контрактов, заключенных заказчиками  (статья 103. Реестр контрактов, заключенных заказчиками)</vt:lpstr>
      <vt:lpstr>Изменили порядок включения информации в реестр контрактов, заключенных заказчиками  (статья 103. Реестр контрактов, заключенных заказчиками)</vt:lpstr>
      <vt:lpstr>Изменили порядок включения информации в реестр контрактов, заключенных заказчиками  (статья 103. Реестр контрактов, заключенных заказчиками)</vt:lpstr>
      <vt:lpstr>Изменили заключительные положения закона (статья 112)</vt:lpstr>
      <vt:lpstr>Изменили заключительные положения закона (статья 112)</vt:lpstr>
      <vt:lpstr>Другие изменения</vt:lpstr>
      <vt:lpstr>Спасибо за внимание!    Долуденко Юлия Александровна  Тел: +7 (4722) 32-86-69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Юля Долуденко</cp:lastModifiedBy>
  <cp:revision>866</cp:revision>
  <cp:lastPrinted>2022-04-26T08:53:35Z</cp:lastPrinted>
  <dcterms:created xsi:type="dcterms:W3CDTF">2009-10-13T11:01:23Z</dcterms:created>
  <dcterms:modified xsi:type="dcterms:W3CDTF">2022-04-26T09:02:26Z</dcterms:modified>
</cp:coreProperties>
</file>