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3" r:id="rId1"/>
  </p:sldMasterIdLst>
  <p:notesMasterIdLst>
    <p:notesMasterId r:id="rId35"/>
  </p:notesMasterIdLst>
  <p:handoutMasterIdLst>
    <p:handoutMasterId r:id="rId36"/>
  </p:handoutMasterIdLst>
  <p:sldIdLst>
    <p:sldId id="305" r:id="rId2"/>
    <p:sldId id="472" r:id="rId3"/>
    <p:sldId id="468" r:id="rId4"/>
    <p:sldId id="497" r:id="rId5"/>
    <p:sldId id="499" r:id="rId6"/>
    <p:sldId id="502" r:id="rId7"/>
    <p:sldId id="516" r:id="rId8"/>
    <p:sldId id="517" r:id="rId9"/>
    <p:sldId id="518" r:id="rId10"/>
    <p:sldId id="503" r:id="rId11"/>
    <p:sldId id="500" r:id="rId12"/>
    <p:sldId id="501" r:id="rId13"/>
    <p:sldId id="498" r:id="rId14"/>
    <p:sldId id="526" r:id="rId15"/>
    <p:sldId id="527" r:id="rId16"/>
    <p:sldId id="504" r:id="rId17"/>
    <p:sldId id="505" r:id="rId18"/>
    <p:sldId id="506" r:id="rId19"/>
    <p:sldId id="507" r:id="rId20"/>
    <p:sldId id="508" r:id="rId21"/>
    <p:sldId id="509" r:id="rId22"/>
    <p:sldId id="510" r:id="rId23"/>
    <p:sldId id="511" r:id="rId24"/>
    <p:sldId id="515" r:id="rId25"/>
    <p:sldId id="470" r:id="rId26"/>
    <p:sldId id="519" r:id="rId27"/>
    <p:sldId id="520" r:id="rId28"/>
    <p:sldId id="521" r:id="rId29"/>
    <p:sldId id="522" r:id="rId30"/>
    <p:sldId id="523" r:id="rId31"/>
    <p:sldId id="524" r:id="rId32"/>
    <p:sldId id="525" r:id="rId33"/>
    <p:sldId id="298"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99" autoAdjust="0"/>
    <p:restoredTop sz="94675" autoAdjust="0"/>
  </p:normalViewPr>
  <p:slideViewPr>
    <p:cSldViewPr>
      <p:cViewPr>
        <p:scale>
          <a:sx n="130" d="100"/>
          <a:sy n="130" d="100"/>
        </p:scale>
        <p:origin x="-9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u-RU" smtClean="0"/>
              <a:t>Управление государственного заказа и лицензирования Белгородской области, 2018 г.</a:t>
            </a: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FDF08C-AD7F-4AE7-A8BA-4B74EE6B2AB1}" type="datetimeFigureOut">
              <a:rPr lang="ru-RU" smtClean="0"/>
              <a:t>17.08.2022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510B5-0A13-49C4-9AFB-26250E3C653F}" type="slidenum">
              <a:rPr lang="ru-RU" smtClean="0"/>
              <a:t>‹#›</a:t>
            </a:fld>
            <a:endParaRPr lang="ru-RU"/>
          </a:p>
        </p:txBody>
      </p:sp>
    </p:spTree>
    <p:extLst>
      <p:ext uri="{BB962C8B-B14F-4D97-AF65-F5344CB8AC3E}">
        <p14:creationId xmlns:p14="http://schemas.microsoft.com/office/powerpoint/2010/main" val="90626472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ru-RU" smtClean="0"/>
              <a:t>Управление государственного заказа и лицензирования Белгородской области, 2018 г.</a:t>
            </a: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B006D0-5BA4-4DC7-A3B5-A01552EFA324}" type="datetimeFigureOut">
              <a:rPr lang="ru-RU"/>
              <a:pPr>
                <a:defRPr/>
              </a:pPr>
              <a:t>17.08.2022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0D54F76-2FC5-4CF4-A191-3D58A57CC208}" type="slidenum">
              <a:rPr lang="ru-RU"/>
              <a:pPr>
                <a:defRPr/>
              </a:pPr>
              <a:t>‹#›</a:t>
            </a:fld>
            <a:endParaRPr lang="ru-RU"/>
          </a:p>
        </p:txBody>
      </p:sp>
    </p:spTree>
    <p:extLst>
      <p:ext uri="{BB962C8B-B14F-4D97-AF65-F5344CB8AC3E}">
        <p14:creationId xmlns:p14="http://schemas.microsoft.com/office/powerpoint/2010/main" val="39736302"/>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BD9A0863-F166-45EE-889F-01152849CD0D}" type="slidenum">
              <a:rPr lang="ru-RU" smtClean="0"/>
              <a:pPr>
                <a:defRPr/>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A50D75A-6C9E-441B-9BED-237A99442C63}"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49863F5-6C81-48A7-B5C7-9EB2C19C9BA8}"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DD1E54E-A18A-45F9-B93F-A6DCC9EAA0C6}"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D275C3C-944D-475C-9AB0-1FD6524E236A}" type="slidenum">
              <a:rPr lang="ru-RU" smtClean="0"/>
              <a:pPr>
                <a:defRPr/>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FBD7B16-36CC-410B-A853-DAF270E4772D}"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9F29D84-33EF-4E03-A25E-0DCAFAC6BC5C}"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C9612EE1-10CF-4893-AFCB-8DB1CDD4224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745DEF6B-0E1E-4B94-A2FA-1C71CA59026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90A37FE-93D9-4E42-ACC3-D2FB61D3F476}" type="slidenum">
              <a:rPr lang="ru-RU" smtClean="0"/>
              <a:pPr>
                <a:defRPr/>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DFF334F-F6BB-43DA-9B2F-E9C7FD59BCF8}" type="slidenum">
              <a:rPr lang="ru-RU" smtClean="0"/>
              <a:pPr>
                <a:defRPr/>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7C73A34F-69CC-47BE-BDF0-A807656FE1B8}" type="slidenum">
              <a:rPr lang="ru-RU" smtClean="0"/>
              <a:pPr>
                <a:defRPr/>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consultantplus://offline/ref=DA3AD49FD96BA56EB628519323140A7A2AEBB15A71CDEBFE770FA59735AFD423A79D376B6C5B5304E9A513BFB2FEC20FE6B6E32EA435B48FUEWAH" TargetMode="External"/><Relationship Id="rId2" Type="http://schemas.openxmlformats.org/officeDocument/2006/relationships/hyperlink" Target="consultantplus://offline/ref=1C0ED1648BD25622C4E972B8026784A5A5B48FB12FFBDA36DF78AF8A68D59CD9EDEEB7E3EC6AAF33B39476716A41A86D6310C7110D94BA762BY3H" TargetMode="External"/><Relationship Id="rId1" Type="http://schemas.openxmlformats.org/officeDocument/2006/relationships/slideLayout" Target="../slideLayouts/slideLayout2.xml"/><Relationship Id="rId4" Type="http://schemas.openxmlformats.org/officeDocument/2006/relationships/hyperlink" Target="consultantplus://offline/ref=DA3AD49FD96BA56EB628519323140A7A2AE9B45A7EC0EBFE770FA59735AFD423A79D376B6C5B5402EFA513BFB2FEC20FE6B6E32EA435B48FUEWAH"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elgoszakaz.ru/"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consultantplus://offline/ref=8AE68DDCBD6AA6A971ECF861CFA345FD2C403DA7F8F44064A9C2A18720B487042E06E52634599EDBA4A65D3FC90C72E3CDED7AA9bBr8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УПРАВЛЕНИЕ </a:t>
            </a:r>
            <a:r>
              <a:rPr lang="ru-RU" sz="2000" b="1" dirty="0"/>
              <a:t>ПО РЕГУЛИРОВАНИЮ </a:t>
            </a:r>
            <a:r>
              <a:rPr lang="ru-RU" sz="2000" b="1" dirty="0" smtClean="0"/>
              <a:t>                     КОНТРАКТНОЙ </a:t>
            </a:r>
            <a:r>
              <a:rPr lang="ru-RU" sz="2000" b="1" dirty="0"/>
              <a:t>СИСТЕМЫ В СФЕРЕ ЗАКУПОК БЕЛГОРОДСКОЙ ОБЛАСТИ</a:t>
            </a:r>
          </a:p>
        </p:txBody>
      </p:sp>
      <p:sp>
        <p:nvSpPr>
          <p:cNvPr id="3" name="Объект 2"/>
          <p:cNvSpPr>
            <a:spLocks noGrp="1"/>
          </p:cNvSpPr>
          <p:nvPr>
            <p:ph idx="1"/>
          </p:nvPr>
        </p:nvSpPr>
        <p:spPr/>
        <p:txBody>
          <a:bodyPr>
            <a:normAutofit fontScale="62500" lnSpcReduction="20000"/>
          </a:bodyPr>
          <a:lstStyle/>
          <a:p>
            <a:pPr marL="0" indent="0" algn="ctr">
              <a:lnSpc>
                <a:spcPct val="80000"/>
              </a:lnSpc>
              <a:buNone/>
              <a:defRPr/>
            </a:pPr>
            <a:endParaRPr lang="ru-RU" b="1" dirty="0"/>
          </a:p>
          <a:p>
            <a:pPr marL="0" indent="0" algn="ctr">
              <a:lnSpc>
                <a:spcPct val="120000"/>
              </a:lnSpc>
              <a:buNone/>
              <a:defRPr/>
            </a:pPr>
            <a:endParaRPr lang="ru-RU" sz="4600" b="1" dirty="0" smtClean="0"/>
          </a:p>
          <a:p>
            <a:pPr algn="ctr"/>
            <a:r>
              <a:rPr lang="ru-RU" sz="4600" b="1" dirty="0" smtClean="0"/>
              <a:t>Дополнительные требования к </a:t>
            </a:r>
            <a:r>
              <a:rPr lang="ru-RU" sz="4600" b="1" dirty="0"/>
              <a:t>участникам </a:t>
            </a:r>
            <a:r>
              <a:rPr lang="ru-RU" sz="4600" b="1" dirty="0" smtClean="0"/>
              <a:t>закупок по </a:t>
            </a:r>
            <a:r>
              <a:rPr lang="ru-RU" sz="4800" b="1" dirty="0" smtClean="0">
                <a:latin typeface="Arial"/>
              </a:rPr>
              <a:t>Федеральному закону </a:t>
            </a:r>
            <a:r>
              <a:rPr lang="ru-RU" sz="4800" b="1" dirty="0">
                <a:latin typeface="Arial"/>
              </a:rPr>
              <a:t>от </a:t>
            </a:r>
            <a:r>
              <a:rPr lang="ru-RU" sz="4800" b="1" dirty="0" smtClean="0">
                <a:latin typeface="Arial"/>
              </a:rPr>
              <a:t>05.04.2013 года  </a:t>
            </a:r>
            <a:r>
              <a:rPr lang="ru-RU" sz="4800" b="1" dirty="0">
                <a:latin typeface="Arial"/>
              </a:rPr>
              <a:t>N </a:t>
            </a:r>
            <a:r>
              <a:rPr lang="ru-RU" sz="4800" b="1" dirty="0" smtClean="0">
                <a:latin typeface="Arial"/>
              </a:rPr>
              <a:t>44-ФЗ</a:t>
            </a:r>
          </a:p>
          <a:p>
            <a:pPr algn="ctr"/>
            <a:r>
              <a:rPr lang="ru-RU" sz="4800" b="1" dirty="0" smtClean="0">
                <a:latin typeface="Arial"/>
              </a:rPr>
              <a:t> «О </a:t>
            </a:r>
            <a:r>
              <a:rPr lang="ru-RU" sz="4800" b="1" dirty="0">
                <a:latin typeface="Arial"/>
              </a:rPr>
              <a:t>контрактной системе в сфере закупок товаров, работ, услуг для обеспечения государственных и муниципальных </a:t>
            </a:r>
            <a:r>
              <a:rPr lang="ru-RU" sz="4800" b="1" dirty="0" smtClean="0">
                <a:latin typeface="Arial"/>
              </a:rPr>
              <a:t>нужд»</a:t>
            </a:r>
            <a:endParaRPr lang="ru-RU" sz="4800" b="1" dirty="0">
              <a:latin typeface="Arial"/>
            </a:endParaRPr>
          </a:p>
          <a:p>
            <a:pPr marL="0" indent="0" algn="ctr">
              <a:lnSpc>
                <a:spcPct val="80000"/>
              </a:lnSpc>
              <a:buNone/>
              <a:defRPr/>
            </a:pPr>
            <a:endParaRPr lang="ru-RU" b="1" dirty="0"/>
          </a:p>
          <a:p>
            <a:pPr marL="0" indent="0" algn="ctr">
              <a:lnSpc>
                <a:spcPct val="80000"/>
              </a:lnSpc>
              <a:buNone/>
              <a:defRPr/>
            </a:pPr>
            <a:endParaRPr lang="ru-RU" sz="2800" b="1" dirty="0" smtClean="0"/>
          </a:p>
          <a:p>
            <a:pPr marL="0" indent="0" algn="ctr">
              <a:lnSpc>
                <a:spcPct val="80000"/>
              </a:lnSpc>
              <a:buNone/>
              <a:defRPr/>
            </a:pPr>
            <a:endParaRPr lang="ru-RU" b="1" dirty="0"/>
          </a:p>
          <a:p>
            <a:pPr marL="0" indent="0" algn="ctr">
              <a:lnSpc>
                <a:spcPct val="80000"/>
              </a:lnSpc>
              <a:buNone/>
              <a:defRPr/>
            </a:pPr>
            <a:r>
              <a:rPr lang="en-US" sz="2800" b="1" dirty="0" smtClean="0"/>
              <a:t>1</a:t>
            </a:r>
            <a:r>
              <a:rPr lang="ru-RU" sz="2800" b="1" dirty="0" smtClean="0"/>
              <a:t>5 августа 2022 г</a:t>
            </a:r>
            <a:r>
              <a:rPr lang="ru-RU" sz="2800" b="1" dirty="0"/>
              <a:t>. </a:t>
            </a:r>
          </a:p>
          <a:p>
            <a:endParaRPr lang="ru-RU" dirty="0"/>
          </a:p>
        </p:txBody>
      </p:sp>
      <p:pic>
        <p:nvPicPr>
          <p:cNvPr id="4" name="Рисунок 3" descr="C:\Users\User\Desktop\gerb_belgorodskoy_oblasti_gerbmast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020321" cy="1224136"/>
          </a:xfrm>
          <a:prstGeom prst="rect">
            <a:avLst/>
          </a:prstGeom>
          <a:noFill/>
          <a:ln>
            <a:noFill/>
          </a:ln>
        </p:spPr>
      </p:pic>
    </p:spTree>
    <p:extLst>
      <p:ext uri="{BB962C8B-B14F-4D97-AF65-F5344CB8AC3E}">
        <p14:creationId xmlns:p14="http://schemas.microsoft.com/office/powerpoint/2010/main" val="3338022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pPr algn="just"/>
            <a:r>
              <a:rPr lang="ru-RU" sz="1050" b="1" dirty="0" smtClean="0">
                <a:solidFill>
                  <a:schemeClr val="tx1"/>
                </a:solidFill>
              </a:rPr>
              <a:t>Реконструкция </a:t>
            </a:r>
            <a:r>
              <a:rPr lang="ru-RU" sz="1050" b="1" dirty="0">
                <a:solidFill>
                  <a:schemeClr val="tx1"/>
                </a:solidFill>
              </a:rPr>
              <a:t>объектов капитального строительства </a:t>
            </a:r>
            <a:r>
              <a:rPr lang="ru-RU" sz="1050" dirty="0">
                <a:solidFill>
                  <a:schemeClr val="tx1"/>
                </a:solidFill>
              </a:rPr>
              <a:t>(за исключением линейных объектов) </a:t>
            </a:r>
            <a:r>
              <a:rPr lang="ru-RU" sz="1050" b="1" dirty="0">
                <a:solidFill>
                  <a:schemeClr val="tx1"/>
                </a:solidFill>
              </a:rPr>
              <a:t>- изменение параметров объекта</a:t>
            </a:r>
            <a:r>
              <a:rPr lang="ru-RU" sz="1050" dirty="0">
                <a:solidFill>
                  <a:schemeClr val="tx1"/>
                </a:solidFill>
              </a:rPr>
              <a:t> капитального строительства, его частей (высоты, количества этажей, площади, объема), в том числе надстройка, перестройка, расширение объекта капитального строительства, а также замена и (или) восстановление несущих строительных конструкций объекта капитального строительства, за исключением замены отдельных элементов таких конструкций на аналогичные или иные улучшающие показатели таких конструкций элементы и (или) восстановления указанных элементов;</a:t>
            </a:r>
          </a:p>
          <a:p>
            <a:pPr algn="just"/>
            <a:endParaRPr lang="ru-RU" sz="1050" dirty="0">
              <a:solidFill>
                <a:schemeClr val="tx1"/>
              </a:solidFill>
            </a:endParaRPr>
          </a:p>
          <a:p>
            <a:pPr algn="just"/>
            <a:r>
              <a:rPr lang="ru-RU" sz="1050" b="1" dirty="0">
                <a:solidFill>
                  <a:schemeClr val="tx1"/>
                </a:solidFill>
              </a:rPr>
              <a:t>Реконструкция линейных объектов </a:t>
            </a:r>
            <a:r>
              <a:rPr lang="ru-RU" sz="1050" dirty="0">
                <a:solidFill>
                  <a:schemeClr val="tx1"/>
                </a:solidFill>
              </a:rPr>
              <a:t>- изменение параметров линейных объектов или их участков (частей), которое влечет </a:t>
            </a:r>
            <a:r>
              <a:rPr lang="ru-RU" sz="1050" b="1" dirty="0">
                <a:solidFill>
                  <a:schemeClr val="tx1"/>
                </a:solidFill>
              </a:rPr>
              <a:t>за собой изменение класса, категории и (или) первоначально установленных показателей функционирования таких объектов</a:t>
            </a:r>
            <a:r>
              <a:rPr lang="ru-RU" sz="1050" dirty="0">
                <a:solidFill>
                  <a:schemeClr val="tx1"/>
                </a:solidFill>
              </a:rPr>
              <a:t> (мощности, грузоподъемности и других) или при котором </a:t>
            </a:r>
            <a:r>
              <a:rPr lang="ru-RU" sz="1050" b="1" dirty="0">
                <a:solidFill>
                  <a:schemeClr val="tx1"/>
                </a:solidFill>
              </a:rPr>
              <a:t>требуется изменение границ полос отвода и (или) охранных зон таких объектов</a:t>
            </a:r>
            <a:r>
              <a:rPr lang="ru-RU" sz="1050" dirty="0">
                <a:solidFill>
                  <a:schemeClr val="tx1"/>
                </a:solidFill>
              </a:rPr>
              <a:t>;</a:t>
            </a:r>
          </a:p>
          <a:p>
            <a:pPr algn="just"/>
            <a:endParaRPr lang="ru-RU" sz="1050" dirty="0">
              <a:solidFill>
                <a:schemeClr val="tx1"/>
              </a:solidFill>
            </a:endParaRPr>
          </a:p>
          <a:p>
            <a:pPr algn="just"/>
            <a:r>
              <a:rPr lang="ru-RU" sz="1050" b="1" dirty="0">
                <a:solidFill>
                  <a:schemeClr val="tx1"/>
                </a:solidFill>
              </a:rPr>
              <a:t>Капитальный ремонт объектов капитального строительства </a:t>
            </a:r>
            <a:r>
              <a:rPr lang="ru-RU" sz="1050" dirty="0">
                <a:solidFill>
                  <a:schemeClr val="tx1"/>
                </a:solidFill>
              </a:rPr>
              <a:t>(за исключением линейных объектов) - </a:t>
            </a:r>
            <a:r>
              <a:rPr lang="ru-RU" sz="1050" b="1" dirty="0">
                <a:solidFill>
                  <a:schemeClr val="tx1"/>
                </a:solidFill>
              </a:rPr>
              <a:t>замена и (или) восстановление строительных конструкций </a:t>
            </a:r>
            <a:r>
              <a:rPr lang="ru-RU" sz="1050" dirty="0">
                <a:solidFill>
                  <a:schemeClr val="tx1"/>
                </a:solidFill>
              </a:rPr>
              <a:t>объектов капитального строительства или элементов таких конструкций, за исключением несущих строительных конструкций, </a:t>
            </a:r>
            <a:r>
              <a:rPr lang="ru-RU" sz="1050" b="1" dirty="0">
                <a:solidFill>
                  <a:schemeClr val="tx1"/>
                </a:solidFill>
              </a:rPr>
              <a:t>замена и (или) восстановление систем инженерно-технического обеспечения </a:t>
            </a:r>
            <a:r>
              <a:rPr lang="ru-RU" sz="1050" dirty="0">
                <a:solidFill>
                  <a:schemeClr val="tx1"/>
                </a:solidFill>
              </a:rPr>
              <a:t>и сетей инженерно-технического обеспечения объектов капитального строительства или их элементов, а </a:t>
            </a:r>
            <a:r>
              <a:rPr lang="ru-RU" sz="1050" b="1" dirty="0">
                <a:solidFill>
                  <a:schemeClr val="tx1"/>
                </a:solidFill>
              </a:rPr>
              <a:t>также замена отдельных элементов несущих строительных конструкций </a:t>
            </a:r>
            <a:r>
              <a:rPr lang="ru-RU" sz="1050" dirty="0">
                <a:solidFill>
                  <a:schemeClr val="tx1"/>
                </a:solidFill>
              </a:rPr>
              <a:t>на аналогичные или иные улучшающие показатели таких конструкций элементы и (или) восстановление указанных элементов;</a:t>
            </a:r>
          </a:p>
          <a:p>
            <a:pPr algn="just"/>
            <a:endParaRPr lang="ru-RU" sz="1050" dirty="0">
              <a:solidFill>
                <a:schemeClr val="tx1"/>
              </a:solidFill>
            </a:endParaRPr>
          </a:p>
          <a:p>
            <a:pPr algn="just"/>
            <a:r>
              <a:rPr lang="ru-RU" sz="1050" b="1" dirty="0">
                <a:solidFill>
                  <a:schemeClr val="tx1"/>
                </a:solidFill>
              </a:rPr>
              <a:t>Капитальный ремонт линейных объектов </a:t>
            </a:r>
            <a:r>
              <a:rPr lang="ru-RU" sz="1050" dirty="0">
                <a:solidFill>
                  <a:schemeClr val="tx1"/>
                </a:solidFill>
              </a:rPr>
              <a:t>- изменение параметров линейных объектов или их участков (частей), которое </a:t>
            </a:r>
            <a:r>
              <a:rPr lang="ru-RU" sz="1050" b="1" dirty="0">
                <a:solidFill>
                  <a:schemeClr val="tx1"/>
                </a:solidFill>
              </a:rPr>
              <a:t>не влечет за собой изменение класса</a:t>
            </a:r>
            <a:r>
              <a:rPr lang="ru-RU" sz="1050" dirty="0">
                <a:solidFill>
                  <a:schemeClr val="tx1"/>
                </a:solidFill>
              </a:rPr>
              <a:t>, категории и (или) первоначально установленных показателей функционирования таких объектов и при котором не требуется изменение границ полос отвода и (или) охранных зон таких объектов, если иное не предусмотрено настоящим Кодексом;</a:t>
            </a:r>
          </a:p>
          <a:p>
            <a:pPr algn="just"/>
            <a:endParaRPr lang="ru-RU" sz="1050" dirty="0">
              <a:solidFill>
                <a:schemeClr val="tx1"/>
              </a:solidFill>
            </a:endParaRPr>
          </a:p>
          <a:p>
            <a:pPr algn="just"/>
            <a:r>
              <a:rPr lang="ru-RU" sz="1050" b="1" dirty="0">
                <a:solidFill>
                  <a:schemeClr val="tx1"/>
                </a:solidFill>
              </a:rPr>
              <a:t>Снос объекта капитального строительства </a:t>
            </a:r>
            <a:r>
              <a:rPr lang="ru-RU" sz="1050" dirty="0">
                <a:solidFill>
                  <a:schemeClr val="tx1"/>
                </a:solidFill>
              </a:rPr>
              <a:t>- ликвидация объекта капитального строительства путем его разрушения (за исключением разрушения вследствие природных явлений либо противоправных действий третьих лиц), разборки и (или) демонтажа объекта капитального строительства, в том числе его частей</a:t>
            </a:r>
          </a:p>
          <a:p>
            <a:pPr marL="114300" indent="0">
              <a:buNone/>
            </a:pPr>
            <a:endParaRPr lang="ru-RU" sz="1400" b="1" dirty="0" smtClean="0">
              <a:solidFill>
                <a:schemeClr val="tx1"/>
              </a:solidFill>
            </a:endParaRPr>
          </a:p>
          <a:p>
            <a:pPr marL="114300" indent="0">
              <a:buNone/>
            </a:pPr>
            <a:endParaRPr lang="ru-RU" sz="1200" dirty="0" smtClean="0">
              <a:solidFill>
                <a:schemeClr val="tx1"/>
              </a:solidFill>
            </a:endParaRPr>
          </a:p>
          <a:p>
            <a:pPr marL="114300" indent="0">
              <a:buNone/>
            </a:pPr>
            <a:r>
              <a:rPr lang="ru-RU" sz="1200" dirty="0" smtClean="0">
                <a:solidFill>
                  <a:schemeClr val="tx1"/>
                </a:solidFill>
              </a:rPr>
              <a:t> </a:t>
            </a:r>
            <a:endParaRPr lang="ru-RU" sz="1200" dirty="0">
              <a:solidFill>
                <a:schemeClr val="tx1"/>
              </a:solidFill>
            </a:endParaRPr>
          </a:p>
        </p:txBody>
      </p:sp>
    </p:spTree>
    <p:extLst>
      <p:ext uri="{BB962C8B-B14F-4D97-AF65-F5344CB8AC3E}">
        <p14:creationId xmlns:p14="http://schemas.microsoft.com/office/powerpoint/2010/main" val="4233963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100" b="1" dirty="0" smtClean="0">
                <a:solidFill>
                  <a:schemeClr val="tx1"/>
                </a:solidFill>
              </a:rPr>
              <a:t>3</a:t>
            </a:r>
            <a:r>
              <a:rPr lang="ru-RU" sz="1100" b="1" u="sng" dirty="0" smtClean="0">
                <a:solidFill>
                  <a:schemeClr val="tx1"/>
                </a:solidFill>
              </a:rPr>
              <a:t>) в </a:t>
            </a:r>
            <a:r>
              <a:rPr lang="ru-RU" sz="1100" b="1" u="sng" dirty="0">
                <a:solidFill>
                  <a:schemeClr val="tx1"/>
                </a:solidFill>
              </a:rPr>
              <a:t>сфере дорожной </a:t>
            </a:r>
            <a:r>
              <a:rPr lang="ru-RU" sz="1100" b="1" u="sng" dirty="0" smtClean="0">
                <a:solidFill>
                  <a:schemeClr val="tx1"/>
                </a:solidFill>
              </a:rPr>
              <a:t>деятельности</a:t>
            </a:r>
            <a:r>
              <a:rPr lang="ru-RU" sz="1100" dirty="0" smtClean="0">
                <a:solidFill>
                  <a:schemeClr val="tx1"/>
                </a:solidFill>
              </a:rPr>
              <a:t>:</a:t>
            </a:r>
          </a:p>
          <a:p>
            <a:pPr marL="114300" indent="0">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строительству, реконструкции, капитальному ремонту автомобильной дороги</a:t>
            </a:r>
          </a:p>
          <a:p>
            <a:pPr marL="114300" indent="0">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ремонту, содержанию автомобильной дороги</a:t>
            </a:r>
          </a:p>
          <a:p>
            <a:pPr marL="114300" indent="0">
              <a:buNone/>
            </a:pPr>
            <a:endParaRPr lang="ru-RU" sz="1100" dirty="0" smtClean="0">
              <a:solidFill>
                <a:schemeClr val="tx1"/>
              </a:solidFill>
            </a:endParaRPr>
          </a:p>
          <a:p>
            <a:pPr marL="114300" indent="0" algn="just">
              <a:buNone/>
            </a:pPr>
            <a:r>
              <a:rPr lang="ru-RU" sz="1100" dirty="0">
                <a:solidFill>
                  <a:schemeClr val="tx1"/>
                </a:solidFill>
              </a:rPr>
              <a:t>Федеральный закон "Об автомобильных дорогах и о дорожной деятельности в Российской Федерации и о внесении изменений в отдельные законодательные акты Российской Федерации" от 08.11.2007 N </a:t>
            </a:r>
            <a:r>
              <a:rPr lang="ru-RU" sz="1100" dirty="0" smtClean="0">
                <a:solidFill>
                  <a:schemeClr val="tx1"/>
                </a:solidFill>
              </a:rPr>
              <a:t>257-ФЗ</a:t>
            </a:r>
          </a:p>
          <a:p>
            <a:pPr marL="114300" indent="0" algn="just">
              <a:buNone/>
            </a:pPr>
            <a:endParaRPr lang="ru-RU" sz="1100" dirty="0">
              <a:solidFill>
                <a:schemeClr val="tx1"/>
              </a:solidFill>
            </a:endParaRPr>
          </a:p>
          <a:p>
            <a:pPr marL="114300" indent="0" algn="just">
              <a:buNone/>
            </a:pPr>
            <a:r>
              <a:rPr lang="ru-RU" sz="1100" b="1" dirty="0" smtClean="0">
                <a:solidFill>
                  <a:schemeClr val="tx1"/>
                </a:solidFill>
              </a:rPr>
              <a:t>Автомобильная </a:t>
            </a:r>
            <a:r>
              <a:rPr lang="ru-RU" sz="1100" b="1" dirty="0">
                <a:solidFill>
                  <a:schemeClr val="tx1"/>
                </a:solidFill>
              </a:rPr>
              <a:t>дорога </a:t>
            </a:r>
            <a:r>
              <a:rPr lang="ru-RU" sz="1100" dirty="0">
                <a:solidFill>
                  <a:schemeClr val="tx1"/>
                </a:solidFill>
              </a:rPr>
              <a:t>- объект транспортной инфраструктуры, предназначенный для движения транспортных средств и включающий в себя земельные участки в границах полосы отвода автомобильной дороги и расположенные на них или под ними </a:t>
            </a:r>
            <a:r>
              <a:rPr lang="ru-RU" sz="1100" b="1" dirty="0">
                <a:solidFill>
                  <a:schemeClr val="tx1"/>
                </a:solidFill>
              </a:rPr>
              <a:t>конструктивные элементы </a:t>
            </a:r>
            <a:r>
              <a:rPr lang="ru-RU" sz="1100" dirty="0">
                <a:solidFill>
                  <a:schemeClr val="tx1"/>
                </a:solidFill>
              </a:rPr>
              <a:t>(дорожное полотно, дорожное покрытие и подобные элементы) и </a:t>
            </a:r>
            <a:r>
              <a:rPr lang="ru-RU" sz="1100" b="1" dirty="0">
                <a:solidFill>
                  <a:schemeClr val="tx1"/>
                </a:solidFill>
              </a:rPr>
              <a:t>дорожные сооружения</a:t>
            </a:r>
            <a:r>
              <a:rPr lang="ru-RU" sz="1100" dirty="0">
                <a:solidFill>
                  <a:schemeClr val="tx1"/>
                </a:solidFill>
              </a:rPr>
              <a:t>, являющиеся ее технологической частью, - защитные дорожные сооружения, искусственные дорожные сооружения, производственные объекты, </a:t>
            </a:r>
            <a:r>
              <a:rPr lang="ru-RU" sz="1100" b="1" dirty="0">
                <a:solidFill>
                  <a:schemeClr val="tx1"/>
                </a:solidFill>
              </a:rPr>
              <a:t>элементы обустройства автомобильных дорог</a:t>
            </a:r>
          </a:p>
          <a:p>
            <a:pPr marL="114300" indent="0" algn="just">
              <a:buNone/>
            </a:pPr>
            <a:endParaRPr lang="ru-RU" sz="1100" dirty="0" smtClean="0">
              <a:solidFill>
                <a:schemeClr val="tx1"/>
              </a:solidFill>
            </a:endParaRPr>
          </a:p>
          <a:p>
            <a:pPr marL="114300" indent="0" algn="just">
              <a:buNone/>
            </a:pPr>
            <a:r>
              <a:rPr lang="ru-RU" sz="1100" b="1" dirty="0" smtClean="0">
                <a:solidFill>
                  <a:schemeClr val="tx1"/>
                </a:solidFill>
              </a:rPr>
              <a:t>Элементы </a:t>
            </a:r>
            <a:r>
              <a:rPr lang="ru-RU" sz="1100" b="1" dirty="0">
                <a:solidFill>
                  <a:schemeClr val="tx1"/>
                </a:solidFill>
              </a:rPr>
              <a:t>обустройства автомобильных дорог </a:t>
            </a:r>
            <a:r>
              <a:rPr lang="ru-RU" sz="1100" dirty="0">
                <a:solidFill>
                  <a:schemeClr val="tx1"/>
                </a:solidFill>
              </a:rPr>
              <a:t>- сооружения, к которым относятся </a:t>
            </a:r>
            <a:r>
              <a:rPr lang="ru-RU" sz="1100" b="1" dirty="0">
                <a:solidFill>
                  <a:schemeClr val="tx1"/>
                </a:solidFill>
              </a:rPr>
              <a:t>дорожные знаки, дорожные ограждения, светофоры, устройства для регулирования дорожного движения</a:t>
            </a:r>
            <a:r>
              <a:rPr lang="ru-RU" sz="1100" dirty="0">
                <a:solidFill>
                  <a:schemeClr val="tx1"/>
                </a:solidFill>
              </a:rPr>
              <a:t>, работающие в автоматическом режиме специальные технические средства, имеющие функции фото- и киносъемки, видеозаписи для фиксации нарушений правил дорожного движения, сохранности автомобильных дорог и сбора платы в счет возмещения вреда, причиняемого автомобильным дорогам общего пользования федерального значения транспортными средствами, имеющими разрешенную максимальную массу свыше 12 тонн, </a:t>
            </a:r>
            <a:r>
              <a:rPr lang="ru-RU" sz="1100" b="1" dirty="0">
                <a:solidFill>
                  <a:schemeClr val="tx1"/>
                </a:solidFill>
              </a:rPr>
              <a:t>места отдыха, остановочные пункты, объекты, предназначенные для освещения автомобильных дорог</a:t>
            </a:r>
            <a:r>
              <a:rPr lang="ru-RU" sz="1100" dirty="0">
                <a:solidFill>
                  <a:schemeClr val="tx1"/>
                </a:solidFill>
              </a:rPr>
              <a:t>, </a:t>
            </a:r>
            <a:r>
              <a:rPr lang="ru-RU" sz="1100" b="1" dirty="0">
                <a:solidFill>
                  <a:schemeClr val="tx1"/>
                </a:solidFill>
              </a:rPr>
              <a:t>пешеходные дорожки, пункты весового и габаритного контроля транспортных средств</a:t>
            </a:r>
            <a:r>
              <a:rPr lang="ru-RU" sz="1100" dirty="0">
                <a:solidFill>
                  <a:schemeClr val="tx1"/>
                </a:solidFill>
              </a:rPr>
              <a:t>, пункты взимания платы, стоянки (парковки) транспортных средств, сооружения, предназначенные для охраны автомобильных дорог и искусственных дорожных сооружений, тротуары, другие предназначенные для обеспечения дорожного движения, в том числе его безопасности, сооружения, за исключением объектов дорожного сервиса</a:t>
            </a:r>
          </a:p>
          <a:p>
            <a:pPr marL="114300" indent="0">
              <a:buNone/>
            </a:pPr>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1222188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200" dirty="0" smtClean="0">
                <a:solidFill>
                  <a:schemeClr val="tx1"/>
                </a:solidFill>
              </a:rPr>
              <a:t> </a:t>
            </a:r>
            <a:endParaRPr lang="ru-RU" sz="1200" dirty="0">
              <a:solidFill>
                <a:schemeClr val="tx1"/>
              </a:solidFill>
            </a:endParaRPr>
          </a:p>
          <a:p>
            <a:r>
              <a:rPr lang="ru-RU" sz="1200" b="1" dirty="0" smtClean="0">
                <a:solidFill>
                  <a:schemeClr val="tx1"/>
                </a:solidFill>
              </a:rPr>
              <a:t>4) </a:t>
            </a:r>
            <a:r>
              <a:rPr lang="ru-RU" sz="1200" b="1" u="sng" dirty="0" smtClean="0">
                <a:solidFill>
                  <a:schemeClr val="tx1"/>
                </a:solidFill>
              </a:rPr>
              <a:t>в </a:t>
            </a:r>
            <a:r>
              <a:rPr lang="ru-RU" sz="1200" b="1" u="sng" dirty="0">
                <a:solidFill>
                  <a:schemeClr val="tx1"/>
                </a:solidFill>
              </a:rPr>
              <a:t>сфере здравоохранения, образования, </a:t>
            </a:r>
            <a:r>
              <a:rPr lang="ru-RU" sz="1200" b="1" u="sng" dirty="0" smtClean="0">
                <a:solidFill>
                  <a:schemeClr val="tx1"/>
                </a:solidFill>
              </a:rPr>
              <a:t>науки</a:t>
            </a:r>
            <a:r>
              <a:rPr lang="ru-RU" sz="1200" dirty="0" smtClean="0">
                <a:solidFill>
                  <a:schemeClr val="tx1"/>
                </a:solidFill>
              </a:rPr>
              <a:t>:</a:t>
            </a:r>
          </a:p>
          <a:p>
            <a:pPr algn="just"/>
            <a:r>
              <a:rPr lang="ru-RU" sz="1200" dirty="0" smtClean="0">
                <a:solidFill>
                  <a:schemeClr val="tx1"/>
                </a:solidFill>
              </a:rPr>
              <a:t>Работы </a:t>
            </a:r>
            <a:r>
              <a:rPr lang="ru-RU" sz="1200" b="1" dirty="0">
                <a:solidFill>
                  <a:schemeClr val="tx1"/>
                </a:solidFill>
              </a:rPr>
              <a:t>по техническому обслуживанию (монтаж и наладка; контроль технического состояния; периодическое и текущее техническое обслуживание; ремонт) медицинской техники</a:t>
            </a:r>
            <a:r>
              <a:rPr lang="ru-RU" sz="1200" dirty="0">
                <a:solidFill>
                  <a:schemeClr val="tx1"/>
                </a:solidFill>
              </a:rPr>
              <a:t>, включенной в коды 26.60.11, 26.60.12, 26.60.13.130, 26.70.22.150, 32.50.12, 32.50.21.121, 32.50.21.122 Общероссийского классификатора продукции по видам экономической деятельности (ОКПД2) ОК </a:t>
            </a:r>
            <a:r>
              <a:rPr lang="ru-RU" sz="1200" dirty="0" smtClean="0">
                <a:solidFill>
                  <a:schemeClr val="tx1"/>
                </a:solidFill>
              </a:rPr>
              <a:t>034-2014</a:t>
            </a:r>
          </a:p>
          <a:p>
            <a:pPr algn="just"/>
            <a:r>
              <a:rPr lang="ru-RU" sz="1200" dirty="0" smtClean="0">
                <a:solidFill>
                  <a:schemeClr val="tx1"/>
                </a:solidFill>
              </a:rPr>
              <a:t>Услуги </a:t>
            </a:r>
            <a:r>
              <a:rPr lang="ru-RU" sz="1200" b="1" dirty="0">
                <a:solidFill>
                  <a:schemeClr val="tx1"/>
                </a:solidFill>
              </a:rPr>
              <a:t>общественного питания и (или) поставка пищевых продуктов</a:t>
            </a:r>
            <a:r>
              <a:rPr lang="ru-RU" sz="1200" dirty="0">
                <a:solidFill>
                  <a:schemeClr val="tx1"/>
                </a:solidFill>
              </a:rPr>
              <a:t>, закупаемых для организаций, </a:t>
            </a:r>
            <a:r>
              <a:rPr lang="ru-RU" sz="1200" b="1" dirty="0">
                <a:solidFill>
                  <a:schemeClr val="tx1"/>
                </a:solidFill>
              </a:rPr>
              <a:t>осуществляющих образовательную деятельность, медицинских организаций, организаций социального обслуживания, организаций отдыха детей и их оздоровления</a:t>
            </a:r>
          </a:p>
          <a:p>
            <a:pPr algn="just"/>
            <a:r>
              <a:rPr lang="ru-RU" sz="1200" dirty="0">
                <a:solidFill>
                  <a:schemeClr val="tx1"/>
                </a:solidFill>
              </a:rPr>
              <a:t>Услуги по обеспечению </a:t>
            </a:r>
            <a:r>
              <a:rPr lang="ru-RU" sz="1200" b="1" dirty="0">
                <a:solidFill>
                  <a:schemeClr val="tx1"/>
                </a:solidFill>
              </a:rPr>
              <a:t>охраны объектов (территорий) образовательных и научных организаций</a:t>
            </a:r>
          </a:p>
          <a:p>
            <a:pPr algn="just"/>
            <a:r>
              <a:rPr lang="ru-RU" sz="1200" dirty="0">
                <a:solidFill>
                  <a:schemeClr val="tx1"/>
                </a:solidFill>
              </a:rPr>
              <a:t>Услуги </a:t>
            </a:r>
            <a:r>
              <a:rPr lang="ru-RU" sz="1200" b="1" dirty="0">
                <a:solidFill>
                  <a:schemeClr val="tx1"/>
                </a:solidFill>
              </a:rPr>
              <a:t>по организации отдыха детей и их оздоровлению</a:t>
            </a:r>
          </a:p>
          <a:p>
            <a:pPr algn="just"/>
            <a:r>
              <a:rPr lang="ru-RU" sz="1200" dirty="0">
                <a:solidFill>
                  <a:schemeClr val="tx1"/>
                </a:solidFill>
              </a:rPr>
              <a:t>Услуги </a:t>
            </a:r>
            <a:r>
              <a:rPr lang="ru-RU" sz="1200" b="1" dirty="0">
                <a:solidFill>
                  <a:schemeClr val="tx1"/>
                </a:solidFill>
              </a:rPr>
              <a:t>по уборке зданий, сооружений, прилегающих к ним территорий</a:t>
            </a:r>
          </a:p>
          <a:p>
            <a:pPr algn="just"/>
            <a:endParaRPr lang="ru-RU" sz="1200" dirty="0">
              <a:solidFill>
                <a:schemeClr val="tx1"/>
              </a:solidFill>
            </a:endParaRPr>
          </a:p>
          <a:p>
            <a:pPr algn="just"/>
            <a:r>
              <a:rPr lang="ru-RU" sz="1200" b="1" dirty="0" smtClean="0">
                <a:solidFill>
                  <a:schemeClr val="tx1"/>
                </a:solidFill>
              </a:rPr>
              <a:t>5) в </a:t>
            </a:r>
            <a:r>
              <a:rPr lang="ru-RU" sz="1200" b="1" dirty="0">
                <a:solidFill>
                  <a:schemeClr val="tx1"/>
                </a:solidFill>
              </a:rPr>
              <a:t>сфере обороны и безопасности государства</a:t>
            </a:r>
            <a:r>
              <a:rPr lang="ru-RU" sz="1200" dirty="0">
                <a:solidFill>
                  <a:schemeClr val="tx1"/>
                </a:solidFill>
              </a:rPr>
              <a:t>, </a:t>
            </a:r>
          </a:p>
          <a:p>
            <a:pPr algn="just"/>
            <a:r>
              <a:rPr lang="ru-RU" sz="1200" b="1" dirty="0" smtClean="0">
                <a:solidFill>
                  <a:schemeClr val="tx1"/>
                </a:solidFill>
              </a:rPr>
              <a:t>6) в </a:t>
            </a:r>
            <a:r>
              <a:rPr lang="ru-RU" sz="1200" b="1" dirty="0">
                <a:solidFill>
                  <a:schemeClr val="tx1"/>
                </a:solidFill>
              </a:rPr>
              <a:t>сфере использования атомной энергии</a:t>
            </a:r>
            <a:r>
              <a:rPr lang="ru-RU" sz="1200" dirty="0">
                <a:solidFill>
                  <a:schemeClr val="tx1"/>
                </a:solidFill>
              </a:rPr>
              <a:t>, </a:t>
            </a:r>
            <a:endParaRPr lang="ru-RU" sz="1200" dirty="0" smtClean="0">
              <a:solidFill>
                <a:schemeClr val="tx1"/>
              </a:solidFill>
            </a:endParaRPr>
          </a:p>
          <a:p>
            <a:pPr algn="just"/>
            <a:r>
              <a:rPr lang="ru-RU" sz="1200" b="1" dirty="0" smtClean="0">
                <a:solidFill>
                  <a:schemeClr val="tx1"/>
                </a:solidFill>
                <a:latin typeface="Century Gothic" pitchFamily="34" charset="0"/>
              </a:rPr>
              <a:t>7) дополнительные </a:t>
            </a:r>
            <a:r>
              <a:rPr lang="ru-RU" sz="1200" b="1" dirty="0">
                <a:solidFill>
                  <a:schemeClr val="tx1"/>
                </a:solidFill>
                <a:latin typeface="Century Gothic" pitchFamily="34" charset="0"/>
              </a:rPr>
              <a:t>требования к участникам закупки, по результатам которой заключается контракт со встречными инвестиционными обязательствами, </a:t>
            </a:r>
            <a:r>
              <a:rPr lang="ru-RU" sz="1200" b="1" dirty="0" smtClean="0">
                <a:solidFill>
                  <a:schemeClr val="tx1"/>
                </a:solidFill>
                <a:latin typeface="Century Gothic" pitchFamily="34" charset="0"/>
              </a:rPr>
              <a:t>распространяются на любые </a:t>
            </a:r>
            <a:r>
              <a:rPr lang="ru-RU" sz="1200" b="1" dirty="0">
                <a:solidFill>
                  <a:schemeClr val="tx1"/>
                </a:solidFill>
                <a:latin typeface="Century Gothic" pitchFamily="34" charset="0"/>
              </a:rPr>
              <a:t>т</a:t>
            </a:r>
            <a:r>
              <a:rPr lang="ru-RU" sz="1200" b="1" dirty="0" smtClean="0">
                <a:solidFill>
                  <a:schemeClr val="tx1"/>
                </a:solidFill>
                <a:latin typeface="Century Gothic" pitchFamily="34" charset="0"/>
              </a:rPr>
              <a:t>овары </a:t>
            </a:r>
            <a:r>
              <a:rPr lang="ru-RU" sz="1200" b="1" dirty="0">
                <a:solidFill>
                  <a:schemeClr val="tx1"/>
                </a:solidFill>
                <a:latin typeface="Century Gothic" pitchFamily="34" charset="0"/>
              </a:rPr>
              <a:t>(услуги), поставляемые (оказываемые) в соответствии с контрактом со встречными инвестиционными обязательствами</a:t>
            </a:r>
          </a:p>
          <a:p>
            <a:endParaRPr lang="ru-RU" sz="1200" dirty="0">
              <a:solidFill>
                <a:schemeClr val="tx1"/>
              </a:solidFill>
            </a:endParaRPr>
          </a:p>
          <a:p>
            <a:pPr marL="114300" indent="0">
              <a:buNone/>
            </a:pPr>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1400635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Постановление Правительства РФ от 29.12.2021 N </a:t>
            </a:r>
            <a:r>
              <a:rPr lang="ru-RU" sz="2000" b="1" dirty="0" smtClean="0"/>
              <a:t>2571. ОСОБЕННОСТИ ПРИМЕНЕНИЯ</a:t>
            </a: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lgn="just">
              <a:buNone/>
            </a:pPr>
            <a:r>
              <a:rPr lang="ru-RU" sz="1100" b="1" dirty="0" smtClean="0">
                <a:solidFill>
                  <a:schemeClr val="tx1"/>
                </a:solidFill>
              </a:rPr>
              <a:t>1) </a:t>
            </a:r>
            <a:r>
              <a:rPr lang="ru-RU" sz="1100" dirty="0" smtClean="0">
                <a:solidFill>
                  <a:schemeClr val="tx1"/>
                </a:solidFill>
              </a:rPr>
              <a:t>Применяются </a:t>
            </a:r>
            <a:r>
              <a:rPr lang="ru-RU" sz="1100" b="1" dirty="0">
                <a:solidFill>
                  <a:schemeClr val="tx1"/>
                </a:solidFill>
              </a:rPr>
              <a:t>при проведении конкурентных способов </a:t>
            </a:r>
            <a:r>
              <a:rPr lang="ru-RU" sz="1100" dirty="0">
                <a:solidFill>
                  <a:schemeClr val="tx1"/>
                </a:solidFill>
              </a:rPr>
              <a:t>определения поставщиков (подрядчиков, исполнителей</a:t>
            </a:r>
            <a:r>
              <a:rPr lang="ru-RU" sz="1100" dirty="0" smtClean="0">
                <a:solidFill>
                  <a:schemeClr val="tx1"/>
                </a:solidFill>
              </a:rPr>
              <a:t>)</a:t>
            </a:r>
          </a:p>
          <a:p>
            <a:pPr marL="114300" indent="0" algn="just">
              <a:buNone/>
            </a:pPr>
            <a:r>
              <a:rPr lang="ru-RU" sz="1100" b="1" dirty="0" smtClean="0">
                <a:solidFill>
                  <a:schemeClr val="tx1"/>
                </a:solidFill>
              </a:rPr>
              <a:t>2) </a:t>
            </a:r>
            <a:r>
              <a:rPr lang="ru-RU" sz="1100" dirty="0" smtClean="0">
                <a:solidFill>
                  <a:schemeClr val="tx1"/>
                </a:solidFill>
              </a:rPr>
              <a:t>Применяются </a:t>
            </a:r>
            <a:r>
              <a:rPr lang="ru-RU" sz="1100" b="1" dirty="0" smtClean="0">
                <a:solidFill>
                  <a:schemeClr val="tx1"/>
                </a:solidFill>
              </a:rPr>
              <a:t>при определенной стоимости НМЦК</a:t>
            </a:r>
            <a:r>
              <a:rPr lang="ru-RU" sz="1100" dirty="0" smtClean="0">
                <a:solidFill>
                  <a:schemeClr val="tx1"/>
                </a:solidFill>
              </a:rPr>
              <a:t>:</a:t>
            </a:r>
          </a:p>
          <a:p>
            <a:pPr algn="just"/>
            <a:r>
              <a:rPr lang="ru-RU" sz="1100" b="1" dirty="0" smtClean="0">
                <a:solidFill>
                  <a:schemeClr val="tx1"/>
                </a:solidFill>
              </a:rPr>
              <a:t>превышает 500 тыс. руб. </a:t>
            </a:r>
            <a:r>
              <a:rPr lang="ru-RU" sz="1100" dirty="0" smtClean="0">
                <a:solidFill>
                  <a:schemeClr val="tx1"/>
                </a:solidFill>
              </a:rPr>
              <a:t>– закупки в </a:t>
            </a:r>
            <a:r>
              <a:rPr lang="ru-RU" sz="1100" dirty="0">
                <a:solidFill>
                  <a:schemeClr val="tx1"/>
                </a:solidFill>
              </a:rPr>
              <a:t>сфере культуры и культурного </a:t>
            </a:r>
            <a:r>
              <a:rPr lang="ru-RU" sz="1100" dirty="0" smtClean="0">
                <a:solidFill>
                  <a:schemeClr val="tx1"/>
                </a:solidFill>
              </a:rPr>
              <a:t>наследия (п.1 – п.5), услуги </a:t>
            </a:r>
            <a:r>
              <a:rPr lang="ru-RU" sz="1100" dirty="0">
                <a:solidFill>
                  <a:schemeClr val="tx1"/>
                </a:solidFill>
              </a:rPr>
              <a:t>по проведению обязательного публичного технологического и ценового аудита крупных инвестиционных проектов с государственным участием (п.16</a:t>
            </a:r>
            <a:r>
              <a:rPr lang="ru-RU" sz="1100" dirty="0" smtClean="0">
                <a:solidFill>
                  <a:schemeClr val="tx1"/>
                </a:solidFill>
              </a:rPr>
              <a:t>) </a:t>
            </a:r>
          </a:p>
          <a:p>
            <a:pPr algn="just"/>
            <a:r>
              <a:rPr lang="ru-RU" sz="1100" b="1" dirty="0" smtClean="0">
                <a:solidFill>
                  <a:schemeClr val="tx1"/>
                </a:solidFill>
              </a:rPr>
              <a:t>превышает 5 млн. руб. для нужд субъекта РФ и муниципальных нужд, превышает 10 млн. руб. для федеральных нужд </a:t>
            </a:r>
            <a:r>
              <a:rPr lang="ru-RU" sz="1100" dirty="0" smtClean="0">
                <a:solidFill>
                  <a:schemeClr val="tx1"/>
                </a:solidFill>
              </a:rPr>
              <a:t>-  работы </a:t>
            </a:r>
            <a:r>
              <a:rPr lang="ru-RU" sz="1100" dirty="0">
                <a:solidFill>
                  <a:schemeClr val="tx1"/>
                </a:solidFill>
              </a:rPr>
              <a:t>по подготовке проектной документации и (или) выполнению инженерных изысканий </a:t>
            </a:r>
            <a:r>
              <a:rPr lang="ru-RU" sz="1100" dirty="0" smtClean="0">
                <a:solidFill>
                  <a:schemeClr val="tx1"/>
                </a:solidFill>
              </a:rPr>
              <a:t>(</a:t>
            </a:r>
            <a:r>
              <a:rPr lang="ru-RU" sz="1100" dirty="0">
                <a:solidFill>
                  <a:schemeClr val="tx1"/>
                </a:solidFill>
              </a:rPr>
              <a:t>п.6</a:t>
            </a:r>
            <a:r>
              <a:rPr lang="ru-RU" sz="1100" dirty="0" smtClean="0">
                <a:solidFill>
                  <a:schemeClr val="tx1"/>
                </a:solidFill>
              </a:rPr>
              <a:t>),  по </a:t>
            </a:r>
            <a:r>
              <a:rPr lang="ru-RU" sz="1100" dirty="0">
                <a:solidFill>
                  <a:schemeClr val="tx1"/>
                </a:solidFill>
              </a:rPr>
              <a:t>строительству, реконструкции объекта капитального </a:t>
            </a:r>
            <a:r>
              <a:rPr lang="ru-RU" sz="1100" dirty="0" smtClean="0">
                <a:solidFill>
                  <a:schemeClr val="tx1"/>
                </a:solidFill>
              </a:rPr>
              <a:t>строительства</a:t>
            </a:r>
            <a:r>
              <a:rPr lang="ru-RU" sz="1100" dirty="0">
                <a:solidFill>
                  <a:schemeClr val="tx1"/>
                </a:solidFill>
              </a:rPr>
              <a:t> </a:t>
            </a:r>
            <a:r>
              <a:rPr lang="ru-RU" sz="1100" dirty="0" smtClean="0">
                <a:solidFill>
                  <a:schemeClr val="tx1"/>
                </a:solidFill>
              </a:rPr>
              <a:t>(п.7);  по </a:t>
            </a:r>
            <a:r>
              <a:rPr lang="ru-RU" sz="1100" dirty="0">
                <a:solidFill>
                  <a:schemeClr val="tx1"/>
                </a:solidFill>
              </a:rPr>
              <a:t>строительству, реконструкции линейного </a:t>
            </a:r>
            <a:r>
              <a:rPr lang="ru-RU" sz="1100" dirty="0" smtClean="0">
                <a:solidFill>
                  <a:schemeClr val="tx1"/>
                </a:solidFill>
              </a:rPr>
              <a:t>объекта</a:t>
            </a:r>
            <a:r>
              <a:rPr lang="ru-RU" sz="1100" dirty="0">
                <a:solidFill>
                  <a:schemeClr val="tx1"/>
                </a:solidFill>
              </a:rPr>
              <a:t> </a:t>
            </a:r>
            <a:r>
              <a:rPr lang="ru-RU" sz="1100" dirty="0" smtClean="0">
                <a:solidFill>
                  <a:schemeClr val="tx1"/>
                </a:solidFill>
              </a:rPr>
              <a:t>(п.8), по </a:t>
            </a:r>
            <a:r>
              <a:rPr lang="ru-RU" sz="1100" dirty="0">
                <a:solidFill>
                  <a:schemeClr val="tx1"/>
                </a:solidFill>
              </a:rPr>
              <a:t>строительству некапитального строения, сооружения (строений, сооружений), благоустройству территории (п.9</a:t>
            </a:r>
            <a:r>
              <a:rPr lang="ru-RU" sz="1100" dirty="0" smtClean="0">
                <a:solidFill>
                  <a:schemeClr val="tx1"/>
                </a:solidFill>
              </a:rPr>
              <a:t>), по </a:t>
            </a:r>
            <a:r>
              <a:rPr lang="ru-RU" sz="1100" dirty="0">
                <a:solidFill>
                  <a:schemeClr val="tx1"/>
                </a:solidFill>
              </a:rPr>
              <a:t>капитальному ремонту объекта капитального строительства </a:t>
            </a:r>
            <a:r>
              <a:rPr lang="ru-RU" sz="1100" dirty="0" smtClean="0">
                <a:solidFill>
                  <a:schemeClr val="tx1"/>
                </a:solidFill>
              </a:rPr>
              <a:t>(</a:t>
            </a:r>
            <a:r>
              <a:rPr lang="ru-RU" sz="1100" dirty="0">
                <a:solidFill>
                  <a:schemeClr val="tx1"/>
                </a:solidFill>
              </a:rPr>
              <a:t>п.10</a:t>
            </a:r>
            <a:r>
              <a:rPr lang="ru-RU" sz="1100" dirty="0" smtClean="0">
                <a:solidFill>
                  <a:schemeClr val="tx1"/>
                </a:solidFill>
              </a:rPr>
              <a:t>), по </a:t>
            </a:r>
            <a:r>
              <a:rPr lang="ru-RU" sz="1100" dirty="0">
                <a:solidFill>
                  <a:schemeClr val="tx1"/>
                </a:solidFill>
              </a:rPr>
              <a:t>капитальному ремонту линейного </a:t>
            </a:r>
            <a:r>
              <a:rPr lang="ru-RU" sz="1100" dirty="0" smtClean="0">
                <a:solidFill>
                  <a:schemeClr val="tx1"/>
                </a:solidFill>
              </a:rPr>
              <a:t>объекта</a:t>
            </a:r>
            <a:r>
              <a:rPr lang="ru-RU" sz="1100" dirty="0">
                <a:solidFill>
                  <a:schemeClr val="tx1"/>
                </a:solidFill>
              </a:rPr>
              <a:t> </a:t>
            </a:r>
            <a:r>
              <a:rPr lang="ru-RU" sz="1100" dirty="0" smtClean="0">
                <a:solidFill>
                  <a:schemeClr val="tx1"/>
                </a:solidFill>
              </a:rPr>
              <a:t>(п.11), по </a:t>
            </a:r>
            <a:r>
              <a:rPr lang="ru-RU" sz="1100" dirty="0">
                <a:solidFill>
                  <a:schemeClr val="tx1"/>
                </a:solidFill>
              </a:rPr>
              <a:t>сносу объекта капитального строительства (в том числе линейного объекта) (п.12</a:t>
            </a:r>
            <a:r>
              <a:rPr lang="ru-RU" sz="1100" dirty="0" smtClean="0">
                <a:solidFill>
                  <a:schemeClr val="tx1"/>
                </a:solidFill>
              </a:rPr>
              <a:t>),  по </a:t>
            </a:r>
            <a:r>
              <a:rPr lang="ru-RU" sz="1100" dirty="0">
                <a:solidFill>
                  <a:schemeClr val="tx1"/>
                </a:solidFill>
              </a:rPr>
              <a:t>строительству, реконструкции особо опасных, технически сложных, уникальных объектов капитального строительства (п.13</a:t>
            </a:r>
            <a:r>
              <a:rPr lang="ru-RU" sz="1100" dirty="0" smtClean="0">
                <a:solidFill>
                  <a:schemeClr val="tx1"/>
                </a:solidFill>
              </a:rPr>
              <a:t>), по </a:t>
            </a:r>
            <a:r>
              <a:rPr lang="ru-RU" sz="1100" dirty="0">
                <a:solidFill>
                  <a:schemeClr val="tx1"/>
                </a:solidFill>
              </a:rPr>
              <a:t>строительству, реконструкции, капитальному ремонту автомобильной дороги (п.17</a:t>
            </a:r>
            <a:r>
              <a:rPr lang="ru-RU" sz="1100" dirty="0" smtClean="0">
                <a:solidFill>
                  <a:schemeClr val="tx1"/>
                </a:solidFill>
              </a:rPr>
              <a:t>), по </a:t>
            </a:r>
            <a:r>
              <a:rPr lang="ru-RU" sz="1100" dirty="0">
                <a:solidFill>
                  <a:schemeClr val="tx1"/>
                </a:solidFill>
              </a:rPr>
              <a:t>ремонту, содержанию автомобильной дороги (п.18)</a:t>
            </a:r>
          </a:p>
          <a:p>
            <a:pPr algn="just"/>
            <a:r>
              <a:rPr lang="ru-RU" sz="1100" b="1" dirty="0" smtClean="0">
                <a:solidFill>
                  <a:schemeClr val="tx1"/>
                </a:solidFill>
              </a:rPr>
              <a:t>превышает 1 млн. руб. </a:t>
            </a:r>
            <a:r>
              <a:rPr lang="ru-RU" sz="1100" b="1" dirty="0">
                <a:solidFill>
                  <a:schemeClr val="tx1"/>
                </a:solidFill>
              </a:rPr>
              <a:t>- </a:t>
            </a:r>
            <a:r>
              <a:rPr lang="ru-RU" sz="1100" dirty="0" smtClean="0">
                <a:solidFill>
                  <a:schemeClr val="tx1"/>
                </a:solidFill>
              </a:rPr>
              <a:t>услуги </a:t>
            </a:r>
            <a:r>
              <a:rPr lang="ru-RU" sz="1100" dirty="0">
                <a:solidFill>
                  <a:schemeClr val="tx1"/>
                </a:solidFill>
              </a:rPr>
              <a:t>по техническому обслуживанию зданий, сооружений (п.14</a:t>
            </a:r>
            <a:r>
              <a:rPr lang="ru-RU" sz="1100" dirty="0" smtClean="0">
                <a:solidFill>
                  <a:schemeClr val="tx1"/>
                </a:solidFill>
              </a:rPr>
              <a:t>), работы </a:t>
            </a:r>
            <a:r>
              <a:rPr lang="ru-RU" sz="1100" dirty="0">
                <a:solidFill>
                  <a:schemeClr val="tx1"/>
                </a:solidFill>
              </a:rPr>
              <a:t>по текущему ремонту зданий, сооружений (</a:t>
            </a:r>
            <a:r>
              <a:rPr lang="ru-RU" sz="1100" dirty="0" smtClean="0">
                <a:solidFill>
                  <a:schemeClr val="tx1"/>
                </a:solidFill>
              </a:rPr>
              <a:t>п.15), услуги </a:t>
            </a:r>
            <a:r>
              <a:rPr lang="ru-RU" sz="1100" dirty="0">
                <a:solidFill>
                  <a:schemeClr val="tx1"/>
                </a:solidFill>
              </a:rPr>
              <a:t>по уборке зданий, сооружений, прилегающих к ним территорий (п.36</a:t>
            </a:r>
            <a:r>
              <a:rPr lang="ru-RU" sz="1100" dirty="0" smtClean="0">
                <a:solidFill>
                  <a:schemeClr val="tx1"/>
                </a:solidFill>
              </a:rPr>
              <a:t>)</a:t>
            </a:r>
          </a:p>
          <a:p>
            <a:pPr algn="just"/>
            <a:r>
              <a:rPr lang="ru-RU" sz="1100" b="1" dirty="0" smtClean="0">
                <a:solidFill>
                  <a:schemeClr val="tx1"/>
                </a:solidFill>
              </a:rPr>
              <a:t>превышает 10 млн. руб</a:t>
            </a:r>
            <a:r>
              <a:rPr lang="ru-RU" sz="1100" b="1" dirty="0">
                <a:solidFill>
                  <a:schemeClr val="tx1"/>
                </a:solidFill>
              </a:rPr>
              <a:t>. </a:t>
            </a:r>
            <a:r>
              <a:rPr lang="ru-RU" sz="1100" b="1" dirty="0" smtClean="0">
                <a:solidFill>
                  <a:schemeClr val="tx1"/>
                </a:solidFill>
              </a:rPr>
              <a:t>-</a:t>
            </a:r>
            <a:r>
              <a:rPr lang="ru-RU" sz="1100" dirty="0" smtClean="0">
                <a:solidFill>
                  <a:schemeClr val="tx1"/>
                </a:solidFill>
              </a:rPr>
              <a:t> работы </a:t>
            </a:r>
            <a:r>
              <a:rPr lang="ru-RU" sz="1100" dirty="0">
                <a:solidFill>
                  <a:schemeClr val="tx1"/>
                </a:solidFill>
              </a:rPr>
              <a:t>по техническому обслуживанию (монтаж и наладка; контроль технического состояния; периодическое и текущее техническое обслуживание; ремонт) медицинской </a:t>
            </a:r>
            <a:r>
              <a:rPr lang="ru-RU" sz="1100" dirty="0" smtClean="0">
                <a:solidFill>
                  <a:schemeClr val="tx1"/>
                </a:solidFill>
              </a:rPr>
              <a:t>техники (п.32)</a:t>
            </a:r>
            <a:endParaRPr lang="ru-RU" sz="1100" dirty="0">
              <a:solidFill>
                <a:schemeClr val="tx1"/>
              </a:solidFill>
            </a:endParaRPr>
          </a:p>
          <a:p>
            <a:pPr algn="just"/>
            <a:r>
              <a:rPr lang="ru-RU" sz="1100" b="1" dirty="0" smtClean="0">
                <a:solidFill>
                  <a:schemeClr val="tx1"/>
                </a:solidFill>
              </a:rPr>
              <a:t>Не превышает  500 тыс. руб. право установить </a:t>
            </a:r>
            <a:r>
              <a:rPr lang="ru-RU" sz="1100" b="1" dirty="0" err="1" smtClean="0">
                <a:solidFill>
                  <a:schemeClr val="tx1"/>
                </a:solidFill>
              </a:rPr>
              <a:t>доп.требования</a:t>
            </a:r>
            <a:r>
              <a:rPr lang="ru-RU" sz="1100" b="1" dirty="0" smtClean="0">
                <a:solidFill>
                  <a:schemeClr val="tx1"/>
                </a:solidFill>
              </a:rPr>
              <a:t>, превышает 500 тыс. руб. обязанность </a:t>
            </a:r>
            <a:r>
              <a:rPr lang="ru-RU" sz="1100" dirty="0" smtClean="0">
                <a:solidFill>
                  <a:schemeClr val="tx1"/>
                </a:solidFill>
              </a:rPr>
              <a:t>– услуги общественного </a:t>
            </a:r>
            <a:r>
              <a:rPr lang="ru-RU" sz="1100" dirty="0">
                <a:solidFill>
                  <a:schemeClr val="tx1"/>
                </a:solidFill>
              </a:rPr>
              <a:t>питания и (или) поставка пищевых продуктов, закупаемых для организаций, осуществляющих образовательную деятельность, медицинских организаций, организаций социального обслуживания, организаций отдыха детей и их оздоровления (</a:t>
            </a:r>
            <a:r>
              <a:rPr lang="ru-RU" sz="1100" dirty="0" smtClean="0">
                <a:solidFill>
                  <a:schemeClr val="tx1"/>
                </a:solidFill>
              </a:rPr>
              <a:t>п.33), по </a:t>
            </a:r>
            <a:r>
              <a:rPr lang="ru-RU" sz="1100" dirty="0">
                <a:solidFill>
                  <a:schemeClr val="tx1"/>
                </a:solidFill>
              </a:rPr>
              <a:t>обеспечению охраны объектов (территорий) образовательных и научных организаций (п.34</a:t>
            </a:r>
            <a:r>
              <a:rPr lang="ru-RU" sz="1100" dirty="0" smtClean="0">
                <a:solidFill>
                  <a:schemeClr val="tx1"/>
                </a:solidFill>
              </a:rPr>
              <a:t>),  по </a:t>
            </a:r>
            <a:r>
              <a:rPr lang="ru-RU" sz="1100" dirty="0">
                <a:solidFill>
                  <a:schemeClr val="tx1"/>
                </a:solidFill>
              </a:rPr>
              <a:t>организации отдыха детей и их оздоровлению (п.35)</a:t>
            </a:r>
          </a:p>
          <a:p>
            <a:endParaRPr lang="ru-RU" sz="1200" dirty="0">
              <a:solidFill>
                <a:schemeClr val="tx1"/>
              </a:solidFill>
            </a:endParaRPr>
          </a:p>
        </p:txBody>
      </p:sp>
    </p:spTree>
    <p:extLst>
      <p:ext uri="{BB962C8B-B14F-4D97-AF65-F5344CB8AC3E}">
        <p14:creationId xmlns:p14="http://schemas.microsoft.com/office/powerpoint/2010/main" val="1040463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93A299">
                    <a:lumMod val="75000"/>
                  </a:srgbClr>
                </a:solidFill>
              </a:rPr>
              <a:t>Постановление Правительства РФ от 29.12.2021 N 2571. ОСОБЕННОСТИ ПРИМЕНЕНИЯ</a:t>
            </a:r>
            <a:endParaRPr lang="ru-RU" dirty="0"/>
          </a:p>
        </p:txBody>
      </p:sp>
      <p:sp>
        <p:nvSpPr>
          <p:cNvPr id="3" name="Объект 2"/>
          <p:cNvSpPr>
            <a:spLocks noGrp="1"/>
          </p:cNvSpPr>
          <p:nvPr>
            <p:ph idx="1"/>
          </p:nvPr>
        </p:nvSpPr>
        <p:spPr/>
        <p:txBody>
          <a:bodyPr>
            <a:normAutofit/>
          </a:bodyPr>
          <a:lstStyle/>
          <a:p>
            <a:pPr algn="just">
              <a:spcAft>
                <a:spcPts val="600"/>
              </a:spcAft>
            </a:pPr>
            <a:r>
              <a:rPr lang="ru-RU" sz="1400" b="1" dirty="0" smtClean="0"/>
              <a:t>Основные виды документов, подтверждающие соответствие участника дополнительным требованиям, установленным в Постановлении 2571:</a:t>
            </a:r>
          </a:p>
          <a:p>
            <a:pPr>
              <a:spcAft>
                <a:spcPts val="600"/>
              </a:spcAft>
            </a:pPr>
            <a:r>
              <a:rPr lang="ru-RU" sz="1400" dirty="0" smtClean="0"/>
              <a:t>Исполненные договор (контракт)</a:t>
            </a:r>
          </a:p>
          <a:p>
            <a:pPr>
              <a:spcAft>
                <a:spcPts val="600"/>
              </a:spcAft>
            </a:pPr>
            <a:r>
              <a:rPr lang="ru-RU" sz="1400" dirty="0" smtClean="0"/>
              <a:t>Акт выполненных работ, подтверждающий цену работ </a:t>
            </a:r>
          </a:p>
          <a:p>
            <a:pPr>
              <a:spcAft>
                <a:spcPts val="600"/>
              </a:spcAft>
            </a:pPr>
            <a:r>
              <a:rPr lang="ru-RU" sz="1400" dirty="0" smtClean="0"/>
              <a:t>Акт приемки объекта капитального строительства </a:t>
            </a:r>
          </a:p>
          <a:p>
            <a:pPr algn="just">
              <a:spcAft>
                <a:spcPts val="600"/>
              </a:spcAft>
            </a:pPr>
            <a:r>
              <a:rPr lang="ru-RU" sz="1400" dirty="0" smtClean="0"/>
              <a:t>Разрешение на ввод объекта капитального строительства в эксплуатацию (за исключением случаев, при которых такое разрешение не выдается в соответствии с законодательством о градостроительной деятельности)</a:t>
            </a:r>
          </a:p>
          <a:p>
            <a:pPr algn="just">
              <a:spcAft>
                <a:spcPts val="600"/>
              </a:spcAft>
            </a:pPr>
            <a:r>
              <a:rPr lang="ru-RU" sz="1400" dirty="0" smtClean="0"/>
              <a:t>Положительное заключение экспертизы проектной документации и (или) результатов инженерных изысканий (за исключением случаев, при которых такое заключение не выдается в соответствии с законодательством о градостроительной деятельности)</a:t>
            </a:r>
          </a:p>
          <a:p>
            <a:pPr>
              <a:spcAft>
                <a:spcPts val="600"/>
              </a:spcAft>
            </a:pPr>
            <a:r>
              <a:rPr lang="ru-RU" sz="1400" dirty="0" smtClean="0"/>
              <a:t>Акт приемки оказанных услуг, подтверждающий цену оказанных услуг</a:t>
            </a:r>
          </a:p>
          <a:p>
            <a:endParaRPr lang="ru-RU" dirty="0"/>
          </a:p>
        </p:txBody>
      </p:sp>
    </p:spTree>
    <p:extLst>
      <p:ext uri="{BB962C8B-B14F-4D97-AF65-F5344CB8AC3E}">
        <p14:creationId xmlns:p14="http://schemas.microsoft.com/office/powerpoint/2010/main" val="96299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93A299">
                    <a:lumMod val="75000"/>
                  </a:srgbClr>
                </a:solidFill>
              </a:rPr>
              <a:t>Постановление Правительства РФ от 29.12.2021 N 2571. ОСОБЕННОСТИ ПРИМЕНЕНИЯ</a:t>
            </a:r>
            <a:endParaRPr lang="ru-RU" dirty="0"/>
          </a:p>
        </p:txBody>
      </p:sp>
      <p:sp>
        <p:nvSpPr>
          <p:cNvPr id="3" name="Объект 2"/>
          <p:cNvSpPr>
            <a:spLocks noGrp="1"/>
          </p:cNvSpPr>
          <p:nvPr>
            <p:ph idx="1"/>
          </p:nvPr>
        </p:nvSpPr>
        <p:spPr/>
        <p:txBody>
          <a:bodyPr>
            <a:normAutofit fontScale="40000" lnSpcReduction="20000"/>
          </a:bodyPr>
          <a:lstStyle/>
          <a:p>
            <a:pPr algn="just"/>
            <a:r>
              <a:rPr lang="ru-RU" dirty="0"/>
              <a:t> </a:t>
            </a:r>
            <a:r>
              <a:rPr lang="ru-RU" b="1" dirty="0" smtClean="0"/>
              <a:t>Ст. 55 ч. 15 ГР К РФ: Разрешение </a:t>
            </a:r>
            <a:r>
              <a:rPr lang="ru-RU" b="1" dirty="0"/>
              <a:t>на ввод объекта в эксплуатацию не требуется </a:t>
            </a:r>
            <a:r>
              <a:rPr lang="ru-RU" dirty="0"/>
              <a:t>в случае, если в соответствии с </a:t>
            </a:r>
            <a:r>
              <a:rPr lang="ru-RU" dirty="0" smtClean="0"/>
              <a:t>частью 17 статьи 51  ГР К ФР для строительства или реконструкции объекта не требуется выдача разрешения на строительство: в случае</a:t>
            </a:r>
            <a:endParaRPr lang="ru-RU" dirty="0">
              <a:solidFill>
                <a:srgbClr val="0000FF"/>
              </a:solidFill>
              <a:hlinkClick r:id="rId2"/>
            </a:endParaRPr>
          </a:p>
          <a:p>
            <a:pPr algn="just"/>
            <a:r>
              <a:rPr lang="ru-RU" dirty="0" smtClean="0"/>
              <a:t>1</a:t>
            </a:r>
            <a:r>
              <a:rPr lang="ru-RU" dirty="0"/>
              <a:t>) строительства, реконструкции гаража на земельном участке, предоставленном физическому лицу для целей, не связанных с осуществлением предпринимательской деятельности, или строительства, реконструкции на садовом земельном участке жилого дома, садового дома, хозяйственных построек, определенных в соответствии </a:t>
            </a:r>
            <a:r>
              <a:rPr lang="ru-RU" dirty="0" smtClean="0"/>
              <a:t> </a:t>
            </a:r>
            <a:r>
              <a:rPr lang="ru-RU" sz="2500" dirty="0" smtClean="0"/>
              <a:t>с Федеральным законом </a:t>
            </a:r>
            <a:r>
              <a:rPr lang="ru-RU" sz="2500" dirty="0"/>
              <a:t>от 29.07.2017 N </a:t>
            </a:r>
            <a:r>
              <a:rPr lang="ru-RU" sz="2500" dirty="0" smtClean="0"/>
              <a:t>217-ФЗ «О </a:t>
            </a:r>
            <a:r>
              <a:rPr lang="ru-RU" sz="2500" dirty="0"/>
              <a:t>ведении гражданами садоводства и огородничества для собственных нужд и о внесении изменений в отдельные законодательные акты Российской </a:t>
            </a:r>
            <a:r>
              <a:rPr lang="ru-RU" sz="2500" dirty="0" smtClean="0"/>
              <a:t>Федерации»;</a:t>
            </a:r>
            <a:endParaRPr lang="ru-RU" sz="2500" dirty="0"/>
          </a:p>
          <a:p>
            <a:pPr algn="just"/>
            <a:r>
              <a:rPr lang="ru-RU" dirty="0" smtClean="0"/>
              <a:t>1.1</a:t>
            </a:r>
            <a:r>
              <a:rPr lang="ru-RU" dirty="0"/>
              <a:t>) строительства, реконструкции объектов индивидуального жилищного строительства (за исключением строительства объектов индивидуального жилищного строительства с привлечением денежных средств участников долевого строительства в соответствии с Федеральным </a:t>
            </a:r>
            <a:r>
              <a:rPr lang="ru-RU" dirty="0" smtClean="0"/>
              <a:t>законом </a:t>
            </a:r>
            <a:r>
              <a:rPr lang="ru-RU" dirty="0"/>
              <a:t>от 30.12.2004 N </a:t>
            </a:r>
            <a:r>
              <a:rPr lang="ru-RU" dirty="0" smtClean="0"/>
              <a:t>214-ФЗ  «"</a:t>
            </a:r>
            <a:r>
              <a:rPr lang="ru-RU" dirty="0"/>
              <a:t>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a:t>
            </a:r>
            <a:r>
              <a:rPr lang="ru-RU" dirty="0" smtClean="0"/>
              <a:t>Федерации»;</a:t>
            </a:r>
            <a:endParaRPr lang="ru-RU" dirty="0">
              <a:solidFill>
                <a:srgbClr val="0000FF"/>
              </a:solidFill>
              <a:hlinkClick r:id="rId3"/>
            </a:endParaRPr>
          </a:p>
          <a:p>
            <a:pPr algn="just"/>
            <a:r>
              <a:rPr lang="ru-RU" dirty="0"/>
              <a:t>2) строительства, реконструкции объектов, не являющихся объектами капитального строительства;</a:t>
            </a:r>
          </a:p>
          <a:p>
            <a:pPr algn="just"/>
            <a:r>
              <a:rPr lang="ru-RU" dirty="0" smtClean="0"/>
              <a:t>3</a:t>
            </a:r>
            <a:r>
              <a:rPr lang="ru-RU" dirty="0"/>
              <a:t>) строительства на земельном участке строений и </a:t>
            </a:r>
            <a:r>
              <a:rPr lang="ru-RU" dirty="0" smtClean="0"/>
              <a:t>сооружений вспомогательного использования;</a:t>
            </a:r>
          </a:p>
          <a:p>
            <a:pPr algn="just"/>
            <a:r>
              <a:rPr lang="ru-RU" dirty="0" smtClean="0"/>
              <a:t>4</a:t>
            </a:r>
            <a:r>
              <a:rPr lang="ru-RU" dirty="0"/>
              <a:t>) изменения объектов капитального строительства и (или) их частей, если такие изменения не затрагивают конструктивные и другие характеристики их надежности и безопасности и не превышают предельные параметры разрешенного строительства, реконструкции, установленные градостроительным регламентом;</a:t>
            </a:r>
          </a:p>
          <a:p>
            <a:pPr algn="just"/>
            <a:r>
              <a:rPr lang="ru-RU" dirty="0" smtClean="0"/>
              <a:t>4.1</a:t>
            </a:r>
            <a:r>
              <a:rPr lang="ru-RU" dirty="0"/>
              <a:t>) капитального ремонта объектов капитального </a:t>
            </a:r>
            <a:r>
              <a:rPr lang="ru-RU" dirty="0" smtClean="0"/>
              <a:t>строительства</a:t>
            </a:r>
          </a:p>
          <a:p>
            <a:pPr algn="just"/>
            <a:r>
              <a:rPr lang="ru-RU" dirty="0" smtClean="0"/>
              <a:t>4.2) строительства, реконструкции буровых скважин, предусмотренных подготовленными, согласованными и утвержденными в соответствии с законодательством РФ о недрах техническим проектом разработки месторождений полезных ископаемых или иной проектной документацией на выполнение работ, связанных с пользованием участками недр;</a:t>
            </a:r>
            <a:endParaRPr lang="ru-RU" dirty="0" smtClean="0">
              <a:solidFill>
                <a:srgbClr val="0000FF"/>
              </a:solidFill>
              <a:hlinkClick r:id="rId4"/>
            </a:endParaRPr>
          </a:p>
          <a:p>
            <a:pPr algn="just"/>
            <a:r>
              <a:rPr lang="ru-RU" dirty="0" smtClean="0"/>
              <a:t>4.3</a:t>
            </a:r>
            <a:r>
              <a:rPr lang="ru-RU" dirty="0"/>
              <a:t>) строительства, реконструкции посольств, консульств и представительств Российской Федерации за рубежом;</a:t>
            </a:r>
          </a:p>
          <a:p>
            <a:pPr algn="just"/>
            <a:r>
              <a:rPr lang="ru-RU" dirty="0" smtClean="0"/>
              <a:t>4.4</a:t>
            </a:r>
            <a:r>
              <a:rPr lang="ru-RU" dirty="0"/>
              <a:t>) строительства, реконструкции объектов, предназначенных для транспортировки природного газа под давлением до 1,2 </a:t>
            </a:r>
            <a:r>
              <a:rPr lang="ru-RU" dirty="0" err="1"/>
              <a:t>мегапаскаля</a:t>
            </a:r>
            <a:r>
              <a:rPr lang="ru-RU" dirty="0"/>
              <a:t> включительно;</a:t>
            </a:r>
          </a:p>
          <a:p>
            <a:pPr algn="just"/>
            <a:r>
              <a:rPr lang="ru-RU" dirty="0" smtClean="0"/>
              <a:t>4.5</a:t>
            </a:r>
            <a:r>
              <a:rPr lang="ru-RU" dirty="0"/>
              <a:t>) размещения антенных опор (мачт и башен) высотой до 50 метров, предназначенных для размещения средств связи;</a:t>
            </a:r>
          </a:p>
          <a:p>
            <a:pPr algn="just"/>
            <a:r>
              <a:rPr lang="ru-RU" dirty="0" smtClean="0"/>
              <a:t>5</a:t>
            </a:r>
            <a:r>
              <a:rPr lang="ru-RU" dirty="0"/>
              <a:t>) </a:t>
            </a:r>
            <a:r>
              <a:rPr lang="ru-RU" b="1" dirty="0" smtClean="0"/>
              <a:t>иных случаях, </a:t>
            </a:r>
            <a:r>
              <a:rPr lang="ru-RU" dirty="0" smtClean="0"/>
              <a:t>если в соответствии с настоящим Кодексом, нормативными правовыми актами </a:t>
            </a:r>
            <a:r>
              <a:rPr lang="ru-RU" b="1" dirty="0" smtClean="0"/>
              <a:t>Правительства Российской Федерации</a:t>
            </a:r>
            <a:r>
              <a:rPr lang="ru-RU" dirty="0" smtClean="0"/>
              <a:t>, </a:t>
            </a:r>
            <a:r>
              <a:rPr lang="ru-RU" b="1" dirty="0" smtClean="0"/>
              <a:t>законодательством субъектов РФ</a:t>
            </a:r>
            <a:r>
              <a:rPr lang="ru-RU" dirty="0" smtClean="0"/>
              <a:t> о градостроительной деятельности получение разрешения на строительство не требуется(например </a:t>
            </a:r>
            <a:r>
              <a:rPr lang="ru-RU" dirty="0"/>
              <a:t>Постановление Правительства РФ от 12.11.2020 N </a:t>
            </a:r>
            <a:r>
              <a:rPr lang="ru-RU" dirty="0" smtClean="0"/>
              <a:t>1816).</a:t>
            </a:r>
            <a:endParaRPr lang="ru-RU" dirty="0"/>
          </a:p>
          <a:p>
            <a:pPr algn="just"/>
            <a:endParaRPr lang="ru-RU" dirty="0" smtClean="0"/>
          </a:p>
        </p:txBody>
      </p:sp>
    </p:spTree>
    <p:extLst>
      <p:ext uri="{BB962C8B-B14F-4D97-AF65-F5344CB8AC3E}">
        <p14:creationId xmlns:p14="http://schemas.microsoft.com/office/powerpoint/2010/main" val="3262285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400" b="1" dirty="0"/>
              <a:t>Постановление Правительства РФ от 29.12.2021 N </a:t>
            </a:r>
            <a:r>
              <a:rPr lang="ru-RU" sz="2400" b="1" dirty="0" smtClean="0"/>
              <a:t>2571. ОСОБЕННОСТИ ПРИМЕНЕНИЯ</a:t>
            </a:r>
            <a:endParaRPr lang="ru-RU" sz="2400" b="1" dirty="0"/>
          </a:p>
        </p:txBody>
      </p:sp>
      <p:sp>
        <p:nvSpPr>
          <p:cNvPr id="3" name="Объект 2"/>
          <p:cNvSpPr>
            <a:spLocks noGrp="1"/>
          </p:cNvSpPr>
          <p:nvPr>
            <p:ph idx="1"/>
          </p:nvPr>
        </p:nvSpPr>
        <p:spPr>
          <a:xfrm>
            <a:off x="457200" y="1752600"/>
            <a:ext cx="8219256" cy="4916760"/>
          </a:xfrm>
        </p:spPr>
        <p:txBody>
          <a:bodyPr>
            <a:noAutofit/>
          </a:bodyPr>
          <a:lstStyle/>
          <a:p>
            <a:pPr marL="114300" indent="0" algn="just">
              <a:buNone/>
            </a:pPr>
            <a:r>
              <a:rPr lang="ru-RU" sz="1200" b="1" dirty="0" smtClean="0">
                <a:solidFill>
                  <a:schemeClr val="tx1"/>
                </a:solidFill>
              </a:rPr>
              <a:t>3) Учитывается опыт за последние 5 лет до </a:t>
            </a:r>
            <a:r>
              <a:rPr lang="ru-RU" sz="1200" b="1" dirty="0">
                <a:solidFill>
                  <a:schemeClr val="tx1"/>
                </a:solidFill>
              </a:rPr>
              <a:t>дня окончания срока подачи заявок на участие в закупке </a:t>
            </a:r>
            <a:r>
              <a:rPr lang="ru-RU" sz="1200" dirty="0" smtClean="0">
                <a:solidFill>
                  <a:schemeClr val="tx1"/>
                </a:solidFill>
              </a:rPr>
              <a:t> с </a:t>
            </a:r>
            <a:r>
              <a:rPr lang="ru-RU" sz="1200" dirty="0">
                <a:solidFill>
                  <a:schemeClr val="tx1"/>
                </a:solidFill>
              </a:rPr>
              <a:t>учетом правопреемства (в случае наличия подтверждающего документа). </a:t>
            </a:r>
            <a:endParaRPr lang="ru-RU" sz="1200" dirty="0" smtClean="0">
              <a:solidFill>
                <a:schemeClr val="tx1"/>
              </a:solidFill>
            </a:endParaRPr>
          </a:p>
          <a:p>
            <a:pPr marL="114300" indent="0" algn="just">
              <a:buNone/>
            </a:pPr>
            <a:r>
              <a:rPr lang="ru-RU" sz="1200" dirty="0" smtClean="0">
                <a:solidFill>
                  <a:schemeClr val="tx1"/>
                </a:solidFill>
              </a:rPr>
              <a:t>Предусмотренные </a:t>
            </a:r>
            <a:r>
              <a:rPr lang="ru-RU" sz="1200" b="1" dirty="0" smtClean="0">
                <a:solidFill>
                  <a:schemeClr val="tx1"/>
                </a:solidFill>
              </a:rPr>
              <a:t>акт </a:t>
            </a:r>
            <a:r>
              <a:rPr lang="ru-RU" sz="1200" b="1" dirty="0">
                <a:solidFill>
                  <a:schemeClr val="tx1"/>
                </a:solidFill>
              </a:rPr>
              <a:t>выполненных работ</a:t>
            </a:r>
            <a:r>
              <a:rPr lang="ru-RU" sz="1200" dirty="0">
                <a:solidFill>
                  <a:schemeClr val="tx1"/>
                </a:solidFill>
              </a:rPr>
              <a:t>, подтверждающий цену выполненных работ </a:t>
            </a:r>
            <a:r>
              <a:rPr lang="ru-RU" sz="1200" dirty="0" smtClean="0">
                <a:solidFill>
                  <a:schemeClr val="tx1"/>
                </a:solidFill>
              </a:rPr>
              <a:t>и </a:t>
            </a:r>
            <a:r>
              <a:rPr lang="ru-RU" sz="1200" b="1" dirty="0">
                <a:solidFill>
                  <a:schemeClr val="tx1"/>
                </a:solidFill>
              </a:rPr>
              <a:t>являющийся последним актом</a:t>
            </a:r>
            <a:r>
              <a:rPr lang="ru-RU" sz="1200" dirty="0">
                <a:solidFill>
                  <a:schemeClr val="tx1"/>
                </a:solidFill>
              </a:rPr>
              <a:t>, составленным при исполнении такого договора, </a:t>
            </a:r>
            <a:endParaRPr lang="ru-RU" sz="1200" dirty="0" smtClean="0">
              <a:solidFill>
                <a:schemeClr val="tx1"/>
              </a:solidFill>
            </a:endParaRPr>
          </a:p>
          <a:p>
            <a:pPr marL="114300" indent="0" algn="just">
              <a:buNone/>
            </a:pPr>
            <a:r>
              <a:rPr lang="ru-RU" sz="1200" b="1" dirty="0" smtClean="0">
                <a:solidFill>
                  <a:schemeClr val="tx1"/>
                </a:solidFill>
              </a:rPr>
              <a:t>акт </a:t>
            </a:r>
            <a:r>
              <a:rPr lang="ru-RU" sz="1200" b="1" dirty="0">
                <a:solidFill>
                  <a:schemeClr val="tx1"/>
                </a:solidFill>
              </a:rPr>
              <a:t>приемки объекта капитального строительства</a:t>
            </a:r>
            <a:r>
              <a:rPr lang="ru-RU" sz="1200" dirty="0">
                <a:solidFill>
                  <a:schemeClr val="tx1"/>
                </a:solidFill>
              </a:rPr>
              <a:t>, </a:t>
            </a:r>
            <a:endParaRPr lang="ru-RU" sz="1200" dirty="0" smtClean="0">
              <a:solidFill>
                <a:schemeClr val="tx1"/>
              </a:solidFill>
            </a:endParaRPr>
          </a:p>
          <a:p>
            <a:pPr marL="114300" indent="0" algn="just">
              <a:buNone/>
            </a:pPr>
            <a:r>
              <a:rPr lang="ru-RU" sz="1200" dirty="0" smtClean="0">
                <a:solidFill>
                  <a:schemeClr val="tx1"/>
                </a:solidFill>
              </a:rPr>
              <a:t>акт </a:t>
            </a:r>
            <a:r>
              <a:rPr lang="ru-RU" sz="1200" dirty="0">
                <a:solidFill>
                  <a:schemeClr val="tx1"/>
                </a:solidFill>
              </a:rPr>
              <a:t>приемки выполненных работ по сохранению объекта культурного наследия и </a:t>
            </a:r>
            <a:endParaRPr lang="ru-RU" sz="1200" dirty="0" smtClean="0">
              <a:solidFill>
                <a:schemeClr val="tx1"/>
              </a:solidFill>
            </a:endParaRPr>
          </a:p>
          <a:p>
            <a:pPr marL="114300" indent="0" algn="just">
              <a:buNone/>
            </a:pPr>
            <a:r>
              <a:rPr lang="ru-RU" sz="1200" b="1" dirty="0" smtClean="0">
                <a:solidFill>
                  <a:schemeClr val="tx1"/>
                </a:solidFill>
              </a:rPr>
              <a:t>разрешение </a:t>
            </a:r>
            <a:r>
              <a:rPr lang="ru-RU" sz="1200" b="1" dirty="0">
                <a:solidFill>
                  <a:schemeClr val="tx1"/>
                </a:solidFill>
              </a:rPr>
              <a:t>на ввод объекта капитального строительства в эксплуатацию </a:t>
            </a:r>
            <a:endParaRPr lang="ru-RU" sz="1200" b="1" dirty="0" smtClean="0">
              <a:solidFill>
                <a:schemeClr val="tx1"/>
              </a:solidFill>
            </a:endParaRPr>
          </a:p>
          <a:p>
            <a:pPr marL="114300" indent="0" algn="just">
              <a:buNone/>
            </a:pPr>
            <a:r>
              <a:rPr lang="ru-RU" sz="1200" b="1" dirty="0" smtClean="0">
                <a:solidFill>
                  <a:schemeClr val="tx1"/>
                </a:solidFill>
              </a:rPr>
              <a:t>должны </a:t>
            </a:r>
            <a:r>
              <a:rPr lang="ru-RU" sz="1200" b="1" dirty="0">
                <a:solidFill>
                  <a:schemeClr val="tx1"/>
                </a:solidFill>
              </a:rPr>
              <a:t>быть подписаны не ранее чем за 5 лет до дня окончания срока подачи заявок на участие в </a:t>
            </a:r>
            <a:r>
              <a:rPr lang="ru-RU" sz="1200" b="1" dirty="0" smtClean="0">
                <a:solidFill>
                  <a:schemeClr val="tx1"/>
                </a:solidFill>
              </a:rPr>
              <a:t>закупке</a:t>
            </a:r>
            <a:r>
              <a:rPr lang="ru-RU" sz="1200" dirty="0" smtClean="0">
                <a:solidFill>
                  <a:schemeClr val="tx1"/>
                </a:solidFill>
              </a:rPr>
              <a:t>.</a:t>
            </a:r>
          </a:p>
          <a:p>
            <a:pPr marL="114300" indent="0">
              <a:buNone/>
            </a:pPr>
            <a:endParaRPr lang="ru-RU" sz="1200" dirty="0">
              <a:solidFill>
                <a:schemeClr val="tx1"/>
              </a:solidFill>
            </a:endParaRPr>
          </a:p>
          <a:p>
            <a:pPr marL="114300" indent="0" algn="just">
              <a:buNone/>
            </a:pPr>
            <a:r>
              <a:rPr lang="ru-RU" sz="1200" b="1" dirty="0">
                <a:solidFill>
                  <a:schemeClr val="tx1"/>
                </a:solidFill>
              </a:rPr>
              <a:t>4) </a:t>
            </a:r>
            <a:r>
              <a:rPr lang="ru-RU" sz="1200" dirty="0" smtClean="0">
                <a:solidFill>
                  <a:schemeClr val="tx1"/>
                </a:solidFill>
              </a:rPr>
              <a:t>При учете цены выполненных работ </a:t>
            </a:r>
            <a:r>
              <a:rPr lang="ru-RU" sz="1200" b="1" dirty="0" smtClean="0">
                <a:solidFill>
                  <a:schemeClr val="tx1"/>
                </a:solidFill>
              </a:rPr>
              <a:t>по договору </a:t>
            </a:r>
            <a:r>
              <a:rPr lang="ru-RU" sz="1200" dirty="0" smtClean="0">
                <a:solidFill>
                  <a:schemeClr val="tx1"/>
                </a:solidFill>
              </a:rPr>
              <a:t>(определенный процент от НМЦК)  </a:t>
            </a:r>
            <a:r>
              <a:rPr lang="ru-RU" sz="1200" b="1" dirty="0" smtClean="0">
                <a:solidFill>
                  <a:schemeClr val="tx1"/>
                </a:solidFill>
              </a:rPr>
              <a:t>считается </a:t>
            </a:r>
            <a:r>
              <a:rPr lang="ru-RU" sz="1200" b="1" dirty="0">
                <a:solidFill>
                  <a:schemeClr val="tx1"/>
                </a:solidFill>
              </a:rPr>
              <a:t>общая цена (сумма цен) </a:t>
            </a:r>
            <a:r>
              <a:rPr lang="ru-RU" sz="1200" dirty="0">
                <a:solidFill>
                  <a:schemeClr val="tx1"/>
                </a:solidFill>
              </a:rPr>
              <a:t>товаров, работ, услуг, указанная в акте (актах) приемки поставленных товаров, выполненных работ, оказанных </a:t>
            </a:r>
            <a:r>
              <a:rPr lang="ru-RU" sz="1200" dirty="0" smtClean="0">
                <a:solidFill>
                  <a:schemeClr val="tx1"/>
                </a:solidFill>
              </a:rPr>
              <a:t>услуг. </a:t>
            </a:r>
            <a:r>
              <a:rPr lang="ru-RU" sz="1200" dirty="0">
                <a:solidFill>
                  <a:schemeClr val="tx1"/>
                </a:solidFill>
              </a:rPr>
              <a:t>Если при исполнении такого договора составлено несколько актов приемки поставленных товаров, выполненных работ, оказанных услуг, </a:t>
            </a:r>
            <a:r>
              <a:rPr lang="ru-RU" sz="1200" b="1" dirty="0">
                <a:solidFill>
                  <a:schemeClr val="tx1"/>
                </a:solidFill>
              </a:rPr>
              <a:t>участниками закупки направляются </a:t>
            </a:r>
            <a:r>
              <a:rPr lang="ru-RU" sz="1200" b="1" dirty="0" smtClean="0">
                <a:solidFill>
                  <a:schemeClr val="tx1"/>
                </a:solidFill>
              </a:rPr>
              <a:t>все </a:t>
            </a:r>
            <a:r>
              <a:rPr lang="ru-RU" sz="1200" b="1" dirty="0">
                <a:solidFill>
                  <a:schemeClr val="tx1"/>
                </a:solidFill>
              </a:rPr>
              <a:t>такие </a:t>
            </a:r>
            <a:r>
              <a:rPr lang="ru-RU" sz="1200" b="1" dirty="0" smtClean="0">
                <a:solidFill>
                  <a:schemeClr val="tx1"/>
                </a:solidFill>
              </a:rPr>
              <a:t>акты.</a:t>
            </a:r>
            <a:r>
              <a:rPr lang="ru-RU" sz="1200" dirty="0" smtClean="0">
                <a:solidFill>
                  <a:schemeClr val="tx1"/>
                </a:solidFill>
              </a:rPr>
              <a:t> То есть </a:t>
            </a:r>
            <a:r>
              <a:rPr lang="ru-RU" sz="1200" b="1" dirty="0" smtClean="0">
                <a:solidFill>
                  <a:schemeClr val="tx1"/>
                </a:solidFill>
              </a:rPr>
              <a:t>суммируются все акты в рамках 1 договора (контракта). В случае, предусмотренном частью 24 статьи 22  (торги без объема) положения, касающиеся НМЦК применяются к максимальному значению цены контракта.</a:t>
            </a:r>
          </a:p>
          <a:p>
            <a:pPr marL="114300" indent="0">
              <a:buNone/>
            </a:pPr>
            <a:endParaRPr lang="ru-RU" sz="1200" dirty="0">
              <a:solidFill>
                <a:schemeClr val="tx1"/>
              </a:solidFill>
            </a:endParaRPr>
          </a:p>
          <a:p>
            <a:pPr marL="114300" indent="0" algn="just">
              <a:buNone/>
            </a:pPr>
            <a:r>
              <a:rPr lang="ru-RU" sz="1200" b="1" dirty="0" smtClean="0">
                <a:solidFill>
                  <a:schemeClr val="tx1"/>
                </a:solidFill>
              </a:rPr>
              <a:t>5) </a:t>
            </a:r>
            <a:r>
              <a:rPr lang="ru-RU" sz="1200" dirty="0" smtClean="0">
                <a:solidFill>
                  <a:schemeClr val="tx1"/>
                </a:solidFill>
              </a:rPr>
              <a:t>По отдельным позициям в качестве надлежащего опыта учитываются только контракты</a:t>
            </a:r>
            <a:r>
              <a:rPr lang="ru-RU" sz="1200" dirty="0">
                <a:solidFill>
                  <a:schemeClr val="tx1"/>
                </a:solidFill>
              </a:rPr>
              <a:t>, заключенные </a:t>
            </a:r>
            <a:r>
              <a:rPr lang="ru-RU" sz="1200" dirty="0" smtClean="0">
                <a:solidFill>
                  <a:schemeClr val="tx1"/>
                </a:solidFill>
              </a:rPr>
              <a:t>и исполненные в </a:t>
            </a:r>
            <a:r>
              <a:rPr lang="ru-RU" sz="1200" dirty="0">
                <a:solidFill>
                  <a:schemeClr val="tx1"/>
                </a:solidFill>
              </a:rPr>
              <a:t>соответствии с Законом о контрактной системе, либо </a:t>
            </a:r>
            <a:r>
              <a:rPr lang="ru-RU" sz="1200" dirty="0" smtClean="0">
                <a:solidFill>
                  <a:schemeClr val="tx1"/>
                </a:solidFill>
              </a:rPr>
              <a:t>договоры, </a:t>
            </a:r>
            <a:r>
              <a:rPr lang="ru-RU" sz="1200" dirty="0">
                <a:solidFill>
                  <a:schemeClr val="tx1"/>
                </a:solidFill>
              </a:rPr>
              <a:t>заключенные и исполненные </a:t>
            </a:r>
            <a:r>
              <a:rPr lang="ru-RU" sz="1200" dirty="0" smtClean="0">
                <a:solidFill>
                  <a:schemeClr val="tx1"/>
                </a:solidFill>
              </a:rPr>
              <a:t>в </a:t>
            </a:r>
            <a:r>
              <a:rPr lang="ru-RU" sz="1200" dirty="0">
                <a:solidFill>
                  <a:schemeClr val="tx1"/>
                </a:solidFill>
              </a:rPr>
              <a:t>соответствии с Федеральным законом </a:t>
            </a:r>
            <a:r>
              <a:rPr lang="ru-RU" sz="1200" dirty="0" smtClean="0">
                <a:solidFill>
                  <a:schemeClr val="tx1"/>
                </a:solidFill>
              </a:rPr>
              <a:t>«О </a:t>
            </a:r>
            <a:r>
              <a:rPr lang="ru-RU" sz="1200" dirty="0">
                <a:solidFill>
                  <a:schemeClr val="tx1"/>
                </a:solidFill>
              </a:rPr>
              <a:t>закупках товаров, работ, услуг отдельными видами юридических </a:t>
            </a:r>
            <a:r>
              <a:rPr lang="ru-RU" sz="1200" dirty="0" smtClean="0">
                <a:solidFill>
                  <a:schemeClr val="tx1"/>
                </a:solidFill>
              </a:rPr>
              <a:t>лиц» №223-ФЗ.</a:t>
            </a:r>
          </a:p>
          <a:p>
            <a:pPr marL="114300" indent="0">
              <a:buNone/>
            </a:pPr>
            <a:endParaRPr lang="ru-RU" sz="1200" dirty="0" smtClean="0">
              <a:solidFill>
                <a:schemeClr val="tx1"/>
              </a:solidFill>
            </a:endParaRPr>
          </a:p>
          <a:p>
            <a:pPr marL="114300" indent="0">
              <a:buNone/>
            </a:pPr>
            <a:r>
              <a:rPr lang="ru-RU" sz="1200" dirty="0" smtClean="0">
                <a:solidFill>
                  <a:schemeClr val="tx1"/>
                </a:solidFill>
              </a:rPr>
              <a:t>Приведем данные сведения:</a:t>
            </a:r>
            <a:endParaRPr lang="ru-RU" sz="1200" dirty="0">
              <a:solidFill>
                <a:schemeClr val="tx1"/>
              </a:solidFill>
            </a:endParaRPr>
          </a:p>
          <a:p>
            <a:pPr marL="114300" indent="0">
              <a:buNone/>
            </a:pPr>
            <a:endParaRPr lang="ru-RU" sz="1200" dirty="0">
              <a:solidFill>
                <a:schemeClr val="tx1"/>
              </a:solidFill>
            </a:endParaRPr>
          </a:p>
          <a:p>
            <a:endParaRPr lang="ru-RU" sz="1200" dirty="0">
              <a:solidFill>
                <a:schemeClr val="tx1"/>
              </a:solidFill>
            </a:endParaRPr>
          </a:p>
        </p:txBody>
      </p:sp>
    </p:spTree>
    <p:extLst>
      <p:ext uri="{BB962C8B-B14F-4D97-AF65-F5344CB8AC3E}">
        <p14:creationId xmlns:p14="http://schemas.microsoft.com/office/powerpoint/2010/main" val="1877046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solidFill>
                <a:schemeClr val="tx1"/>
              </a:solidFill>
            </a:endParaRPr>
          </a:p>
          <a:p>
            <a:endParaRPr lang="ru-RU" sz="1200" dirty="0">
              <a:solidFill>
                <a:schemeClr val="tx1"/>
              </a:solidFill>
            </a:endParaRPr>
          </a:p>
        </p:txBody>
      </p:sp>
      <p:pic>
        <p:nvPicPr>
          <p:cNvPr id="4" name="Рисунок 3"/>
          <p:cNvPicPr/>
          <p:nvPr/>
        </p:nvPicPr>
        <p:blipFill rotWithShape="1">
          <a:blip r:embed="rId2"/>
          <a:srcRect l="29891" t="19547" r="21247" b="17342"/>
          <a:stretch/>
        </p:blipFill>
        <p:spPr bwMode="auto">
          <a:xfrm>
            <a:off x="251520" y="260648"/>
            <a:ext cx="8784976"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718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solidFill>
                <a:schemeClr val="tx1"/>
              </a:solidFill>
            </a:endParaRPr>
          </a:p>
          <a:p>
            <a:endParaRPr lang="ru-RU" sz="1200" dirty="0">
              <a:solidFill>
                <a:schemeClr val="tx1"/>
              </a:solidFill>
            </a:endParaRPr>
          </a:p>
        </p:txBody>
      </p:sp>
      <p:pic>
        <p:nvPicPr>
          <p:cNvPr id="5" name="Рисунок 4"/>
          <p:cNvPicPr/>
          <p:nvPr/>
        </p:nvPicPr>
        <p:blipFill rotWithShape="1">
          <a:blip r:embed="rId2"/>
          <a:srcRect l="29767" t="18181" r="20930" b="26617"/>
          <a:stretch/>
        </p:blipFill>
        <p:spPr bwMode="auto">
          <a:xfrm>
            <a:off x="251520" y="188640"/>
            <a:ext cx="8712968" cy="6048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131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solidFill>
                <a:schemeClr val="tx1"/>
              </a:solidFill>
            </a:endParaRPr>
          </a:p>
          <a:p>
            <a:endParaRPr lang="ru-RU" sz="1200" dirty="0">
              <a:solidFill>
                <a:schemeClr val="tx1"/>
              </a:solidFill>
            </a:endParaRPr>
          </a:p>
        </p:txBody>
      </p:sp>
      <p:pic>
        <p:nvPicPr>
          <p:cNvPr id="5" name="Рисунок 4"/>
          <p:cNvPicPr/>
          <p:nvPr/>
        </p:nvPicPr>
        <p:blipFill rotWithShape="1">
          <a:blip r:embed="rId2"/>
          <a:srcRect l="29752" t="22056" r="21090" b="28276"/>
          <a:stretch/>
        </p:blipFill>
        <p:spPr bwMode="auto">
          <a:xfrm>
            <a:off x="251520" y="226814"/>
            <a:ext cx="8642462" cy="5688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394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400" b="1" dirty="0"/>
              <a:t>Правовое регулирование </a:t>
            </a:r>
            <a:r>
              <a:rPr lang="ru-RU" sz="2400" b="1" dirty="0" smtClean="0"/>
              <a:t/>
            </a:r>
            <a:br>
              <a:rPr lang="ru-RU" sz="2400" b="1" dirty="0" smtClean="0"/>
            </a:br>
            <a:r>
              <a:rPr lang="ru-RU" sz="2400" b="1" dirty="0" smtClean="0"/>
              <a:t>установления </a:t>
            </a:r>
            <a:r>
              <a:rPr lang="ru-RU" sz="2400" b="1" dirty="0"/>
              <a:t>требований к участникам </a:t>
            </a:r>
            <a:br>
              <a:rPr lang="ru-RU" sz="2400" b="1" dirty="0"/>
            </a:br>
            <a:r>
              <a:rPr lang="ru-RU" sz="2400" b="1" dirty="0"/>
              <a:t>закупок</a:t>
            </a:r>
          </a:p>
        </p:txBody>
      </p:sp>
      <p:sp>
        <p:nvSpPr>
          <p:cNvPr id="3" name="Объект 2"/>
          <p:cNvSpPr>
            <a:spLocks noGrp="1"/>
          </p:cNvSpPr>
          <p:nvPr>
            <p:ph idx="1"/>
          </p:nvPr>
        </p:nvSpPr>
        <p:spPr>
          <a:xfrm>
            <a:off x="457200" y="1700808"/>
            <a:ext cx="8219256" cy="4896544"/>
          </a:xfrm>
        </p:spPr>
        <p:txBody>
          <a:bodyPr>
            <a:noAutofit/>
          </a:bodyPr>
          <a:lstStyle/>
          <a:p>
            <a:pPr marL="137160" indent="0">
              <a:buNone/>
            </a:pPr>
            <a:endParaRPr lang="ru-RU" sz="1200" dirty="0" smtClean="0">
              <a:solidFill>
                <a:schemeClr val="tx1"/>
              </a:solidFill>
            </a:endParaRPr>
          </a:p>
          <a:p>
            <a:pPr marL="137160" indent="0" algn="just">
              <a:buNone/>
            </a:pPr>
            <a:r>
              <a:rPr lang="ru-RU" sz="1200" dirty="0" smtClean="0">
                <a:solidFill>
                  <a:schemeClr val="tx1"/>
                </a:solidFill>
              </a:rPr>
              <a:t>При </a:t>
            </a:r>
            <a:r>
              <a:rPr lang="ru-RU" sz="1200" dirty="0">
                <a:solidFill>
                  <a:schemeClr val="tx1"/>
                </a:solidFill>
              </a:rPr>
              <a:t>установлении </a:t>
            </a:r>
            <a:r>
              <a:rPr lang="ru-RU" sz="1200" dirty="0" smtClean="0">
                <a:solidFill>
                  <a:schemeClr val="tx1"/>
                </a:solidFill>
              </a:rPr>
              <a:t>дополнительных требований </a:t>
            </a:r>
            <a:r>
              <a:rPr lang="ru-RU" sz="1200" dirty="0">
                <a:solidFill>
                  <a:schemeClr val="tx1"/>
                </a:solidFill>
              </a:rPr>
              <a:t>к участнику закупки в рамках реализации Закона № 44-ФЗ </a:t>
            </a:r>
            <a:r>
              <a:rPr lang="ru-RU" sz="1200" b="1" dirty="0">
                <a:solidFill>
                  <a:schemeClr val="tx1"/>
                </a:solidFill>
              </a:rPr>
              <a:t>необходимо руководствоваться</a:t>
            </a:r>
            <a:r>
              <a:rPr lang="ru-RU" sz="1200" dirty="0">
                <a:solidFill>
                  <a:schemeClr val="tx1"/>
                </a:solidFill>
              </a:rPr>
              <a:t>: </a:t>
            </a:r>
            <a:endParaRPr lang="ru-RU" sz="1200" dirty="0" smtClean="0">
              <a:solidFill>
                <a:schemeClr val="tx1"/>
              </a:solidFill>
            </a:endParaRPr>
          </a:p>
          <a:p>
            <a:pPr marL="308610" indent="-171450">
              <a:buFontTx/>
              <a:buChar char="-"/>
            </a:pPr>
            <a:r>
              <a:rPr lang="ru-RU" sz="1200" b="1" dirty="0" smtClean="0">
                <a:solidFill>
                  <a:schemeClr val="tx1"/>
                </a:solidFill>
              </a:rPr>
              <a:t>Частью 2 ст</a:t>
            </a:r>
            <a:r>
              <a:rPr lang="ru-RU" sz="1200" b="1" dirty="0">
                <a:solidFill>
                  <a:schemeClr val="tx1"/>
                </a:solidFill>
              </a:rPr>
              <a:t>. 31 Закона № 44-ФЗ</a:t>
            </a:r>
            <a:r>
              <a:rPr lang="ru-RU" sz="1200" dirty="0" smtClean="0">
                <a:solidFill>
                  <a:schemeClr val="tx1"/>
                </a:solidFill>
              </a:rPr>
              <a:t>;</a:t>
            </a:r>
          </a:p>
          <a:p>
            <a:pPr marL="308610" indent="-171450" algn="just">
              <a:buFontTx/>
              <a:buChar char="-"/>
            </a:pPr>
            <a:r>
              <a:rPr lang="ru-RU" sz="1200" b="1" dirty="0" smtClean="0">
                <a:solidFill>
                  <a:schemeClr val="tx1"/>
                </a:solidFill>
              </a:rPr>
              <a:t>Постановлением </a:t>
            </a:r>
            <a:r>
              <a:rPr lang="ru-RU" sz="1200" b="1" dirty="0">
                <a:solidFill>
                  <a:schemeClr val="tx1"/>
                </a:solidFill>
              </a:rPr>
              <a:t>Правительства РФ от 29.12.2021 </a:t>
            </a:r>
            <a:r>
              <a:rPr lang="ru-RU" sz="1200" b="1" dirty="0" smtClean="0">
                <a:solidFill>
                  <a:schemeClr val="tx1"/>
                </a:solidFill>
              </a:rPr>
              <a:t>№ 2571 «О </a:t>
            </a:r>
            <a:r>
              <a:rPr lang="ru-RU" sz="1200" b="1" dirty="0">
                <a:solidFill>
                  <a:schemeClr val="tx1"/>
                </a:solidFill>
              </a:rPr>
              <a:t>требованиях к участникам закупки товаров, работ, услуг для обеспечения государственных и муниципальных нужд и признании утратившими силу некоторых актов и отдельных положений актов Правительства Российской Федерации</a:t>
            </a:r>
            <a:r>
              <a:rPr lang="ru-RU" sz="1200" b="1" dirty="0" smtClean="0">
                <a:solidFill>
                  <a:schemeClr val="tx1"/>
                </a:solidFill>
              </a:rPr>
              <a:t>»</a:t>
            </a:r>
          </a:p>
          <a:p>
            <a:pPr algn="just"/>
            <a:r>
              <a:rPr lang="ru-RU" sz="1200" b="1" dirty="0" smtClean="0">
                <a:solidFill>
                  <a:schemeClr val="tx1"/>
                </a:solidFill>
              </a:rPr>
              <a:t>Информация об установлении </a:t>
            </a:r>
            <a:r>
              <a:rPr lang="ru-RU" sz="1200" dirty="0" smtClean="0">
                <a:solidFill>
                  <a:schemeClr val="tx1"/>
                </a:solidFill>
              </a:rPr>
              <a:t>дополнительных требований к участнику закупки и </a:t>
            </a:r>
            <a:r>
              <a:rPr lang="ru-RU" sz="1200" dirty="0">
                <a:solidFill>
                  <a:schemeClr val="tx1"/>
                </a:solidFill>
              </a:rPr>
              <a:t>исчерпывающий перечень документов, подтверждающих соответствие участника закупки таким </a:t>
            </a:r>
            <a:r>
              <a:rPr lang="ru-RU" sz="1200" dirty="0" smtClean="0">
                <a:solidFill>
                  <a:schemeClr val="tx1"/>
                </a:solidFill>
              </a:rPr>
              <a:t>требованиям </a:t>
            </a:r>
            <a:r>
              <a:rPr lang="ru-RU" sz="1200" b="1" dirty="0" smtClean="0">
                <a:solidFill>
                  <a:schemeClr val="tx1"/>
                </a:solidFill>
              </a:rPr>
              <a:t>должна содержаться в извещении </a:t>
            </a:r>
            <a:r>
              <a:rPr lang="ru-RU" sz="1200" dirty="0" smtClean="0">
                <a:solidFill>
                  <a:schemeClr val="tx1"/>
                </a:solidFill>
              </a:rPr>
              <a:t>о проведении закупки (п. 12 ч. 1 ст. 42 Закона о контрактной системе)</a:t>
            </a:r>
            <a:endParaRPr lang="ru-RU" sz="1200" dirty="0">
              <a:solidFill>
                <a:schemeClr val="tx1"/>
              </a:solidFill>
            </a:endParaRPr>
          </a:p>
          <a:p>
            <a:pPr algn="just"/>
            <a:r>
              <a:rPr lang="ru-RU" sz="1200" dirty="0">
                <a:solidFill>
                  <a:schemeClr val="tx1"/>
                </a:solidFill>
              </a:rPr>
              <a:t>при проведении электронных процедур документы, подтверждающие соответствие участника закупки дополнительным требованиям, установленным в соответствии с </a:t>
            </a:r>
            <a:r>
              <a:rPr lang="ru-RU" sz="1200" dirty="0" smtClean="0">
                <a:solidFill>
                  <a:schemeClr val="tx1"/>
                </a:solidFill>
              </a:rPr>
              <a:t>ч. 2 ст. 31 </a:t>
            </a:r>
            <a:r>
              <a:rPr lang="ru-RU" sz="1200" b="1" dirty="0" smtClean="0">
                <a:solidFill>
                  <a:schemeClr val="tx1"/>
                </a:solidFill>
              </a:rPr>
              <a:t>не включаются участником закупки в заявку на участие в закупке</a:t>
            </a:r>
            <a:r>
              <a:rPr lang="ru-RU" sz="1200" dirty="0" smtClean="0">
                <a:solidFill>
                  <a:schemeClr val="tx1"/>
                </a:solidFill>
              </a:rPr>
              <a:t>. Такие документы направляются </a:t>
            </a:r>
            <a:r>
              <a:rPr lang="ru-RU" sz="1200" dirty="0" smtClean="0">
                <a:solidFill>
                  <a:schemeClr val="tx1"/>
                </a:solidFill>
              </a:rPr>
              <a:t>заказчику </a:t>
            </a:r>
            <a:r>
              <a:rPr lang="ru-RU" sz="1200" dirty="0" smtClean="0">
                <a:solidFill>
                  <a:schemeClr val="tx1"/>
                </a:solidFill>
              </a:rPr>
              <a:t>оператором электронной площадки </a:t>
            </a:r>
            <a:r>
              <a:rPr lang="ru-RU" sz="1200" b="1" dirty="0" smtClean="0">
                <a:solidFill>
                  <a:schemeClr val="tx1"/>
                </a:solidFill>
              </a:rPr>
              <a:t>из реестра участников закупки</a:t>
            </a:r>
            <a:r>
              <a:rPr lang="ru-RU" sz="1200" dirty="0" smtClean="0">
                <a:solidFill>
                  <a:schemeClr val="tx1"/>
                </a:solidFill>
              </a:rPr>
              <a:t>, аккредитованных на электронной площадке по состоянию на дату и время их направления (п. 3. ч.6. ст. 43</a:t>
            </a:r>
            <a:r>
              <a:rPr lang="ru-RU" sz="1200" dirty="0">
                <a:solidFill>
                  <a:schemeClr val="tx1"/>
                </a:solidFill>
              </a:rPr>
              <a:t> Закона о контрактной системе</a:t>
            </a:r>
            <a:r>
              <a:rPr lang="ru-RU" sz="1200" dirty="0" smtClean="0">
                <a:solidFill>
                  <a:schemeClr val="tx1"/>
                </a:solidFill>
              </a:rPr>
              <a:t>).</a:t>
            </a:r>
          </a:p>
          <a:p>
            <a:pPr algn="just"/>
            <a:r>
              <a:rPr lang="ru-RU" sz="1200" dirty="0" smtClean="0">
                <a:solidFill>
                  <a:schemeClr val="tx1"/>
                </a:solidFill>
              </a:rPr>
              <a:t>Участник закупки должен заблаговременно (минимум за 5 рабочих дней до закупки) разместить в </a:t>
            </a:r>
            <a:r>
              <a:rPr lang="ru-RU" sz="1200" b="1" dirty="0" smtClean="0">
                <a:solidFill>
                  <a:schemeClr val="tx1"/>
                </a:solidFill>
              </a:rPr>
              <a:t>реестре</a:t>
            </a:r>
            <a:r>
              <a:rPr lang="ru-RU" sz="1200" dirty="0" smtClean="0">
                <a:solidFill>
                  <a:schemeClr val="tx1"/>
                </a:solidFill>
              </a:rPr>
              <a:t> </a:t>
            </a:r>
            <a:r>
              <a:rPr lang="ru-RU" sz="1200" b="1" dirty="0">
                <a:solidFill>
                  <a:schemeClr val="tx1"/>
                </a:solidFill>
              </a:rPr>
              <a:t>участников закупки</a:t>
            </a:r>
            <a:r>
              <a:rPr lang="ru-RU" sz="1200" dirty="0">
                <a:solidFill>
                  <a:schemeClr val="tx1"/>
                </a:solidFill>
              </a:rPr>
              <a:t>, аккредитованных на электронной </a:t>
            </a:r>
            <a:r>
              <a:rPr lang="ru-RU" sz="1200" dirty="0" smtClean="0">
                <a:solidFill>
                  <a:schemeClr val="tx1"/>
                </a:solidFill>
              </a:rPr>
              <a:t>площадке, необходимые документы в соответствующем разделе. Оператор электронной площадки проводит </a:t>
            </a:r>
            <a:r>
              <a:rPr lang="ru-RU" sz="1200" b="1" dirty="0" smtClean="0">
                <a:solidFill>
                  <a:schemeClr val="tx1"/>
                </a:solidFill>
              </a:rPr>
              <a:t>формальную проверку</a:t>
            </a:r>
            <a:r>
              <a:rPr lang="ru-RU" sz="1200" dirty="0" smtClean="0">
                <a:solidFill>
                  <a:schemeClr val="tx1"/>
                </a:solidFill>
              </a:rPr>
              <a:t> на наличии документов и может автоматически вернуть заявку, поданную на конкретную закупки, если документов в реестре нет.</a:t>
            </a:r>
          </a:p>
          <a:p>
            <a:pPr algn="just"/>
            <a:r>
              <a:rPr lang="ru-RU" sz="1200" dirty="0" smtClean="0">
                <a:solidFill>
                  <a:schemeClr val="tx1"/>
                </a:solidFill>
              </a:rPr>
              <a:t>Документы</a:t>
            </a:r>
            <a:r>
              <a:rPr lang="ru-RU" sz="1200" dirty="0">
                <a:solidFill>
                  <a:schemeClr val="tx1"/>
                </a:solidFill>
              </a:rPr>
              <a:t> подтверждающие соответствие участника закупки дополнительным требованиям, установленным в соответствии с ч. 2 ст. 31 </a:t>
            </a:r>
            <a:r>
              <a:rPr lang="ru-RU" sz="1200" dirty="0" smtClean="0">
                <a:solidFill>
                  <a:schemeClr val="tx1"/>
                </a:solidFill>
              </a:rPr>
              <a:t>подаются </a:t>
            </a:r>
            <a:r>
              <a:rPr lang="ru-RU" sz="1200" b="1" dirty="0" smtClean="0">
                <a:solidFill>
                  <a:schemeClr val="tx1"/>
                </a:solidFill>
              </a:rPr>
              <a:t>на каждую площадку отдельно</a:t>
            </a:r>
            <a:r>
              <a:rPr lang="en-US" sz="1200" b="1" dirty="0" smtClean="0">
                <a:solidFill>
                  <a:schemeClr val="tx1"/>
                </a:solidFill>
              </a:rPr>
              <a:t>!</a:t>
            </a:r>
            <a:endParaRPr lang="ru-RU" sz="1200" b="1" dirty="0" smtClean="0">
              <a:solidFill>
                <a:schemeClr val="tx1"/>
              </a:solidFill>
            </a:endParaRPr>
          </a:p>
          <a:p>
            <a:pPr algn="just"/>
            <a:endParaRPr lang="ru-RU" sz="1200" dirty="0" smtClean="0">
              <a:solidFill>
                <a:schemeClr val="tx1"/>
              </a:solidFill>
            </a:endParaRPr>
          </a:p>
        </p:txBody>
      </p:sp>
    </p:spTree>
    <p:extLst>
      <p:ext uri="{BB962C8B-B14F-4D97-AF65-F5344CB8AC3E}">
        <p14:creationId xmlns:p14="http://schemas.microsoft.com/office/powerpoint/2010/main" val="2245207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solidFill>
                <a:schemeClr val="tx1"/>
              </a:solidFill>
            </a:endParaRPr>
          </a:p>
          <a:p>
            <a:endParaRPr lang="ru-RU" sz="1200" dirty="0">
              <a:solidFill>
                <a:schemeClr val="tx1"/>
              </a:solidFill>
            </a:endParaRPr>
          </a:p>
        </p:txBody>
      </p:sp>
      <p:pic>
        <p:nvPicPr>
          <p:cNvPr id="6" name="Рисунок 5"/>
          <p:cNvPicPr/>
          <p:nvPr/>
        </p:nvPicPr>
        <p:blipFill rotWithShape="1">
          <a:blip r:embed="rId2"/>
          <a:srcRect l="29441" t="21503" r="20780" b="19560"/>
          <a:stretch/>
        </p:blipFill>
        <p:spPr bwMode="auto">
          <a:xfrm>
            <a:off x="179512" y="188640"/>
            <a:ext cx="8856984" cy="56158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137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solidFill>
                <a:schemeClr val="tx1"/>
              </a:solidFill>
            </a:endParaRPr>
          </a:p>
          <a:p>
            <a:endParaRPr lang="ru-RU" sz="1200" dirty="0">
              <a:solidFill>
                <a:schemeClr val="tx1"/>
              </a:solidFill>
            </a:endParaRPr>
          </a:p>
        </p:txBody>
      </p:sp>
      <p:pic>
        <p:nvPicPr>
          <p:cNvPr id="5" name="Рисунок 4"/>
          <p:cNvPicPr/>
          <p:nvPr/>
        </p:nvPicPr>
        <p:blipFill rotWithShape="1">
          <a:blip r:embed="rId2"/>
          <a:srcRect l="29457" t="24806" r="20930" b="8816"/>
          <a:stretch/>
        </p:blipFill>
        <p:spPr bwMode="auto">
          <a:xfrm>
            <a:off x="179512" y="188640"/>
            <a:ext cx="8784976"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072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076412"/>
          </a:xfrm>
        </p:spPr>
        <p:txBody>
          <a:bodyPr>
            <a:noAutofit/>
          </a:bodyPr>
          <a:lstStyle/>
          <a:p>
            <a:r>
              <a:rPr lang="ru-RU" sz="2000" b="1" dirty="0"/>
              <a:t>Постановление Правительства РФ от 29.12.2021 N </a:t>
            </a:r>
            <a:r>
              <a:rPr lang="ru-RU" sz="2000" b="1" dirty="0" smtClean="0"/>
              <a:t>2571. ОСОБЕННОСТИ ПРИМЕНЕНИЯ</a:t>
            </a:r>
            <a:endParaRPr lang="ru-RU" sz="2000" b="1" dirty="0"/>
          </a:p>
        </p:txBody>
      </p:sp>
      <p:sp>
        <p:nvSpPr>
          <p:cNvPr id="3" name="Объект 2"/>
          <p:cNvSpPr>
            <a:spLocks noGrp="1"/>
          </p:cNvSpPr>
          <p:nvPr>
            <p:ph idx="1"/>
          </p:nvPr>
        </p:nvSpPr>
        <p:spPr>
          <a:xfrm>
            <a:off x="457200" y="1556792"/>
            <a:ext cx="8507288" cy="5184576"/>
          </a:xfrm>
        </p:spPr>
        <p:txBody>
          <a:bodyPr>
            <a:noAutofit/>
          </a:bodyPr>
          <a:lstStyle/>
          <a:p>
            <a:pPr marL="114300" indent="0" algn="just">
              <a:spcBef>
                <a:spcPts val="0"/>
              </a:spcBef>
              <a:buNone/>
            </a:pPr>
            <a:r>
              <a:rPr lang="ru-RU" sz="1200" b="1" dirty="0" smtClean="0">
                <a:solidFill>
                  <a:schemeClr val="tx1"/>
                </a:solidFill>
              </a:rPr>
              <a:t>6) </a:t>
            </a:r>
            <a:r>
              <a:rPr lang="ru-RU" sz="1200" dirty="0" smtClean="0">
                <a:solidFill>
                  <a:schemeClr val="tx1"/>
                </a:solidFill>
              </a:rPr>
              <a:t>По </a:t>
            </a:r>
            <a:r>
              <a:rPr lang="ru-RU" sz="1200" dirty="0">
                <a:solidFill>
                  <a:schemeClr val="tx1"/>
                </a:solidFill>
              </a:rPr>
              <a:t>отдельным позициям </a:t>
            </a:r>
            <a:r>
              <a:rPr lang="ru-RU" sz="1200" dirty="0" smtClean="0">
                <a:solidFill>
                  <a:schemeClr val="tx1"/>
                </a:solidFill>
              </a:rPr>
              <a:t>в качестве опыта принимаются контракты (договоры), по которым поставщиком </a:t>
            </a:r>
            <a:r>
              <a:rPr lang="ru-RU" sz="1200" b="1" dirty="0" smtClean="0">
                <a:solidFill>
                  <a:schemeClr val="tx1"/>
                </a:solidFill>
              </a:rPr>
              <a:t>исполнены </a:t>
            </a:r>
            <a:r>
              <a:rPr lang="ru-RU" sz="1200" b="1" dirty="0">
                <a:solidFill>
                  <a:schemeClr val="tx1"/>
                </a:solidFill>
              </a:rPr>
              <a:t>требования об уплате неустоек (штрафов, пеней) </a:t>
            </a:r>
            <a:r>
              <a:rPr lang="ru-RU" sz="1200" dirty="0">
                <a:solidFill>
                  <a:schemeClr val="tx1"/>
                </a:solidFill>
              </a:rPr>
              <a:t>(в случае их начисления</a:t>
            </a:r>
            <a:r>
              <a:rPr lang="ru-RU" sz="1200" dirty="0" smtClean="0">
                <a:solidFill>
                  <a:schemeClr val="tx1"/>
                </a:solidFill>
              </a:rPr>
              <a:t>) -  работы </a:t>
            </a:r>
            <a:r>
              <a:rPr lang="ru-RU" sz="1200" dirty="0">
                <a:solidFill>
                  <a:schemeClr val="tx1"/>
                </a:solidFill>
              </a:rPr>
              <a:t>по техническому обслуживанию (монтаж и наладка; контроль технического состояния; периодическое и текущее техническое обслуживание; ремонт) медицинской техники, включенной в коды 26.60.11, 26.60.12, 26.60.13.130, 26.70.22.150, 32.50.12, 32.50.21.121, 32.50.21.122 Общероссийского классификатора продукции по видам экономической деятельности (ОКПД2) </a:t>
            </a:r>
            <a:r>
              <a:rPr lang="ru-RU" sz="1200" dirty="0" smtClean="0">
                <a:solidFill>
                  <a:schemeClr val="tx1"/>
                </a:solidFill>
              </a:rPr>
              <a:t>ОК </a:t>
            </a:r>
            <a:r>
              <a:rPr lang="ru-RU" sz="1200" dirty="0">
                <a:solidFill>
                  <a:schemeClr val="tx1"/>
                </a:solidFill>
              </a:rPr>
              <a:t>034-2014 (п. </a:t>
            </a:r>
            <a:r>
              <a:rPr lang="ru-RU" sz="1200" dirty="0" smtClean="0">
                <a:solidFill>
                  <a:schemeClr val="tx1"/>
                </a:solidFill>
              </a:rPr>
              <a:t>32);                 услуги </a:t>
            </a:r>
            <a:r>
              <a:rPr lang="ru-RU" sz="1200" dirty="0">
                <a:solidFill>
                  <a:schemeClr val="tx1"/>
                </a:solidFill>
              </a:rPr>
              <a:t>по обеспечению охраны объектов (территорий) образовательных и научных организаций (п. 34</a:t>
            </a:r>
            <a:r>
              <a:rPr lang="ru-RU" sz="1200" dirty="0" smtClean="0">
                <a:solidFill>
                  <a:schemeClr val="tx1"/>
                </a:solidFill>
              </a:rPr>
              <a:t>),  услуги </a:t>
            </a:r>
            <a:r>
              <a:rPr lang="ru-RU" sz="1200" dirty="0">
                <a:solidFill>
                  <a:schemeClr val="tx1"/>
                </a:solidFill>
              </a:rPr>
              <a:t>по организации отдыха детей и их оздоровлению (п.35</a:t>
            </a:r>
            <a:r>
              <a:rPr lang="ru-RU" sz="1200" dirty="0" smtClean="0">
                <a:solidFill>
                  <a:schemeClr val="tx1"/>
                </a:solidFill>
              </a:rPr>
              <a:t>)</a:t>
            </a:r>
          </a:p>
          <a:p>
            <a:pPr marL="114300" indent="0">
              <a:spcBef>
                <a:spcPts val="0"/>
              </a:spcBef>
              <a:buNone/>
            </a:pPr>
            <a:endParaRPr lang="ru-RU" sz="1200" dirty="0">
              <a:solidFill>
                <a:schemeClr val="tx1"/>
              </a:solidFill>
            </a:endParaRPr>
          </a:p>
          <a:p>
            <a:pPr marL="114300" indent="0" algn="just">
              <a:spcBef>
                <a:spcPts val="0"/>
              </a:spcBef>
              <a:buNone/>
            </a:pPr>
            <a:r>
              <a:rPr lang="ru-RU" sz="1200" b="1" dirty="0">
                <a:solidFill>
                  <a:schemeClr val="tx1"/>
                </a:solidFill>
              </a:rPr>
              <a:t>7) </a:t>
            </a:r>
            <a:r>
              <a:rPr lang="ru-RU" sz="1200" dirty="0">
                <a:solidFill>
                  <a:schemeClr val="tx1"/>
                </a:solidFill>
              </a:rPr>
              <a:t>если </a:t>
            </a:r>
            <a:r>
              <a:rPr lang="ru-RU" sz="1200" dirty="0" smtClean="0">
                <a:solidFill>
                  <a:schemeClr val="tx1"/>
                </a:solidFill>
              </a:rPr>
              <a:t>документы </a:t>
            </a:r>
            <a:r>
              <a:rPr lang="ru-RU" sz="1200" dirty="0">
                <a:solidFill>
                  <a:schemeClr val="tx1"/>
                </a:solidFill>
              </a:rPr>
              <a:t>и информация о таких документах содержатся в открытых и общедоступных государственных реестрах, размещенных в </a:t>
            </a:r>
            <a:r>
              <a:rPr lang="ru-RU" sz="1200" dirty="0" smtClean="0">
                <a:solidFill>
                  <a:schemeClr val="tx1"/>
                </a:solidFill>
              </a:rPr>
              <a:t>сети </a:t>
            </a:r>
            <a:r>
              <a:rPr lang="ru-RU" sz="1200" dirty="0">
                <a:solidFill>
                  <a:schemeClr val="tx1"/>
                </a:solidFill>
              </a:rPr>
              <a:t>"Интернет", в том числе ведение которых осуществляется в </a:t>
            </a:r>
            <a:r>
              <a:rPr lang="ru-RU" sz="1200" dirty="0" smtClean="0">
                <a:solidFill>
                  <a:schemeClr val="tx1"/>
                </a:solidFill>
              </a:rPr>
              <a:t>ЕИС </a:t>
            </a:r>
            <a:r>
              <a:rPr lang="ru-RU" sz="1200" dirty="0">
                <a:solidFill>
                  <a:schemeClr val="tx1"/>
                </a:solidFill>
              </a:rPr>
              <a:t>с размещением на официальном сайте </a:t>
            </a:r>
            <a:r>
              <a:rPr lang="ru-RU" sz="1200" dirty="0" smtClean="0">
                <a:solidFill>
                  <a:schemeClr val="tx1"/>
                </a:solidFill>
              </a:rPr>
              <a:t>ЕИС  таких </a:t>
            </a:r>
            <a:r>
              <a:rPr lang="ru-RU" sz="1200" dirty="0">
                <a:solidFill>
                  <a:schemeClr val="tx1"/>
                </a:solidFill>
              </a:rPr>
              <a:t>документов, вместо направления таких документов участник закупки </a:t>
            </a:r>
            <a:r>
              <a:rPr lang="ru-RU" sz="1200" b="1" dirty="0">
                <a:solidFill>
                  <a:schemeClr val="tx1"/>
                </a:solidFill>
              </a:rPr>
              <a:t>вправе направить в соответствии с Законом о контрактной системе номер реестровой записи из соответствующего </a:t>
            </a:r>
            <a:r>
              <a:rPr lang="ru-RU" sz="1200" b="1" dirty="0" smtClean="0">
                <a:solidFill>
                  <a:schemeClr val="tx1"/>
                </a:solidFill>
              </a:rPr>
              <a:t>реестра</a:t>
            </a:r>
            <a:r>
              <a:rPr lang="ru-RU" sz="1200" dirty="0" smtClean="0">
                <a:solidFill>
                  <a:schemeClr val="tx1"/>
                </a:solidFill>
              </a:rPr>
              <a:t> (реестр контрактов, реестр договоров по 223-ФЗ).  В </a:t>
            </a:r>
            <a:r>
              <a:rPr lang="ru-RU" sz="1200" dirty="0">
                <a:solidFill>
                  <a:schemeClr val="tx1"/>
                </a:solidFill>
              </a:rPr>
              <a:t>случае </a:t>
            </a:r>
            <a:r>
              <a:rPr lang="ru-RU" sz="1200" b="1" dirty="0">
                <a:solidFill>
                  <a:schemeClr val="tx1"/>
                </a:solidFill>
              </a:rPr>
              <a:t>наличия противоречий между информацией</a:t>
            </a:r>
            <a:r>
              <a:rPr lang="ru-RU" sz="1200" dirty="0">
                <a:solidFill>
                  <a:schemeClr val="tx1"/>
                </a:solidFill>
              </a:rPr>
              <a:t>, содержащейся в </a:t>
            </a:r>
            <a:r>
              <a:rPr lang="ru-RU" sz="1200" dirty="0" smtClean="0">
                <a:solidFill>
                  <a:schemeClr val="tx1"/>
                </a:solidFill>
              </a:rPr>
              <a:t>ЕИС, </a:t>
            </a:r>
            <a:r>
              <a:rPr lang="ru-RU" sz="1200" dirty="0">
                <a:solidFill>
                  <a:schemeClr val="tx1"/>
                </a:solidFill>
              </a:rPr>
              <a:t>и информацией, содержащейся в документах, направляемых участниками закупки </a:t>
            </a:r>
            <a:r>
              <a:rPr lang="ru-RU" sz="1200" b="1" dirty="0" smtClean="0">
                <a:solidFill>
                  <a:schemeClr val="tx1"/>
                </a:solidFill>
              </a:rPr>
              <a:t>приоритет </a:t>
            </a:r>
            <a:r>
              <a:rPr lang="ru-RU" sz="1200" b="1" dirty="0">
                <a:solidFill>
                  <a:schemeClr val="tx1"/>
                </a:solidFill>
              </a:rPr>
              <a:t>имеет информация, содержащаяся в </a:t>
            </a:r>
            <a:r>
              <a:rPr lang="ru-RU" sz="1200" b="1" dirty="0" smtClean="0">
                <a:solidFill>
                  <a:schemeClr val="tx1"/>
                </a:solidFill>
              </a:rPr>
              <a:t>ЕИС</a:t>
            </a:r>
            <a:r>
              <a:rPr lang="ru-RU" sz="1200" dirty="0" smtClean="0">
                <a:solidFill>
                  <a:schemeClr val="tx1"/>
                </a:solidFill>
              </a:rPr>
              <a:t>.</a:t>
            </a:r>
          </a:p>
          <a:p>
            <a:pPr marL="114300" indent="0">
              <a:spcBef>
                <a:spcPts val="0"/>
              </a:spcBef>
              <a:buNone/>
            </a:pPr>
            <a:endParaRPr lang="ru-RU" sz="1200" dirty="0">
              <a:solidFill>
                <a:schemeClr val="tx1"/>
              </a:solidFill>
            </a:endParaRPr>
          </a:p>
          <a:p>
            <a:pPr marL="114300" indent="0" algn="just">
              <a:spcBef>
                <a:spcPts val="0"/>
              </a:spcBef>
              <a:buNone/>
            </a:pPr>
            <a:r>
              <a:rPr lang="ru-RU" sz="1200" b="1" dirty="0">
                <a:solidFill>
                  <a:schemeClr val="tx1"/>
                </a:solidFill>
              </a:rPr>
              <a:t>8) </a:t>
            </a:r>
            <a:r>
              <a:rPr lang="ru-RU" sz="1200" dirty="0" smtClean="0">
                <a:solidFill>
                  <a:schemeClr val="tx1"/>
                </a:solidFill>
              </a:rPr>
              <a:t>В случае проведения совместного конкурса или аукциона при </a:t>
            </a:r>
            <a:r>
              <a:rPr lang="ru-RU" sz="1200" dirty="0">
                <a:solidFill>
                  <a:schemeClr val="tx1"/>
                </a:solidFill>
              </a:rPr>
              <a:t>учете цены выполненных работ по </a:t>
            </a:r>
            <a:r>
              <a:rPr lang="ru-RU" sz="1200" dirty="0" smtClean="0">
                <a:solidFill>
                  <a:schemeClr val="tx1"/>
                </a:solidFill>
              </a:rPr>
              <a:t>договору, контракту определенный </a:t>
            </a:r>
            <a:r>
              <a:rPr lang="ru-RU" sz="1200" dirty="0">
                <a:solidFill>
                  <a:schemeClr val="tx1"/>
                </a:solidFill>
              </a:rPr>
              <a:t>процент от </a:t>
            </a:r>
            <a:r>
              <a:rPr lang="ru-RU" sz="1200" dirty="0" smtClean="0">
                <a:solidFill>
                  <a:schemeClr val="tx1"/>
                </a:solidFill>
              </a:rPr>
              <a:t>НМЦК рассчитывается </a:t>
            </a:r>
            <a:r>
              <a:rPr lang="ru-RU" sz="1200" b="1" dirty="0" smtClean="0">
                <a:solidFill>
                  <a:schemeClr val="tx1"/>
                </a:solidFill>
              </a:rPr>
              <a:t>от суммы  начальных (максимальных) цен </a:t>
            </a:r>
            <a:r>
              <a:rPr lang="ru-RU" sz="1200" b="1" dirty="0">
                <a:solidFill>
                  <a:schemeClr val="tx1"/>
                </a:solidFill>
              </a:rPr>
              <a:t>каждого </a:t>
            </a:r>
            <a:r>
              <a:rPr lang="ru-RU" sz="1200" b="1" dirty="0" smtClean="0">
                <a:solidFill>
                  <a:schemeClr val="tx1"/>
                </a:solidFill>
              </a:rPr>
              <a:t>контракта, заключенного в рамках  проведения такого совместного конкурса или аукциона. </a:t>
            </a:r>
          </a:p>
          <a:p>
            <a:pPr marL="114300" indent="0">
              <a:spcBef>
                <a:spcPts val="0"/>
              </a:spcBef>
              <a:buNone/>
            </a:pPr>
            <a:endParaRPr lang="ru-RU" sz="1200" b="1" dirty="0" smtClean="0">
              <a:solidFill>
                <a:schemeClr val="tx1"/>
              </a:solidFill>
            </a:endParaRPr>
          </a:p>
          <a:p>
            <a:pPr marL="114300" indent="0" algn="just">
              <a:spcBef>
                <a:spcPts val="0"/>
              </a:spcBef>
              <a:buNone/>
            </a:pPr>
            <a:r>
              <a:rPr lang="ru-RU" sz="1200" b="1" dirty="0" smtClean="0">
                <a:solidFill>
                  <a:schemeClr val="tx1"/>
                </a:solidFill>
              </a:rPr>
              <a:t>9) </a:t>
            </a:r>
            <a:r>
              <a:rPr lang="ru-RU" sz="1200" dirty="0" smtClean="0">
                <a:solidFill>
                  <a:schemeClr val="tx1"/>
                </a:solidFill>
              </a:rPr>
              <a:t>Опытом </a:t>
            </a:r>
            <a:r>
              <a:rPr lang="ru-RU" sz="1200" dirty="0">
                <a:solidFill>
                  <a:schemeClr val="tx1"/>
                </a:solidFill>
              </a:rPr>
              <a:t>исполнения договора, предусмотренным приложением в графе </a:t>
            </a:r>
            <a:r>
              <a:rPr lang="ru-RU" sz="1200" dirty="0" smtClean="0">
                <a:solidFill>
                  <a:schemeClr val="tx1"/>
                </a:solidFill>
              </a:rPr>
              <a:t>«Дополнительные </a:t>
            </a:r>
            <a:r>
              <a:rPr lang="ru-RU" sz="1200" dirty="0">
                <a:solidFill>
                  <a:schemeClr val="tx1"/>
                </a:solidFill>
              </a:rPr>
              <a:t>требования к участникам </a:t>
            </a:r>
            <a:r>
              <a:rPr lang="ru-RU" sz="1200" dirty="0" smtClean="0">
                <a:solidFill>
                  <a:schemeClr val="tx1"/>
                </a:solidFill>
              </a:rPr>
              <a:t>закупки», </a:t>
            </a:r>
            <a:r>
              <a:rPr lang="ru-RU" sz="1200" dirty="0">
                <a:solidFill>
                  <a:schemeClr val="tx1"/>
                </a:solidFill>
              </a:rPr>
              <a:t>также считается опыт исполнения контрактов, исполненных участником закупки по результатам проведения совместного конкурса или аукциона. </a:t>
            </a:r>
            <a:r>
              <a:rPr lang="ru-RU" sz="1200" b="1" dirty="0">
                <a:solidFill>
                  <a:schemeClr val="tx1"/>
                </a:solidFill>
              </a:rPr>
              <a:t>При этом ценой поставленных товаров, выполненных работ, оказанных услуг считается сумма цен товаров, работ, услуг, поставленных, выполненных, оказанных по таким </a:t>
            </a:r>
            <a:r>
              <a:rPr lang="ru-RU" sz="1200" b="1" dirty="0" smtClean="0">
                <a:solidFill>
                  <a:schemeClr val="tx1"/>
                </a:solidFill>
              </a:rPr>
              <a:t>контрактам.</a:t>
            </a:r>
            <a:endParaRPr lang="ru-RU" sz="1200" b="1" dirty="0">
              <a:solidFill>
                <a:schemeClr val="tx1"/>
              </a:solidFill>
            </a:endParaRPr>
          </a:p>
          <a:p>
            <a:pPr marL="114300" indent="0">
              <a:buNone/>
            </a:pPr>
            <a:endParaRPr lang="ru-RU" sz="1200" b="1" dirty="0">
              <a:solidFill>
                <a:schemeClr val="tx1"/>
              </a:solidFill>
            </a:endParaRPr>
          </a:p>
          <a:p>
            <a:pPr marL="114300" indent="0">
              <a:buNone/>
            </a:pPr>
            <a:endParaRPr lang="ru-RU" sz="1200" dirty="0">
              <a:solidFill>
                <a:schemeClr val="tx1"/>
              </a:solidFill>
            </a:endParaRPr>
          </a:p>
          <a:p>
            <a:endParaRPr lang="ru-RU" sz="1200" dirty="0">
              <a:solidFill>
                <a:schemeClr val="tx1"/>
              </a:solidFill>
            </a:endParaRPr>
          </a:p>
        </p:txBody>
      </p:sp>
    </p:spTree>
    <p:extLst>
      <p:ext uri="{BB962C8B-B14F-4D97-AF65-F5344CB8AC3E}">
        <p14:creationId xmlns:p14="http://schemas.microsoft.com/office/powerpoint/2010/main" val="1378241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076412"/>
          </a:xfrm>
        </p:spPr>
        <p:txBody>
          <a:bodyPr>
            <a:noAutofit/>
          </a:bodyPr>
          <a:lstStyle/>
          <a:p>
            <a:r>
              <a:rPr lang="ru-RU" sz="2000" b="1" dirty="0"/>
              <a:t>Постановление Правительства РФ от 29.12.2021 N </a:t>
            </a:r>
            <a:r>
              <a:rPr lang="ru-RU" sz="2000" b="1" dirty="0" smtClean="0"/>
              <a:t>2571. ОСОБЕННОСТИ ПРИМЕНЕНИЯ</a:t>
            </a:r>
            <a:endParaRPr lang="ru-RU" sz="2000" b="1" dirty="0"/>
          </a:p>
        </p:txBody>
      </p:sp>
      <p:sp>
        <p:nvSpPr>
          <p:cNvPr id="3" name="Объект 2"/>
          <p:cNvSpPr>
            <a:spLocks noGrp="1"/>
          </p:cNvSpPr>
          <p:nvPr>
            <p:ph idx="1"/>
          </p:nvPr>
        </p:nvSpPr>
        <p:spPr>
          <a:xfrm>
            <a:off x="467544" y="1628800"/>
            <a:ext cx="8507288" cy="5184576"/>
          </a:xfrm>
        </p:spPr>
        <p:txBody>
          <a:bodyPr>
            <a:noAutofit/>
          </a:bodyPr>
          <a:lstStyle/>
          <a:p>
            <a:pPr marL="114300" indent="0" algn="just">
              <a:buNone/>
            </a:pPr>
            <a:r>
              <a:rPr lang="ru-RU" sz="1200" b="1" dirty="0">
                <a:solidFill>
                  <a:schemeClr val="tx1"/>
                </a:solidFill>
              </a:rPr>
              <a:t>10) </a:t>
            </a:r>
            <a:r>
              <a:rPr lang="ru-RU" sz="1200" dirty="0">
                <a:solidFill>
                  <a:schemeClr val="tx1"/>
                </a:solidFill>
              </a:rPr>
              <a:t>предусмотренные приложением в графе "Информация и документы, подтверждающие соответствие участников закупки дополнительным требованиям" информация и документы направляются участниками закупки в соответствии с требованиями Закона о контрактной системе </a:t>
            </a:r>
            <a:r>
              <a:rPr lang="ru-RU" sz="1200" b="1" dirty="0">
                <a:solidFill>
                  <a:schemeClr val="tx1"/>
                </a:solidFill>
              </a:rPr>
              <a:t>в полном объеме и со всеми </a:t>
            </a:r>
            <a:r>
              <a:rPr lang="ru-RU" sz="1200" b="1" dirty="0" smtClean="0">
                <a:solidFill>
                  <a:schemeClr val="tx1"/>
                </a:solidFill>
              </a:rPr>
              <a:t>приложениями</a:t>
            </a:r>
            <a:r>
              <a:rPr lang="ru-RU" sz="1200" dirty="0" smtClean="0">
                <a:solidFill>
                  <a:schemeClr val="tx1"/>
                </a:solidFill>
              </a:rPr>
              <a:t>.</a:t>
            </a:r>
          </a:p>
          <a:p>
            <a:pPr marL="114300" indent="0">
              <a:buNone/>
            </a:pPr>
            <a:endParaRPr lang="ru-RU" sz="1200" dirty="0" smtClean="0">
              <a:solidFill>
                <a:schemeClr val="tx1"/>
              </a:solidFill>
            </a:endParaRPr>
          </a:p>
          <a:p>
            <a:pPr marL="114300" indent="0">
              <a:buNone/>
            </a:pPr>
            <a:r>
              <a:rPr lang="ru-RU" sz="1200" dirty="0" smtClean="0">
                <a:solidFill>
                  <a:schemeClr val="tx1"/>
                </a:solidFill>
              </a:rPr>
              <a:t>Исключения: </a:t>
            </a:r>
          </a:p>
          <a:p>
            <a:pPr marL="114300" indent="0" algn="just">
              <a:buNone/>
            </a:pPr>
            <a:r>
              <a:rPr lang="ru-RU" sz="1200" dirty="0">
                <a:solidFill>
                  <a:schemeClr val="tx1"/>
                </a:solidFill>
              </a:rPr>
              <a:t>допускается </a:t>
            </a:r>
            <a:r>
              <a:rPr lang="ru-RU" sz="1200" b="1" dirty="0">
                <a:solidFill>
                  <a:schemeClr val="tx1"/>
                </a:solidFill>
              </a:rPr>
              <a:t>направление </a:t>
            </a:r>
            <a:r>
              <a:rPr lang="ru-RU" sz="1200" b="1" dirty="0" smtClean="0">
                <a:solidFill>
                  <a:schemeClr val="tx1"/>
                </a:solidFill>
              </a:rPr>
              <a:t>договоров</a:t>
            </a:r>
            <a:r>
              <a:rPr lang="ru-RU" sz="1200" b="1" dirty="0">
                <a:solidFill>
                  <a:schemeClr val="tx1"/>
                </a:solidFill>
              </a:rPr>
              <a:t>, актов приемки объекта капитального строительства без приложения к ним проектной документации</a:t>
            </a:r>
            <a:r>
              <a:rPr lang="ru-RU" sz="1200" dirty="0">
                <a:solidFill>
                  <a:schemeClr val="tx1"/>
                </a:solidFill>
              </a:rPr>
              <a:t> (если проектная документация является приложением к таким договорам, актам);</a:t>
            </a:r>
          </a:p>
          <a:p>
            <a:pPr marL="114300" indent="0">
              <a:buNone/>
            </a:pPr>
            <a:endParaRPr lang="ru-RU" sz="1200" dirty="0">
              <a:solidFill>
                <a:schemeClr val="tx1"/>
              </a:solidFill>
            </a:endParaRPr>
          </a:p>
          <a:p>
            <a:pPr marL="114300" indent="0" algn="just">
              <a:buNone/>
            </a:pPr>
            <a:r>
              <a:rPr lang="ru-RU" sz="1200" b="1" dirty="0">
                <a:solidFill>
                  <a:schemeClr val="tx1"/>
                </a:solidFill>
              </a:rPr>
              <a:t>к </a:t>
            </a:r>
            <a:r>
              <a:rPr lang="ru-RU" sz="1200" b="1" dirty="0" smtClean="0">
                <a:solidFill>
                  <a:schemeClr val="tx1"/>
                </a:solidFill>
              </a:rPr>
              <a:t>акту </a:t>
            </a:r>
            <a:r>
              <a:rPr lang="ru-RU" sz="1200" b="1" dirty="0">
                <a:solidFill>
                  <a:schemeClr val="tx1"/>
                </a:solidFill>
              </a:rPr>
              <a:t>приемки объекта капитального строительства </a:t>
            </a:r>
            <a:r>
              <a:rPr lang="ru-RU" sz="1200" dirty="0">
                <a:solidFill>
                  <a:schemeClr val="tx1"/>
                </a:solidFill>
              </a:rPr>
              <a:t>относятся в том числе акт приемки законченного строительством объекта по типовым межотраслевым </a:t>
            </a:r>
            <a:r>
              <a:rPr lang="ru-RU" sz="1200" b="1" dirty="0">
                <a:solidFill>
                  <a:schemeClr val="tx1"/>
                </a:solidFill>
              </a:rPr>
              <a:t>формам N КС-11 </a:t>
            </a:r>
            <a:r>
              <a:rPr lang="ru-RU" sz="1200" dirty="0">
                <a:solidFill>
                  <a:schemeClr val="tx1"/>
                </a:solidFill>
              </a:rPr>
              <a:t>(составляют заказчик и </a:t>
            </a:r>
            <a:r>
              <a:rPr lang="ru-RU" sz="1200" dirty="0" smtClean="0">
                <a:solidFill>
                  <a:schemeClr val="tx1"/>
                </a:solidFill>
              </a:rPr>
              <a:t>исполнитель),</a:t>
            </a:r>
            <a:r>
              <a:rPr lang="ru-RU" sz="1200" b="1" dirty="0" smtClean="0">
                <a:solidFill>
                  <a:schemeClr val="tx1"/>
                </a:solidFill>
              </a:rPr>
              <a:t> </a:t>
            </a:r>
            <a:r>
              <a:rPr lang="ru-RU" sz="1200" b="1" dirty="0">
                <a:solidFill>
                  <a:schemeClr val="tx1"/>
                </a:solidFill>
              </a:rPr>
              <a:t>N КС-14 </a:t>
            </a:r>
            <a:r>
              <a:rPr lang="ru-RU" sz="1200" dirty="0">
                <a:solidFill>
                  <a:schemeClr val="tx1"/>
                </a:solidFill>
              </a:rPr>
              <a:t>(составляют исполнитель и приемочная </a:t>
            </a:r>
            <a:r>
              <a:rPr lang="ru-RU" sz="1200" dirty="0" smtClean="0">
                <a:solidFill>
                  <a:schemeClr val="tx1"/>
                </a:solidFill>
              </a:rPr>
              <a:t>комиссия) и </a:t>
            </a:r>
            <a:r>
              <a:rPr lang="ru-RU" sz="1200" b="1" dirty="0">
                <a:solidFill>
                  <a:schemeClr val="tx1"/>
                </a:solidFill>
              </a:rPr>
              <a:t>акт приемки объекта капитального строительства по формам, предусмотренным сводом правил, содержащим порядок приемки в эксплуатацию законченных строительством и реконструированных объектов капитального строительства производственного и непроизводственного назначения</a:t>
            </a:r>
            <a:r>
              <a:rPr lang="ru-RU" sz="1200" dirty="0">
                <a:solidFill>
                  <a:schemeClr val="tx1"/>
                </a:solidFill>
              </a:rPr>
              <a:t>. </a:t>
            </a:r>
            <a:r>
              <a:rPr lang="ru-RU" sz="1200" b="1" dirty="0">
                <a:solidFill>
                  <a:schemeClr val="tx1"/>
                </a:solidFill>
              </a:rPr>
              <a:t>Допускается направление </a:t>
            </a:r>
            <a:r>
              <a:rPr lang="ru-RU" sz="1200" dirty="0">
                <a:solidFill>
                  <a:schemeClr val="tx1"/>
                </a:solidFill>
              </a:rPr>
              <a:t>в соответствии с Законом о контрактной системе </a:t>
            </a:r>
            <a:r>
              <a:rPr lang="ru-RU" sz="1200" b="1" dirty="0">
                <a:solidFill>
                  <a:schemeClr val="tx1"/>
                </a:solidFill>
              </a:rPr>
              <a:t>таких актов без приложений</a:t>
            </a:r>
            <a:r>
              <a:rPr lang="ru-RU" sz="1200" dirty="0">
                <a:solidFill>
                  <a:schemeClr val="tx1"/>
                </a:solidFill>
              </a:rPr>
              <a:t>. </a:t>
            </a:r>
            <a:endParaRPr lang="ru-RU" sz="1200" dirty="0" smtClean="0">
              <a:solidFill>
                <a:schemeClr val="tx1"/>
              </a:solidFill>
            </a:endParaRPr>
          </a:p>
          <a:p>
            <a:pPr marL="114300" indent="0">
              <a:buNone/>
            </a:pPr>
            <a:endParaRPr lang="ru-RU" sz="1200" dirty="0">
              <a:solidFill>
                <a:schemeClr val="tx1"/>
              </a:solidFill>
            </a:endParaRPr>
          </a:p>
          <a:p>
            <a:pPr marL="114300" indent="0" algn="just">
              <a:buNone/>
            </a:pPr>
            <a:r>
              <a:rPr lang="ru-RU" sz="1200" dirty="0" smtClean="0">
                <a:solidFill>
                  <a:schemeClr val="tx1"/>
                </a:solidFill>
              </a:rPr>
              <a:t>Ценой </a:t>
            </a:r>
            <a:r>
              <a:rPr lang="ru-RU" sz="1200" dirty="0">
                <a:solidFill>
                  <a:schemeClr val="tx1"/>
                </a:solidFill>
              </a:rPr>
              <a:t>выполненных работ по договорам, предусмотренным приложением в графе "Дополнительные требования к участникам закупки", является указанная в </a:t>
            </a:r>
            <a:r>
              <a:rPr lang="ru-RU" sz="1200" dirty="0" smtClean="0">
                <a:solidFill>
                  <a:schemeClr val="tx1"/>
                </a:solidFill>
              </a:rPr>
              <a:t>актах стоимость </a:t>
            </a:r>
            <a:r>
              <a:rPr lang="ru-RU" sz="1200" dirty="0">
                <a:solidFill>
                  <a:schemeClr val="tx1"/>
                </a:solidFill>
              </a:rPr>
              <a:t>принимаемых основных фондов, в том числе стоимость строительно-монтажных работ, стоимость оборудования, инструмента, инвентаря либо (если акт приемки объекта капитального строительства не содержит цену выполненных работ) указанная в акте (актах) выполненных работ цена выполненных </a:t>
            </a:r>
            <a:r>
              <a:rPr lang="ru-RU" sz="1200" dirty="0" smtClean="0">
                <a:solidFill>
                  <a:schemeClr val="tx1"/>
                </a:solidFill>
              </a:rPr>
              <a:t>работ.</a:t>
            </a:r>
            <a:endParaRPr lang="ru-RU" sz="1200" dirty="0">
              <a:solidFill>
                <a:schemeClr val="tx1"/>
              </a:solidFill>
            </a:endParaRPr>
          </a:p>
          <a:p>
            <a:pPr marL="114300" indent="0">
              <a:buNone/>
            </a:pPr>
            <a:endParaRPr lang="ru-RU" sz="1200" b="1" dirty="0">
              <a:solidFill>
                <a:schemeClr val="tx1"/>
              </a:solidFill>
            </a:endParaRPr>
          </a:p>
          <a:p>
            <a:pPr marL="114300" indent="0">
              <a:buNone/>
            </a:pPr>
            <a:endParaRPr lang="ru-RU" sz="1200" b="1" dirty="0">
              <a:solidFill>
                <a:schemeClr val="tx1"/>
              </a:solidFill>
            </a:endParaRPr>
          </a:p>
          <a:p>
            <a:pPr marL="114300" indent="0">
              <a:buNone/>
            </a:pPr>
            <a:endParaRPr lang="ru-RU" sz="1200" dirty="0">
              <a:solidFill>
                <a:schemeClr val="tx1"/>
              </a:solidFill>
            </a:endParaRPr>
          </a:p>
          <a:p>
            <a:endParaRPr lang="ru-RU" sz="1200" dirty="0">
              <a:solidFill>
                <a:schemeClr val="tx1"/>
              </a:solidFill>
            </a:endParaRPr>
          </a:p>
        </p:txBody>
      </p:sp>
    </p:spTree>
    <p:extLst>
      <p:ext uri="{BB962C8B-B14F-4D97-AF65-F5344CB8AC3E}">
        <p14:creationId xmlns:p14="http://schemas.microsoft.com/office/powerpoint/2010/main" val="212257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076412"/>
          </a:xfrm>
        </p:spPr>
        <p:txBody>
          <a:bodyPr>
            <a:noAutofit/>
          </a:bodyPr>
          <a:lstStyle/>
          <a:p>
            <a:r>
              <a:rPr lang="ru-RU" sz="1600" b="1" dirty="0"/>
              <a:t>Информационное письмо Минфина России от 14.02.2022 N 24-01-09/10138 "О направлении информации о применении Федерального закона от 5 апреля 2013 г. N 44-ФЗ в редакции Федерального закона от 2 июля 2021 г. N 360-ФЗ"</a:t>
            </a:r>
          </a:p>
        </p:txBody>
      </p:sp>
      <p:sp>
        <p:nvSpPr>
          <p:cNvPr id="3" name="Объект 2"/>
          <p:cNvSpPr>
            <a:spLocks noGrp="1"/>
          </p:cNvSpPr>
          <p:nvPr>
            <p:ph idx="1"/>
          </p:nvPr>
        </p:nvSpPr>
        <p:spPr>
          <a:xfrm>
            <a:off x="457200" y="1556792"/>
            <a:ext cx="8507288" cy="5112568"/>
          </a:xfrm>
        </p:spPr>
        <p:txBody>
          <a:bodyPr>
            <a:noAutofit/>
          </a:bodyPr>
          <a:lstStyle/>
          <a:p>
            <a:pPr marL="114300" indent="0">
              <a:buNone/>
            </a:pPr>
            <a:r>
              <a:rPr lang="ru-RU" sz="1050" b="1" dirty="0" smtClean="0">
                <a:solidFill>
                  <a:schemeClr val="tx1"/>
                </a:solidFill>
              </a:rPr>
              <a:t>О </a:t>
            </a:r>
            <a:r>
              <a:rPr lang="ru-RU" sz="1050" b="1" dirty="0">
                <a:solidFill>
                  <a:schemeClr val="tx1"/>
                </a:solidFill>
              </a:rPr>
              <a:t>применении дополнительных требований к участникам закупки отдельных видов товаров, работ, услуг для обеспечения государственных и муниципальных нужд, являющихся приложением к постановлению Правительства Российской Федерации от 29 декабря 2021 г. N 2571 (далее - Приложение к Постановлению N 2571, Постановление N 2571</a:t>
            </a:r>
            <a:r>
              <a:rPr lang="ru-RU" sz="1050" b="1" dirty="0" smtClean="0">
                <a:solidFill>
                  <a:schemeClr val="tx1"/>
                </a:solidFill>
              </a:rPr>
              <a:t>).</a:t>
            </a:r>
          </a:p>
          <a:p>
            <a:pPr marL="114300" indent="0">
              <a:buNone/>
            </a:pPr>
            <a:endParaRPr lang="ru-RU" sz="1050" dirty="0">
              <a:solidFill>
                <a:schemeClr val="tx1"/>
              </a:solidFill>
            </a:endParaRPr>
          </a:p>
          <a:p>
            <a:pPr marL="114300" indent="0">
              <a:buNone/>
            </a:pPr>
            <a:r>
              <a:rPr lang="ru-RU" sz="1050" b="1" dirty="0">
                <a:solidFill>
                  <a:schemeClr val="tx1"/>
                </a:solidFill>
              </a:rPr>
              <a:t>6.1. </a:t>
            </a:r>
            <a:r>
              <a:rPr lang="ru-RU" sz="1050" dirty="0">
                <a:solidFill>
                  <a:schemeClr val="tx1"/>
                </a:solidFill>
              </a:rPr>
              <a:t>В </a:t>
            </a:r>
            <a:r>
              <a:rPr lang="ru-RU" sz="1050" dirty="0" smtClean="0">
                <a:solidFill>
                  <a:schemeClr val="tx1"/>
                </a:solidFill>
              </a:rPr>
              <a:t>Приложении к </a:t>
            </a:r>
            <a:r>
              <a:rPr lang="ru-RU" sz="1050" dirty="0">
                <a:solidFill>
                  <a:schemeClr val="tx1"/>
                </a:solidFill>
              </a:rPr>
              <a:t>Постановлению N 2571 дополнительные требования к участникам закупки установлены </a:t>
            </a:r>
            <a:r>
              <a:rPr lang="ru-RU" sz="1050" b="1" dirty="0">
                <a:solidFill>
                  <a:schemeClr val="tx1"/>
                </a:solidFill>
              </a:rPr>
              <a:t>в отношении отдельных видов товаров, работ, услуг и сгруппированы в разделы в разрезе сферы закупаемых товаров, работ, услуг.</a:t>
            </a:r>
          </a:p>
          <a:p>
            <a:pPr marL="114300" indent="0">
              <a:buNone/>
            </a:pPr>
            <a:endParaRPr lang="ru-RU" sz="1050" dirty="0" smtClean="0">
              <a:solidFill>
                <a:schemeClr val="tx1"/>
              </a:solidFill>
            </a:endParaRPr>
          </a:p>
          <a:p>
            <a:pPr marL="114300" indent="0">
              <a:buNone/>
            </a:pPr>
            <a:r>
              <a:rPr lang="ru-RU" sz="1050" dirty="0" smtClean="0">
                <a:solidFill>
                  <a:schemeClr val="tx1"/>
                </a:solidFill>
              </a:rPr>
              <a:t>Абзацем </a:t>
            </a:r>
            <a:r>
              <a:rPr lang="ru-RU" sz="1050" dirty="0">
                <a:solidFill>
                  <a:schemeClr val="tx1"/>
                </a:solidFill>
              </a:rPr>
              <a:t>вторым подпункта "а" пункта 3 Постановления N 2571 предусмотрено, что позиция </a:t>
            </a:r>
            <a:r>
              <a:rPr lang="ru-RU" sz="1050" dirty="0" smtClean="0">
                <a:solidFill>
                  <a:schemeClr val="tx1"/>
                </a:solidFill>
              </a:rPr>
              <a:t>Приложения </a:t>
            </a:r>
            <a:r>
              <a:rPr lang="ru-RU" sz="1050" dirty="0">
                <a:solidFill>
                  <a:schemeClr val="tx1"/>
                </a:solidFill>
              </a:rPr>
              <a:t> к Постановлению N 2571 применяется в случае, если объект закупки включает один или несколько закупаемых товаров, работ, услуг, указанных в соответствующей позиции в </a:t>
            </a:r>
            <a:r>
              <a:rPr lang="ru-RU" sz="1050" dirty="0" smtClean="0">
                <a:solidFill>
                  <a:schemeClr val="tx1"/>
                </a:solidFill>
              </a:rPr>
              <a:t>графе</a:t>
            </a:r>
            <a:r>
              <a:rPr lang="ru-RU" sz="1050" dirty="0">
                <a:solidFill>
                  <a:schemeClr val="tx1"/>
                </a:solidFill>
              </a:rPr>
              <a:t> "Наименование отдельных видов товаров, работ, услуг, являющихся объектом закупки".</a:t>
            </a:r>
          </a:p>
          <a:p>
            <a:pPr marL="114300" indent="0">
              <a:buNone/>
            </a:pPr>
            <a:endParaRPr lang="ru-RU" sz="1050" dirty="0" smtClean="0">
              <a:solidFill>
                <a:schemeClr val="tx1"/>
              </a:solidFill>
            </a:endParaRPr>
          </a:p>
          <a:p>
            <a:pPr marL="114300" indent="0">
              <a:buNone/>
            </a:pPr>
            <a:r>
              <a:rPr lang="ru-RU" sz="1050" b="1" dirty="0" smtClean="0">
                <a:solidFill>
                  <a:schemeClr val="tx1"/>
                </a:solidFill>
              </a:rPr>
              <a:t>Вид </a:t>
            </a:r>
            <a:r>
              <a:rPr lang="ru-RU" sz="1050" b="1" dirty="0">
                <a:solidFill>
                  <a:schemeClr val="tx1"/>
                </a:solidFill>
              </a:rPr>
              <a:t>или сфера деятельности заказчика не образует условия применения дополнительных требований к участникам закупки.</a:t>
            </a:r>
            <a:r>
              <a:rPr lang="ru-RU" sz="1050" dirty="0">
                <a:solidFill>
                  <a:schemeClr val="tx1"/>
                </a:solidFill>
              </a:rPr>
              <a:t> Наименования разделов </a:t>
            </a:r>
            <a:r>
              <a:rPr lang="ru-RU" sz="1050" dirty="0" smtClean="0">
                <a:solidFill>
                  <a:schemeClr val="tx1"/>
                </a:solidFill>
              </a:rPr>
              <a:t>Приложения</a:t>
            </a:r>
            <a:r>
              <a:rPr lang="ru-RU" sz="1050" dirty="0">
                <a:solidFill>
                  <a:schemeClr val="tx1"/>
                </a:solidFill>
              </a:rPr>
              <a:t> </a:t>
            </a:r>
            <a:r>
              <a:rPr lang="ru-RU" sz="1050" dirty="0" smtClean="0">
                <a:solidFill>
                  <a:schemeClr val="tx1"/>
                </a:solidFill>
              </a:rPr>
              <a:t>к </a:t>
            </a:r>
            <a:r>
              <a:rPr lang="ru-RU" sz="1050" dirty="0">
                <a:solidFill>
                  <a:schemeClr val="tx1"/>
                </a:solidFill>
              </a:rPr>
              <a:t>Постановлению N 2571 </a:t>
            </a:r>
            <a:r>
              <a:rPr lang="ru-RU" sz="1050" b="1" dirty="0">
                <a:solidFill>
                  <a:schemeClr val="tx1"/>
                </a:solidFill>
              </a:rPr>
              <a:t>сформированы в отношении сферы закупки (сферы закупаемых товаров, работ, услуг) и не предусматривают соотнесения с видами или сферами деятельности заказчика.</a:t>
            </a:r>
          </a:p>
          <a:p>
            <a:pPr marL="114300" indent="0">
              <a:buNone/>
            </a:pPr>
            <a:endParaRPr lang="ru-RU" sz="1050" dirty="0" smtClean="0">
              <a:solidFill>
                <a:schemeClr val="tx1"/>
              </a:solidFill>
            </a:endParaRPr>
          </a:p>
          <a:p>
            <a:pPr marL="114300" indent="0">
              <a:buNone/>
            </a:pPr>
            <a:r>
              <a:rPr lang="ru-RU" sz="1050" b="1" dirty="0" smtClean="0">
                <a:solidFill>
                  <a:schemeClr val="tx1"/>
                </a:solidFill>
              </a:rPr>
              <a:t>6.2</a:t>
            </a:r>
            <a:r>
              <a:rPr lang="ru-RU" sz="1050" b="1" dirty="0">
                <a:solidFill>
                  <a:schemeClr val="tx1"/>
                </a:solidFill>
              </a:rPr>
              <a:t>. </a:t>
            </a:r>
            <a:r>
              <a:rPr lang="ru-RU" sz="1050" dirty="0">
                <a:solidFill>
                  <a:schemeClr val="tx1"/>
                </a:solidFill>
              </a:rPr>
              <a:t>Отдельными позициями </a:t>
            </a:r>
            <a:r>
              <a:rPr lang="ru-RU" sz="1050" dirty="0" smtClean="0">
                <a:solidFill>
                  <a:schemeClr val="tx1"/>
                </a:solidFill>
              </a:rPr>
              <a:t>Приложения</a:t>
            </a:r>
            <a:r>
              <a:rPr lang="ru-RU" sz="1050" dirty="0">
                <a:solidFill>
                  <a:schemeClr val="tx1"/>
                </a:solidFill>
              </a:rPr>
              <a:t> к Постановлению N 2571 в </a:t>
            </a:r>
            <a:r>
              <a:rPr lang="ru-RU" sz="1050" dirty="0" smtClean="0">
                <a:solidFill>
                  <a:schemeClr val="tx1"/>
                </a:solidFill>
              </a:rPr>
              <a:t>графе</a:t>
            </a:r>
            <a:r>
              <a:rPr lang="ru-RU" sz="1050" dirty="0">
                <a:solidFill>
                  <a:schemeClr val="tx1"/>
                </a:solidFill>
              </a:rPr>
              <a:t> "Дополнительные требования к участникам закупки" предусмотрено дополнительное требование о наличии у участника закупки нескольких видов опыта выполнения работ.</a:t>
            </a:r>
          </a:p>
          <a:p>
            <a:pPr marL="114300" indent="0">
              <a:buNone/>
            </a:pPr>
            <a:r>
              <a:rPr lang="ru-RU" sz="1050" dirty="0">
                <a:solidFill>
                  <a:schemeClr val="tx1"/>
                </a:solidFill>
              </a:rPr>
              <a:t>В таких позициях в </a:t>
            </a:r>
            <a:r>
              <a:rPr lang="ru-RU" sz="1050" dirty="0" smtClean="0">
                <a:solidFill>
                  <a:schemeClr val="tx1"/>
                </a:solidFill>
              </a:rPr>
              <a:t>графе</a:t>
            </a:r>
            <a:r>
              <a:rPr lang="ru-RU" sz="1050" dirty="0">
                <a:solidFill>
                  <a:schemeClr val="tx1"/>
                </a:solidFill>
              </a:rPr>
              <a:t> "Информация и документы, подтверждающие соответствие участников закупки дополнительным требованиям" предусмотрены </a:t>
            </a:r>
            <a:r>
              <a:rPr lang="ru-RU" sz="1050" b="1" dirty="0">
                <a:solidFill>
                  <a:schemeClr val="tx1"/>
                </a:solidFill>
              </a:rPr>
              <a:t>разные подтверждающие информация и документы для разных случаев наличия одного из видов опыта выполнения </a:t>
            </a:r>
            <a:r>
              <a:rPr lang="ru-RU" sz="1050" b="1" dirty="0" smtClean="0">
                <a:solidFill>
                  <a:schemeClr val="tx1"/>
                </a:solidFill>
              </a:rPr>
              <a:t>работ.</a:t>
            </a:r>
          </a:p>
          <a:p>
            <a:pPr marL="114300" indent="0">
              <a:buNone/>
            </a:pPr>
            <a:r>
              <a:rPr lang="ru-RU" sz="1050" dirty="0" smtClean="0">
                <a:solidFill>
                  <a:schemeClr val="tx1"/>
                </a:solidFill>
              </a:rPr>
              <a:t>Департамент </a:t>
            </a:r>
            <a:r>
              <a:rPr lang="ru-RU" sz="1050" dirty="0">
                <a:solidFill>
                  <a:schemeClr val="tx1"/>
                </a:solidFill>
              </a:rPr>
              <a:t>сообщает, что если Приложением к Постановлению N 2571 в </a:t>
            </a:r>
            <a:r>
              <a:rPr lang="ru-RU" sz="1050" dirty="0" smtClean="0">
                <a:solidFill>
                  <a:schemeClr val="tx1"/>
                </a:solidFill>
              </a:rPr>
              <a:t>графе</a:t>
            </a:r>
            <a:r>
              <a:rPr lang="ru-RU" sz="1050" dirty="0">
                <a:solidFill>
                  <a:schemeClr val="tx1"/>
                </a:solidFill>
              </a:rPr>
              <a:t> "Дополнительные требования к участникам закупки" предусмотрено </a:t>
            </a:r>
            <a:r>
              <a:rPr lang="ru-RU" sz="1050" b="1" dirty="0">
                <a:solidFill>
                  <a:schemeClr val="tx1"/>
                </a:solidFill>
              </a:rPr>
              <a:t>несколько видов опыта</a:t>
            </a:r>
            <a:r>
              <a:rPr lang="ru-RU" sz="1050" dirty="0">
                <a:solidFill>
                  <a:schemeClr val="tx1"/>
                </a:solidFill>
              </a:rPr>
              <a:t> выполнения работ, то </a:t>
            </a:r>
            <a:r>
              <a:rPr lang="ru-RU" sz="1050" b="1" u="sng" dirty="0">
                <a:solidFill>
                  <a:schemeClr val="tx1"/>
                </a:solidFill>
              </a:rPr>
              <a:t>соответствующим требованию о наличии опыта выполнения работ является участник закупки, обладающий хотя бы одним из таких видов опыта</a:t>
            </a:r>
            <a:r>
              <a:rPr lang="ru-RU" sz="1050" dirty="0">
                <a:solidFill>
                  <a:schemeClr val="tx1"/>
                </a:solidFill>
              </a:rPr>
              <a:t>.</a:t>
            </a:r>
          </a:p>
          <a:p>
            <a:r>
              <a:rPr lang="ru-RU" sz="1100" dirty="0">
                <a:solidFill>
                  <a:schemeClr val="tx1"/>
                </a:solidFill>
              </a:rPr>
              <a:t> </a:t>
            </a:r>
          </a:p>
          <a:p>
            <a:endParaRPr lang="ru-RU" sz="1200" dirty="0">
              <a:solidFill>
                <a:schemeClr val="tx1"/>
              </a:solidFill>
            </a:endParaRPr>
          </a:p>
        </p:txBody>
      </p:sp>
    </p:spTree>
    <p:extLst>
      <p:ext uri="{BB962C8B-B14F-4D97-AF65-F5344CB8AC3E}">
        <p14:creationId xmlns:p14="http://schemas.microsoft.com/office/powerpoint/2010/main" val="3728503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Комиссия обязана проверять</a:t>
            </a:r>
            <a:endParaRPr lang="ru-RU" sz="2800" b="1" dirty="0"/>
          </a:p>
        </p:txBody>
      </p:sp>
      <p:sp>
        <p:nvSpPr>
          <p:cNvPr id="3" name="Объект 2"/>
          <p:cNvSpPr>
            <a:spLocks noGrp="1"/>
          </p:cNvSpPr>
          <p:nvPr>
            <p:ph idx="1"/>
          </p:nvPr>
        </p:nvSpPr>
        <p:spPr>
          <a:xfrm>
            <a:off x="457200" y="1752600"/>
            <a:ext cx="8219256" cy="4916760"/>
          </a:xfrm>
        </p:spPr>
        <p:txBody>
          <a:bodyPr>
            <a:noAutofit/>
          </a:bodyPr>
          <a:lstStyle/>
          <a:p>
            <a:r>
              <a:rPr lang="ru-RU" sz="1600" dirty="0">
                <a:solidFill>
                  <a:schemeClr val="tx1"/>
                </a:solidFill>
              </a:rPr>
              <a:t>В силу части 8 статьи  31 Закона о контрактной системе комиссия по осуществлению закупок </a:t>
            </a:r>
            <a:r>
              <a:rPr lang="ru-RU" sz="1600" b="1" u="sng" dirty="0">
                <a:solidFill>
                  <a:schemeClr val="tx1"/>
                </a:solidFill>
              </a:rPr>
              <a:t>обязана проверить </a:t>
            </a:r>
            <a:r>
              <a:rPr lang="ru-RU" sz="1600" b="1" dirty="0">
                <a:solidFill>
                  <a:schemeClr val="tx1"/>
                </a:solidFill>
              </a:rPr>
              <a:t>соответствие участников закупок </a:t>
            </a:r>
            <a:r>
              <a:rPr lang="ru-RU" sz="1600" b="1" dirty="0" smtClean="0">
                <a:solidFill>
                  <a:schemeClr val="tx1"/>
                </a:solidFill>
              </a:rPr>
              <a:t>требованиям </a:t>
            </a:r>
            <a:r>
              <a:rPr lang="ru-RU" sz="1600" b="1" dirty="0">
                <a:solidFill>
                  <a:schemeClr val="tx1"/>
                </a:solidFill>
              </a:rPr>
              <a:t>по части  2 и 2.1 44-ФЗ </a:t>
            </a:r>
            <a:r>
              <a:rPr lang="ru-RU" sz="1600" dirty="0">
                <a:solidFill>
                  <a:schemeClr val="tx1"/>
                </a:solidFill>
              </a:rPr>
              <a:t>(при осуществлении закупок, в отношении участников которых в соответствии с частями 2 и 2.1 настоящей статьи установлены дополнительные требования).</a:t>
            </a:r>
          </a:p>
          <a:p>
            <a:endParaRPr lang="ru-RU" sz="1600" b="1" dirty="0">
              <a:solidFill>
                <a:schemeClr val="tx1"/>
              </a:solidFill>
            </a:endParaRPr>
          </a:p>
          <a:p>
            <a:r>
              <a:rPr lang="ru-RU" sz="1600" b="1" dirty="0" smtClean="0">
                <a:solidFill>
                  <a:schemeClr val="tx1"/>
                </a:solidFill>
              </a:rPr>
              <a:t>Отстранение </a:t>
            </a:r>
            <a:r>
              <a:rPr lang="ru-RU" sz="1600" b="1" dirty="0">
                <a:solidFill>
                  <a:schemeClr val="tx1"/>
                </a:solidFill>
              </a:rPr>
              <a:t>участника закупки от участия в определении поставщика (подрядчика, исполнителя) или отказ от заключения контракта с победителем определения поставщика (подрядчика, исполнителя) осуществляется в любой момент до заключения контракта</a:t>
            </a:r>
            <a:r>
              <a:rPr lang="ru-RU" sz="1600" dirty="0">
                <a:solidFill>
                  <a:schemeClr val="tx1"/>
                </a:solidFill>
              </a:rPr>
              <a:t>, если заказчик или комиссия по осуществлению закупок обнаружит, что участник закупки не соответствует требованиям, указанным в части 1, частях 1.1, 2 и 2.1 (при наличии таких требований) настоящей статьи, или предоставил недостоверную информацию в отношении своего соответствия указанным </a:t>
            </a:r>
            <a:r>
              <a:rPr lang="ru-RU" sz="1600" dirty="0" smtClean="0">
                <a:solidFill>
                  <a:schemeClr val="tx1"/>
                </a:solidFill>
              </a:rPr>
              <a:t>требованиям</a:t>
            </a:r>
            <a:r>
              <a:rPr lang="ru-RU" sz="1600" dirty="0">
                <a:solidFill>
                  <a:schemeClr val="tx1"/>
                </a:solidFill>
              </a:rPr>
              <a:t> </a:t>
            </a:r>
            <a:r>
              <a:rPr lang="ru-RU" sz="1600" dirty="0" smtClean="0">
                <a:solidFill>
                  <a:schemeClr val="tx1"/>
                </a:solidFill>
              </a:rPr>
              <a:t>(ч.9 ст. 31 44-ФЗ)</a:t>
            </a:r>
            <a:endParaRPr lang="ru-RU" sz="1600" dirty="0">
              <a:solidFill>
                <a:schemeClr val="tx1"/>
              </a:solidFill>
            </a:endParaRPr>
          </a:p>
          <a:p>
            <a:pPr marL="114300" indent="0">
              <a:buNone/>
            </a:pPr>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98805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93A299">
                    <a:lumMod val="75000"/>
                  </a:srgbClr>
                </a:solidFill>
              </a:rPr>
              <a:t>Комиссия обязана проверять</a:t>
            </a:r>
            <a:endParaRPr lang="ru-RU" dirty="0"/>
          </a:p>
        </p:txBody>
      </p:sp>
      <p:pic>
        <p:nvPicPr>
          <p:cNvPr id="4" name="Объект 3"/>
          <p:cNvPicPr>
            <a:picLocks noGrp="1"/>
          </p:cNvPicPr>
          <p:nvPr>
            <p:ph idx="1"/>
          </p:nvPr>
        </p:nvPicPr>
        <p:blipFill>
          <a:blip r:embed="rId2"/>
          <a:stretch>
            <a:fillRect/>
          </a:stretch>
        </p:blipFill>
        <p:spPr>
          <a:xfrm>
            <a:off x="684388" y="1752600"/>
            <a:ext cx="7776044" cy="4556720"/>
          </a:xfrm>
          <a:prstGeom prst="rect">
            <a:avLst/>
          </a:prstGeom>
        </p:spPr>
      </p:pic>
    </p:spTree>
    <p:extLst>
      <p:ext uri="{BB962C8B-B14F-4D97-AF65-F5344CB8AC3E}">
        <p14:creationId xmlns:p14="http://schemas.microsoft.com/office/powerpoint/2010/main" val="3234681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93A299">
                    <a:lumMod val="75000"/>
                  </a:srgbClr>
                </a:solidFill>
              </a:rPr>
              <a:t>Комиссия обязана проверять</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775222"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682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spcBef>
                <a:spcPts val="1400"/>
              </a:spcBef>
            </a:pPr>
            <a:r>
              <a:rPr lang="ru-RU" sz="2000" b="1" dirty="0">
                <a:solidFill>
                  <a:schemeClr val="tx1"/>
                </a:solidFill>
                <a:latin typeface="+mn-lt"/>
                <a:ea typeface="Times New Roman"/>
              </a:rPr>
              <a:t>НЕКОТОРЫЕ ОШИБКИ В ПРИМЕНЕНИИ ДОПТРЕБОВАНИЙ ПРИ ГОСЗАКУПКАХ:</a:t>
            </a:r>
            <a:br>
              <a:rPr lang="ru-RU" sz="2000" b="1" dirty="0">
                <a:solidFill>
                  <a:schemeClr val="tx1"/>
                </a:solidFill>
                <a:latin typeface="+mn-lt"/>
                <a:ea typeface="Times New Roman"/>
              </a:rPr>
            </a:br>
            <a:r>
              <a:rPr lang="ru-RU" sz="2000" dirty="0">
                <a:solidFill>
                  <a:schemeClr val="tx1"/>
                </a:solidFill>
                <a:latin typeface="+mn-lt"/>
                <a:ea typeface="Calibri"/>
              </a:rPr>
              <a:t>ПРИМЕРЫ ИЗ ПРАКТИКИ ЗА 2022 ГОД</a:t>
            </a:r>
            <a:endParaRPr lang="ru-RU" sz="2000" dirty="0">
              <a:solidFill>
                <a:schemeClr val="tx1"/>
              </a:solidFill>
              <a:latin typeface="+mn-lt"/>
            </a:endParaRPr>
          </a:p>
        </p:txBody>
      </p:sp>
      <p:sp>
        <p:nvSpPr>
          <p:cNvPr id="3" name="Объект 2"/>
          <p:cNvSpPr>
            <a:spLocks noGrp="1"/>
          </p:cNvSpPr>
          <p:nvPr>
            <p:ph idx="1"/>
          </p:nvPr>
        </p:nvSpPr>
        <p:spPr/>
        <p:txBody>
          <a:bodyPr>
            <a:normAutofit lnSpcReduction="10000"/>
          </a:bodyPr>
          <a:lstStyle/>
          <a:p>
            <a:pPr indent="450215" algn="just">
              <a:spcAft>
                <a:spcPts val="0"/>
              </a:spcAft>
            </a:pPr>
            <a:r>
              <a:rPr lang="ru-RU" sz="1200" b="1" dirty="0">
                <a:solidFill>
                  <a:schemeClr val="tx1"/>
                </a:solidFill>
                <a:ea typeface="Times New Roman"/>
              </a:rPr>
              <a:t>1. Заказчики указывали в извещении дополнительные требования, без их детализации</a:t>
            </a:r>
          </a:p>
          <a:p>
            <a:pPr indent="450215" algn="just">
              <a:spcAft>
                <a:spcPts val="0"/>
              </a:spcAft>
            </a:pPr>
            <a:r>
              <a:rPr lang="ru-RU" sz="1200" dirty="0">
                <a:ea typeface="Times New Roman"/>
              </a:rPr>
              <a:t>установлены дополнительные требования к участникам закупки, </a:t>
            </a:r>
            <a:r>
              <a:rPr lang="ru-RU" sz="1200" b="1" dirty="0">
                <a:ea typeface="Times New Roman"/>
              </a:rPr>
              <a:t>но не установлен перечень информации и документов, подтверждающих соответствие участников закупки дополнительным требованиям</a:t>
            </a:r>
            <a:r>
              <a:rPr lang="ru-RU" sz="1200" dirty="0">
                <a:ea typeface="Times New Roman"/>
              </a:rPr>
              <a:t> (решение Кабардино-Балкарского УФАС России от 09.03.2022, решение Пензенского УФАС России от 03.03.2022 по делу№ 058/06/106-172/2022).</a:t>
            </a:r>
          </a:p>
          <a:p>
            <a:pPr indent="450215" algn="just">
              <a:lnSpc>
                <a:spcPct val="115000"/>
              </a:lnSpc>
              <a:spcAft>
                <a:spcPts val="0"/>
              </a:spcAft>
            </a:pPr>
            <a:r>
              <a:rPr lang="ru-RU" sz="1200" b="1" dirty="0" smtClean="0">
                <a:ea typeface="Calibri"/>
                <a:cs typeface="Times New Roman"/>
              </a:rPr>
              <a:t>не указано за </a:t>
            </a:r>
            <a:r>
              <a:rPr lang="ru-RU" sz="1200" b="1" dirty="0">
                <a:ea typeface="Calibri"/>
                <a:cs typeface="Times New Roman"/>
              </a:rPr>
              <a:t>какой период учитывается опыт выполнения работ и какие контракты (договоры) принимаются для оценки</a:t>
            </a:r>
            <a:r>
              <a:rPr lang="ru-RU" sz="1200" dirty="0">
                <a:ea typeface="Calibri"/>
                <a:cs typeface="Times New Roman"/>
              </a:rPr>
              <a:t> (решение Брянского УФАС России от 24.03.2022 по делу № 032/06/105-229/2022, решение Приморского УФАС России от 04.03.2022 № 025/06/48-192/2022</a:t>
            </a:r>
            <a:r>
              <a:rPr lang="ru-RU" sz="1200" dirty="0" smtClean="0">
                <a:ea typeface="Calibri"/>
                <a:cs typeface="Times New Roman"/>
              </a:rPr>
              <a:t>).</a:t>
            </a:r>
          </a:p>
          <a:p>
            <a:pPr indent="450215" algn="just">
              <a:spcAft>
                <a:spcPts val="0"/>
              </a:spcAft>
            </a:pPr>
            <a:r>
              <a:rPr lang="ru-RU" sz="1200" b="1" dirty="0" smtClean="0">
                <a:ea typeface="Times New Roman"/>
              </a:rPr>
              <a:t>2. </a:t>
            </a:r>
            <a:r>
              <a:rPr lang="ru-RU" sz="1200" b="1" dirty="0">
                <a:ea typeface="Times New Roman"/>
              </a:rPr>
              <a:t>Неверно оценивали соответствие участников дополнительным требованиям</a:t>
            </a:r>
            <a:endParaRPr lang="ru-RU" sz="1100" b="1" dirty="0">
              <a:ea typeface="Times New Roman"/>
            </a:endParaRPr>
          </a:p>
          <a:p>
            <a:pPr indent="450215" algn="just">
              <a:lnSpc>
                <a:spcPct val="115000"/>
              </a:lnSpc>
              <a:spcAft>
                <a:spcPts val="0"/>
              </a:spcAft>
            </a:pPr>
            <a:r>
              <a:rPr lang="ru-RU" sz="1200" dirty="0">
                <a:ea typeface="Calibri"/>
                <a:cs typeface="Times New Roman"/>
              </a:rPr>
              <a:t>Спорным является вопрос о том, </a:t>
            </a:r>
            <a:r>
              <a:rPr lang="ru-RU" sz="1200" b="1" dirty="0">
                <a:ea typeface="Calibri"/>
                <a:cs typeface="Times New Roman"/>
              </a:rPr>
              <a:t>можно ли подтвердить опыт работы субподрядным договором.</a:t>
            </a:r>
            <a:r>
              <a:rPr lang="ru-RU" sz="1200" dirty="0">
                <a:ea typeface="Calibri"/>
                <a:cs typeface="Times New Roman"/>
              </a:rPr>
              <a:t> Так, существует позиция, что договор субподряда на выполнение отдельных видов строительных работ, представленный участником закупки, не может являться подтверждением наличия опыта (решение Краснодарского УФАС России от 19.04.2022 № 248/2022 по делу № 023/06/99-1478/2022, решение Ульяновского УФАС России от 20.04.2022 по делу № 073/06/105-195/2022, решение Астраханского УФАС России от 21.04.2022 № 030/06/42-486/2022</a:t>
            </a:r>
            <a:r>
              <a:rPr lang="ru-RU" sz="1200" dirty="0" smtClean="0">
                <a:ea typeface="Calibri"/>
                <a:cs typeface="Times New Roman"/>
              </a:rPr>
              <a:t>).</a:t>
            </a:r>
          </a:p>
          <a:p>
            <a:pPr indent="450215" algn="just">
              <a:lnSpc>
                <a:spcPct val="115000"/>
              </a:lnSpc>
              <a:spcAft>
                <a:spcPts val="0"/>
              </a:spcAft>
            </a:pPr>
            <a:r>
              <a:rPr lang="ru-RU" sz="1200" dirty="0" smtClean="0">
                <a:ea typeface="Calibri"/>
                <a:cs typeface="Times New Roman"/>
              </a:rPr>
              <a:t>Однако Департамент </a:t>
            </a:r>
            <a:r>
              <a:rPr lang="ru-RU" sz="1200" dirty="0">
                <a:ea typeface="Calibri"/>
                <a:cs typeface="Times New Roman"/>
              </a:rPr>
              <a:t>бюджетной политики в сфере контрактной системы Министерства финансов РФ (исх. № 24-06-06/38485 от 27.04.2022 года) </a:t>
            </a:r>
            <a:r>
              <a:rPr lang="ru-RU" sz="1200" dirty="0" smtClean="0">
                <a:ea typeface="Calibri"/>
                <a:cs typeface="Times New Roman"/>
              </a:rPr>
              <a:t>пишет  о том, </a:t>
            </a:r>
            <a:r>
              <a:rPr lang="ru-RU" sz="1200" dirty="0">
                <a:ea typeface="Calibri"/>
                <a:cs typeface="Times New Roman"/>
              </a:rPr>
              <a:t>что в случае осуществления закупок, позиции по которым не указаны в абзаце пятом подпункта «б» пункта 3 Постановления № 2571, подтверждением соответствия дополнительному требованию о наличии опыта у участника закупки является </a:t>
            </a:r>
            <a:r>
              <a:rPr lang="ru-RU" sz="1200" b="1" dirty="0">
                <a:ea typeface="Calibri"/>
                <a:cs typeface="Times New Roman"/>
              </a:rPr>
              <a:t>любой исполненный участником закупки договор</a:t>
            </a:r>
            <a:r>
              <a:rPr lang="ru-RU" sz="1200" dirty="0">
                <a:ea typeface="Calibri"/>
                <a:cs typeface="Times New Roman"/>
              </a:rPr>
              <a:t>, в том числе заключенный в соответствии с Законом о контрактной системе или в соответствии с Законом № 223-ФЗ. </a:t>
            </a:r>
          </a:p>
          <a:p>
            <a:pPr indent="450215" algn="just">
              <a:lnSpc>
                <a:spcPct val="115000"/>
              </a:lnSpc>
              <a:spcAft>
                <a:spcPts val="0"/>
              </a:spcAft>
            </a:pPr>
            <a:endParaRPr lang="ru-RU" sz="1100" dirty="0">
              <a:ea typeface="Calibri"/>
              <a:cs typeface="Times New Roman"/>
            </a:endParaRPr>
          </a:p>
          <a:p>
            <a:pPr indent="450215" algn="just">
              <a:lnSpc>
                <a:spcPct val="115000"/>
              </a:lnSpc>
              <a:spcAft>
                <a:spcPts val="0"/>
              </a:spcAft>
            </a:pPr>
            <a:endParaRPr lang="ru-RU" sz="1200" dirty="0" smtClean="0">
              <a:ea typeface="Calibri"/>
              <a:cs typeface="Times New Roman"/>
            </a:endParaRPr>
          </a:p>
          <a:p>
            <a:endParaRPr lang="ru-RU" dirty="0"/>
          </a:p>
        </p:txBody>
      </p:sp>
    </p:spTree>
    <p:extLst>
      <p:ext uri="{BB962C8B-B14F-4D97-AF65-F5344CB8AC3E}">
        <p14:creationId xmlns:p14="http://schemas.microsoft.com/office/powerpoint/2010/main" val="789684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prstClr val="black"/>
                </a:solidFill>
                <a:latin typeface="Century Gothic"/>
                <a:ea typeface="Times New Roman"/>
              </a:rPr>
              <a:t>НЕКОТОРЫЕ ОШИБКИ В ПРИМЕНЕНИИ ДОПТРЕБОВАНИЙ ПРИ ГОСЗАКУПКАХ:</a:t>
            </a:r>
            <a:br>
              <a:rPr lang="ru-RU" sz="2000" b="1" dirty="0">
                <a:solidFill>
                  <a:prstClr val="black"/>
                </a:solidFill>
                <a:latin typeface="Century Gothic"/>
                <a:ea typeface="Times New Roman"/>
              </a:rPr>
            </a:br>
            <a:r>
              <a:rPr lang="ru-RU" sz="2000" dirty="0">
                <a:solidFill>
                  <a:prstClr val="black"/>
                </a:solidFill>
                <a:latin typeface="Century Gothic"/>
                <a:ea typeface="Calibri"/>
              </a:rPr>
              <a:t>ПРИМЕРЫ ИЗ ПРАКТИКИ ЗА 2022 ГОД</a:t>
            </a:r>
            <a:endParaRPr lang="ru-RU" dirty="0"/>
          </a:p>
        </p:txBody>
      </p:sp>
      <p:sp>
        <p:nvSpPr>
          <p:cNvPr id="3" name="Объект 2"/>
          <p:cNvSpPr>
            <a:spLocks noGrp="1"/>
          </p:cNvSpPr>
          <p:nvPr>
            <p:ph idx="1"/>
          </p:nvPr>
        </p:nvSpPr>
        <p:spPr/>
        <p:txBody>
          <a:bodyPr/>
          <a:lstStyle/>
          <a:p>
            <a:pPr indent="450215" algn="just">
              <a:spcAft>
                <a:spcPts val="0"/>
              </a:spcAft>
            </a:pPr>
            <a:r>
              <a:rPr lang="ru-RU" sz="1200" b="1" dirty="0" smtClean="0">
                <a:ea typeface="Times New Roman"/>
              </a:rPr>
              <a:t>3. </a:t>
            </a:r>
            <a:r>
              <a:rPr lang="ru-RU" sz="1200" b="1" dirty="0">
                <a:ea typeface="Times New Roman"/>
              </a:rPr>
              <a:t>Неверно оценивали документы, подтверждающие наличие </a:t>
            </a:r>
            <a:r>
              <a:rPr lang="ru-RU" sz="1200" b="1" dirty="0" smtClean="0">
                <a:ea typeface="Times New Roman"/>
              </a:rPr>
              <a:t>опыта</a:t>
            </a:r>
          </a:p>
          <a:p>
            <a:pPr indent="450215" algn="just">
              <a:lnSpc>
                <a:spcPct val="115000"/>
              </a:lnSpc>
              <a:spcAft>
                <a:spcPts val="0"/>
              </a:spcAft>
            </a:pPr>
            <a:r>
              <a:rPr lang="ru-RU" sz="1200" dirty="0">
                <a:ea typeface="Calibri"/>
                <a:cs typeface="Times New Roman"/>
              </a:rPr>
              <a:t>Участник закупки в составе документов, подтверждающих наличие опыта соответствующего объекту закупки, представил: акты о приемке выполненных работ </a:t>
            </a:r>
            <a:r>
              <a:rPr lang="ru-RU" sz="1200" b="1" dirty="0">
                <a:ea typeface="Calibri"/>
                <a:cs typeface="Times New Roman"/>
              </a:rPr>
              <a:t>по форме КС-2</a:t>
            </a:r>
            <a:r>
              <a:rPr lang="ru-RU" sz="1200" dirty="0">
                <a:ea typeface="Calibri"/>
                <a:cs typeface="Times New Roman"/>
              </a:rPr>
              <a:t>, акт приемки законченного строительством объекта </a:t>
            </a:r>
            <a:r>
              <a:rPr lang="ru-RU" sz="1200" b="1" dirty="0">
                <a:ea typeface="Calibri"/>
                <a:cs typeface="Times New Roman"/>
              </a:rPr>
              <a:t>по форме КС-11</a:t>
            </a:r>
            <a:r>
              <a:rPr lang="ru-RU" sz="1200" dirty="0">
                <a:ea typeface="Calibri"/>
                <a:cs typeface="Times New Roman"/>
              </a:rPr>
              <a:t>, справку о стоимости выполненных работ и затрат </a:t>
            </a:r>
            <a:r>
              <a:rPr lang="ru-RU" sz="1200" b="1" dirty="0">
                <a:ea typeface="Calibri"/>
                <a:cs typeface="Times New Roman"/>
              </a:rPr>
              <a:t>по форме КС-3</a:t>
            </a:r>
            <a:r>
              <a:rPr lang="ru-RU" sz="1200" dirty="0">
                <a:ea typeface="Calibri"/>
                <a:cs typeface="Times New Roman"/>
              </a:rPr>
              <a:t>.</a:t>
            </a:r>
          </a:p>
          <a:p>
            <a:pPr indent="450215" algn="just">
              <a:lnSpc>
                <a:spcPct val="115000"/>
              </a:lnSpc>
              <a:spcAft>
                <a:spcPts val="0"/>
              </a:spcAft>
            </a:pPr>
            <a:r>
              <a:rPr lang="ru-RU" sz="1200" dirty="0">
                <a:ea typeface="Calibri"/>
                <a:cs typeface="Times New Roman"/>
              </a:rPr>
              <a:t>Заказчик отклонил заявку вследствие несоответствия суммарной стоимости актов о приемке по форме КС-2 и общей стоимости по справке о стоимости выполненных работ и затрат по форме КС-3. Контрольные органы указали на это нарушение, отметив, то представленный в составе заявки акт приемки законченного строительством объекта по форме </a:t>
            </a:r>
            <a:r>
              <a:rPr lang="ru-RU" sz="1200" dirty="0" smtClean="0">
                <a:ea typeface="Calibri"/>
                <a:cs typeface="Times New Roman"/>
              </a:rPr>
              <a:t>КС-11 содержит </a:t>
            </a:r>
            <a:r>
              <a:rPr lang="ru-RU" sz="1200" dirty="0">
                <a:ea typeface="Calibri"/>
                <a:cs typeface="Times New Roman"/>
              </a:rPr>
              <a:t>общую сумму выполненных работ </a:t>
            </a:r>
            <a:r>
              <a:rPr lang="ru-RU" sz="1200" b="1" dirty="0">
                <a:ea typeface="Calibri"/>
                <a:cs typeface="Times New Roman"/>
              </a:rPr>
              <a:t>и являлся достаточным</a:t>
            </a:r>
            <a:r>
              <a:rPr lang="ru-RU" sz="1200" dirty="0">
                <a:ea typeface="Calibri"/>
                <a:cs typeface="Times New Roman"/>
              </a:rPr>
              <a:t> для подтверждения соответствия участника конкурса дополнительным требованиям.</a:t>
            </a:r>
          </a:p>
          <a:p>
            <a:pPr indent="450215" algn="just">
              <a:lnSpc>
                <a:spcPct val="115000"/>
              </a:lnSpc>
              <a:spcAft>
                <a:spcPts val="0"/>
              </a:spcAft>
            </a:pPr>
            <a:r>
              <a:rPr lang="ru-RU" sz="1200" dirty="0">
                <a:ea typeface="Calibri"/>
                <a:cs typeface="Times New Roman"/>
              </a:rPr>
              <a:t>Кроме того, из положений пункта 2 графы "Информация и документы, подтверждающие соответствие участников закупки дополнительным требованиям" </a:t>
            </a:r>
            <a:r>
              <a:rPr lang="ru-RU" sz="1200" dirty="0" smtClean="0">
                <a:ea typeface="Calibri"/>
                <a:cs typeface="Times New Roman"/>
              </a:rPr>
              <a:t>позиции 7 раздела </a:t>
            </a:r>
            <a:r>
              <a:rPr lang="en-US" sz="1200" dirty="0" smtClean="0">
                <a:ea typeface="Calibri"/>
                <a:cs typeface="Times New Roman"/>
              </a:rPr>
              <a:t>I </a:t>
            </a:r>
            <a:r>
              <a:rPr lang="ru-RU" sz="1200" dirty="0" smtClean="0">
                <a:ea typeface="Calibri"/>
                <a:cs typeface="Times New Roman"/>
              </a:rPr>
              <a:t>Постановления </a:t>
            </a:r>
            <a:r>
              <a:rPr lang="ru-RU" sz="1200" dirty="0">
                <a:ea typeface="Calibri"/>
                <a:cs typeface="Times New Roman"/>
              </a:rPr>
              <a:t>№ 2571 следует, что акты о приемке выполненных работ </a:t>
            </a:r>
            <a:r>
              <a:rPr lang="ru-RU" sz="1200" dirty="0" smtClean="0">
                <a:ea typeface="Calibri"/>
                <a:cs typeface="Times New Roman"/>
              </a:rPr>
              <a:t>КС-2 </a:t>
            </a:r>
            <a:r>
              <a:rPr lang="ru-RU" sz="1200" dirty="0">
                <a:ea typeface="Calibri"/>
                <a:cs typeface="Times New Roman"/>
              </a:rPr>
              <a:t>рассматриваются в качестве подтверждения соответствия участника конкурса дополнительным требованиям </a:t>
            </a:r>
            <a:r>
              <a:rPr lang="ru-RU" sz="1200" b="1" dirty="0">
                <a:ea typeface="Calibri"/>
                <a:cs typeface="Times New Roman"/>
              </a:rPr>
              <a:t>в случае, если акт приемки законченного строительством объекта </a:t>
            </a:r>
            <a:r>
              <a:rPr lang="ru-RU" sz="1200" b="1" dirty="0" smtClean="0">
                <a:ea typeface="Calibri"/>
                <a:cs typeface="Times New Roman"/>
              </a:rPr>
              <a:t> КС-11 </a:t>
            </a:r>
            <a:r>
              <a:rPr lang="ru-RU" sz="1200" b="1" dirty="0">
                <a:ea typeface="Calibri"/>
                <a:cs typeface="Times New Roman"/>
              </a:rPr>
              <a:t>не содержит общую сумму выполненных работ</a:t>
            </a:r>
            <a:r>
              <a:rPr lang="ru-RU" sz="1200" dirty="0">
                <a:ea typeface="Calibri"/>
                <a:cs typeface="Times New Roman"/>
              </a:rPr>
              <a:t> (решение ФАС России от 25.03.2022 по делу № 28/06/105-739/2022</a:t>
            </a:r>
            <a:r>
              <a:rPr lang="ru-RU" sz="1200" dirty="0" smtClean="0">
                <a:ea typeface="Calibri"/>
                <a:cs typeface="Times New Roman"/>
              </a:rPr>
              <a:t>).</a:t>
            </a:r>
          </a:p>
          <a:p>
            <a:pPr indent="450215" algn="just">
              <a:lnSpc>
                <a:spcPct val="115000"/>
              </a:lnSpc>
              <a:spcAft>
                <a:spcPts val="0"/>
              </a:spcAft>
            </a:pPr>
            <a:r>
              <a:rPr lang="ru-RU" sz="1200" b="1" dirty="0" smtClean="0">
                <a:ea typeface="Calibri"/>
                <a:cs typeface="Times New Roman"/>
              </a:rPr>
              <a:t>При этом Акт приемки объекта капитального строительства обязателен.</a:t>
            </a:r>
            <a:endParaRPr lang="en-US" sz="1200" b="1" dirty="0" smtClean="0">
              <a:ea typeface="Calibri"/>
              <a:cs typeface="Times New Roman"/>
            </a:endParaRPr>
          </a:p>
          <a:p>
            <a:pPr indent="450215" algn="just">
              <a:lnSpc>
                <a:spcPct val="115000"/>
              </a:lnSpc>
              <a:spcAft>
                <a:spcPts val="0"/>
              </a:spcAft>
            </a:pPr>
            <a:endParaRPr lang="ru-RU" sz="1200" b="1" dirty="0">
              <a:ea typeface="Calibri"/>
              <a:cs typeface="Times New Roman"/>
            </a:endParaRPr>
          </a:p>
          <a:p>
            <a:pPr indent="450215" algn="just">
              <a:spcAft>
                <a:spcPts val="0"/>
              </a:spcAft>
            </a:pPr>
            <a:endParaRPr lang="ru-RU" sz="1200" b="1" dirty="0">
              <a:ea typeface="Times New Roman"/>
            </a:endParaRPr>
          </a:p>
          <a:p>
            <a:endParaRPr lang="ru-RU" dirty="0"/>
          </a:p>
        </p:txBody>
      </p:sp>
    </p:spTree>
    <p:extLst>
      <p:ext uri="{BB962C8B-B14F-4D97-AF65-F5344CB8AC3E}">
        <p14:creationId xmlns:p14="http://schemas.microsoft.com/office/powerpoint/2010/main" val="265615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ДОПОЛНИТЕЛЬНЫЕ </a:t>
            </a:r>
            <a:r>
              <a:rPr lang="ru-RU" sz="2800" b="1" dirty="0"/>
              <a:t>Требования к участникам закупки  (</a:t>
            </a:r>
            <a:r>
              <a:rPr lang="ru-RU" sz="2800" b="1" dirty="0" smtClean="0"/>
              <a:t>ч.2 </a:t>
            </a:r>
            <a:r>
              <a:rPr lang="ru-RU" sz="2800" b="1" dirty="0"/>
              <a:t>ст. 31 44-ФЗ)</a:t>
            </a:r>
          </a:p>
        </p:txBody>
      </p:sp>
      <p:sp>
        <p:nvSpPr>
          <p:cNvPr id="3" name="Объект 2"/>
          <p:cNvSpPr>
            <a:spLocks noGrp="1"/>
          </p:cNvSpPr>
          <p:nvPr>
            <p:ph idx="1"/>
          </p:nvPr>
        </p:nvSpPr>
        <p:spPr>
          <a:xfrm>
            <a:off x="457200" y="1752600"/>
            <a:ext cx="8219256" cy="4916760"/>
          </a:xfrm>
        </p:spPr>
        <p:txBody>
          <a:bodyPr>
            <a:noAutofit/>
          </a:bodyPr>
          <a:lstStyle/>
          <a:p>
            <a:pPr algn="just"/>
            <a:r>
              <a:rPr lang="ru-RU" sz="1200" dirty="0">
                <a:latin typeface="Arial"/>
              </a:rPr>
              <a:t>Правительство Российской Федерации вправе устанавливать к участникам закупок отдельных видов товаров, работ, услуг, участникам отдельных видов </a:t>
            </a:r>
            <a:r>
              <a:rPr lang="ru-RU" sz="1200" dirty="0" smtClean="0">
                <a:latin typeface="Arial"/>
              </a:rPr>
              <a:t>закупок дополнительные требования, в том числе к наличию:</a:t>
            </a:r>
          </a:p>
          <a:p>
            <a:pPr algn="just"/>
            <a:endParaRPr lang="ru-RU" sz="1200" dirty="0">
              <a:solidFill>
                <a:schemeClr val="tx1"/>
              </a:solidFill>
            </a:endParaRPr>
          </a:p>
          <a:p>
            <a:r>
              <a:rPr lang="ru-RU" sz="1200" dirty="0">
                <a:solidFill>
                  <a:schemeClr val="tx1"/>
                </a:solidFill>
              </a:rPr>
              <a:t>1) финансовых ресурсов для исполнения контракта;</a:t>
            </a:r>
          </a:p>
          <a:p>
            <a:endParaRPr lang="ru-RU" sz="1200" dirty="0">
              <a:solidFill>
                <a:schemeClr val="tx1"/>
              </a:solidFill>
            </a:endParaRPr>
          </a:p>
          <a:p>
            <a:r>
              <a:rPr lang="ru-RU" sz="1200" dirty="0">
                <a:solidFill>
                  <a:schemeClr val="tx1"/>
                </a:solidFill>
              </a:rPr>
              <a:t>2) на праве собственности или ином законном основании оборудования и других материальных ресурсов для исполнения контракта;</a:t>
            </a:r>
          </a:p>
          <a:p>
            <a:endParaRPr lang="ru-RU" sz="1200" dirty="0">
              <a:solidFill>
                <a:schemeClr val="tx1"/>
              </a:solidFill>
            </a:endParaRPr>
          </a:p>
          <a:p>
            <a:r>
              <a:rPr lang="ru-RU" sz="1200" dirty="0">
                <a:solidFill>
                  <a:schemeClr val="tx1"/>
                </a:solidFill>
              </a:rPr>
              <a:t>3) опыта работы, связанного с предметом контракта, и деловой репутации;</a:t>
            </a:r>
          </a:p>
          <a:p>
            <a:endParaRPr lang="ru-RU" sz="1200" dirty="0">
              <a:solidFill>
                <a:schemeClr val="tx1"/>
              </a:solidFill>
            </a:endParaRPr>
          </a:p>
          <a:p>
            <a:r>
              <a:rPr lang="ru-RU" sz="1200" dirty="0">
                <a:solidFill>
                  <a:schemeClr val="tx1"/>
                </a:solidFill>
              </a:rPr>
              <a:t>4) необходимого количества специалистов и иных работников определенного уровня квалификации для исполнения контракта</a:t>
            </a:r>
            <a:r>
              <a:rPr lang="ru-RU" sz="1200" dirty="0" smtClean="0">
                <a:solidFill>
                  <a:schemeClr val="tx1"/>
                </a:solidFill>
              </a:rPr>
              <a:t>.</a:t>
            </a:r>
          </a:p>
          <a:p>
            <a:endParaRPr lang="ru-RU" sz="1200" b="1" dirty="0" smtClean="0"/>
          </a:p>
          <a:p>
            <a:pPr algn="just"/>
            <a:r>
              <a:rPr lang="ru-RU" sz="1200" b="1" dirty="0">
                <a:latin typeface="Arial"/>
              </a:rPr>
              <a:t>Постановление Правительства РФ от 29.12.2021 N </a:t>
            </a:r>
            <a:r>
              <a:rPr lang="ru-RU" sz="1200" b="1" dirty="0" smtClean="0">
                <a:latin typeface="Arial"/>
              </a:rPr>
              <a:t>2571 «О </a:t>
            </a:r>
            <a:r>
              <a:rPr lang="ru-RU" sz="1200" b="1" dirty="0">
                <a:latin typeface="Arial"/>
              </a:rPr>
              <a:t>требованиях к участникам закупки товаров, работ, услуг для обеспечения государственных и муниципальных нужд и признании утратившими силу некоторых актов и отдельных положений актов Правительства Российской </a:t>
            </a:r>
            <a:r>
              <a:rPr lang="ru-RU" sz="1200" b="1" dirty="0" smtClean="0">
                <a:latin typeface="Arial"/>
              </a:rPr>
              <a:t>Федерации» </a:t>
            </a:r>
            <a:r>
              <a:rPr lang="ru-RU" sz="1200" b="1" dirty="0" smtClean="0"/>
              <a:t>(заменило ПП 99)</a:t>
            </a:r>
            <a:endParaRPr lang="ru-RU" sz="1200" b="1" dirty="0"/>
          </a:p>
          <a:p>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3828523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prstClr val="black"/>
                </a:solidFill>
                <a:latin typeface="Century Gothic"/>
                <a:ea typeface="Times New Roman"/>
              </a:rPr>
              <a:t>НЕКОТОРЫЕ ОШИБКИ В ПРИМЕНЕНИИ ДОПТРЕБОВАНИЙ ПРИ ГОСЗАКУПКАХ:</a:t>
            </a:r>
            <a:br>
              <a:rPr lang="ru-RU" sz="2000" b="1" dirty="0">
                <a:solidFill>
                  <a:prstClr val="black"/>
                </a:solidFill>
                <a:latin typeface="Century Gothic"/>
                <a:ea typeface="Times New Roman"/>
              </a:rPr>
            </a:br>
            <a:r>
              <a:rPr lang="ru-RU" sz="2000" dirty="0">
                <a:solidFill>
                  <a:prstClr val="black"/>
                </a:solidFill>
                <a:latin typeface="Century Gothic"/>
                <a:ea typeface="Calibri"/>
              </a:rPr>
              <a:t>ПРИМЕРЫ ИЗ ПРАКТИКИ ЗА 2022 ГОД</a:t>
            </a:r>
            <a:endParaRPr lang="ru-RU" dirty="0"/>
          </a:p>
        </p:txBody>
      </p:sp>
      <p:sp>
        <p:nvSpPr>
          <p:cNvPr id="3" name="Объект 2"/>
          <p:cNvSpPr>
            <a:spLocks noGrp="1"/>
          </p:cNvSpPr>
          <p:nvPr>
            <p:ph idx="1"/>
          </p:nvPr>
        </p:nvSpPr>
        <p:spPr/>
        <p:txBody>
          <a:bodyPr>
            <a:normAutofit fontScale="47500" lnSpcReduction="20000"/>
          </a:bodyPr>
          <a:lstStyle/>
          <a:p>
            <a:pPr indent="450215" algn="just">
              <a:lnSpc>
                <a:spcPct val="115000"/>
              </a:lnSpc>
              <a:spcAft>
                <a:spcPts val="0"/>
              </a:spcAft>
            </a:pPr>
            <a:r>
              <a:rPr lang="ru-RU" sz="2500" dirty="0">
                <a:ea typeface="Calibri"/>
                <a:cs typeface="Times New Roman"/>
              </a:rPr>
              <a:t>Рассмотрим еще один аспект применения позиций приложения Постановления № 2571. </a:t>
            </a:r>
          </a:p>
          <a:p>
            <a:pPr indent="450215" algn="just">
              <a:lnSpc>
                <a:spcPct val="115000"/>
              </a:lnSpc>
              <a:spcAft>
                <a:spcPts val="0"/>
              </a:spcAft>
            </a:pPr>
            <a:r>
              <a:rPr lang="ru-RU" sz="2500" dirty="0">
                <a:ea typeface="Calibri"/>
                <a:cs typeface="Times New Roman"/>
              </a:rPr>
              <a:t>Заказчик осуществлял закупку работ по благоустройству. Было установлено дополнительное требование к участнику закупки согласно позиции 9 «Работы по строительству некапитального строения, сооружения (строений, сооружений), благоустройству территории» раздела </a:t>
            </a:r>
            <a:r>
              <a:rPr lang="en-US" sz="2500" dirty="0">
                <a:ea typeface="Calibri"/>
                <a:cs typeface="Times New Roman"/>
              </a:rPr>
              <a:t>II </a:t>
            </a:r>
            <a:r>
              <a:rPr lang="ru-RU" sz="2500" dirty="0">
                <a:ea typeface="Calibri"/>
                <a:cs typeface="Times New Roman"/>
              </a:rPr>
              <a:t>Постановления № 2571.</a:t>
            </a:r>
          </a:p>
          <a:p>
            <a:pPr indent="342265" algn="just">
              <a:lnSpc>
                <a:spcPct val="115000"/>
              </a:lnSpc>
              <a:spcAft>
                <a:spcPts val="0"/>
              </a:spcAft>
            </a:pPr>
            <a:r>
              <a:rPr lang="ru-RU" sz="2500" dirty="0" smtClean="0">
                <a:ea typeface="Calibri"/>
                <a:cs typeface="Times New Roman"/>
              </a:rPr>
              <a:t>установлено </a:t>
            </a:r>
            <a:r>
              <a:rPr lang="ru-RU" sz="2500" dirty="0">
                <a:ea typeface="Calibri"/>
                <a:cs typeface="Times New Roman"/>
              </a:rPr>
              <a:t>дополнительное требование о наличии у участника закупки следующего опыта выполнения работ:</a:t>
            </a:r>
          </a:p>
          <a:p>
            <a:pPr indent="342265" algn="just">
              <a:lnSpc>
                <a:spcPct val="115000"/>
              </a:lnSpc>
              <a:spcAft>
                <a:spcPts val="0"/>
              </a:spcAft>
            </a:pPr>
            <a:r>
              <a:rPr lang="ru-RU" sz="2500" dirty="0">
                <a:ea typeface="Calibri"/>
                <a:cs typeface="Times New Roman"/>
              </a:rPr>
              <a:t>1) опыт исполнения договора, предусматривающего выполнение работ по строительству некапитального строения, сооружения (строений, сооружений), благоустройству территории;</a:t>
            </a:r>
          </a:p>
          <a:p>
            <a:pPr indent="342900" algn="just">
              <a:lnSpc>
                <a:spcPct val="115000"/>
              </a:lnSpc>
              <a:spcAft>
                <a:spcPts val="0"/>
              </a:spcAft>
            </a:pPr>
            <a:r>
              <a:rPr lang="ru-RU" sz="2500" dirty="0">
                <a:ea typeface="Calibri"/>
                <a:cs typeface="Times New Roman"/>
              </a:rPr>
              <a:t>2) опыт исполнения договора строительного подряда, предусматривающего выполнение работ по строительству, реконструкции объекта капитального строительства (в том числе линейного объекта);</a:t>
            </a:r>
          </a:p>
          <a:p>
            <a:pPr indent="342900" algn="just">
              <a:lnSpc>
                <a:spcPct val="115000"/>
              </a:lnSpc>
              <a:spcBef>
                <a:spcPts val="1200"/>
              </a:spcBef>
              <a:spcAft>
                <a:spcPts val="0"/>
              </a:spcAft>
            </a:pPr>
            <a:r>
              <a:rPr lang="ru-RU" sz="2500" dirty="0">
                <a:ea typeface="Calibri"/>
                <a:cs typeface="Times New Roman"/>
              </a:rPr>
              <a:t>3) опыт выполнения участником закупки, являющимся застройщиком, работ по строительству, реконструкции объекта капитального строительства (в том числе линейного объекта</a:t>
            </a:r>
            <a:r>
              <a:rPr lang="ru-RU" sz="2500" dirty="0" smtClean="0">
                <a:ea typeface="Calibri"/>
                <a:cs typeface="Times New Roman"/>
              </a:rPr>
              <a:t>).</a:t>
            </a:r>
          </a:p>
          <a:p>
            <a:pPr indent="342900" algn="just">
              <a:lnSpc>
                <a:spcPct val="115000"/>
              </a:lnSpc>
              <a:spcBef>
                <a:spcPts val="1200"/>
              </a:spcBef>
              <a:spcAft>
                <a:spcPts val="0"/>
              </a:spcAft>
            </a:pPr>
            <a:endParaRPr lang="ru-RU" sz="2500" dirty="0" smtClean="0">
              <a:ea typeface="Calibri"/>
              <a:cs typeface="Times New Roman"/>
            </a:endParaRPr>
          </a:p>
          <a:p>
            <a:pPr lvl="0" indent="342265" algn="just">
              <a:lnSpc>
                <a:spcPct val="115000"/>
              </a:lnSpc>
              <a:buClr>
                <a:srgbClr val="93A299"/>
              </a:buClr>
            </a:pPr>
            <a:r>
              <a:rPr lang="ru-RU" sz="2500" dirty="0">
                <a:solidFill>
                  <a:srgbClr val="564B3C"/>
                </a:solidFill>
                <a:ea typeface="Calibri"/>
                <a:cs typeface="Times New Roman"/>
              </a:rPr>
              <a:t>Согласно </a:t>
            </a:r>
            <a:r>
              <a:rPr lang="ru-RU" sz="2500" dirty="0" smtClean="0">
                <a:solidFill>
                  <a:srgbClr val="564B3C"/>
                </a:solidFill>
                <a:ea typeface="Calibri"/>
                <a:cs typeface="Times New Roman"/>
              </a:rPr>
              <a:t>подпункту «б» пункта 3 </a:t>
            </a:r>
            <a:r>
              <a:rPr lang="ru-RU" sz="2500" dirty="0">
                <a:solidFill>
                  <a:srgbClr val="564B3C"/>
                </a:solidFill>
                <a:ea typeface="Calibri"/>
                <a:cs typeface="Times New Roman"/>
              </a:rPr>
              <a:t>постановления № 2571 </a:t>
            </a:r>
            <a:r>
              <a:rPr lang="ru-RU" sz="2500" dirty="0" smtClean="0">
                <a:solidFill>
                  <a:srgbClr val="564B3C"/>
                </a:solidFill>
                <a:ea typeface="Calibri"/>
                <a:cs typeface="Times New Roman"/>
              </a:rPr>
              <a:t>установлено</a:t>
            </a:r>
            <a:r>
              <a:rPr lang="ru-RU" sz="2500" dirty="0">
                <a:solidFill>
                  <a:srgbClr val="564B3C"/>
                </a:solidFill>
                <a:ea typeface="Calibri"/>
                <a:cs typeface="Times New Roman"/>
              </a:rPr>
              <a:t>, что договором, </a:t>
            </a:r>
            <a:r>
              <a:rPr lang="ru-RU" sz="2500" dirty="0" smtClean="0">
                <a:solidFill>
                  <a:srgbClr val="564B3C"/>
                </a:solidFill>
                <a:ea typeface="Calibri"/>
                <a:cs typeface="Times New Roman"/>
              </a:rPr>
              <a:t>предусмотренным пунктом 1 </a:t>
            </a:r>
            <a:r>
              <a:rPr lang="ru-RU" sz="2500" dirty="0">
                <a:solidFill>
                  <a:srgbClr val="564B3C"/>
                </a:solidFill>
                <a:ea typeface="Calibri"/>
                <a:cs typeface="Times New Roman"/>
              </a:rPr>
              <a:t>позиции 9 приложения в графе «Дополнительные требования к участникам закупки», считается контракт, заключенный и исполненный в соответствии с </a:t>
            </a:r>
            <a:r>
              <a:rPr lang="ru-RU" sz="2500" dirty="0" smtClean="0">
                <a:solidFill>
                  <a:srgbClr val="564B3C"/>
                </a:solidFill>
                <a:ea typeface="Calibri"/>
                <a:cs typeface="Times New Roman"/>
              </a:rPr>
              <a:t>Законом о </a:t>
            </a:r>
            <a:r>
              <a:rPr lang="ru-RU" sz="2500" dirty="0">
                <a:solidFill>
                  <a:srgbClr val="564B3C"/>
                </a:solidFill>
                <a:ea typeface="Calibri"/>
                <a:cs typeface="Times New Roman"/>
              </a:rPr>
              <a:t>контрактной системе, либо договор, заключенный и исполненный в соответствии с </a:t>
            </a:r>
            <a:r>
              <a:rPr lang="ru-RU" sz="2500" dirty="0" smtClean="0">
                <a:solidFill>
                  <a:srgbClr val="564B3C"/>
                </a:solidFill>
                <a:ea typeface="Calibri"/>
                <a:cs typeface="Times New Roman"/>
              </a:rPr>
              <a:t>Федеральным законом "О </a:t>
            </a:r>
            <a:r>
              <a:rPr lang="ru-RU" sz="2500" dirty="0">
                <a:solidFill>
                  <a:srgbClr val="564B3C"/>
                </a:solidFill>
                <a:ea typeface="Calibri"/>
                <a:cs typeface="Times New Roman"/>
              </a:rPr>
              <a:t>закупках товаров, работ, услуг отдельными видами юридических лиц</a:t>
            </a:r>
            <a:r>
              <a:rPr lang="ru-RU" sz="2500" dirty="0" smtClean="0">
                <a:solidFill>
                  <a:srgbClr val="564B3C"/>
                </a:solidFill>
                <a:ea typeface="Calibri"/>
                <a:cs typeface="Times New Roman"/>
              </a:rPr>
              <a:t>".</a:t>
            </a:r>
          </a:p>
          <a:p>
            <a:pPr lvl="0" indent="342265" algn="just">
              <a:lnSpc>
                <a:spcPct val="115000"/>
              </a:lnSpc>
              <a:buClr>
                <a:srgbClr val="93A299"/>
              </a:buClr>
            </a:pPr>
            <a:endParaRPr lang="ru-RU" sz="2500" dirty="0">
              <a:solidFill>
                <a:srgbClr val="564B3C"/>
              </a:solidFill>
              <a:ea typeface="Calibri"/>
              <a:cs typeface="Times New Roman"/>
            </a:endParaRPr>
          </a:p>
          <a:p>
            <a:pPr indent="342900" algn="just">
              <a:lnSpc>
                <a:spcPct val="115000"/>
              </a:lnSpc>
              <a:spcBef>
                <a:spcPts val="1200"/>
              </a:spcBef>
              <a:spcAft>
                <a:spcPts val="0"/>
              </a:spcAft>
            </a:pPr>
            <a:endParaRPr lang="ru-RU" sz="2000" dirty="0">
              <a:latin typeface="Calibri"/>
              <a:ea typeface="Calibri"/>
              <a:cs typeface="Times New Roman"/>
            </a:endParaRPr>
          </a:p>
          <a:p>
            <a:endParaRPr lang="ru-RU" dirty="0"/>
          </a:p>
        </p:txBody>
      </p:sp>
    </p:spTree>
    <p:extLst>
      <p:ext uri="{BB962C8B-B14F-4D97-AF65-F5344CB8AC3E}">
        <p14:creationId xmlns:p14="http://schemas.microsoft.com/office/powerpoint/2010/main" val="2408180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prstClr val="black"/>
                </a:solidFill>
                <a:latin typeface="Century Gothic"/>
                <a:ea typeface="Times New Roman"/>
              </a:rPr>
              <a:t>НЕКОТОРЫЕ ОШИБКИ В ПРИМЕНЕНИИ ДОПТРЕБОВАНИЙ ПРИ ГОСЗАКУПКАХ:</a:t>
            </a:r>
            <a:br>
              <a:rPr lang="ru-RU" sz="2000" b="1" dirty="0">
                <a:solidFill>
                  <a:prstClr val="black"/>
                </a:solidFill>
                <a:latin typeface="Century Gothic"/>
                <a:ea typeface="Times New Roman"/>
              </a:rPr>
            </a:br>
            <a:r>
              <a:rPr lang="ru-RU" sz="2000" dirty="0">
                <a:solidFill>
                  <a:prstClr val="black"/>
                </a:solidFill>
                <a:latin typeface="Century Gothic"/>
                <a:ea typeface="Calibri"/>
              </a:rPr>
              <a:t>ПРИМЕРЫ ИЗ ПРАКТИКИ ЗА 2022 ГОД</a:t>
            </a:r>
            <a:endParaRPr lang="ru-RU" dirty="0"/>
          </a:p>
        </p:txBody>
      </p:sp>
      <p:sp>
        <p:nvSpPr>
          <p:cNvPr id="3" name="Объект 2"/>
          <p:cNvSpPr>
            <a:spLocks noGrp="1"/>
          </p:cNvSpPr>
          <p:nvPr>
            <p:ph idx="1"/>
          </p:nvPr>
        </p:nvSpPr>
        <p:spPr/>
        <p:txBody>
          <a:bodyPr/>
          <a:lstStyle/>
          <a:p>
            <a:pPr lvl="0" indent="342900" algn="just">
              <a:lnSpc>
                <a:spcPct val="115000"/>
              </a:lnSpc>
              <a:buClr>
                <a:srgbClr val="93A299"/>
              </a:buClr>
            </a:pPr>
            <a:r>
              <a:rPr lang="ru-RU" sz="1200" dirty="0">
                <a:solidFill>
                  <a:srgbClr val="564B3C"/>
                </a:solidFill>
                <a:ea typeface="Calibri"/>
                <a:cs typeface="Times New Roman"/>
              </a:rPr>
              <a:t>К заявке же в качестве документа, подтверждающего наличие соответствующего опыта, приложен Договор подряда на строительство индивидуальных жилых коттеджей, заключенный с физическим лицом.</a:t>
            </a:r>
          </a:p>
          <a:p>
            <a:pPr lvl="0" indent="450215" algn="just">
              <a:lnSpc>
                <a:spcPct val="115000"/>
              </a:lnSpc>
              <a:buClr>
                <a:srgbClr val="93A299"/>
              </a:buClr>
            </a:pPr>
            <a:r>
              <a:rPr lang="ru-RU" sz="1200" dirty="0">
                <a:solidFill>
                  <a:srgbClr val="564B3C"/>
                </a:solidFill>
                <a:ea typeface="Calibri"/>
              </a:rPr>
              <a:t>Заказчик посчитал что, </a:t>
            </a:r>
            <a:r>
              <a:rPr lang="ru-RU" sz="1200" dirty="0">
                <a:solidFill>
                  <a:srgbClr val="564B3C"/>
                </a:solidFill>
                <a:ea typeface="Calibri"/>
                <a:cs typeface="Times New Roman"/>
              </a:rPr>
              <a:t>Договор, приложенный Подрядчиком, не может свидетельствовать о наличии необходимой квалификации для выполнения предусмотренных Контрактом работ. </a:t>
            </a:r>
            <a:endParaRPr lang="ru-RU" sz="1200" dirty="0" smtClean="0">
              <a:solidFill>
                <a:srgbClr val="564B3C"/>
              </a:solidFill>
              <a:ea typeface="Calibri"/>
              <a:cs typeface="Times New Roman"/>
            </a:endParaRPr>
          </a:p>
          <a:p>
            <a:pPr indent="450215" algn="just">
              <a:lnSpc>
                <a:spcPct val="115000"/>
              </a:lnSpc>
              <a:spcAft>
                <a:spcPts val="0"/>
              </a:spcAft>
            </a:pPr>
            <a:r>
              <a:rPr lang="ru-RU" sz="1200" dirty="0">
                <a:ea typeface="Calibri"/>
                <a:cs typeface="Times New Roman"/>
              </a:rPr>
              <a:t>Контрольные органы выявили нарушение в действиях заказчика, разъяснив, что заявку участника закупки работ по благоустройству территории незаконно отклонили за то, что он представил договор строительного подряда на объект капстроительства не по Закону № 44-ФЗ или № 223-ФЗ</a:t>
            </a:r>
            <a:r>
              <a:rPr lang="ru-RU" sz="1200" dirty="0" smtClean="0">
                <a:ea typeface="Calibri"/>
                <a:cs typeface="Times New Roman"/>
              </a:rPr>
              <a:t>.</a:t>
            </a:r>
          </a:p>
          <a:p>
            <a:pPr indent="450215" algn="just">
              <a:lnSpc>
                <a:spcPct val="115000"/>
              </a:lnSpc>
              <a:spcAft>
                <a:spcPts val="0"/>
              </a:spcAft>
            </a:pPr>
            <a:r>
              <a:rPr lang="ru-RU" sz="1200" dirty="0" smtClean="0">
                <a:ea typeface="Calibri"/>
                <a:cs typeface="Times New Roman"/>
              </a:rPr>
              <a:t> </a:t>
            </a:r>
            <a:r>
              <a:rPr lang="ru-RU" sz="1200" dirty="0">
                <a:ea typeface="Calibri"/>
                <a:cs typeface="Times New Roman"/>
              </a:rPr>
              <a:t>Договорами (контрактами) по этим законам подтверждают опыт </a:t>
            </a:r>
            <a:r>
              <a:rPr lang="ru-RU" sz="1200" b="1" dirty="0">
                <a:ea typeface="Calibri"/>
                <a:cs typeface="Times New Roman"/>
              </a:rPr>
              <a:t>только в </a:t>
            </a:r>
            <a:r>
              <a:rPr lang="ru-RU" sz="1200" b="1" dirty="0" smtClean="0">
                <a:ea typeface="Calibri"/>
                <a:cs typeface="Times New Roman"/>
              </a:rPr>
              <a:t>определенных случаях</a:t>
            </a:r>
            <a:r>
              <a:rPr lang="ru-RU" sz="1200" dirty="0" smtClean="0">
                <a:ea typeface="Calibri"/>
                <a:cs typeface="Times New Roman"/>
              </a:rPr>
              <a:t> (п</a:t>
            </a:r>
            <a:r>
              <a:rPr lang="ru-RU" sz="1200" dirty="0">
                <a:ea typeface="Calibri"/>
                <a:cs typeface="Times New Roman"/>
              </a:rPr>
              <a:t>. 1 позиции 9). Представленный участником закупки договор подтверждает наличие опыта исполнения договора строительного подряда, предусматривающего выполнение работ по строительству, реконструкции объекта капитального строительства, соответствует извещению об осуществлении закупки и не противоречит п. 2 позиции 9 </a:t>
            </a:r>
            <a:r>
              <a:rPr lang="ru-RU" sz="1200" dirty="0" smtClean="0">
                <a:ea typeface="Calibri"/>
                <a:cs typeface="Times New Roman"/>
              </a:rPr>
              <a:t>Приложения к Постановлению N </a:t>
            </a:r>
            <a:r>
              <a:rPr lang="ru-RU" sz="1200" dirty="0">
                <a:ea typeface="Calibri"/>
                <a:cs typeface="Times New Roman"/>
              </a:rPr>
              <a:t>2571  (решение Ямало-Ненецкого УФАС России от 26.04.2022 № 089/06/49-372/2022, Решение Тверского УФАС России от 26.04.2022 № 05-6/1-42-2022).</a:t>
            </a:r>
          </a:p>
          <a:p>
            <a:pPr lvl="0" indent="450215" algn="just">
              <a:lnSpc>
                <a:spcPct val="115000"/>
              </a:lnSpc>
              <a:buClr>
                <a:srgbClr val="93A299"/>
              </a:buClr>
            </a:pPr>
            <a:endParaRPr lang="ru-RU" sz="1200" dirty="0">
              <a:solidFill>
                <a:srgbClr val="564B3C"/>
              </a:solidFill>
              <a:ea typeface="Calibri"/>
              <a:cs typeface="Times New Roman"/>
            </a:endParaRPr>
          </a:p>
          <a:p>
            <a:endParaRPr lang="ru-RU" dirty="0"/>
          </a:p>
        </p:txBody>
      </p:sp>
    </p:spTree>
    <p:extLst>
      <p:ext uri="{BB962C8B-B14F-4D97-AF65-F5344CB8AC3E}">
        <p14:creationId xmlns:p14="http://schemas.microsoft.com/office/powerpoint/2010/main" val="626433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prstClr val="black"/>
                </a:solidFill>
                <a:latin typeface="Century Gothic"/>
                <a:ea typeface="Times New Roman"/>
              </a:rPr>
              <a:t>НЕКОТОРЫЕ ОШИБКИ В ПРИМЕНЕНИИ ДОПТРЕБОВАНИЙ ПРИ ГОСЗАКУПКАХ:</a:t>
            </a:r>
            <a:br>
              <a:rPr lang="ru-RU" sz="2000" b="1" dirty="0">
                <a:solidFill>
                  <a:prstClr val="black"/>
                </a:solidFill>
                <a:latin typeface="Century Gothic"/>
                <a:ea typeface="Times New Roman"/>
              </a:rPr>
            </a:br>
            <a:r>
              <a:rPr lang="ru-RU" sz="2000" dirty="0">
                <a:solidFill>
                  <a:prstClr val="black"/>
                </a:solidFill>
                <a:latin typeface="Century Gothic"/>
                <a:ea typeface="Calibri"/>
              </a:rPr>
              <a:t>ПРИМЕРЫ ИЗ ПРАКТИКИ ЗА 2022 ГОД</a:t>
            </a:r>
            <a:endParaRPr lang="ru-RU" dirty="0"/>
          </a:p>
        </p:txBody>
      </p:sp>
      <p:sp>
        <p:nvSpPr>
          <p:cNvPr id="3" name="Объект 2"/>
          <p:cNvSpPr>
            <a:spLocks noGrp="1"/>
          </p:cNvSpPr>
          <p:nvPr>
            <p:ph idx="1"/>
          </p:nvPr>
        </p:nvSpPr>
        <p:spPr/>
        <p:txBody>
          <a:bodyPr>
            <a:normAutofit/>
          </a:bodyPr>
          <a:lstStyle/>
          <a:p>
            <a:pPr indent="342900" algn="just">
              <a:lnSpc>
                <a:spcPct val="115000"/>
              </a:lnSpc>
              <a:spcAft>
                <a:spcPts val="0"/>
              </a:spcAft>
            </a:pPr>
            <a:r>
              <a:rPr lang="ru-RU" sz="1900" b="1" dirty="0" smtClean="0">
                <a:ea typeface="Calibri"/>
                <a:cs typeface="Times New Roman"/>
              </a:rPr>
              <a:t>4. </a:t>
            </a:r>
            <a:r>
              <a:rPr lang="ru-RU" sz="1900" b="1" dirty="0">
                <a:ea typeface="Calibri"/>
                <a:cs typeface="Times New Roman"/>
              </a:rPr>
              <a:t>Как применять требования Постановления № </a:t>
            </a:r>
            <a:r>
              <a:rPr lang="ru-RU" sz="1900" b="1" dirty="0" smtClean="0">
                <a:ea typeface="Calibri"/>
                <a:cs typeface="Times New Roman"/>
              </a:rPr>
              <a:t>2571, если опыт подтверждается контрактами, заключенными в результате совместной закупки</a:t>
            </a:r>
          </a:p>
          <a:p>
            <a:pPr indent="342900" algn="just">
              <a:lnSpc>
                <a:spcPct val="115000"/>
              </a:lnSpc>
              <a:spcAft>
                <a:spcPts val="0"/>
              </a:spcAft>
            </a:pPr>
            <a:r>
              <a:rPr lang="ru-RU" sz="1300" dirty="0" smtClean="0">
                <a:solidFill>
                  <a:schemeClr val="tx1"/>
                </a:solidFill>
                <a:ea typeface="Calibri"/>
                <a:cs typeface="Times New Roman"/>
              </a:rPr>
              <a:t>Постановлением</a:t>
            </a:r>
            <a:r>
              <a:rPr lang="ru-RU" sz="1300" dirty="0" smtClean="0">
                <a:ea typeface="Calibri"/>
                <a:cs typeface="Times New Roman"/>
              </a:rPr>
              <a:t> </a:t>
            </a:r>
            <a:r>
              <a:rPr lang="ru-RU" sz="1300" dirty="0">
                <a:ea typeface="Calibri"/>
                <a:cs typeface="Times New Roman"/>
              </a:rPr>
              <a:t>№ 2571 </a:t>
            </a:r>
            <a:r>
              <a:rPr lang="ru-RU" sz="1300" dirty="0" smtClean="0">
                <a:ea typeface="Calibri"/>
                <a:cs typeface="Times New Roman"/>
              </a:rPr>
              <a:t>предусмотрено</a:t>
            </a:r>
            <a:r>
              <a:rPr lang="ru-RU" sz="1300" dirty="0">
                <a:ea typeface="Calibri"/>
                <a:cs typeface="Times New Roman"/>
              </a:rPr>
              <a:t>, что опытом исполнения договора, предусмотренным приложением в </a:t>
            </a:r>
            <a:r>
              <a:rPr lang="ru-RU" sz="1300" dirty="0" smtClean="0">
                <a:solidFill>
                  <a:srgbClr val="000000"/>
                </a:solidFill>
                <a:ea typeface="Calibri"/>
                <a:cs typeface="Times New Roman"/>
              </a:rPr>
              <a:t>графе </a:t>
            </a:r>
            <a:r>
              <a:rPr lang="ru-RU" sz="1300" dirty="0">
                <a:ea typeface="Calibri"/>
                <a:cs typeface="Times New Roman"/>
              </a:rPr>
              <a:t>«Дополнительные требования к участникам закупки», считается опыт исполнения контрактов, исполненных участником закупки по результатам проведения совместного конкурса или аукциона. При этом ценой поставленных товаров, выполненных работ, оказанных услуг считается сумма цен товаров, работ, услуг, поставленных, выполненных, оказанных по таким контрактам</a:t>
            </a:r>
            <a:r>
              <a:rPr lang="ru-RU" sz="1300" dirty="0" smtClean="0">
                <a:ea typeface="Calibri"/>
                <a:cs typeface="Times New Roman"/>
              </a:rPr>
              <a:t>.</a:t>
            </a:r>
          </a:p>
          <a:p>
            <a:pPr indent="342900" algn="just">
              <a:lnSpc>
                <a:spcPct val="115000"/>
              </a:lnSpc>
              <a:spcAft>
                <a:spcPts val="0"/>
              </a:spcAft>
            </a:pPr>
            <a:endParaRPr lang="ru-RU" sz="1300" dirty="0">
              <a:ea typeface="Calibri"/>
              <a:cs typeface="Times New Roman"/>
            </a:endParaRPr>
          </a:p>
          <a:p>
            <a:pPr algn="just"/>
            <a:r>
              <a:rPr lang="ru-RU" sz="1300" dirty="0">
                <a:ea typeface="Calibri"/>
              </a:rPr>
              <a:t>Таким образом, </a:t>
            </a:r>
            <a:r>
              <a:rPr lang="ru-RU" sz="1300" dirty="0" smtClean="0">
                <a:ea typeface="Calibri"/>
              </a:rPr>
              <a:t>если </a:t>
            </a:r>
            <a:r>
              <a:rPr lang="ru-RU" sz="1300" dirty="0">
                <a:ea typeface="Calibri"/>
              </a:rPr>
              <a:t>в качестве опыта представлены контракты, заключенные по результатом </a:t>
            </a:r>
            <a:r>
              <a:rPr lang="ru-RU" sz="1300" b="1" dirty="0">
                <a:ea typeface="Calibri"/>
              </a:rPr>
              <a:t>одной совместной закупки</a:t>
            </a:r>
            <a:r>
              <a:rPr lang="ru-RU" sz="1300" dirty="0">
                <a:ea typeface="Calibri"/>
              </a:rPr>
              <a:t>, </a:t>
            </a:r>
            <a:r>
              <a:rPr lang="ru-RU" sz="1300" dirty="0" smtClean="0">
                <a:ea typeface="Calibri"/>
              </a:rPr>
              <a:t>можно  </a:t>
            </a:r>
            <a:r>
              <a:rPr lang="ru-RU" sz="1300" dirty="0">
                <a:ea typeface="Calibri"/>
              </a:rPr>
              <a:t>учитывать сумму цен товаров, работ, услуг, поставленных, выполненных, оказанных по всем таким контрактам. То есть </a:t>
            </a:r>
            <a:r>
              <a:rPr lang="ru-RU" sz="1300" dirty="0" smtClean="0">
                <a:ea typeface="Calibri"/>
              </a:rPr>
              <a:t>можно </a:t>
            </a:r>
            <a:r>
              <a:rPr lang="ru-RU" sz="1300" dirty="0">
                <a:ea typeface="Calibri"/>
              </a:rPr>
              <a:t>сложить цены этих контрактов</a:t>
            </a:r>
            <a:r>
              <a:rPr lang="ru-RU" sz="1300" dirty="0" smtClean="0">
                <a:ea typeface="Calibri"/>
              </a:rPr>
              <a:t>.</a:t>
            </a:r>
          </a:p>
          <a:p>
            <a:pPr algn="just"/>
            <a:r>
              <a:rPr lang="ru-RU" sz="1300" dirty="0" smtClean="0">
                <a:ea typeface="Calibri"/>
              </a:rPr>
              <a:t> </a:t>
            </a:r>
            <a:endParaRPr lang="ru-RU" sz="1300" dirty="0">
              <a:ea typeface="Calibri"/>
              <a:cs typeface="Times New Roman"/>
            </a:endParaRPr>
          </a:p>
          <a:p>
            <a:r>
              <a:rPr lang="ru-RU" sz="1300" dirty="0" smtClean="0"/>
              <a:t>Причем это может быть только часть контрактов, заключенных в рамках одной совместной закупки. Главное, чтобы они были исполнены.</a:t>
            </a:r>
            <a:endParaRPr lang="ru-RU" sz="1300" dirty="0"/>
          </a:p>
        </p:txBody>
      </p:sp>
    </p:spTree>
    <p:extLst>
      <p:ext uri="{BB962C8B-B14F-4D97-AF65-F5344CB8AC3E}">
        <p14:creationId xmlns:p14="http://schemas.microsoft.com/office/powerpoint/2010/main" val="4201514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115888"/>
            <a:ext cx="8785225" cy="6626225"/>
          </a:xfrm>
        </p:spPr>
        <p:txBody>
          <a:bodyPr>
            <a:normAutofit/>
          </a:bodyPr>
          <a:lstStyle/>
          <a:p>
            <a:r>
              <a:rPr lang="ru-RU" b="1" dirty="0" smtClean="0">
                <a:latin typeface="Century Gothic (Основной текст)"/>
              </a:rPr>
              <a:t>Спасибо за внимание!</a:t>
            </a:r>
            <a:br>
              <a:rPr lang="ru-RU" b="1" dirty="0" smtClean="0">
                <a:latin typeface="Century Gothic (Основной текст)"/>
              </a:rPr>
            </a:br>
            <a:r>
              <a:rPr lang="ru-RU" b="1" dirty="0">
                <a:latin typeface="Century Gothic (Основной текст)"/>
              </a:rPr>
              <a:t/>
            </a:r>
            <a:br>
              <a:rPr lang="ru-RU" b="1" dirty="0">
                <a:latin typeface="Century Gothic (Основной текст)"/>
              </a:rPr>
            </a:br>
            <a:r>
              <a:rPr lang="ru-RU" b="1" dirty="0" smtClean="0">
                <a:latin typeface="Century Gothic (Основной текст)"/>
              </a:rPr>
              <a:t/>
            </a:r>
            <a:br>
              <a:rPr lang="ru-RU" b="1" dirty="0" smtClean="0">
                <a:latin typeface="Century Gothic (Основной текст)"/>
              </a:rPr>
            </a:br>
            <a:r>
              <a:rPr lang="ru-RU" b="1" dirty="0" smtClean="0">
                <a:latin typeface="+mn-lt"/>
              </a:rPr>
              <a:t/>
            </a:r>
            <a:br>
              <a:rPr lang="ru-RU" b="1" dirty="0" smtClean="0">
                <a:latin typeface="+mn-lt"/>
              </a:rPr>
            </a:br>
            <a:r>
              <a:rPr lang="en-US" sz="2400" dirty="0" smtClean="0">
                <a:solidFill>
                  <a:schemeClr val="tx2">
                    <a:lumMod val="50000"/>
                  </a:schemeClr>
                </a:solidFill>
                <a:latin typeface="Century Gothic (Основной текст)"/>
              </a:rPr>
              <a:t/>
            </a:r>
            <a:br>
              <a:rPr lang="en-US" sz="2400" dirty="0" smtClean="0">
                <a:solidFill>
                  <a:schemeClr val="tx2">
                    <a:lumMod val="50000"/>
                  </a:schemeClr>
                </a:solidFill>
                <a:latin typeface="Century Gothic (Основной текст)"/>
              </a:rPr>
            </a:br>
            <a:r>
              <a:rPr lang="en-US" sz="2400" cap="none" dirty="0" smtClean="0">
                <a:solidFill>
                  <a:schemeClr val="tx1"/>
                </a:solidFill>
                <a:latin typeface="Century Gothic (Основной текст)"/>
                <a:hlinkClick r:id="rId3"/>
              </a:rPr>
              <a:t>http</a:t>
            </a:r>
            <a:r>
              <a:rPr lang="en-US" sz="2400" cap="none" dirty="0">
                <a:solidFill>
                  <a:schemeClr val="tx1"/>
                </a:solidFill>
                <a:latin typeface="Century Gothic (Основной текст)"/>
                <a:hlinkClick r:id="rId3"/>
              </a:rPr>
              <a:t>://</a:t>
            </a:r>
            <a:r>
              <a:rPr lang="en-US" sz="2400" cap="none" dirty="0" smtClean="0">
                <a:solidFill>
                  <a:schemeClr val="tx1"/>
                </a:solidFill>
                <a:latin typeface="Century Gothic (Основной текст)"/>
                <a:hlinkClick r:id="rId3"/>
              </a:rPr>
              <a:t>belgoszakaz.ru</a:t>
            </a:r>
            <a:r>
              <a:rPr lang="ru-RU" sz="2400" cap="none" dirty="0" smtClean="0">
                <a:solidFill>
                  <a:schemeClr val="tx1"/>
                </a:solidFill>
                <a:latin typeface="Century Gothic (Основной текст)"/>
              </a:rPr>
              <a:t/>
            </a:r>
            <a:br>
              <a:rPr lang="ru-RU" sz="2400" cap="none" dirty="0" smtClean="0">
                <a:solidFill>
                  <a:schemeClr val="tx1"/>
                </a:solidFill>
                <a:latin typeface="Century Gothic (Основной текст)"/>
              </a:rPr>
            </a:br>
            <a:r>
              <a:rPr lang="en-US" sz="2400" cap="none" dirty="0" smtClean="0">
                <a:solidFill>
                  <a:schemeClr val="tx2">
                    <a:lumMod val="50000"/>
                  </a:schemeClr>
                </a:solidFill>
                <a:latin typeface="Century Gothic (Основной текст)"/>
              </a:rPr>
              <a:t>doludenko_ua@belregion.ru</a:t>
            </a:r>
            <a:r>
              <a:rPr lang="ru-RU" sz="2400" cap="none" dirty="0" smtClean="0">
                <a:solidFill>
                  <a:schemeClr val="tx2">
                    <a:lumMod val="50000"/>
                  </a:schemeClr>
                </a:solidFill>
                <a:latin typeface="Century Gothic (Основной текст)"/>
              </a:rPr>
              <a:t/>
            </a:r>
            <a:br>
              <a:rPr lang="ru-RU" sz="2400" cap="none" dirty="0" smtClean="0">
                <a:solidFill>
                  <a:schemeClr val="tx2">
                    <a:lumMod val="50000"/>
                  </a:schemeClr>
                </a:solidFill>
                <a:latin typeface="Century Gothic (Основной текст)"/>
              </a:rPr>
            </a:br>
            <a:r>
              <a:rPr lang="ru-RU" sz="2400" cap="none" dirty="0" smtClean="0">
                <a:solidFill>
                  <a:schemeClr val="tx2">
                    <a:lumMod val="50000"/>
                  </a:schemeClr>
                </a:solidFill>
                <a:latin typeface="Century Gothic (Основной текст)"/>
              </a:rPr>
              <a:t>Тел</a:t>
            </a:r>
            <a:r>
              <a:rPr lang="ru-RU" sz="2400" cap="none" dirty="0">
                <a:solidFill>
                  <a:schemeClr val="tx2">
                    <a:lumMod val="50000"/>
                  </a:schemeClr>
                </a:solidFill>
                <a:latin typeface="Century Gothic (Основной текст)"/>
              </a:rPr>
              <a:t>: +7 (4722) 32-86-69 </a:t>
            </a:r>
          </a:p>
        </p:txBody>
      </p:sp>
    </p:spTree>
    <p:extLst>
      <p:ext uri="{BB962C8B-B14F-4D97-AF65-F5344CB8AC3E}">
        <p14:creationId xmlns:p14="http://schemas.microsoft.com/office/powerpoint/2010/main" val="221096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pPr algn="just"/>
            <a:r>
              <a:rPr lang="ru-RU" sz="1200" dirty="0">
                <a:solidFill>
                  <a:schemeClr val="tx1"/>
                </a:solidFill>
              </a:rPr>
              <a:t>ДОПОЛНИТЕЛЬНЫЕ ТРЕБОВАНИЯ </a:t>
            </a:r>
            <a:r>
              <a:rPr lang="ru-RU" sz="1200" dirty="0" smtClean="0">
                <a:solidFill>
                  <a:schemeClr val="tx1"/>
                </a:solidFill>
              </a:rPr>
              <a:t>к </a:t>
            </a:r>
            <a:r>
              <a:rPr lang="ru-RU" sz="1200" dirty="0">
                <a:latin typeface="Arial"/>
              </a:rPr>
              <a:t>участникам закупки отдельных видов товаров, работ, услуг, участникам отдельных видов закупок товаров, работ, услуг </a:t>
            </a:r>
          </a:p>
          <a:p>
            <a:endParaRPr lang="ru-RU" sz="1200" dirty="0">
              <a:solidFill>
                <a:schemeClr val="tx1"/>
              </a:solidFill>
            </a:endParaRPr>
          </a:p>
          <a:p>
            <a:endParaRPr lang="ru-RU" sz="1200" dirty="0">
              <a:solidFill>
                <a:schemeClr val="tx1"/>
              </a:solidFill>
            </a:endParaRPr>
          </a:p>
          <a:p>
            <a:pPr marL="114300" indent="0">
              <a:buNone/>
            </a:pPr>
            <a:r>
              <a:rPr lang="ru-RU" sz="1200" b="1" dirty="0" smtClean="0">
                <a:solidFill>
                  <a:schemeClr val="tx1"/>
                </a:solidFill>
              </a:rPr>
              <a:t>1) </a:t>
            </a:r>
            <a:r>
              <a:rPr lang="ru-RU" sz="1200" b="1" u="sng" dirty="0" smtClean="0">
                <a:solidFill>
                  <a:schemeClr val="tx1"/>
                </a:solidFill>
              </a:rPr>
              <a:t>в </a:t>
            </a:r>
            <a:r>
              <a:rPr lang="ru-RU" sz="1200" b="1" u="sng" dirty="0">
                <a:solidFill>
                  <a:schemeClr val="tx1"/>
                </a:solidFill>
              </a:rPr>
              <a:t>сфере культуры и культурного </a:t>
            </a:r>
            <a:r>
              <a:rPr lang="ru-RU" sz="1200" b="1" u="sng" dirty="0" smtClean="0">
                <a:solidFill>
                  <a:schemeClr val="tx1"/>
                </a:solidFill>
              </a:rPr>
              <a:t>наследия</a:t>
            </a:r>
            <a:r>
              <a:rPr lang="ru-RU" sz="1200" dirty="0" smtClean="0">
                <a:solidFill>
                  <a:schemeClr val="tx1"/>
                </a:solidFill>
              </a:rPr>
              <a:t>:</a:t>
            </a:r>
          </a:p>
          <a:p>
            <a:pPr algn="just"/>
            <a:r>
              <a:rPr lang="ru-RU" sz="1200" dirty="0">
                <a:solidFill>
                  <a:schemeClr val="tx1"/>
                </a:solidFill>
              </a:rPr>
              <a:t>Работы </a:t>
            </a:r>
            <a:r>
              <a:rPr lang="ru-RU" sz="1200" b="1" dirty="0">
                <a:solidFill>
                  <a:schemeClr val="tx1"/>
                </a:solidFill>
              </a:rPr>
              <a:t>по сохранению объектов культурного наследия </a:t>
            </a:r>
            <a:r>
              <a:rPr lang="ru-RU" sz="1200" dirty="0">
                <a:solidFill>
                  <a:schemeClr val="tx1"/>
                </a:solidFill>
              </a:rPr>
              <a:t>(памятников истории и культуры) народов Российской Федерации (далее - объект культурного наследия), </a:t>
            </a:r>
            <a:r>
              <a:rPr lang="ru-RU" sz="1200" b="1" dirty="0">
                <a:solidFill>
                  <a:schemeClr val="tx1"/>
                </a:solidFill>
              </a:rPr>
              <a:t>при которых затрагиваются конструктивные и другие характеристики надежности и безопасности таких объектов</a:t>
            </a:r>
          </a:p>
          <a:p>
            <a:pPr algn="just"/>
            <a:r>
              <a:rPr lang="ru-RU" sz="1200" dirty="0">
                <a:solidFill>
                  <a:schemeClr val="tx1"/>
                </a:solidFill>
              </a:rPr>
              <a:t>Работы </a:t>
            </a:r>
            <a:r>
              <a:rPr lang="ru-RU" sz="1200" b="1" dirty="0">
                <a:solidFill>
                  <a:schemeClr val="tx1"/>
                </a:solidFill>
              </a:rPr>
              <a:t>по сохранению объектов культурного наследия</a:t>
            </a:r>
            <a:r>
              <a:rPr lang="ru-RU" sz="1200" dirty="0">
                <a:solidFill>
                  <a:schemeClr val="tx1"/>
                </a:solidFill>
              </a:rPr>
              <a:t>, </a:t>
            </a:r>
            <a:r>
              <a:rPr lang="ru-RU" sz="1200" b="1" dirty="0">
                <a:solidFill>
                  <a:schemeClr val="tx1"/>
                </a:solidFill>
              </a:rPr>
              <a:t>при которых не затрагиваются конструктивные и другие характеристики надежности и безопасности таких объектов</a:t>
            </a:r>
          </a:p>
          <a:p>
            <a:pPr algn="just"/>
            <a:r>
              <a:rPr lang="ru-RU" sz="1200" dirty="0">
                <a:solidFill>
                  <a:schemeClr val="tx1"/>
                </a:solidFill>
              </a:rPr>
              <a:t>Работы </a:t>
            </a:r>
            <a:r>
              <a:rPr lang="ru-RU" sz="1200" b="1" dirty="0">
                <a:solidFill>
                  <a:schemeClr val="tx1"/>
                </a:solidFill>
              </a:rPr>
              <a:t>по реставрации музейных предметов и музейных коллекций</a:t>
            </a:r>
            <a:r>
              <a:rPr lang="ru-RU" sz="1200" dirty="0">
                <a:solidFill>
                  <a:schemeClr val="tx1"/>
                </a:solidFill>
              </a:rPr>
              <a:t>, включенных в состав Музейного фонда Российской Федерации</a:t>
            </a:r>
          </a:p>
          <a:p>
            <a:pPr algn="just"/>
            <a:r>
              <a:rPr lang="ru-RU" sz="1200" dirty="0">
                <a:solidFill>
                  <a:schemeClr val="tx1"/>
                </a:solidFill>
              </a:rPr>
              <a:t>Работы </a:t>
            </a:r>
            <a:r>
              <a:rPr lang="ru-RU" sz="1200" b="1" dirty="0">
                <a:solidFill>
                  <a:schemeClr val="tx1"/>
                </a:solidFill>
              </a:rPr>
              <a:t>по реставрации документов Архивного фонда Российской Федерации</a:t>
            </a:r>
            <a:r>
              <a:rPr lang="ru-RU" sz="1200" dirty="0">
                <a:solidFill>
                  <a:schemeClr val="tx1"/>
                </a:solidFill>
              </a:rPr>
              <a:t>, особо ценных и редких документов, входящих в состав библиотечных фондов</a:t>
            </a:r>
          </a:p>
          <a:p>
            <a:pPr algn="just"/>
            <a:r>
              <a:rPr lang="ru-RU" sz="1200" dirty="0">
                <a:solidFill>
                  <a:schemeClr val="tx1"/>
                </a:solidFill>
              </a:rPr>
              <a:t>Работы, услуги, связанные с необходимостью допуска подрядчиков, исполнителей </a:t>
            </a:r>
            <a:r>
              <a:rPr lang="ru-RU" sz="1200" b="1" dirty="0">
                <a:solidFill>
                  <a:schemeClr val="tx1"/>
                </a:solidFill>
              </a:rPr>
              <a:t>к учетным базам данных музеев, архивов, библиотек, к хранилищам (депозитариям) музея, библиотеки</a:t>
            </a:r>
            <a:r>
              <a:rPr lang="ru-RU" sz="1200" dirty="0">
                <a:solidFill>
                  <a:schemeClr val="tx1"/>
                </a:solidFill>
              </a:rPr>
              <a:t>, к системам обеспечения безопасности и (или) сохранности музейных предметов и музейных коллекций, архивных документов, библиотечного фонда</a:t>
            </a:r>
          </a:p>
          <a:p>
            <a:endParaRPr lang="ru-RU" sz="1200" dirty="0">
              <a:solidFill>
                <a:schemeClr val="tx1"/>
              </a:solidFill>
            </a:endParaRPr>
          </a:p>
          <a:p>
            <a:endParaRPr lang="ru-RU" sz="1200" dirty="0" smtClean="0">
              <a:solidFill>
                <a:schemeClr val="tx1"/>
              </a:solidFill>
            </a:endParaRPr>
          </a:p>
          <a:p>
            <a:pPr marL="114300" indent="0">
              <a:buNone/>
            </a:pPr>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1680899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200" b="1" dirty="0" smtClean="0">
                <a:solidFill>
                  <a:schemeClr val="tx1"/>
                </a:solidFill>
              </a:rPr>
              <a:t>2)</a:t>
            </a:r>
            <a:r>
              <a:rPr lang="ru-RU" sz="1200" dirty="0">
                <a:solidFill>
                  <a:schemeClr val="tx1"/>
                </a:solidFill>
              </a:rPr>
              <a:t> </a:t>
            </a:r>
            <a:r>
              <a:rPr lang="ru-RU" sz="1200" b="1" u="sng" dirty="0" smtClean="0">
                <a:solidFill>
                  <a:schemeClr val="tx1"/>
                </a:solidFill>
              </a:rPr>
              <a:t>в </a:t>
            </a:r>
            <a:r>
              <a:rPr lang="ru-RU" sz="1200" b="1" u="sng" dirty="0">
                <a:solidFill>
                  <a:schemeClr val="tx1"/>
                </a:solidFill>
              </a:rPr>
              <a:t>сфере градостроительной </a:t>
            </a:r>
            <a:r>
              <a:rPr lang="ru-RU" sz="1200" b="1" u="sng" dirty="0" smtClean="0">
                <a:solidFill>
                  <a:schemeClr val="tx1"/>
                </a:solidFill>
              </a:rPr>
              <a:t>деятельности</a:t>
            </a:r>
            <a:r>
              <a:rPr lang="ru-RU" sz="1200" dirty="0" smtClean="0">
                <a:solidFill>
                  <a:schemeClr val="tx1"/>
                </a:solidFill>
              </a:rPr>
              <a:t>:</a:t>
            </a:r>
          </a:p>
          <a:p>
            <a:pPr marL="114300" indent="0" algn="just">
              <a:buNone/>
            </a:pPr>
            <a:r>
              <a:rPr lang="ru-RU" sz="1100" dirty="0">
                <a:solidFill>
                  <a:schemeClr val="tx1"/>
                </a:solidFill>
              </a:rPr>
              <a:t> </a:t>
            </a:r>
            <a:r>
              <a:rPr lang="ru-RU" sz="1100" dirty="0" smtClean="0">
                <a:solidFill>
                  <a:schemeClr val="tx1"/>
                </a:solidFill>
              </a:rPr>
              <a:t>▪ Работы </a:t>
            </a:r>
            <a:r>
              <a:rPr lang="ru-RU" sz="1100" b="1" dirty="0">
                <a:solidFill>
                  <a:schemeClr val="tx1"/>
                </a:solidFill>
              </a:rPr>
              <a:t>по подготовке проектной документации и (или) выполнению инженерных изысканий </a:t>
            </a:r>
            <a:r>
              <a:rPr lang="ru-RU" sz="1100" dirty="0">
                <a:solidFill>
                  <a:schemeClr val="tx1"/>
                </a:solidFill>
              </a:rPr>
              <a:t>в соответствии с законодательством о градостроительной </a:t>
            </a:r>
            <a:r>
              <a:rPr lang="ru-RU" sz="1100" dirty="0" smtClean="0">
                <a:solidFill>
                  <a:schemeClr val="tx1"/>
                </a:solidFill>
              </a:rPr>
              <a:t>деятельности</a:t>
            </a:r>
            <a:endParaRPr lang="ru-RU" sz="1100" dirty="0">
              <a:solidFill>
                <a:schemeClr val="tx1"/>
              </a:solidFill>
            </a:endParaRPr>
          </a:p>
          <a:p>
            <a:pPr marL="114300" indent="0" algn="just">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строительству, реконструкции объекта капитального строительства</a:t>
            </a:r>
            <a:r>
              <a:rPr lang="ru-RU" sz="1100" dirty="0">
                <a:solidFill>
                  <a:schemeClr val="tx1"/>
                </a:solidFill>
              </a:rPr>
              <a:t>, за исключением линейного </a:t>
            </a:r>
            <a:r>
              <a:rPr lang="ru-RU" sz="1100" dirty="0" smtClean="0">
                <a:solidFill>
                  <a:schemeClr val="tx1"/>
                </a:solidFill>
              </a:rPr>
              <a:t>объекта</a:t>
            </a:r>
            <a:endParaRPr lang="ru-RU" sz="1100" dirty="0">
              <a:solidFill>
                <a:schemeClr val="tx1"/>
              </a:solidFill>
            </a:endParaRPr>
          </a:p>
          <a:p>
            <a:pPr marL="114300" indent="0" algn="just">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строительству, реконструкции линейного объекта</a:t>
            </a:r>
            <a:r>
              <a:rPr lang="ru-RU" sz="1100" dirty="0">
                <a:solidFill>
                  <a:schemeClr val="tx1"/>
                </a:solidFill>
              </a:rPr>
              <a:t>, за исключением </a:t>
            </a:r>
            <a:r>
              <a:rPr lang="ru-RU" sz="1100" dirty="0" smtClean="0">
                <a:solidFill>
                  <a:schemeClr val="tx1"/>
                </a:solidFill>
              </a:rPr>
              <a:t>работ </a:t>
            </a:r>
            <a:r>
              <a:rPr lang="ru-RU" sz="1100" dirty="0">
                <a:solidFill>
                  <a:schemeClr val="tx1"/>
                </a:solidFill>
              </a:rPr>
              <a:t>по строительству, реконструкции  </a:t>
            </a:r>
            <a:r>
              <a:rPr lang="ru-RU" sz="1100" dirty="0" smtClean="0">
                <a:solidFill>
                  <a:schemeClr val="tx1"/>
                </a:solidFill>
              </a:rPr>
              <a:t>автомобильной </a:t>
            </a:r>
            <a:r>
              <a:rPr lang="ru-RU" sz="1100" dirty="0">
                <a:solidFill>
                  <a:schemeClr val="tx1"/>
                </a:solidFill>
              </a:rPr>
              <a:t>дороги</a:t>
            </a:r>
          </a:p>
          <a:p>
            <a:pPr marL="114300" indent="0" algn="just">
              <a:buNone/>
            </a:pPr>
            <a:r>
              <a:rPr lang="ru-RU" sz="1100" dirty="0">
                <a:solidFill>
                  <a:schemeClr val="tx1"/>
                </a:solidFill>
              </a:rPr>
              <a:t> ▪ </a:t>
            </a:r>
            <a:r>
              <a:rPr lang="ru-RU" sz="1100" dirty="0" smtClean="0">
                <a:solidFill>
                  <a:schemeClr val="tx1"/>
                </a:solidFill>
              </a:rPr>
              <a:t> Работы </a:t>
            </a:r>
            <a:r>
              <a:rPr lang="ru-RU" sz="1100" b="1" dirty="0">
                <a:solidFill>
                  <a:schemeClr val="tx1"/>
                </a:solidFill>
              </a:rPr>
              <a:t>по строительству некапитального строения, сооружения (строений, сооружений), благоустройству территории</a:t>
            </a:r>
          </a:p>
          <a:p>
            <a:pPr marL="114300" indent="0" algn="just">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капитальному ремонту объекта капитального строительства </a:t>
            </a:r>
            <a:r>
              <a:rPr lang="ru-RU" sz="1100" dirty="0">
                <a:solidFill>
                  <a:schemeClr val="tx1"/>
                </a:solidFill>
              </a:rPr>
              <a:t>(за исключением линейного объекта)</a:t>
            </a:r>
          </a:p>
          <a:p>
            <a:pPr marL="114300" indent="0" algn="just">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капитальному ремонту линейного объекта</a:t>
            </a:r>
            <a:r>
              <a:rPr lang="ru-RU" sz="1100" dirty="0">
                <a:solidFill>
                  <a:schemeClr val="tx1"/>
                </a:solidFill>
              </a:rPr>
              <a:t>, за исключением </a:t>
            </a:r>
            <a:r>
              <a:rPr lang="ru-RU" sz="1100" dirty="0" smtClean="0">
                <a:solidFill>
                  <a:schemeClr val="tx1"/>
                </a:solidFill>
              </a:rPr>
              <a:t>работ по </a:t>
            </a:r>
            <a:r>
              <a:rPr lang="ru-RU" sz="1100" dirty="0">
                <a:solidFill>
                  <a:schemeClr val="tx1"/>
                </a:solidFill>
              </a:rPr>
              <a:t>капитальному ремонту автомобильной дороги</a:t>
            </a:r>
          </a:p>
          <a:p>
            <a:pPr marL="114300" indent="0" algn="just">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сносу объекта капитального строительства (в том числе линейного объекта)</a:t>
            </a:r>
          </a:p>
          <a:p>
            <a:pPr marL="114300" indent="0" algn="just">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строительству, реконструкции особо опасных, технически сложных, уникальных объектов капитального строительства</a:t>
            </a:r>
          </a:p>
          <a:p>
            <a:pPr marL="114300" indent="0" algn="just">
              <a:buNone/>
            </a:pPr>
            <a:r>
              <a:rPr lang="ru-RU" sz="1100" dirty="0">
                <a:solidFill>
                  <a:schemeClr val="tx1"/>
                </a:solidFill>
              </a:rPr>
              <a:t> ▪ </a:t>
            </a:r>
            <a:r>
              <a:rPr lang="ru-RU" sz="1100" dirty="0" smtClean="0">
                <a:solidFill>
                  <a:schemeClr val="tx1"/>
                </a:solidFill>
              </a:rPr>
              <a:t>Услуги </a:t>
            </a:r>
            <a:r>
              <a:rPr lang="ru-RU" sz="1100" b="1" dirty="0">
                <a:solidFill>
                  <a:schemeClr val="tx1"/>
                </a:solidFill>
              </a:rPr>
              <a:t>по техническому обслуживанию зданий, сооружений</a:t>
            </a:r>
          </a:p>
          <a:p>
            <a:pPr marL="114300" indent="0" algn="just">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текущему ремонту зданий, сооружений</a:t>
            </a:r>
          </a:p>
          <a:p>
            <a:pPr marL="114300" indent="0" algn="just">
              <a:buNone/>
            </a:pPr>
            <a:r>
              <a:rPr lang="ru-RU" sz="1100" dirty="0">
                <a:solidFill>
                  <a:schemeClr val="tx1"/>
                </a:solidFill>
              </a:rPr>
              <a:t> ▪ </a:t>
            </a:r>
            <a:r>
              <a:rPr lang="ru-RU" sz="1100" dirty="0" smtClean="0">
                <a:solidFill>
                  <a:schemeClr val="tx1"/>
                </a:solidFill>
              </a:rPr>
              <a:t> Услуги </a:t>
            </a:r>
            <a:r>
              <a:rPr lang="ru-RU" sz="1100" b="1" dirty="0">
                <a:solidFill>
                  <a:schemeClr val="tx1"/>
                </a:solidFill>
              </a:rPr>
              <a:t>по проведению обязательного публичного технологического и ценового аудита крупных инвестиционных проектов с государственным участием </a:t>
            </a:r>
            <a:r>
              <a:rPr lang="ru-RU" sz="1100" dirty="0">
                <a:solidFill>
                  <a:schemeClr val="tx1"/>
                </a:solidFill>
              </a:rPr>
              <a:t>(далее - инвестиционные проекты) в отношении объектов капитального строительства, финансирование строительства, реконструкции или технического перевооружения которых планируется осуществлять полностью или частично за счет средств федерального бюджета с использованием механизма федеральной адресной инвестиционной программы</a:t>
            </a:r>
          </a:p>
          <a:p>
            <a:pPr marL="114300" indent="0">
              <a:buNone/>
            </a:pPr>
            <a:endParaRPr lang="ru-RU" sz="1200" dirty="0">
              <a:solidFill>
                <a:schemeClr val="tx1"/>
              </a:solidFill>
            </a:endParaRPr>
          </a:p>
          <a:p>
            <a:pPr marL="114300" indent="0">
              <a:buNone/>
            </a:pPr>
            <a:endParaRPr lang="ru-RU" sz="1200" dirty="0" smtClean="0">
              <a:solidFill>
                <a:schemeClr val="tx1"/>
              </a:solidFill>
            </a:endParaRPr>
          </a:p>
          <a:p>
            <a:pPr marL="114300" indent="0">
              <a:buNone/>
            </a:pPr>
            <a:r>
              <a:rPr lang="ru-RU" sz="1200" dirty="0" smtClean="0">
                <a:solidFill>
                  <a:schemeClr val="tx1"/>
                </a:solidFill>
              </a:rPr>
              <a:t> </a:t>
            </a:r>
            <a:endParaRPr lang="ru-RU" sz="1200" dirty="0">
              <a:solidFill>
                <a:schemeClr val="tx1"/>
              </a:solidFill>
            </a:endParaRPr>
          </a:p>
        </p:txBody>
      </p:sp>
    </p:spTree>
    <p:extLst>
      <p:ext uri="{BB962C8B-B14F-4D97-AF65-F5344CB8AC3E}">
        <p14:creationId xmlns:p14="http://schemas.microsoft.com/office/powerpoint/2010/main" val="812561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400" b="1" dirty="0">
                <a:solidFill>
                  <a:schemeClr val="tx1"/>
                </a:solidFill>
              </a:rPr>
              <a:t>Ст. 1 </a:t>
            </a:r>
            <a:r>
              <a:rPr lang="ru-RU" sz="1400" b="1" dirty="0" err="1" smtClean="0">
                <a:solidFill>
                  <a:schemeClr val="tx1"/>
                </a:solidFill>
              </a:rPr>
              <a:t>ГрК</a:t>
            </a:r>
            <a:r>
              <a:rPr lang="ru-RU" sz="1400" b="1" dirty="0" smtClean="0">
                <a:solidFill>
                  <a:schemeClr val="tx1"/>
                </a:solidFill>
              </a:rPr>
              <a:t> РФ Понятийный аппарат </a:t>
            </a:r>
          </a:p>
          <a:p>
            <a:pPr marL="114300" indent="0">
              <a:buNone/>
            </a:pPr>
            <a:endParaRPr lang="ru-RU" sz="1400" b="1" dirty="0">
              <a:solidFill>
                <a:schemeClr val="tx1"/>
              </a:solidFill>
            </a:endParaRPr>
          </a:p>
          <a:p>
            <a:pPr algn="just"/>
            <a:r>
              <a:rPr lang="ru-RU" sz="1400" b="1" dirty="0" smtClean="0">
                <a:solidFill>
                  <a:schemeClr val="tx1"/>
                </a:solidFill>
              </a:rPr>
              <a:t>Объект </a:t>
            </a:r>
            <a:r>
              <a:rPr lang="ru-RU" sz="1400" b="1" dirty="0">
                <a:solidFill>
                  <a:schemeClr val="tx1"/>
                </a:solidFill>
              </a:rPr>
              <a:t>капитального строительства </a:t>
            </a:r>
            <a:r>
              <a:rPr lang="ru-RU" sz="1400" dirty="0">
                <a:solidFill>
                  <a:schemeClr val="tx1"/>
                </a:solidFill>
              </a:rPr>
              <a:t>- здание, строение, сооружение, объекты, строительство которых не завершено (далее - объекты незавершенного строительства), за исключением некапитальных строений, сооружений и неотделимых улучшений земельного участка (замощение, покрытие и другие);</a:t>
            </a:r>
          </a:p>
          <a:p>
            <a:pPr algn="just"/>
            <a:endParaRPr lang="ru-RU" sz="1400" dirty="0" smtClean="0">
              <a:solidFill>
                <a:schemeClr val="tx1"/>
              </a:solidFill>
            </a:endParaRPr>
          </a:p>
          <a:p>
            <a:pPr algn="just"/>
            <a:r>
              <a:rPr lang="ru-RU" sz="1400" b="1" dirty="0">
                <a:solidFill>
                  <a:schemeClr val="tx1"/>
                </a:solidFill>
              </a:rPr>
              <a:t>Л</a:t>
            </a:r>
            <a:r>
              <a:rPr lang="ru-RU" sz="1400" b="1" dirty="0" smtClean="0">
                <a:solidFill>
                  <a:schemeClr val="tx1"/>
                </a:solidFill>
              </a:rPr>
              <a:t>инейные </a:t>
            </a:r>
            <a:r>
              <a:rPr lang="ru-RU" sz="1400" b="1" dirty="0">
                <a:solidFill>
                  <a:schemeClr val="tx1"/>
                </a:solidFill>
              </a:rPr>
              <a:t>объекты </a:t>
            </a:r>
            <a:r>
              <a:rPr lang="ru-RU" sz="1400" dirty="0">
                <a:solidFill>
                  <a:schemeClr val="tx1"/>
                </a:solidFill>
              </a:rPr>
              <a:t>- линии электропередачи, линии связи (в том числе линейно-кабельные сооружения), трубопроводы, автомобильные дороги, железнодорожные линии и другие подобные </a:t>
            </a:r>
            <a:r>
              <a:rPr lang="ru-RU" sz="1400" dirty="0" smtClean="0">
                <a:solidFill>
                  <a:schemeClr val="tx1"/>
                </a:solidFill>
              </a:rPr>
              <a:t>сооружения</a:t>
            </a:r>
          </a:p>
          <a:p>
            <a:pPr algn="just"/>
            <a:endParaRPr lang="ru-RU" sz="1400" dirty="0">
              <a:solidFill>
                <a:schemeClr val="tx1"/>
              </a:solidFill>
            </a:endParaRPr>
          </a:p>
          <a:p>
            <a:pPr algn="just"/>
            <a:r>
              <a:rPr lang="ru-RU" sz="1400" b="1" dirty="0">
                <a:solidFill>
                  <a:schemeClr val="tx1"/>
                </a:solidFill>
              </a:rPr>
              <a:t>Н</a:t>
            </a:r>
            <a:r>
              <a:rPr lang="ru-RU" sz="1400" b="1" dirty="0" smtClean="0">
                <a:solidFill>
                  <a:schemeClr val="tx1"/>
                </a:solidFill>
              </a:rPr>
              <a:t>екапитальные </a:t>
            </a:r>
            <a:r>
              <a:rPr lang="ru-RU" sz="1400" b="1" dirty="0">
                <a:solidFill>
                  <a:schemeClr val="tx1"/>
                </a:solidFill>
              </a:rPr>
              <a:t>строения, сооружения </a:t>
            </a:r>
            <a:r>
              <a:rPr lang="ru-RU" sz="1400" dirty="0">
                <a:solidFill>
                  <a:schemeClr val="tx1"/>
                </a:solidFill>
              </a:rPr>
              <a:t>- строения, сооружения, которые не имеют прочной связи с землей и конструктивные характеристики которых позволяют осуществить их перемещение и (или) демонтаж и последующую сборку без несоразмерного ущерба назначению и без изменения основных характеристик строений, сооружений (в том числе киосков, навесов и других подобных строений, сооружений</a:t>
            </a:r>
            <a:r>
              <a:rPr lang="ru-RU" sz="1400" dirty="0" smtClean="0">
                <a:solidFill>
                  <a:schemeClr val="tx1"/>
                </a:solidFill>
              </a:rPr>
              <a:t>)</a:t>
            </a:r>
          </a:p>
          <a:p>
            <a:endParaRPr lang="ru-RU" sz="1400" dirty="0" smtClean="0">
              <a:solidFill>
                <a:schemeClr val="tx1"/>
              </a:solidFill>
            </a:endParaRPr>
          </a:p>
          <a:p>
            <a:endParaRPr lang="ru-RU" sz="1400" dirty="0">
              <a:solidFill>
                <a:schemeClr val="tx1"/>
              </a:solidFill>
            </a:endParaRPr>
          </a:p>
          <a:p>
            <a:pPr marL="114300" indent="0">
              <a:buNone/>
            </a:pPr>
            <a:endParaRPr lang="ru-RU" sz="1200" dirty="0" smtClean="0">
              <a:solidFill>
                <a:schemeClr val="tx1"/>
              </a:solidFill>
            </a:endParaRPr>
          </a:p>
          <a:p>
            <a:pPr marL="114300" indent="0">
              <a:buNone/>
            </a:pPr>
            <a:r>
              <a:rPr lang="ru-RU" sz="1200" dirty="0" smtClean="0">
                <a:solidFill>
                  <a:schemeClr val="tx1"/>
                </a:solidFill>
              </a:rPr>
              <a:t> </a:t>
            </a:r>
            <a:endParaRPr lang="ru-RU" sz="1200" dirty="0">
              <a:solidFill>
                <a:schemeClr val="tx1"/>
              </a:solidFill>
            </a:endParaRPr>
          </a:p>
        </p:txBody>
      </p:sp>
    </p:spTree>
    <p:extLst>
      <p:ext uri="{BB962C8B-B14F-4D97-AF65-F5344CB8AC3E}">
        <p14:creationId xmlns:p14="http://schemas.microsoft.com/office/powerpoint/2010/main" val="1519059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93A299">
                    <a:lumMod val="75000"/>
                  </a:srgbClr>
                </a:solidFill>
              </a:rPr>
              <a:t>Постановление Правительства РФ от 29.12.2021 N 2571 </a:t>
            </a:r>
            <a:endParaRPr lang="ru-RU" dirty="0"/>
          </a:p>
        </p:txBody>
      </p:sp>
      <p:sp>
        <p:nvSpPr>
          <p:cNvPr id="3" name="Объект 2"/>
          <p:cNvSpPr>
            <a:spLocks noGrp="1"/>
          </p:cNvSpPr>
          <p:nvPr>
            <p:ph idx="1"/>
          </p:nvPr>
        </p:nvSpPr>
        <p:spPr>
          <a:xfrm>
            <a:off x="467544" y="1772816"/>
            <a:ext cx="8229600" cy="4373563"/>
          </a:xfrm>
        </p:spPr>
        <p:txBody>
          <a:bodyPr>
            <a:normAutofit fontScale="55000" lnSpcReduction="20000"/>
          </a:bodyPr>
          <a:lstStyle/>
          <a:p>
            <a:pPr algn="just">
              <a:spcAft>
                <a:spcPts val="600"/>
              </a:spcAft>
            </a:pPr>
            <a:r>
              <a:rPr lang="ru-RU" b="1" dirty="0" smtClean="0">
                <a:solidFill>
                  <a:schemeClr val="tx1"/>
                </a:solidFill>
              </a:rPr>
              <a:t>К </a:t>
            </a:r>
            <a:r>
              <a:rPr lang="ru-RU" b="1" dirty="0">
                <a:solidFill>
                  <a:schemeClr val="tx1"/>
                </a:solidFill>
              </a:rPr>
              <a:t>особо опасным и технически сложным объектам </a:t>
            </a:r>
            <a:r>
              <a:rPr lang="ru-RU" b="1" dirty="0" smtClean="0">
                <a:solidFill>
                  <a:schemeClr val="tx1"/>
                </a:solidFill>
              </a:rPr>
              <a:t>относятся (ст.48.1. </a:t>
            </a:r>
            <a:r>
              <a:rPr lang="ru-RU" b="1" dirty="0" err="1" smtClean="0">
                <a:solidFill>
                  <a:schemeClr val="tx1"/>
                </a:solidFill>
              </a:rPr>
              <a:t>ГрК.РФ</a:t>
            </a:r>
            <a:r>
              <a:rPr lang="ru-RU" b="1" dirty="0" smtClean="0">
                <a:solidFill>
                  <a:schemeClr val="tx1"/>
                </a:solidFill>
              </a:rPr>
              <a:t>):</a:t>
            </a:r>
            <a:endParaRPr lang="ru-RU" b="1" dirty="0">
              <a:solidFill>
                <a:schemeClr val="tx1"/>
              </a:solidFill>
            </a:endParaRPr>
          </a:p>
          <a:p>
            <a:pPr algn="just">
              <a:spcAft>
                <a:spcPts val="600"/>
              </a:spcAft>
            </a:pPr>
            <a:r>
              <a:rPr lang="ru-RU" dirty="0" smtClean="0">
                <a:solidFill>
                  <a:schemeClr val="tx1"/>
                </a:solidFill>
              </a:rPr>
              <a:t>объекты использования атомной энергии ( в том числе ядерные установки, пункты хранения ядерных материалов и радиоактивных веществ, пункты хранения радиоактивных отходов);  </a:t>
            </a:r>
          </a:p>
          <a:p>
            <a:pPr algn="just">
              <a:spcAft>
                <a:spcPts val="600"/>
              </a:spcAft>
            </a:pPr>
            <a:r>
              <a:rPr lang="ru-RU" dirty="0" smtClean="0">
                <a:solidFill>
                  <a:schemeClr val="tx1"/>
                </a:solidFill>
              </a:rPr>
              <a:t>гидротехнические </a:t>
            </a:r>
            <a:r>
              <a:rPr lang="ru-RU" dirty="0">
                <a:solidFill>
                  <a:schemeClr val="tx1"/>
                </a:solidFill>
              </a:rPr>
              <a:t>сооружения первого и второго </a:t>
            </a:r>
            <a:r>
              <a:rPr lang="ru-RU" dirty="0" smtClean="0">
                <a:solidFill>
                  <a:schemeClr val="tx1"/>
                </a:solidFill>
              </a:rPr>
              <a:t>классов (в соответствии </a:t>
            </a:r>
            <a:r>
              <a:rPr lang="ru-RU" dirty="0">
                <a:solidFill>
                  <a:schemeClr val="tx1"/>
                </a:solidFill>
              </a:rPr>
              <a:t>с </a:t>
            </a:r>
            <a:r>
              <a:rPr lang="ru-RU" dirty="0" smtClean="0">
                <a:solidFill>
                  <a:schemeClr val="tx1"/>
                </a:solidFill>
              </a:rPr>
              <a:t>постановлением Правительства Российской Федерации от </a:t>
            </a:r>
            <a:r>
              <a:rPr lang="ru-RU" dirty="0">
                <a:solidFill>
                  <a:schemeClr val="tx1"/>
                </a:solidFill>
              </a:rPr>
              <a:t>5 октября 2020 г. N </a:t>
            </a:r>
            <a:r>
              <a:rPr lang="ru-RU" dirty="0" smtClean="0">
                <a:solidFill>
                  <a:schemeClr val="tx1"/>
                </a:solidFill>
              </a:rPr>
              <a:t>1607 «Об </a:t>
            </a:r>
            <a:r>
              <a:rPr lang="ru-RU" dirty="0">
                <a:solidFill>
                  <a:schemeClr val="tx1"/>
                </a:solidFill>
              </a:rPr>
              <a:t>утверждении критериев классификации гидротехнических </a:t>
            </a:r>
            <a:r>
              <a:rPr lang="ru-RU" dirty="0" smtClean="0">
                <a:solidFill>
                  <a:schemeClr val="tx1"/>
                </a:solidFill>
              </a:rPr>
              <a:t>сооружений»)</a:t>
            </a:r>
            <a:endParaRPr lang="ru-RU" dirty="0">
              <a:solidFill>
                <a:schemeClr val="tx1"/>
              </a:solidFill>
              <a:hlinkClick r:id="rId2"/>
            </a:endParaRPr>
          </a:p>
          <a:p>
            <a:pPr algn="just">
              <a:spcAft>
                <a:spcPts val="600"/>
              </a:spcAft>
            </a:pPr>
            <a:r>
              <a:rPr lang="ru-RU" dirty="0" smtClean="0">
                <a:solidFill>
                  <a:schemeClr val="tx1"/>
                </a:solidFill>
              </a:rPr>
              <a:t>сооружения </a:t>
            </a:r>
            <a:r>
              <a:rPr lang="ru-RU" dirty="0">
                <a:solidFill>
                  <a:schemeClr val="tx1"/>
                </a:solidFill>
              </a:rPr>
              <a:t>связи, являющиеся особо опасными, технически сложными в соответствии с </a:t>
            </a:r>
            <a:r>
              <a:rPr lang="ru-RU" dirty="0" smtClean="0">
                <a:solidFill>
                  <a:schemeClr val="tx1"/>
                </a:solidFill>
              </a:rPr>
              <a:t>Федеральным законом </a:t>
            </a:r>
            <a:r>
              <a:rPr lang="ru-RU" dirty="0">
                <a:solidFill>
                  <a:schemeClr val="tx1"/>
                </a:solidFill>
              </a:rPr>
              <a:t>от 07.07.2003 N </a:t>
            </a:r>
            <a:r>
              <a:rPr lang="ru-RU" dirty="0" smtClean="0">
                <a:solidFill>
                  <a:schemeClr val="tx1"/>
                </a:solidFill>
              </a:rPr>
              <a:t>126-ФЗ «О связи» (сооружения </a:t>
            </a:r>
            <a:r>
              <a:rPr lang="ru-RU" dirty="0">
                <a:solidFill>
                  <a:schemeClr val="tx1"/>
                </a:solidFill>
              </a:rPr>
              <a:t>связи, проектной документацией которых предусмотрены такие характеристики, как высота от семидесяти пяти до ста метров и (или) заглубление подземной части (полностью или частично) ниже планировочной отметки земли от пяти до десяти </a:t>
            </a:r>
            <a:r>
              <a:rPr lang="ru-RU" dirty="0" smtClean="0">
                <a:solidFill>
                  <a:schemeClr val="tx1"/>
                </a:solidFill>
              </a:rPr>
              <a:t>метров)</a:t>
            </a:r>
            <a:endParaRPr lang="ru-RU" dirty="0">
              <a:solidFill>
                <a:schemeClr val="tx1"/>
              </a:solidFill>
            </a:endParaRPr>
          </a:p>
          <a:p>
            <a:pPr algn="just">
              <a:spcAft>
                <a:spcPts val="600"/>
              </a:spcAft>
            </a:pPr>
            <a:r>
              <a:rPr lang="ru-RU" dirty="0" smtClean="0">
                <a:solidFill>
                  <a:schemeClr val="tx1"/>
                </a:solidFill>
              </a:rPr>
              <a:t>линии </a:t>
            </a:r>
            <a:r>
              <a:rPr lang="ru-RU" dirty="0">
                <a:solidFill>
                  <a:schemeClr val="tx1"/>
                </a:solidFill>
              </a:rPr>
              <a:t>электропередачи и иные объекты электросетевого хозяйства напряжением 330 киловольт и более;</a:t>
            </a:r>
          </a:p>
          <a:p>
            <a:pPr algn="just">
              <a:spcAft>
                <a:spcPts val="600"/>
              </a:spcAft>
            </a:pPr>
            <a:r>
              <a:rPr lang="ru-RU" dirty="0" smtClean="0">
                <a:solidFill>
                  <a:schemeClr val="tx1"/>
                </a:solidFill>
              </a:rPr>
              <a:t>объекты космической инфраструктуры (космодромы; стартовые </a:t>
            </a:r>
            <a:r>
              <a:rPr lang="ru-RU" dirty="0">
                <a:solidFill>
                  <a:schemeClr val="tx1"/>
                </a:solidFill>
              </a:rPr>
              <a:t>комплексы и пусковые установки</a:t>
            </a:r>
            <a:r>
              <a:rPr lang="ru-RU" dirty="0" smtClean="0">
                <a:solidFill>
                  <a:schemeClr val="tx1"/>
                </a:solidFill>
              </a:rPr>
              <a:t>; командно-измерительные </a:t>
            </a:r>
            <a:r>
              <a:rPr lang="ru-RU" dirty="0">
                <a:solidFill>
                  <a:schemeClr val="tx1"/>
                </a:solidFill>
              </a:rPr>
              <a:t>комплексы</a:t>
            </a:r>
            <a:r>
              <a:rPr lang="ru-RU" dirty="0" smtClean="0">
                <a:solidFill>
                  <a:schemeClr val="tx1"/>
                </a:solidFill>
              </a:rPr>
              <a:t>; центры </a:t>
            </a:r>
            <a:r>
              <a:rPr lang="ru-RU" dirty="0">
                <a:solidFill>
                  <a:schemeClr val="tx1"/>
                </a:solidFill>
              </a:rPr>
              <a:t>и пункты управления полетами космических </a:t>
            </a:r>
            <a:r>
              <a:rPr lang="ru-RU" dirty="0" smtClean="0">
                <a:solidFill>
                  <a:schemeClr val="tx1"/>
                </a:solidFill>
              </a:rPr>
              <a:t>объектов; пункты </a:t>
            </a:r>
            <a:r>
              <a:rPr lang="ru-RU" dirty="0">
                <a:solidFill>
                  <a:schemeClr val="tx1"/>
                </a:solidFill>
              </a:rPr>
              <a:t>приема, хранения и обработки </a:t>
            </a:r>
            <a:r>
              <a:rPr lang="ru-RU" dirty="0" smtClean="0">
                <a:solidFill>
                  <a:schemeClr val="tx1"/>
                </a:solidFill>
              </a:rPr>
              <a:t>информации; базы </a:t>
            </a:r>
            <a:r>
              <a:rPr lang="ru-RU" dirty="0">
                <a:solidFill>
                  <a:schemeClr val="tx1"/>
                </a:solidFill>
              </a:rPr>
              <a:t>хранения космической техники</a:t>
            </a:r>
            <a:r>
              <a:rPr lang="ru-RU" dirty="0" smtClean="0">
                <a:solidFill>
                  <a:schemeClr val="tx1"/>
                </a:solidFill>
              </a:rPr>
              <a:t>; районы </a:t>
            </a:r>
            <a:r>
              <a:rPr lang="ru-RU" dirty="0">
                <a:solidFill>
                  <a:schemeClr val="tx1"/>
                </a:solidFill>
              </a:rPr>
              <a:t>падения отделяющихся частей космических </a:t>
            </a:r>
            <a:r>
              <a:rPr lang="ru-RU" dirty="0" smtClean="0">
                <a:solidFill>
                  <a:schemeClr val="tx1"/>
                </a:solidFill>
              </a:rPr>
              <a:t>объектов; полигоны </a:t>
            </a:r>
            <a:r>
              <a:rPr lang="ru-RU" dirty="0">
                <a:solidFill>
                  <a:schemeClr val="tx1"/>
                </a:solidFill>
              </a:rPr>
              <a:t>посадки космических объектов и взлетно-посадочные полосы</a:t>
            </a:r>
            <a:r>
              <a:rPr lang="ru-RU" dirty="0" smtClean="0">
                <a:solidFill>
                  <a:schemeClr val="tx1"/>
                </a:solidFill>
              </a:rPr>
              <a:t>; объекты </a:t>
            </a:r>
            <a:r>
              <a:rPr lang="ru-RU" dirty="0">
                <a:solidFill>
                  <a:schemeClr val="tx1"/>
                </a:solidFill>
              </a:rPr>
              <a:t>экспериментальной базы для отработки космической техники</a:t>
            </a:r>
            <a:r>
              <a:rPr lang="ru-RU" dirty="0" smtClean="0">
                <a:solidFill>
                  <a:schemeClr val="tx1"/>
                </a:solidFill>
              </a:rPr>
              <a:t>; центры </a:t>
            </a:r>
            <a:r>
              <a:rPr lang="ru-RU" dirty="0">
                <a:solidFill>
                  <a:schemeClr val="tx1"/>
                </a:solidFill>
              </a:rPr>
              <a:t>и оборудование для подготовки космонавтов</a:t>
            </a:r>
            <a:r>
              <a:rPr lang="ru-RU" dirty="0" smtClean="0">
                <a:solidFill>
                  <a:schemeClr val="tx1"/>
                </a:solidFill>
              </a:rPr>
              <a:t>; другие </a:t>
            </a:r>
            <a:r>
              <a:rPr lang="ru-RU" dirty="0">
                <a:solidFill>
                  <a:schemeClr val="tx1"/>
                </a:solidFill>
              </a:rPr>
              <a:t>наземные сооружения и </a:t>
            </a:r>
            <a:r>
              <a:rPr lang="ru-RU" dirty="0" smtClean="0">
                <a:solidFill>
                  <a:schemeClr val="tx1"/>
                </a:solidFill>
              </a:rPr>
              <a:t>техника, используемые </a:t>
            </a:r>
            <a:r>
              <a:rPr lang="ru-RU" dirty="0">
                <a:solidFill>
                  <a:schemeClr val="tx1"/>
                </a:solidFill>
              </a:rPr>
              <a:t>при осуществлении космической </a:t>
            </a:r>
            <a:r>
              <a:rPr lang="ru-RU" dirty="0" smtClean="0">
                <a:solidFill>
                  <a:schemeClr val="tx1"/>
                </a:solidFill>
              </a:rPr>
              <a:t>деятельности</a:t>
            </a:r>
            <a:r>
              <a:rPr lang="ru-RU" dirty="0">
                <a:solidFill>
                  <a:schemeClr val="tx1"/>
                </a:solidFill>
              </a:rPr>
              <a:t>)</a:t>
            </a:r>
            <a:endParaRPr lang="ru-RU" dirty="0" smtClean="0">
              <a:solidFill>
                <a:schemeClr val="tx1"/>
              </a:solidFill>
            </a:endParaRPr>
          </a:p>
          <a:p>
            <a:pPr algn="just">
              <a:spcAft>
                <a:spcPts val="600"/>
              </a:spcAft>
            </a:pPr>
            <a:endParaRPr lang="ru-RU" dirty="0">
              <a:solidFill>
                <a:schemeClr val="tx1"/>
              </a:solidFill>
            </a:endParaRPr>
          </a:p>
          <a:p>
            <a:pPr algn="just">
              <a:spcAft>
                <a:spcPts val="600"/>
              </a:spcAft>
            </a:pPr>
            <a:endParaRPr lang="ru-RU" dirty="0">
              <a:solidFill>
                <a:schemeClr val="tx1"/>
              </a:solidFill>
              <a:latin typeface="Arial"/>
            </a:endParaRPr>
          </a:p>
          <a:p>
            <a:pPr>
              <a:spcAft>
                <a:spcPts val="600"/>
              </a:spcAft>
            </a:pPr>
            <a:endParaRPr lang="ru-RU" dirty="0">
              <a:solidFill>
                <a:schemeClr val="tx1"/>
              </a:solidFill>
            </a:endParaRPr>
          </a:p>
        </p:txBody>
      </p:sp>
    </p:spTree>
    <p:extLst>
      <p:ext uri="{BB962C8B-B14F-4D97-AF65-F5344CB8AC3E}">
        <p14:creationId xmlns:p14="http://schemas.microsoft.com/office/powerpoint/2010/main" val="1912956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93A299">
                    <a:lumMod val="75000"/>
                  </a:srgbClr>
                </a:solidFill>
              </a:rPr>
              <a:t>Постановление Правительства РФ от 29.12.2021 N 2571 </a:t>
            </a:r>
            <a:endParaRPr lang="ru-RU" dirty="0"/>
          </a:p>
        </p:txBody>
      </p:sp>
      <p:sp>
        <p:nvSpPr>
          <p:cNvPr id="3" name="Объект 2"/>
          <p:cNvSpPr>
            <a:spLocks noGrp="1"/>
          </p:cNvSpPr>
          <p:nvPr>
            <p:ph idx="1"/>
          </p:nvPr>
        </p:nvSpPr>
        <p:spPr/>
        <p:txBody>
          <a:bodyPr>
            <a:normAutofit lnSpcReduction="10000"/>
          </a:bodyPr>
          <a:lstStyle/>
          <a:p>
            <a:pPr lvl="0" algn="just">
              <a:spcAft>
                <a:spcPts val="600"/>
              </a:spcAft>
              <a:buClr>
                <a:srgbClr val="93A299"/>
              </a:buClr>
            </a:pPr>
            <a:r>
              <a:rPr lang="ru-RU" sz="1300" b="1" dirty="0">
                <a:solidFill>
                  <a:prstClr val="black"/>
                </a:solidFill>
              </a:rPr>
              <a:t>К особо опасным и технически сложным объектам относятся (ст.48.1. </a:t>
            </a:r>
            <a:r>
              <a:rPr lang="ru-RU" sz="1300" b="1" dirty="0" err="1">
                <a:solidFill>
                  <a:prstClr val="black"/>
                </a:solidFill>
              </a:rPr>
              <a:t>ГрК.РФ</a:t>
            </a:r>
            <a:r>
              <a:rPr lang="ru-RU" sz="1300" b="1" dirty="0">
                <a:solidFill>
                  <a:prstClr val="black"/>
                </a:solidFill>
              </a:rPr>
              <a:t>):</a:t>
            </a:r>
          </a:p>
          <a:p>
            <a:pPr lvl="0" algn="just">
              <a:buClr>
                <a:srgbClr val="93A299"/>
              </a:buClr>
            </a:pPr>
            <a:r>
              <a:rPr lang="ru-RU" sz="1050" dirty="0" smtClean="0">
                <a:solidFill>
                  <a:prstClr val="black"/>
                </a:solidFill>
              </a:rPr>
              <a:t>объекты </a:t>
            </a:r>
            <a:r>
              <a:rPr lang="ru-RU" sz="1050" dirty="0">
                <a:solidFill>
                  <a:prstClr val="black"/>
                </a:solidFill>
              </a:rPr>
              <a:t>капитального строительства инфраструктуры железнодорожного транспорта общего пользования, являющиеся особо опасными, технически сложными объектами в соответствии с </a:t>
            </a:r>
            <a:r>
              <a:rPr lang="ru-RU" sz="1050" dirty="0" smtClean="0">
                <a:solidFill>
                  <a:prstClr val="black"/>
                </a:solidFill>
              </a:rPr>
              <a:t>Федеральным законом </a:t>
            </a:r>
            <a:r>
              <a:rPr lang="ru-RU" sz="1050" dirty="0">
                <a:solidFill>
                  <a:prstClr val="black"/>
                </a:solidFill>
              </a:rPr>
              <a:t>от 10.01.2003 N 17-ФЗ «О железнодорожном транспорте в Российской Федерации» (тоннели длиной более 500 метров, мостовые переходы с опорами высотой от 50 до 100 метров, железнодорожные вокзалы расчетной вместимостью свыше 900 пассажиров, сортировочные горки с объемом переработки более 3500 вагонов в сутки, а также объекты инфраструктуры, в состав которых входят объекты, относящиеся  к особо опасным, технически сложным объектам).</a:t>
            </a:r>
          </a:p>
          <a:p>
            <a:pPr lvl="0" algn="just">
              <a:buClr>
                <a:srgbClr val="93A299"/>
              </a:buClr>
            </a:pPr>
            <a:r>
              <a:rPr lang="ru-RU" sz="1050" dirty="0">
                <a:solidFill>
                  <a:prstClr val="black"/>
                </a:solidFill>
              </a:rPr>
              <a:t>объекты инфраструктуры внеуличного транспорта;</a:t>
            </a:r>
          </a:p>
          <a:p>
            <a:pPr lvl="0" algn="just">
              <a:buClr>
                <a:srgbClr val="93A299"/>
              </a:buClr>
            </a:pPr>
            <a:r>
              <a:rPr lang="ru-RU" sz="1050" dirty="0">
                <a:solidFill>
                  <a:prstClr val="black"/>
                </a:solidFill>
              </a:rPr>
              <a:t>портовые гидротехнические сооружения, относящиеся к объектам инфраструктуры морского порта, за исключением объектов инфраструктуры морского порта, предназначенных для стоянок и обслуживания маломерных, спортивных парусных и прогулочных судов;</a:t>
            </a:r>
          </a:p>
          <a:p>
            <a:pPr lvl="0" algn="just">
              <a:buClr>
                <a:srgbClr val="93A299"/>
              </a:buClr>
            </a:pPr>
            <a:r>
              <a:rPr lang="ru-RU" sz="1050" dirty="0">
                <a:solidFill>
                  <a:prstClr val="black"/>
                </a:solidFill>
              </a:rPr>
              <a:t>тепловые электростанции мощностью 150 мегаватт и выше;</a:t>
            </a:r>
          </a:p>
          <a:p>
            <a:pPr lvl="0" algn="just">
              <a:buClr>
                <a:srgbClr val="93A299"/>
              </a:buClr>
            </a:pPr>
            <a:r>
              <a:rPr lang="ru-RU" sz="1050" dirty="0">
                <a:solidFill>
                  <a:prstClr val="black"/>
                </a:solidFill>
              </a:rPr>
              <a:t>подвесные канатные дороги;</a:t>
            </a:r>
          </a:p>
          <a:p>
            <a:pPr lvl="0" algn="just">
              <a:buClr>
                <a:srgbClr val="93A299"/>
              </a:buClr>
            </a:pPr>
            <a:r>
              <a:rPr lang="ru-RU" sz="1050" dirty="0">
                <a:solidFill>
                  <a:prstClr val="black"/>
                </a:solidFill>
              </a:rPr>
              <a:t>опасные производственные объекты, подлежащие регистрации в государственном реестре в соответствии с</a:t>
            </a:r>
            <a:r>
              <a:rPr lang="ru-RU" sz="1050" dirty="0">
                <a:solidFill>
                  <a:srgbClr val="564B3C"/>
                </a:solidFill>
              </a:rPr>
              <a:t> </a:t>
            </a:r>
            <a:r>
              <a:rPr lang="ru-RU" sz="1050" dirty="0" smtClean="0">
                <a:solidFill>
                  <a:prstClr val="black"/>
                </a:solidFill>
              </a:rPr>
              <a:t>Федеральным законом </a:t>
            </a:r>
            <a:r>
              <a:rPr lang="ru-RU" sz="1050" dirty="0">
                <a:solidFill>
                  <a:prstClr val="black"/>
                </a:solidFill>
              </a:rPr>
              <a:t>от 21.07.1997 N 116-ФЗ «О промышленной безопасности опасных производственных объектов»</a:t>
            </a:r>
          </a:p>
          <a:p>
            <a:pPr lvl="0" algn="just">
              <a:buClr>
                <a:srgbClr val="93A299"/>
              </a:buClr>
            </a:pPr>
            <a:r>
              <a:rPr lang="ru-RU" sz="1050" dirty="0">
                <a:solidFill>
                  <a:prstClr val="black"/>
                </a:solidFill>
              </a:rPr>
              <a:t>а) опасные производственные объекты I и II классов опасности, на которых получаются, используются, перерабатываются, образуются, хранятся, транспортируются, уничтожаются опасные вещества;</a:t>
            </a:r>
          </a:p>
          <a:p>
            <a:pPr lvl="0" algn="just">
              <a:buClr>
                <a:srgbClr val="93A299"/>
              </a:buClr>
            </a:pPr>
            <a:r>
              <a:rPr lang="ru-RU" sz="1050" dirty="0">
                <a:solidFill>
                  <a:prstClr val="black"/>
                </a:solidFill>
              </a:rPr>
              <a:t>б) опасные производственные объекты, на которых получаются, транспортируются, используются расплавы черных и цветных металлов, сплавы на основе этих расплавов с применением оборудования, рассчитанного на максимальное количество расплава 500 килограммов и более;</a:t>
            </a:r>
          </a:p>
          <a:p>
            <a:pPr lvl="0" algn="just">
              <a:buClr>
                <a:srgbClr val="93A299"/>
              </a:buClr>
            </a:pPr>
            <a:r>
              <a:rPr lang="ru-RU" sz="1050" dirty="0">
                <a:solidFill>
                  <a:prstClr val="black"/>
                </a:solidFill>
              </a:rPr>
              <a:t>в) опасные производственные объекты, на которых ведутся горные работы (за исключением добычи общераспространенных полезных ископаемых и разработки россыпных месторождений полезных ископаемых, осуществляемых открытым способом без применения взрывных работ), работы по обогащению полезных ископаемых.</a:t>
            </a:r>
          </a:p>
          <a:p>
            <a:pPr lvl="0" algn="just">
              <a:buClr>
                <a:srgbClr val="93A299"/>
              </a:buClr>
            </a:pPr>
            <a:endParaRPr lang="ru-RU" sz="600" dirty="0">
              <a:solidFill>
                <a:prstClr val="black"/>
              </a:solidFill>
            </a:endParaRPr>
          </a:p>
          <a:p>
            <a:endParaRPr lang="ru-RU" dirty="0"/>
          </a:p>
        </p:txBody>
      </p:sp>
    </p:spTree>
    <p:extLst>
      <p:ext uri="{BB962C8B-B14F-4D97-AF65-F5344CB8AC3E}">
        <p14:creationId xmlns:p14="http://schemas.microsoft.com/office/powerpoint/2010/main" val="1043590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93A299">
                    <a:lumMod val="75000"/>
                  </a:srgbClr>
                </a:solidFill>
              </a:rPr>
              <a:t>Постановление Правительства РФ от 29.12.2021 N 2571 </a:t>
            </a:r>
            <a:endParaRPr lang="ru-RU" dirty="0"/>
          </a:p>
        </p:txBody>
      </p:sp>
      <p:sp>
        <p:nvSpPr>
          <p:cNvPr id="3" name="Объект 2"/>
          <p:cNvSpPr>
            <a:spLocks noGrp="1"/>
          </p:cNvSpPr>
          <p:nvPr>
            <p:ph idx="1"/>
          </p:nvPr>
        </p:nvSpPr>
        <p:spPr/>
        <p:txBody>
          <a:bodyPr>
            <a:normAutofit/>
          </a:bodyPr>
          <a:lstStyle/>
          <a:p>
            <a:pPr lvl="0" algn="just">
              <a:buClr>
                <a:srgbClr val="93A299"/>
              </a:buClr>
            </a:pPr>
            <a:r>
              <a:rPr lang="ru-RU" sz="1300" b="1" dirty="0">
                <a:solidFill>
                  <a:prstClr val="black"/>
                </a:solidFill>
              </a:rPr>
              <a:t>ст.48.1. </a:t>
            </a:r>
            <a:r>
              <a:rPr lang="ru-RU" sz="1300" b="1" dirty="0" err="1">
                <a:solidFill>
                  <a:prstClr val="black"/>
                </a:solidFill>
              </a:rPr>
              <a:t>ГрК.РФ</a:t>
            </a:r>
            <a:r>
              <a:rPr lang="ru-RU" sz="1300" b="1" dirty="0">
                <a:solidFill>
                  <a:prstClr val="black"/>
                </a:solidFill>
              </a:rPr>
              <a:t> </a:t>
            </a:r>
            <a:endParaRPr lang="ru-RU" sz="1300" b="1" dirty="0" smtClean="0">
              <a:solidFill>
                <a:prstClr val="black"/>
              </a:solidFill>
            </a:endParaRPr>
          </a:p>
          <a:p>
            <a:pPr lvl="0" algn="just">
              <a:buClr>
                <a:srgbClr val="93A299"/>
              </a:buClr>
            </a:pPr>
            <a:r>
              <a:rPr lang="ru-RU" sz="1600" b="1" dirty="0" smtClean="0">
                <a:solidFill>
                  <a:prstClr val="black"/>
                </a:solidFill>
              </a:rPr>
              <a:t>К </a:t>
            </a:r>
            <a:r>
              <a:rPr lang="ru-RU" sz="1600" b="1" dirty="0">
                <a:solidFill>
                  <a:prstClr val="black"/>
                </a:solidFill>
              </a:rPr>
              <a:t>уникальным объектам относятся объекты капитального строительства (за исключением особо опасных и технически сложных объектов), в проектной документации которых предусмотрена хотя бы одна из следующих характеристик:</a:t>
            </a:r>
          </a:p>
          <a:p>
            <a:pPr lvl="0" algn="just">
              <a:buClr>
                <a:srgbClr val="93A299"/>
              </a:buClr>
            </a:pPr>
            <a:r>
              <a:rPr lang="ru-RU" sz="1600" dirty="0">
                <a:solidFill>
                  <a:prstClr val="black"/>
                </a:solidFill>
              </a:rPr>
              <a:t>высота более чем 100 метров, для ветроэнергетических установок - более чем 250 метров</a:t>
            </a:r>
            <a:r>
              <a:rPr lang="ru-RU" sz="1600" dirty="0" smtClean="0">
                <a:solidFill>
                  <a:prstClr val="black"/>
                </a:solidFill>
              </a:rPr>
              <a:t>;</a:t>
            </a:r>
          </a:p>
          <a:p>
            <a:pPr lvl="0" algn="just">
              <a:buClr>
                <a:srgbClr val="93A299"/>
              </a:buClr>
            </a:pPr>
            <a:endParaRPr lang="ru-RU" sz="1600" dirty="0">
              <a:solidFill>
                <a:prstClr val="black"/>
              </a:solidFill>
            </a:endParaRPr>
          </a:p>
          <a:p>
            <a:pPr lvl="0" algn="just">
              <a:buClr>
                <a:srgbClr val="93A299"/>
              </a:buClr>
            </a:pPr>
            <a:r>
              <a:rPr lang="ru-RU" sz="1600" dirty="0">
                <a:solidFill>
                  <a:prstClr val="black"/>
                </a:solidFill>
              </a:rPr>
              <a:t>пролеты более чем 100 метров</a:t>
            </a:r>
            <a:r>
              <a:rPr lang="ru-RU" sz="1600" dirty="0" smtClean="0">
                <a:solidFill>
                  <a:prstClr val="black"/>
                </a:solidFill>
              </a:rPr>
              <a:t>;</a:t>
            </a:r>
          </a:p>
          <a:p>
            <a:pPr lvl="0" algn="just">
              <a:buClr>
                <a:srgbClr val="93A299"/>
              </a:buClr>
            </a:pPr>
            <a:endParaRPr lang="ru-RU" sz="1600" dirty="0">
              <a:solidFill>
                <a:prstClr val="black"/>
              </a:solidFill>
            </a:endParaRPr>
          </a:p>
          <a:p>
            <a:pPr lvl="0" algn="just">
              <a:buClr>
                <a:srgbClr val="93A299"/>
              </a:buClr>
            </a:pPr>
            <a:r>
              <a:rPr lang="ru-RU" sz="1600" dirty="0">
                <a:solidFill>
                  <a:prstClr val="black"/>
                </a:solidFill>
              </a:rPr>
              <a:t>наличие консоли более чем 20 метров</a:t>
            </a:r>
            <a:r>
              <a:rPr lang="ru-RU" sz="1600" dirty="0" smtClean="0">
                <a:solidFill>
                  <a:prstClr val="black"/>
                </a:solidFill>
              </a:rPr>
              <a:t>;</a:t>
            </a:r>
          </a:p>
          <a:p>
            <a:pPr lvl="0" algn="just">
              <a:buClr>
                <a:srgbClr val="93A299"/>
              </a:buClr>
            </a:pPr>
            <a:endParaRPr lang="ru-RU" sz="1600" dirty="0">
              <a:solidFill>
                <a:prstClr val="black"/>
              </a:solidFill>
            </a:endParaRPr>
          </a:p>
          <a:p>
            <a:pPr lvl="0" algn="just">
              <a:buClr>
                <a:srgbClr val="93A299"/>
              </a:buClr>
            </a:pPr>
            <a:r>
              <a:rPr lang="ru-RU" sz="1600" dirty="0">
                <a:solidFill>
                  <a:prstClr val="black"/>
                </a:solidFill>
              </a:rPr>
              <a:t>заглубление подземной части (полностью или частично) ниже планировочной отметки земли более чем на 15 метров.</a:t>
            </a:r>
          </a:p>
          <a:p>
            <a:endParaRPr lang="ru-RU" sz="1600" dirty="0"/>
          </a:p>
        </p:txBody>
      </p:sp>
    </p:spTree>
    <p:extLst>
      <p:ext uri="{BB962C8B-B14F-4D97-AF65-F5344CB8AC3E}">
        <p14:creationId xmlns:p14="http://schemas.microsoft.com/office/powerpoint/2010/main" val="15149680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22800</TotalTime>
  <Words>5320</Words>
  <Application>Microsoft Office PowerPoint</Application>
  <PresentationFormat>Экран (4:3)</PresentationFormat>
  <Paragraphs>259</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Аптека</vt:lpstr>
      <vt:lpstr>УПРАВЛЕНИЕ ПО РЕГУЛИРОВАНИЮ                      КОНТРАКТНОЙ СИСТЕМЫ В СФЕРЕ ЗАКУПОК БЕЛГОРОДСКОЙ ОБЛАСТИ</vt:lpstr>
      <vt:lpstr>Правовое регулирование  установления требований к участникам  закупок</vt:lpstr>
      <vt:lpstr>ДОПОЛНИТЕЛЬНЫЕ Требования к участникам закупки  (ч.2 ст. 31 44-ФЗ)</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ОСОБЕННОСТИ ПРИМЕНЕНИЯ</vt:lpstr>
      <vt:lpstr>Постановление Правительства РФ от 29.12.2021 N 2571. ОСОБЕННОСТИ ПРИМЕНЕНИЯ</vt:lpstr>
      <vt:lpstr>Постановление Правительства РФ от 29.12.2021 N 2571. ОСОБЕННОСТИ ПРИМЕНЕНИЯ</vt:lpstr>
      <vt:lpstr>Постановление Правительства РФ от 29.12.2021 N 2571. ОСОБЕННОСТИ ПРИМЕНЕНИЯ</vt:lpstr>
      <vt:lpstr>Презентация PowerPoint</vt:lpstr>
      <vt:lpstr>Презентация PowerPoint</vt:lpstr>
      <vt:lpstr>Презентация PowerPoint</vt:lpstr>
      <vt:lpstr>Презентация PowerPoint</vt:lpstr>
      <vt:lpstr>Презентация PowerPoint</vt:lpstr>
      <vt:lpstr>Постановление Правительства РФ от 29.12.2021 N 2571. ОСОБЕННОСТИ ПРИМЕНЕНИЯ</vt:lpstr>
      <vt:lpstr>Постановление Правительства РФ от 29.12.2021 N 2571. ОСОБЕННОСТИ ПРИМЕНЕНИЯ</vt:lpstr>
      <vt:lpstr>Информационное письмо Минфина России от 14.02.2022 N 24-01-09/10138 "О направлении информации о применении Федерального закона от 5 апреля 2013 г. N 44-ФЗ в редакции Федерального закона от 2 июля 2021 г. N 360-ФЗ"</vt:lpstr>
      <vt:lpstr>Комиссия обязана проверять</vt:lpstr>
      <vt:lpstr>Комиссия обязана проверять</vt:lpstr>
      <vt:lpstr>Комиссия обязана проверять</vt:lpstr>
      <vt:lpstr>НЕКОТОРЫЕ ОШИБКИ В ПРИМЕНЕНИИ ДОПТРЕБОВАНИЙ ПРИ ГОСЗАКУПКАХ: ПРИМЕРЫ ИЗ ПРАКТИКИ ЗА 2022 ГОД</vt:lpstr>
      <vt:lpstr>НЕКОТОРЫЕ ОШИБКИ В ПРИМЕНЕНИИ ДОПТРЕБОВАНИЙ ПРИ ГОСЗАКУПКАХ: ПРИМЕРЫ ИЗ ПРАКТИКИ ЗА 2022 ГОД</vt:lpstr>
      <vt:lpstr>НЕКОТОРЫЕ ОШИБКИ В ПРИМЕНЕНИИ ДОПТРЕБОВАНИЙ ПРИ ГОСЗАКУПКАХ: ПРИМЕРЫ ИЗ ПРАКТИКИ ЗА 2022 ГОД</vt:lpstr>
      <vt:lpstr>НЕКОТОРЫЕ ОШИБКИ В ПРИМЕНЕНИИ ДОПТРЕБОВАНИЙ ПРИ ГОСЗАКУПКАХ: ПРИМЕРЫ ИЗ ПРАКТИКИ ЗА 2022 ГОД</vt:lpstr>
      <vt:lpstr>НЕКОТОРЫЕ ОШИБКИ В ПРИМЕНЕНИИ ДОПТРЕБОВАНИЙ ПРИ ГОСЗАКУПКАХ: ПРИМЕРЫ ИЗ ПРАКТИКИ ЗА 2022 ГОД</vt:lpstr>
      <vt:lpstr>Спасибо за внимание!     http://belgoszakaz.ru doludenko_ua@belregion.ru Тел: +7 (4722) 32-86-69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Стандартные разделы (условия)</dc:title>
  <dc:creator>Admin</dc:creator>
  <cp:lastModifiedBy>Юля Долуденко</cp:lastModifiedBy>
  <cp:revision>982</cp:revision>
  <cp:lastPrinted>2022-08-17T09:42:33Z</cp:lastPrinted>
  <dcterms:created xsi:type="dcterms:W3CDTF">2009-10-13T11:01:23Z</dcterms:created>
  <dcterms:modified xsi:type="dcterms:W3CDTF">2022-08-17T11:25:26Z</dcterms:modified>
</cp:coreProperties>
</file>