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53" r:id="rId1"/>
  </p:sldMasterIdLst>
  <p:notesMasterIdLst>
    <p:notesMasterId r:id="rId68"/>
  </p:notesMasterIdLst>
  <p:handoutMasterIdLst>
    <p:handoutMasterId r:id="rId69"/>
  </p:handoutMasterIdLst>
  <p:sldIdLst>
    <p:sldId id="305" r:id="rId2"/>
    <p:sldId id="419" r:id="rId3"/>
    <p:sldId id="517" r:id="rId4"/>
    <p:sldId id="557" r:id="rId5"/>
    <p:sldId id="559" r:id="rId6"/>
    <p:sldId id="521" r:id="rId7"/>
    <p:sldId id="577" r:id="rId8"/>
    <p:sldId id="558" r:id="rId9"/>
    <p:sldId id="528" r:id="rId10"/>
    <p:sldId id="537" r:id="rId11"/>
    <p:sldId id="554" r:id="rId12"/>
    <p:sldId id="535" r:id="rId13"/>
    <p:sldId id="553" r:id="rId14"/>
    <p:sldId id="536" r:id="rId15"/>
    <p:sldId id="561" r:id="rId16"/>
    <p:sldId id="562" r:id="rId17"/>
    <p:sldId id="568" r:id="rId18"/>
    <p:sldId id="556" r:id="rId19"/>
    <p:sldId id="550" r:id="rId20"/>
    <p:sldId id="551" r:id="rId21"/>
    <p:sldId id="560" r:id="rId22"/>
    <p:sldId id="523" r:id="rId23"/>
    <p:sldId id="533" r:id="rId24"/>
    <p:sldId id="524" r:id="rId25"/>
    <p:sldId id="527" r:id="rId26"/>
    <p:sldId id="525" r:id="rId27"/>
    <p:sldId id="526" r:id="rId28"/>
    <p:sldId id="534" r:id="rId29"/>
    <p:sldId id="529" r:id="rId30"/>
    <p:sldId id="531" r:id="rId31"/>
    <p:sldId id="532" r:id="rId32"/>
    <p:sldId id="538" r:id="rId33"/>
    <p:sldId id="539" r:id="rId34"/>
    <p:sldId id="542" r:id="rId35"/>
    <p:sldId id="540" r:id="rId36"/>
    <p:sldId id="541" r:id="rId37"/>
    <p:sldId id="543" r:id="rId38"/>
    <p:sldId id="582" r:id="rId39"/>
    <p:sldId id="544" r:id="rId40"/>
    <p:sldId id="552" r:id="rId41"/>
    <p:sldId id="548" r:id="rId42"/>
    <p:sldId id="545" r:id="rId43"/>
    <p:sldId id="546" r:id="rId44"/>
    <p:sldId id="547" r:id="rId45"/>
    <p:sldId id="549" r:id="rId46"/>
    <p:sldId id="574" r:id="rId47"/>
    <p:sldId id="575" r:id="rId48"/>
    <p:sldId id="564" r:id="rId49"/>
    <p:sldId id="566" r:id="rId50"/>
    <p:sldId id="587" r:id="rId51"/>
    <p:sldId id="565" r:id="rId52"/>
    <p:sldId id="567" r:id="rId53"/>
    <p:sldId id="569" r:id="rId54"/>
    <p:sldId id="584" r:id="rId55"/>
    <p:sldId id="585" r:id="rId56"/>
    <p:sldId id="586" r:id="rId57"/>
    <p:sldId id="583" r:id="rId58"/>
    <p:sldId id="571" r:id="rId59"/>
    <p:sldId id="572" r:id="rId60"/>
    <p:sldId id="573" r:id="rId61"/>
    <p:sldId id="576" r:id="rId62"/>
    <p:sldId id="578" r:id="rId63"/>
    <p:sldId id="579" r:id="rId64"/>
    <p:sldId id="580" r:id="rId65"/>
    <p:sldId id="581" r:id="rId66"/>
    <p:sldId id="298" r:id="rId6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6911" autoAdjust="0"/>
  </p:normalViewPr>
  <p:slideViewPr>
    <p:cSldViewPr>
      <p:cViewPr>
        <p:scale>
          <a:sx n="110" d="100"/>
          <a:sy n="110" d="100"/>
        </p:scale>
        <p:origin x="-1644"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ru-RU" smtClean="0"/>
              <a:t>Управление государственного заказа и лицензирования Белгородской области, 2018 г.</a:t>
            </a: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FDF08C-AD7F-4AE7-A8BA-4B74EE6B2AB1}" type="datetimeFigureOut">
              <a:rPr lang="ru-RU" smtClean="0"/>
              <a:t>06.09.2022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7510B5-0A13-49C4-9AFB-26250E3C653F}" type="slidenum">
              <a:rPr lang="ru-RU" smtClean="0"/>
              <a:t>‹#›</a:t>
            </a:fld>
            <a:endParaRPr lang="ru-RU"/>
          </a:p>
        </p:txBody>
      </p:sp>
    </p:spTree>
    <p:extLst>
      <p:ext uri="{BB962C8B-B14F-4D97-AF65-F5344CB8AC3E}">
        <p14:creationId xmlns:p14="http://schemas.microsoft.com/office/powerpoint/2010/main" val="90626472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ru-RU" smtClean="0"/>
              <a:t>Управление государственного заказа и лицензирования Белгородской области, 2018 г.</a:t>
            </a: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9B006D0-5BA4-4DC7-A3B5-A01552EFA324}" type="datetimeFigureOut">
              <a:rPr lang="ru-RU"/>
              <a:pPr>
                <a:defRPr/>
              </a:pPr>
              <a:t>06.09.2022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0D54F76-2FC5-4CF4-A191-3D58A57CC208}" type="slidenum">
              <a:rPr lang="ru-RU"/>
              <a:pPr>
                <a:defRPr/>
              </a:pPr>
              <a:t>‹#›</a:t>
            </a:fld>
            <a:endParaRPr lang="ru-RU"/>
          </a:p>
        </p:txBody>
      </p:sp>
    </p:spTree>
    <p:extLst>
      <p:ext uri="{BB962C8B-B14F-4D97-AF65-F5344CB8AC3E}">
        <p14:creationId xmlns:p14="http://schemas.microsoft.com/office/powerpoint/2010/main" val="39736302"/>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pPr>
              <a:defRPr/>
            </a:pPr>
            <a:fld id="{BD9A0863-F166-45EE-889F-01152849CD0D}" type="slidenum">
              <a:rPr lang="ru-RU" smtClean="0"/>
              <a:pPr>
                <a:defRPr/>
              </a:pPr>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A50D75A-6C9E-441B-9BED-237A99442C63}"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49863F5-6C81-48A7-B5C7-9EB2C19C9BA8}"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DD1E54E-A18A-45F9-B93F-A6DCC9EAA0C6}"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D275C3C-944D-475C-9AB0-1FD6524E236A}" type="slidenum">
              <a:rPr lang="ru-RU" smtClean="0"/>
              <a:pPr>
                <a:defRPr/>
              </a:pPr>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FBD7B16-36CC-410B-A853-DAF270E4772D}"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79F29D84-33EF-4E03-A25E-0DCAFAC6BC5C}"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C9612EE1-10CF-4893-AFCB-8DB1CDD4224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745DEF6B-0E1E-4B94-A2FA-1C71CA59026D}"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690A37FE-93D9-4E42-ACC3-D2FB61D3F476}" type="slidenum">
              <a:rPr lang="ru-RU" smtClean="0"/>
              <a:pPr>
                <a:defRPr/>
              </a:pPr>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DFF334F-F6BB-43DA-9B2F-E9C7FD59BCF8}" type="slidenum">
              <a:rPr lang="ru-RU" smtClean="0"/>
              <a:pPr>
                <a:defRPr/>
              </a:pPr>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pPr>
              <a:defRPr/>
            </a:pPr>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7C73A34F-69CC-47BE-BDF0-A807656FE1B8}" type="slidenum">
              <a:rPr lang="ru-RU" smtClean="0"/>
              <a:pPr>
                <a:defRPr/>
              </a:pPr>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 id="2147484564"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login.consultant.ru/link/?req=doc&amp;demo=2&amp;base=LAW&amp;n=424573&amp;dst=120051&amp;field=134&amp;date=04.09.2022" TargetMode="External"/><Relationship Id="rId3" Type="http://schemas.openxmlformats.org/officeDocument/2006/relationships/hyperlink" Target="https://login.consultant.ru/link/?req=doc&amp;demo=2&amp;base=LAW&amp;n=424573&amp;dst=120039&amp;field=134&amp;date=04.09.2022" TargetMode="External"/><Relationship Id="rId7" Type="http://schemas.openxmlformats.org/officeDocument/2006/relationships/hyperlink" Target="https://login.consultant.ru/link/?req=doc&amp;demo=2&amp;base=LAW&amp;n=424573&amp;dst=120045&amp;field=134&amp;date=04.09.2022" TargetMode="External"/><Relationship Id="rId2" Type="http://schemas.openxmlformats.org/officeDocument/2006/relationships/hyperlink" Target="https://login.consultant.ru/link/?req=doc&amp;demo=2&amp;base=LAW&amp;n=424573&amp;dst=120037&amp;field=134&amp;date=04.09.2022" TargetMode="External"/><Relationship Id="rId1" Type="http://schemas.openxmlformats.org/officeDocument/2006/relationships/slideLayout" Target="../slideLayouts/slideLayout2.xml"/><Relationship Id="rId6" Type="http://schemas.openxmlformats.org/officeDocument/2006/relationships/hyperlink" Target="https://login.consultant.ru/link/?req=doc&amp;demo=2&amp;base=LAW&amp;n=424573&amp;dst=125831&amp;field=134&amp;date=04.09.2022" TargetMode="External"/><Relationship Id="rId5" Type="http://schemas.openxmlformats.org/officeDocument/2006/relationships/hyperlink" Target="https://login.consultant.ru/link/?req=doc&amp;demo=2&amp;base=LAW&amp;n=424573&amp;dst=120077&amp;field=134&amp;date=04.09.2022" TargetMode="External"/><Relationship Id="rId4" Type="http://schemas.openxmlformats.org/officeDocument/2006/relationships/hyperlink" Target="https://login.consultant.ru/link/?req=doc&amp;demo=2&amp;base=LAW&amp;n=424573&amp;dst=120041&amp;field=134&amp;date=04.09.2022" TargetMode="External"/><Relationship Id="rId9" Type="http://schemas.openxmlformats.org/officeDocument/2006/relationships/hyperlink" Target="https://login.consultant.ru/link/?req=doc&amp;demo=2&amp;base=LAW&amp;n=424573&amp;dst=120053&amp;field=134&amp;date=04.09.2022"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login.consultant.ru/link/?req=doc&amp;demo=2&amp;base=LAW&amp;n=424573&amp;dst=120069&amp;field=134&amp;date=04.09.2022" TargetMode="External"/><Relationship Id="rId3" Type="http://schemas.openxmlformats.org/officeDocument/2006/relationships/hyperlink" Target="https://login.consultant.ru/link/?req=doc&amp;demo=2&amp;base=LAW&amp;n=424573&amp;dst=120063&amp;field=134&amp;date=04.09.2022" TargetMode="External"/><Relationship Id="rId7" Type="http://schemas.openxmlformats.org/officeDocument/2006/relationships/hyperlink" Target="https://login.consultant.ru/link/?req=doc&amp;demo=2&amp;base=LAW&amp;n=424573&amp;dst=120067&amp;field=134&amp;date=04.09.2022" TargetMode="External"/><Relationship Id="rId2" Type="http://schemas.openxmlformats.org/officeDocument/2006/relationships/hyperlink" Target="https://login.consultant.ru/link/?req=doc&amp;demo=2&amp;base=LAW&amp;n=424573&amp;dst=120059&amp;field=134&amp;date=04.09.2022" TargetMode="External"/><Relationship Id="rId1" Type="http://schemas.openxmlformats.org/officeDocument/2006/relationships/slideLayout" Target="../slideLayouts/slideLayout2.xml"/><Relationship Id="rId6" Type="http://schemas.openxmlformats.org/officeDocument/2006/relationships/hyperlink" Target="https://login.consultant.ru/link/?req=doc&amp;demo=2&amp;base=LAW&amp;n=424573&amp;dst=125821&amp;field=134&amp;date=04.09.2022" TargetMode="External"/><Relationship Id="rId5" Type="http://schemas.openxmlformats.org/officeDocument/2006/relationships/hyperlink" Target="https://login.consultant.ru/link/?req=doc&amp;demo=2&amp;base=LAW&amp;n=424573&amp;dst=120077&amp;field=134&amp;date=04.09.2022" TargetMode="External"/><Relationship Id="rId4" Type="http://schemas.openxmlformats.org/officeDocument/2006/relationships/hyperlink" Target="https://login.consultant.ru/link/?req=doc&amp;demo=2&amp;base=LAW&amp;n=424573&amp;dst=120073&amp;field=134&amp;date=04.09.2022" TargetMode="External"/><Relationship Id="rId9" Type="http://schemas.openxmlformats.org/officeDocument/2006/relationships/hyperlink" Target="https://login.consultant.ru/link/?req=doc&amp;demo=2&amp;base=LAW&amp;n=424573&amp;dst=120071&amp;field=134&amp;date=04.09.2022"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login.consultant.ru/link/?req=doc&amp;demo=2&amp;base=LAW&amp;n=424573&amp;dst=120107&amp;field=134&amp;date=04.09.2022" TargetMode="External"/><Relationship Id="rId3" Type="http://schemas.openxmlformats.org/officeDocument/2006/relationships/hyperlink" Target="https://login.consultant.ru/link/?req=doc&amp;demo=2&amp;base=LAW&amp;n=424573&amp;dst=120083&amp;field=134&amp;date=04.09.2022" TargetMode="External"/><Relationship Id="rId7" Type="http://schemas.openxmlformats.org/officeDocument/2006/relationships/hyperlink" Target="https://login.consultant.ru/link/?req=doc&amp;demo=2&amp;base=LAW&amp;n=424573&amp;dst=120105&amp;field=134&amp;date=04.09.2022" TargetMode="External"/><Relationship Id="rId2" Type="http://schemas.openxmlformats.org/officeDocument/2006/relationships/hyperlink" Target="https://login.consultant.ru/link/?req=doc&amp;demo=2&amp;base=LAW&amp;n=424573&amp;dst=120081&amp;field=134&amp;date=04.09.2022" TargetMode="External"/><Relationship Id="rId1" Type="http://schemas.openxmlformats.org/officeDocument/2006/relationships/slideLayout" Target="../slideLayouts/slideLayout2.xml"/><Relationship Id="rId6" Type="http://schemas.openxmlformats.org/officeDocument/2006/relationships/hyperlink" Target="https://login.consultant.ru/link/?req=doc&amp;demo=2&amp;base=LAW&amp;n=424573&amp;dst=120099&amp;field=134&amp;date=04.09.2022" TargetMode="External"/><Relationship Id="rId5" Type="http://schemas.openxmlformats.org/officeDocument/2006/relationships/hyperlink" Target="https://login.consultant.ru/link/?req=doc&amp;demo=2&amp;base=LAW&amp;n=424573&amp;dst=120097&amp;field=134&amp;date=04.09.2022" TargetMode="External"/><Relationship Id="rId4" Type="http://schemas.openxmlformats.org/officeDocument/2006/relationships/hyperlink" Target="https://login.consultant.ru/link/?req=doc&amp;demo=2&amp;base=LAW&amp;n=424573&amp;dst=120093&amp;field=134&amp;date=04.09.2022" TargetMode="External"/><Relationship Id="rId9" Type="http://schemas.openxmlformats.org/officeDocument/2006/relationships/hyperlink" Target="https://login.consultant.ru/link/?req=doc&amp;demo=2&amp;base=LAW&amp;n=424573&amp;dst=125821&amp;field=134&amp;date=04.09.2022"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base.garant.ru/70861952/4ac1b9476c1a3902bdb9cd14e4799406/#block_2000" TargetMode="External"/><Relationship Id="rId2" Type="http://schemas.openxmlformats.org/officeDocument/2006/relationships/hyperlink" Target="https://base.garant.ru/70861952/4ac1b9476c1a3902bdb9cd14e4799406/#block_5" TargetMode="External"/><Relationship Id="rId1" Type="http://schemas.openxmlformats.org/officeDocument/2006/relationships/slideLayout" Target="../slideLayouts/slideLayout2.xml"/><Relationship Id="rId4" Type="http://schemas.openxmlformats.org/officeDocument/2006/relationships/hyperlink" Target="https://base.garant.ru/70861952/4ac1b9476c1a3902bdb9cd14e4799406/#block_3000"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ocs.cntd.ru/document/542625895#7DM0KB"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000" b="1" dirty="0" smtClean="0"/>
              <a:t>УПРАВЛЕНИЕ </a:t>
            </a:r>
            <a:r>
              <a:rPr lang="ru-RU" sz="2000" b="1" dirty="0"/>
              <a:t>ПО РЕГУЛИРОВАНИЮ </a:t>
            </a:r>
            <a:r>
              <a:rPr lang="ru-RU" sz="2000" b="1" dirty="0" smtClean="0"/>
              <a:t>                     КОНТРАКТНОЙ </a:t>
            </a:r>
            <a:r>
              <a:rPr lang="ru-RU" sz="2000" b="1" dirty="0"/>
              <a:t>СИСТЕМЫ В СФЕРЕ ЗАКУПОК БЕЛГОРОДСКОЙ ОБЛАСТИ</a:t>
            </a:r>
          </a:p>
        </p:txBody>
      </p:sp>
      <p:sp>
        <p:nvSpPr>
          <p:cNvPr id="3" name="Объект 2"/>
          <p:cNvSpPr>
            <a:spLocks noGrp="1"/>
          </p:cNvSpPr>
          <p:nvPr>
            <p:ph idx="1"/>
          </p:nvPr>
        </p:nvSpPr>
        <p:spPr/>
        <p:txBody>
          <a:bodyPr>
            <a:normAutofit fontScale="70000" lnSpcReduction="20000"/>
          </a:bodyPr>
          <a:lstStyle/>
          <a:p>
            <a:pPr marL="0" indent="0" algn="ctr">
              <a:lnSpc>
                <a:spcPct val="80000"/>
              </a:lnSpc>
              <a:buNone/>
              <a:defRPr/>
            </a:pPr>
            <a:endParaRPr lang="ru-RU" b="1" dirty="0"/>
          </a:p>
          <a:p>
            <a:pPr marL="0" indent="0" algn="ctr">
              <a:lnSpc>
                <a:spcPct val="120000"/>
              </a:lnSpc>
              <a:buNone/>
              <a:defRPr/>
            </a:pPr>
            <a:endParaRPr lang="ru-RU" sz="4600" b="1" dirty="0" smtClean="0"/>
          </a:p>
          <a:p>
            <a:pPr marL="0" indent="0" algn="ctr">
              <a:lnSpc>
                <a:spcPct val="120000"/>
              </a:lnSpc>
              <a:buNone/>
              <a:defRPr/>
            </a:pPr>
            <a:r>
              <a:rPr lang="ru-RU" sz="4600" b="1" dirty="0"/>
              <a:t>Применение национального режима при закупках медицинских изделий и оборудования: определение поставщика, заключение и исполнение контракта</a:t>
            </a:r>
            <a:endParaRPr lang="ru-RU" b="1" dirty="0"/>
          </a:p>
          <a:p>
            <a:pPr marL="0" indent="0" algn="ctr">
              <a:lnSpc>
                <a:spcPct val="80000"/>
              </a:lnSpc>
              <a:buNone/>
              <a:defRPr/>
            </a:pPr>
            <a:endParaRPr lang="ru-RU" sz="2800" b="1" dirty="0" smtClean="0"/>
          </a:p>
          <a:p>
            <a:pPr marL="0" indent="0" algn="ctr">
              <a:lnSpc>
                <a:spcPct val="80000"/>
              </a:lnSpc>
              <a:buNone/>
              <a:defRPr/>
            </a:pPr>
            <a:endParaRPr lang="ru-RU" b="1" dirty="0"/>
          </a:p>
          <a:p>
            <a:pPr marL="0" indent="0" algn="ctr">
              <a:lnSpc>
                <a:spcPct val="80000"/>
              </a:lnSpc>
              <a:buNone/>
              <a:defRPr/>
            </a:pPr>
            <a:r>
              <a:rPr lang="ru-RU" sz="2800" b="1" dirty="0" smtClean="0"/>
              <a:t>05 сентября 2022 г</a:t>
            </a:r>
            <a:r>
              <a:rPr lang="ru-RU" sz="2800" b="1" dirty="0"/>
              <a:t>. </a:t>
            </a:r>
          </a:p>
          <a:p>
            <a:endParaRPr lang="ru-RU" dirty="0"/>
          </a:p>
        </p:txBody>
      </p:sp>
      <p:pic>
        <p:nvPicPr>
          <p:cNvPr id="4" name="Рисунок 3" descr="C:\Users\User\Desktop\gerb_belgorodskoy_oblasti_gerbmaste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1020321" cy="1224136"/>
          </a:xfrm>
          <a:prstGeom prst="rect">
            <a:avLst/>
          </a:prstGeom>
          <a:noFill/>
          <a:ln>
            <a:noFill/>
          </a:ln>
        </p:spPr>
      </p:pic>
    </p:spTree>
    <p:extLst>
      <p:ext uri="{BB962C8B-B14F-4D97-AF65-F5344CB8AC3E}">
        <p14:creationId xmlns:p14="http://schemas.microsoft.com/office/powerpoint/2010/main" val="3338022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Постановление </a:t>
            </a:r>
            <a:r>
              <a:rPr lang="ru-RU" sz="2800" b="1" dirty="0"/>
              <a:t>Правительства РФ от 01.04.2022 № </a:t>
            </a:r>
            <a:r>
              <a:rPr lang="ru-RU" sz="2800" b="1" dirty="0" smtClean="0"/>
              <a:t>553. РЕЕСТР РОССИЙСКОЙ ПРОМЫШЛЕННОЙ ПРОДУКЦИИ. </a:t>
            </a:r>
            <a:endParaRPr lang="ru-RU" sz="2800" b="1" dirty="0"/>
          </a:p>
        </p:txBody>
      </p:sp>
      <p:sp>
        <p:nvSpPr>
          <p:cNvPr id="3" name="Объект 2"/>
          <p:cNvSpPr>
            <a:spLocks noGrp="1"/>
          </p:cNvSpPr>
          <p:nvPr>
            <p:ph idx="1"/>
          </p:nvPr>
        </p:nvSpPr>
        <p:spPr>
          <a:xfrm>
            <a:off x="457200" y="1556792"/>
            <a:ext cx="8219256" cy="5184576"/>
          </a:xfrm>
        </p:spPr>
        <p:txBody>
          <a:bodyPr>
            <a:noAutofit/>
          </a:bodyPr>
          <a:lstStyle/>
          <a:p>
            <a:pPr marL="114300" indent="0">
              <a:buNone/>
            </a:pPr>
            <a:r>
              <a:rPr lang="ru-RU" sz="1100" b="1" dirty="0">
                <a:solidFill>
                  <a:schemeClr val="tx1"/>
                </a:solidFill>
              </a:rPr>
              <a:t>Постановлением Правительства РФ от 01.04.2022 № 553 </a:t>
            </a:r>
            <a:r>
              <a:rPr lang="ru-RU" sz="1100" b="1" dirty="0" smtClean="0">
                <a:solidFill>
                  <a:schemeClr val="tx1"/>
                </a:solidFill>
              </a:rPr>
              <a:t> «</a:t>
            </a:r>
            <a:r>
              <a:rPr lang="ru-RU" sz="1100" b="1" dirty="0">
                <a:solidFill>
                  <a:schemeClr val="tx1"/>
                </a:solidFill>
              </a:rPr>
              <a:t>О некоторых вопросах подтверждения производства промышленной продукции на территории Российской Федерации» </a:t>
            </a:r>
            <a:r>
              <a:rPr lang="ru-RU" sz="1100" dirty="0">
                <a:solidFill>
                  <a:schemeClr val="tx1"/>
                </a:solidFill>
              </a:rPr>
              <a:t>внесены изменения  в </a:t>
            </a:r>
            <a:r>
              <a:rPr lang="ru-RU" sz="1100" b="1" dirty="0" smtClean="0">
                <a:solidFill>
                  <a:schemeClr val="tx1"/>
                </a:solidFill>
              </a:rPr>
              <a:t>Постановление </a:t>
            </a:r>
            <a:r>
              <a:rPr lang="ru-RU" sz="1100" b="1" dirty="0">
                <a:solidFill>
                  <a:schemeClr val="tx1"/>
                </a:solidFill>
              </a:rPr>
              <a:t>Правительства Российской Федерации от 17 июля 2015 года № 719 «О подтверждении производства промышленной продукции на территории Российской Федерации».</a:t>
            </a:r>
          </a:p>
          <a:p>
            <a:pPr marL="114300" indent="0">
              <a:buNone/>
            </a:pPr>
            <a:r>
              <a:rPr lang="ru-RU" sz="1100" dirty="0">
                <a:solidFill>
                  <a:schemeClr val="tx1"/>
                </a:solidFill>
              </a:rPr>
              <a:t>Изменения вступили в силу со дня публикации – с </a:t>
            </a:r>
            <a:r>
              <a:rPr lang="ru-RU" sz="1100" b="1" dirty="0">
                <a:solidFill>
                  <a:schemeClr val="tx1"/>
                </a:solidFill>
              </a:rPr>
              <a:t>6.04.2022</a:t>
            </a:r>
            <a:r>
              <a:rPr lang="ru-RU" sz="1100" dirty="0">
                <a:solidFill>
                  <a:schemeClr val="tx1"/>
                </a:solidFill>
              </a:rPr>
              <a:t>.</a:t>
            </a:r>
          </a:p>
          <a:p>
            <a:pPr marL="114300" indent="0">
              <a:buNone/>
            </a:pPr>
            <a:r>
              <a:rPr lang="ru-RU" sz="1100" dirty="0">
                <a:solidFill>
                  <a:schemeClr val="tx1"/>
                </a:solidFill>
              </a:rPr>
              <a:t>В соответствии с пунктом 2 Постановления определено, что  действующие документы о подтверждении производства промышленной продукции на территории Российской Федерации, выданные Министерством промышленности и торговли Российской Федерации и Торгово-промышленной палатой Российской Федерации до вступления в силу указанного  постановления, действительны </a:t>
            </a:r>
            <a:r>
              <a:rPr lang="ru-RU" sz="1100" b="1" dirty="0">
                <a:solidFill>
                  <a:schemeClr val="tx1"/>
                </a:solidFill>
              </a:rPr>
              <a:t>до 1 апреля 2023 г. </a:t>
            </a:r>
          </a:p>
          <a:p>
            <a:pPr marL="114300" indent="0">
              <a:buNone/>
            </a:pPr>
            <a:r>
              <a:rPr lang="ru-RU" sz="1100" dirty="0">
                <a:solidFill>
                  <a:schemeClr val="tx1"/>
                </a:solidFill>
              </a:rPr>
              <a:t>В соответствии с новым Порядком </a:t>
            </a:r>
            <a:r>
              <a:rPr lang="ru-RU" sz="1100" b="1" u="sng" dirty="0">
                <a:solidFill>
                  <a:schemeClr val="tx1"/>
                </a:solidFill>
              </a:rPr>
              <a:t>заключения о подтверждении производства промышленной продукции становятся 3-х летними.</a:t>
            </a:r>
          </a:p>
          <a:p>
            <a:pPr marL="114300" indent="0">
              <a:buNone/>
            </a:pPr>
            <a:r>
              <a:rPr lang="ru-RU" sz="1100" dirty="0">
                <a:solidFill>
                  <a:schemeClr val="tx1"/>
                </a:solidFill>
              </a:rPr>
              <a:t>На основании выданных заключений о подтверждении производства Министерством промышленности и торговли Российской Федерации формируется и ведется реестр российской промышленной продукции с использованием государственной информационной системы промышленности. </a:t>
            </a:r>
            <a:endParaRPr lang="ru-RU" sz="1100" dirty="0" smtClean="0">
              <a:solidFill>
                <a:schemeClr val="tx1"/>
              </a:solidFill>
            </a:endParaRPr>
          </a:p>
          <a:p>
            <a:pPr marL="114300" indent="0">
              <a:buNone/>
            </a:pPr>
            <a:endParaRPr lang="ru-RU" sz="1100" dirty="0" smtClean="0">
              <a:solidFill>
                <a:schemeClr val="tx1"/>
              </a:solidFill>
            </a:endParaRPr>
          </a:p>
          <a:p>
            <a:pPr marL="114300" indent="0">
              <a:buNone/>
            </a:pPr>
            <a:r>
              <a:rPr lang="ru-RU" sz="1100" dirty="0" smtClean="0">
                <a:solidFill>
                  <a:schemeClr val="tx1"/>
                </a:solidFill>
              </a:rPr>
              <a:t>Подтвержденной </a:t>
            </a:r>
            <a:r>
              <a:rPr lang="ru-RU" sz="1100" dirty="0">
                <a:solidFill>
                  <a:schemeClr val="tx1"/>
                </a:solidFill>
              </a:rPr>
              <a:t>в соответствии с указанными Правилами промышленной продукции при внесении сведений в реестр российской промышленной продукции </a:t>
            </a:r>
            <a:r>
              <a:rPr lang="ru-RU" sz="1100" b="1" dirty="0">
                <a:solidFill>
                  <a:schemeClr val="tx1"/>
                </a:solidFill>
              </a:rPr>
              <a:t>присваивается </a:t>
            </a:r>
            <a:r>
              <a:rPr lang="ru-RU" sz="1100" b="1" u="sng" dirty="0">
                <a:solidFill>
                  <a:schemeClr val="tx1"/>
                </a:solidFill>
              </a:rPr>
              <a:t>регистрационный номер реестровой записи, который является идентификационным номером промышленной продукции и закрепляется на постоянной основе.</a:t>
            </a:r>
          </a:p>
          <a:p>
            <a:pPr marL="114300" indent="0">
              <a:buNone/>
            </a:pPr>
            <a:endParaRPr lang="ru-RU" sz="1100" b="1" u="sng" dirty="0" smtClean="0">
              <a:solidFill>
                <a:schemeClr val="tx1"/>
              </a:solidFill>
            </a:endParaRPr>
          </a:p>
          <a:p>
            <a:pPr marL="114300" indent="0">
              <a:buNone/>
            </a:pPr>
            <a:r>
              <a:rPr lang="ru-RU" sz="1100" b="1" u="sng" dirty="0" smtClean="0">
                <a:solidFill>
                  <a:schemeClr val="tx1"/>
                </a:solidFill>
              </a:rPr>
              <a:t>По </a:t>
            </a:r>
            <a:r>
              <a:rPr lang="ru-RU" sz="1100" b="1" u="sng" dirty="0">
                <a:solidFill>
                  <a:schemeClr val="tx1"/>
                </a:solidFill>
              </a:rPr>
              <a:t>истечении срока действия заключения или в случае отзыва заключения </a:t>
            </a:r>
            <a:r>
              <a:rPr lang="ru-RU" sz="1100" dirty="0">
                <a:solidFill>
                  <a:schemeClr val="tx1"/>
                </a:solidFill>
              </a:rPr>
              <a:t>о подтверждении производства </a:t>
            </a:r>
            <a:r>
              <a:rPr lang="ru-RU" sz="1100" b="1" dirty="0" err="1">
                <a:solidFill>
                  <a:schemeClr val="tx1"/>
                </a:solidFill>
              </a:rPr>
              <a:t>Минпромторг</a:t>
            </a:r>
            <a:r>
              <a:rPr lang="ru-RU" sz="1100" b="1" dirty="0">
                <a:solidFill>
                  <a:schemeClr val="tx1"/>
                </a:solidFill>
              </a:rPr>
              <a:t> </a:t>
            </a:r>
            <a:r>
              <a:rPr lang="ru-RU" sz="1100" b="1" u="sng" dirty="0">
                <a:solidFill>
                  <a:schemeClr val="tx1"/>
                </a:solidFill>
              </a:rPr>
              <a:t>исключает промышленную продукцию, на которую выдано заключение о подтверждении производства, из реестра российской промышленной продукции.</a:t>
            </a:r>
          </a:p>
          <a:p>
            <a:pPr marL="114300" indent="0">
              <a:buNone/>
            </a:pPr>
            <a:endParaRPr lang="ru-RU" sz="1100" dirty="0" smtClean="0">
              <a:solidFill>
                <a:schemeClr val="tx1"/>
              </a:solidFill>
            </a:endParaRPr>
          </a:p>
          <a:p>
            <a:pPr marL="114300" indent="0">
              <a:buNone/>
            </a:pPr>
            <a:r>
              <a:rPr lang="ru-RU" sz="1100" dirty="0" smtClean="0">
                <a:solidFill>
                  <a:schemeClr val="tx1"/>
                </a:solidFill>
              </a:rPr>
              <a:t>Таким </a:t>
            </a:r>
            <a:r>
              <a:rPr lang="ru-RU" sz="1100" dirty="0">
                <a:solidFill>
                  <a:schemeClr val="tx1"/>
                </a:solidFill>
              </a:rPr>
              <a:t>образом, на основании указанной нормы можно сделать вывод о том, что </a:t>
            </a:r>
            <a:r>
              <a:rPr lang="ru-RU" sz="1100" b="1" dirty="0">
                <a:solidFill>
                  <a:schemeClr val="tx1"/>
                </a:solidFill>
              </a:rPr>
              <a:t>реестровая запись в Реестре промышленной продукции действует в течение срока действия такого заключения.</a:t>
            </a:r>
          </a:p>
          <a:p>
            <a:pPr marL="114300" indent="0">
              <a:buNone/>
            </a:pPr>
            <a:r>
              <a:rPr lang="ru-RU" sz="1100" dirty="0">
                <a:solidFill>
                  <a:schemeClr val="tx1"/>
                </a:solidFill>
              </a:rPr>
              <a:t>Аналогичный вывод можно сделать и в отношении реестровых записей реестра </a:t>
            </a:r>
            <a:r>
              <a:rPr lang="ru-RU" sz="1100" dirty="0" smtClean="0">
                <a:solidFill>
                  <a:schemeClr val="tx1"/>
                </a:solidFill>
              </a:rPr>
              <a:t>российской радиоэлектронной продукции (РЭП). </a:t>
            </a:r>
          </a:p>
        </p:txBody>
      </p:sp>
    </p:spTree>
    <p:extLst>
      <p:ext uri="{BB962C8B-B14F-4D97-AF65-F5344CB8AC3E}">
        <p14:creationId xmlns:p14="http://schemas.microsoft.com/office/powerpoint/2010/main" val="2088769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Постановление </a:t>
            </a:r>
            <a:r>
              <a:rPr lang="ru-RU" sz="2800" b="1" dirty="0"/>
              <a:t>Правительства РФ от 01.04.2022 № </a:t>
            </a:r>
            <a:r>
              <a:rPr lang="ru-RU" sz="2800" b="1" dirty="0" smtClean="0"/>
              <a:t>553. </a:t>
            </a:r>
            <a:endParaRPr lang="ru-RU" sz="2800" b="1" dirty="0"/>
          </a:p>
        </p:txBody>
      </p:sp>
      <p:sp>
        <p:nvSpPr>
          <p:cNvPr id="3" name="Объект 2"/>
          <p:cNvSpPr>
            <a:spLocks noGrp="1"/>
          </p:cNvSpPr>
          <p:nvPr>
            <p:ph idx="1"/>
          </p:nvPr>
        </p:nvSpPr>
        <p:spPr>
          <a:xfrm>
            <a:off x="457200" y="1556792"/>
            <a:ext cx="8219256" cy="4464496"/>
          </a:xfrm>
        </p:spPr>
        <p:txBody>
          <a:bodyPr>
            <a:noAutofit/>
          </a:bodyPr>
          <a:lstStyle/>
          <a:p>
            <a:pPr marL="114300" indent="0">
              <a:buNone/>
            </a:pPr>
            <a:endParaRPr lang="ru-RU" sz="1100" dirty="0" smtClean="0">
              <a:solidFill>
                <a:schemeClr val="tx1"/>
              </a:solidFill>
            </a:endParaRPr>
          </a:p>
          <a:p>
            <a:pPr marL="114300" indent="0">
              <a:buNone/>
            </a:pPr>
            <a:endParaRPr lang="ru-RU" sz="1400" dirty="0" smtClean="0">
              <a:solidFill>
                <a:schemeClr val="tx1"/>
              </a:solidFill>
            </a:endParaRPr>
          </a:p>
          <a:p>
            <a:pPr marL="114300" indent="0">
              <a:buNone/>
            </a:pPr>
            <a:r>
              <a:rPr lang="ru-RU" sz="1400" dirty="0" smtClean="0">
                <a:solidFill>
                  <a:schemeClr val="tx1"/>
                </a:solidFill>
              </a:rPr>
              <a:t>Министерство </a:t>
            </a:r>
            <a:r>
              <a:rPr lang="ru-RU" sz="1400" dirty="0">
                <a:solidFill>
                  <a:schemeClr val="tx1"/>
                </a:solidFill>
              </a:rPr>
              <a:t>промышленности и торговли Российской Федерации </a:t>
            </a:r>
            <a:r>
              <a:rPr lang="ru-RU" sz="1400" b="1" dirty="0">
                <a:solidFill>
                  <a:schemeClr val="tx1"/>
                </a:solidFill>
              </a:rPr>
              <a:t>отзывает заключение о подтверждении производства:</a:t>
            </a:r>
          </a:p>
          <a:p>
            <a:pPr marL="114300" indent="0">
              <a:buNone/>
            </a:pPr>
            <a:endParaRPr lang="ru-RU" sz="1400" dirty="0" smtClean="0">
              <a:solidFill>
                <a:schemeClr val="tx1"/>
              </a:solidFill>
            </a:endParaRPr>
          </a:p>
          <a:p>
            <a:pPr marL="114300" indent="0">
              <a:buNone/>
            </a:pPr>
            <a:r>
              <a:rPr lang="ru-RU" sz="1400" dirty="0" smtClean="0">
                <a:solidFill>
                  <a:schemeClr val="tx1"/>
                </a:solidFill>
              </a:rPr>
              <a:t>а</a:t>
            </a:r>
            <a:r>
              <a:rPr lang="ru-RU" sz="1400" dirty="0">
                <a:solidFill>
                  <a:schemeClr val="tx1"/>
                </a:solidFill>
              </a:rPr>
              <a:t>) в случае </a:t>
            </a:r>
            <a:r>
              <a:rPr lang="ru-RU" sz="1400" b="1" dirty="0">
                <a:solidFill>
                  <a:schemeClr val="tx1"/>
                </a:solidFill>
              </a:rPr>
              <a:t>непредставления заявителем документов, требуемых для проведения оценки </a:t>
            </a:r>
            <a:r>
              <a:rPr lang="ru-RU" sz="1400" dirty="0">
                <a:solidFill>
                  <a:schemeClr val="tx1"/>
                </a:solidFill>
              </a:rPr>
              <a:t>ежегодного изменения уровня локализации или совокупного количества баллов за выполнение (освоение) на территории Российской Федерации таких операций (условий) и баллов за выполнение на территории Российской Федерации научно-исследовательских и опытно-конструкторских работ или требования к достижению процентных показателей совокупного количества баллов за выполнение (освоение) на территории Российской Федерации соответствующих операций (условий) от максимально возможного количества баллов.</a:t>
            </a:r>
          </a:p>
          <a:p>
            <a:pPr marL="114300" indent="0">
              <a:buNone/>
            </a:pPr>
            <a:endParaRPr lang="ru-RU" sz="1400" dirty="0" smtClean="0">
              <a:solidFill>
                <a:schemeClr val="tx1"/>
              </a:solidFill>
            </a:endParaRPr>
          </a:p>
          <a:p>
            <a:pPr marL="114300" indent="0">
              <a:buNone/>
            </a:pPr>
            <a:r>
              <a:rPr lang="ru-RU" sz="1400" dirty="0" smtClean="0">
                <a:solidFill>
                  <a:schemeClr val="tx1"/>
                </a:solidFill>
              </a:rPr>
              <a:t>б</a:t>
            </a:r>
            <a:r>
              <a:rPr lang="ru-RU" sz="1400" dirty="0">
                <a:solidFill>
                  <a:schemeClr val="tx1"/>
                </a:solidFill>
              </a:rPr>
              <a:t>) по итогам рассмотрения экспертного заключения </a:t>
            </a:r>
            <a:r>
              <a:rPr lang="ru-RU" sz="1400" b="1" dirty="0">
                <a:solidFill>
                  <a:schemeClr val="tx1"/>
                </a:solidFill>
              </a:rPr>
              <a:t>в случае установления наличия фактов несоответствия положениям постановления Правительства Российской Федерации от 17 июля 2015 г. </a:t>
            </a:r>
            <a:r>
              <a:rPr lang="ru-RU" sz="1400" b="1" dirty="0" smtClean="0">
                <a:solidFill>
                  <a:schemeClr val="tx1"/>
                </a:solidFill>
              </a:rPr>
              <a:t>№ </a:t>
            </a:r>
            <a:r>
              <a:rPr lang="ru-RU" sz="1400" b="1" dirty="0">
                <a:solidFill>
                  <a:schemeClr val="tx1"/>
                </a:solidFill>
              </a:rPr>
              <a:t>719</a:t>
            </a:r>
          </a:p>
          <a:p>
            <a:pPr marL="114300" indent="0">
              <a:buNone/>
            </a:pPr>
            <a:endParaRPr lang="ru-RU" sz="1200" dirty="0" smtClean="0">
              <a:solidFill>
                <a:schemeClr val="tx1"/>
              </a:solidFill>
            </a:endParaRPr>
          </a:p>
        </p:txBody>
      </p:sp>
    </p:spTree>
    <p:extLst>
      <p:ext uri="{BB962C8B-B14F-4D97-AF65-F5344CB8AC3E}">
        <p14:creationId xmlns:p14="http://schemas.microsoft.com/office/powerpoint/2010/main" val="2616975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a:t>реестр российской </a:t>
            </a:r>
            <a:r>
              <a:rPr lang="ru-RU" sz="2800" b="1" dirty="0" smtClean="0"/>
              <a:t>радиоэлектронной продукции</a:t>
            </a:r>
            <a:endParaRPr lang="ru-RU" sz="2800" b="1" dirty="0"/>
          </a:p>
        </p:txBody>
      </p:sp>
      <p:sp>
        <p:nvSpPr>
          <p:cNvPr id="3" name="Объект 2"/>
          <p:cNvSpPr>
            <a:spLocks noGrp="1"/>
          </p:cNvSpPr>
          <p:nvPr>
            <p:ph idx="1"/>
          </p:nvPr>
        </p:nvSpPr>
        <p:spPr>
          <a:xfrm>
            <a:off x="457200" y="1556792"/>
            <a:ext cx="8219256" cy="4968552"/>
          </a:xfrm>
        </p:spPr>
        <p:txBody>
          <a:bodyPr>
            <a:noAutofit/>
          </a:bodyPr>
          <a:lstStyle/>
          <a:p>
            <a:pPr marL="114300" indent="0">
              <a:buNone/>
            </a:pPr>
            <a:r>
              <a:rPr lang="ru-RU" sz="1200" dirty="0" smtClean="0">
                <a:solidFill>
                  <a:schemeClr val="tx1"/>
                </a:solidFill>
              </a:rPr>
              <a:t>Реестр размещен по ссылке: </a:t>
            </a:r>
            <a:r>
              <a:rPr lang="en-US" sz="1200" dirty="0">
                <a:solidFill>
                  <a:srgbClr val="00B0F0"/>
                </a:solidFill>
              </a:rPr>
              <a:t>https://gisp.gov.ru/pprf/marketplace/#/products</a:t>
            </a:r>
            <a:endParaRPr lang="ru-RU" sz="1200" dirty="0" smtClean="0">
              <a:solidFill>
                <a:srgbClr val="00B0F0"/>
              </a:solidFill>
            </a:endParaRPr>
          </a:p>
        </p:txBody>
      </p:sp>
      <p:pic>
        <p:nvPicPr>
          <p:cNvPr id="5" name="Рисунок 4"/>
          <p:cNvPicPr/>
          <p:nvPr/>
        </p:nvPicPr>
        <p:blipFill rotWithShape="1">
          <a:blip r:embed="rId2"/>
          <a:srcRect b="3550"/>
          <a:stretch/>
        </p:blipFill>
        <p:spPr bwMode="auto">
          <a:xfrm>
            <a:off x="611560" y="1844824"/>
            <a:ext cx="7560840" cy="4680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3970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400" b="1" dirty="0"/>
              <a:t>Ведение ЕДИНОГО РЕЕСТРА РОССИЙСКОЙ </a:t>
            </a:r>
            <a:br>
              <a:rPr lang="ru-RU" sz="2400" b="1" dirty="0"/>
            </a:br>
            <a:r>
              <a:rPr lang="ru-RU" sz="2400" b="1" dirty="0"/>
              <a:t>РАДИОЭЛЕКТРОННОЙ ПРОДУКЦИИ </a:t>
            </a:r>
            <a:r>
              <a:rPr lang="ru-RU" sz="2800" b="1" dirty="0"/>
              <a:t/>
            </a:r>
            <a:br>
              <a:rPr lang="ru-RU" sz="2800" b="1" dirty="0"/>
            </a:br>
            <a:endParaRPr lang="ru-RU" sz="2800" b="1" dirty="0"/>
          </a:p>
        </p:txBody>
      </p:sp>
      <p:sp>
        <p:nvSpPr>
          <p:cNvPr id="3" name="Объект 2"/>
          <p:cNvSpPr>
            <a:spLocks noGrp="1"/>
          </p:cNvSpPr>
          <p:nvPr>
            <p:ph idx="1"/>
          </p:nvPr>
        </p:nvSpPr>
        <p:spPr>
          <a:xfrm>
            <a:off x="457200" y="1484784"/>
            <a:ext cx="8579296" cy="5373216"/>
          </a:xfrm>
        </p:spPr>
        <p:txBody>
          <a:bodyPr>
            <a:noAutofit/>
          </a:bodyPr>
          <a:lstStyle/>
          <a:p>
            <a:pPr marL="114300" indent="0">
              <a:buNone/>
            </a:pPr>
            <a:r>
              <a:rPr lang="ru-RU" sz="1000" dirty="0">
                <a:solidFill>
                  <a:schemeClr val="tx1"/>
                </a:solidFill>
              </a:rPr>
              <a:t>Формирование и ведение реестра осуществляется </a:t>
            </a:r>
            <a:r>
              <a:rPr lang="ru-RU" sz="1000" b="1" dirty="0">
                <a:solidFill>
                  <a:schemeClr val="tx1"/>
                </a:solidFill>
              </a:rPr>
              <a:t>Министерством промышленности и торговли Российской Федерации</a:t>
            </a:r>
            <a:r>
              <a:rPr lang="ru-RU" sz="1000" dirty="0">
                <a:solidFill>
                  <a:schemeClr val="tx1"/>
                </a:solidFill>
              </a:rPr>
              <a:t> посредством принятия решений о включении радиоэлектронной продукции в реестр или об исключении радиоэлектронной продукции из реестра.</a:t>
            </a:r>
          </a:p>
          <a:p>
            <a:pPr marL="114300" indent="0">
              <a:buNone/>
            </a:pPr>
            <a:endParaRPr lang="ru-RU" sz="1000" dirty="0">
              <a:solidFill>
                <a:schemeClr val="tx1"/>
              </a:solidFill>
            </a:endParaRPr>
          </a:p>
          <a:p>
            <a:r>
              <a:rPr lang="ru-RU" sz="1000" dirty="0">
                <a:solidFill>
                  <a:schemeClr val="tx1"/>
                </a:solidFill>
              </a:rPr>
              <a:t>Реестровая запись содержит в том числе сведения: </a:t>
            </a:r>
          </a:p>
          <a:p>
            <a:r>
              <a:rPr lang="ru-RU" sz="1000" dirty="0">
                <a:solidFill>
                  <a:schemeClr val="tx1"/>
                </a:solidFill>
              </a:rPr>
              <a:t>- порядковый номер реестровой записи; </a:t>
            </a:r>
          </a:p>
          <a:p>
            <a:r>
              <a:rPr lang="ru-RU" sz="1000" dirty="0">
                <a:solidFill>
                  <a:schemeClr val="tx1"/>
                </a:solidFill>
              </a:rPr>
              <a:t>- дата формирования реестровой записи; </a:t>
            </a:r>
          </a:p>
          <a:p>
            <a:r>
              <a:rPr lang="ru-RU" sz="1000" dirty="0">
                <a:solidFill>
                  <a:schemeClr val="tx1"/>
                </a:solidFill>
              </a:rPr>
              <a:t>- наименование радиоэлектронной продукции с указанием кода в соответствии с Общероссийским классификатором продукции по видам экономической деятельности ОК 034-2014 (КПЕС 2008), </a:t>
            </a:r>
          </a:p>
          <a:p>
            <a:r>
              <a:rPr lang="ru-RU" sz="1000" dirty="0">
                <a:solidFill>
                  <a:schemeClr val="tx1"/>
                </a:solidFill>
              </a:rPr>
              <a:t>- основные технические и функциональные характеристики радиоэлектронной продукции;</a:t>
            </a:r>
          </a:p>
          <a:p>
            <a:r>
              <a:rPr lang="ru-RU" sz="1000" dirty="0">
                <a:solidFill>
                  <a:schemeClr val="tx1"/>
                </a:solidFill>
              </a:rPr>
              <a:t>- </a:t>
            </a:r>
            <a:r>
              <a:rPr lang="ru-RU" sz="1000" b="1" dirty="0">
                <a:solidFill>
                  <a:schemeClr val="tx1"/>
                </a:solidFill>
              </a:rPr>
              <a:t>реквизиты документа, являющегося основанием для включения в реестр: реквизиты (дата и номер) заключения Министерства промышленности и торговли Российской Федерации о подтверждении производства промышленной продукции на территории Российской Федерации, выданного в соответствии с постановлением Правительства Российской Федерации от 17 июля 2015 г. № 719</a:t>
            </a:r>
            <a:r>
              <a:rPr lang="ru-RU" sz="1000" dirty="0">
                <a:solidFill>
                  <a:schemeClr val="tx1"/>
                </a:solidFill>
              </a:rPr>
              <a:t> "О подтверждении производства промышленной продукции на территории Российской Федерации".</a:t>
            </a:r>
          </a:p>
          <a:p>
            <a:pPr marL="114300" indent="0">
              <a:buNone/>
            </a:pPr>
            <a:endParaRPr lang="ru-RU" sz="1000" dirty="0">
              <a:solidFill>
                <a:schemeClr val="tx1"/>
              </a:solidFill>
            </a:endParaRPr>
          </a:p>
          <a:p>
            <a:r>
              <a:rPr lang="ru-RU" sz="1000" dirty="0" err="1">
                <a:solidFill>
                  <a:schemeClr val="tx1"/>
                </a:solidFill>
              </a:rPr>
              <a:t>Минпромторг</a:t>
            </a:r>
            <a:r>
              <a:rPr lang="ru-RU" sz="1000" dirty="0">
                <a:solidFill>
                  <a:schemeClr val="tx1"/>
                </a:solidFill>
              </a:rPr>
              <a:t> включает в реестр радиоэлектронную продукцию, в отношении которой выдано заключение о подтверждении производства, и размещает сведения о радиоэлектронной продукции, в реестре </a:t>
            </a:r>
            <a:r>
              <a:rPr lang="ru-RU" sz="1000" b="1" dirty="0">
                <a:solidFill>
                  <a:schemeClr val="tx1"/>
                </a:solidFill>
              </a:rPr>
              <a:t>в срок не позднее 3 рабочих дней со дня выдачи заключения</a:t>
            </a:r>
            <a:r>
              <a:rPr lang="ru-RU" sz="1000" dirty="0">
                <a:solidFill>
                  <a:schemeClr val="tx1"/>
                </a:solidFill>
              </a:rPr>
              <a:t>.</a:t>
            </a:r>
          </a:p>
          <a:p>
            <a:pPr marL="114300" indent="0">
              <a:buNone/>
            </a:pPr>
            <a:endParaRPr lang="ru-RU" sz="1000" dirty="0">
              <a:solidFill>
                <a:schemeClr val="tx1"/>
              </a:solidFill>
            </a:endParaRPr>
          </a:p>
          <a:p>
            <a:r>
              <a:rPr lang="ru-RU" sz="1000" dirty="0" err="1">
                <a:solidFill>
                  <a:schemeClr val="tx1"/>
                </a:solidFill>
              </a:rPr>
              <a:t>Минпромторг</a:t>
            </a:r>
            <a:r>
              <a:rPr lang="ru-RU" sz="1000" dirty="0">
                <a:solidFill>
                  <a:schemeClr val="tx1"/>
                </a:solidFill>
              </a:rPr>
              <a:t> </a:t>
            </a:r>
            <a:r>
              <a:rPr lang="ru-RU" sz="1000" b="1" dirty="0">
                <a:solidFill>
                  <a:schemeClr val="tx1"/>
                </a:solidFill>
              </a:rPr>
              <a:t>принимает решение об исключении радиоэлектронной продукции из реестра </a:t>
            </a:r>
            <a:r>
              <a:rPr lang="ru-RU" sz="1000" dirty="0">
                <a:solidFill>
                  <a:schemeClr val="tx1"/>
                </a:solidFill>
              </a:rPr>
              <a:t>в следующих случаях:</a:t>
            </a:r>
          </a:p>
          <a:p>
            <a:r>
              <a:rPr lang="ru-RU" sz="1000" dirty="0">
                <a:solidFill>
                  <a:schemeClr val="tx1"/>
                </a:solidFill>
              </a:rPr>
              <a:t>а) </a:t>
            </a:r>
            <a:r>
              <a:rPr lang="ru-RU" sz="1000" b="1" dirty="0">
                <a:solidFill>
                  <a:schemeClr val="tx1"/>
                </a:solidFill>
              </a:rPr>
              <a:t>поступление от заявителя заявления </a:t>
            </a:r>
            <a:r>
              <a:rPr lang="ru-RU" sz="1000" dirty="0">
                <a:solidFill>
                  <a:schemeClr val="tx1"/>
                </a:solidFill>
              </a:rPr>
              <a:t>об исключении радиоэлектронной продукции из реестра - в течение 10 рабочих дней со дня поступления указанного заявления;</a:t>
            </a:r>
          </a:p>
          <a:p>
            <a:r>
              <a:rPr lang="ru-RU" sz="1000" dirty="0">
                <a:solidFill>
                  <a:schemeClr val="tx1"/>
                </a:solidFill>
              </a:rPr>
              <a:t>б) </a:t>
            </a:r>
            <a:r>
              <a:rPr lang="ru-RU" sz="1000" b="1" dirty="0">
                <a:solidFill>
                  <a:schemeClr val="tx1"/>
                </a:solidFill>
              </a:rPr>
              <a:t>выявление министерством фактов представления заявителем подложных документов и (или) недостоверных сведений </a:t>
            </a:r>
            <a:r>
              <a:rPr lang="ru-RU" sz="1000" dirty="0">
                <a:solidFill>
                  <a:schemeClr val="tx1"/>
                </a:solidFill>
              </a:rPr>
              <a:t>о заявителе и (или) радиоэлектронной продукции, в том числе на основании документов, полученных в установленном порядке от государственных органов, включая вступившие в законную силу судебные акты, официальные документы иностранных государств, прошедшие в установленном порядке процедуру консульской легализации, - в течение 10 рабочих дней со дня выявления указанных фактов.</a:t>
            </a:r>
          </a:p>
          <a:p>
            <a:pPr marL="114300" indent="0">
              <a:buNone/>
            </a:pPr>
            <a:endParaRPr lang="ru-RU" sz="1000" dirty="0">
              <a:solidFill>
                <a:schemeClr val="tx1"/>
              </a:solidFill>
            </a:endParaRPr>
          </a:p>
          <a:p>
            <a:r>
              <a:rPr lang="ru-RU" sz="1000" dirty="0">
                <a:solidFill>
                  <a:schemeClr val="tx1"/>
                </a:solidFill>
              </a:rPr>
              <a:t>Министерство </a:t>
            </a:r>
            <a:r>
              <a:rPr lang="ru-RU" sz="1000" dirty="0" err="1" smtClean="0">
                <a:solidFill>
                  <a:schemeClr val="tx1"/>
                </a:solidFill>
              </a:rPr>
              <a:t>обновляетс</a:t>
            </a:r>
            <a:r>
              <a:rPr lang="ru-RU" sz="1000" dirty="0" smtClean="0">
                <a:solidFill>
                  <a:schemeClr val="tx1"/>
                </a:solidFill>
              </a:rPr>
              <a:t> сведения в </a:t>
            </a:r>
            <a:r>
              <a:rPr lang="ru-RU" sz="1000" dirty="0">
                <a:solidFill>
                  <a:schemeClr val="tx1"/>
                </a:solidFill>
              </a:rPr>
              <a:t>реестре сведения об исключении радиоэлектронной продукции из реестра </a:t>
            </a:r>
            <a:r>
              <a:rPr lang="ru-RU" sz="1000" b="1" dirty="0">
                <a:solidFill>
                  <a:schemeClr val="tx1"/>
                </a:solidFill>
              </a:rPr>
              <a:t>в срок не позднее 5 рабочих дней со дня принятия решения об исключении радиоэлектронной продукции из реестра</a:t>
            </a:r>
            <a:r>
              <a:rPr lang="ru-RU" sz="1000" dirty="0" smtClean="0">
                <a:solidFill>
                  <a:schemeClr val="tx1"/>
                </a:solidFill>
              </a:rPr>
              <a:t>.</a:t>
            </a:r>
            <a:r>
              <a:rPr lang="ru-RU" sz="1100" dirty="0"/>
              <a:t> </a:t>
            </a:r>
          </a:p>
          <a:p>
            <a:pPr marL="114300" indent="0">
              <a:buNone/>
            </a:pPr>
            <a:endParaRPr lang="ru-RU" sz="1100" dirty="0" smtClean="0">
              <a:solidFill>
                <a:schemeClr val="tx1"/>
              </a:solidFill>
            </a:endParaRPr>
          </a:p>
        </p:txBody>
      </p:sp>
    </p:spTree>
    <p:extLst>
      <p:ext uri="{BB962C8B-B14F-4D97-AF65-F5344CB8AC3E}">
        <p14:creationId xmlns:p14="http://schemas.microsoft.com/office/powerpoint/2010/main" val="3433559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евразийский реестр </a:t>
            </a:r>
            <a:r>
              <a:rPr lang="ru-RU" sz="2800" b="1" dirty="0"/>
              <a:t>промышленных товаров</a:t>
            </a:r>
          </a:p>
        </p:txBody>
      </p:sp>
      <p:sp>
        <p:nvSpPr>
          <p:cNvPr id="3" name="Объект 2"/>
          <p:cNvSpPr>
            <a:spLocks noGrp="1"/>
          </p:cNvSpPr>
          <p:nvPr>
            <p:ph idx="1"/>
          </p:nvPr>
        </p:nvSpPr>
        <p:spPr>
          <a:xfrm>
            <a:off x="457200" y="1556792"/>
            <a:ext cx="8219256" cy="4968552"/>
          </a:xfrm>
        </p:spPr>
        <p:txBody>
          <a:bodyPr>
            <a:noAutofit/>
          </a:bodyPr>
          <a:lstStyle/>
          <a:p>
            <a:pPr marL="114300" indent="0">
              <a:buNone/>
            </a:pPr>
            <a:r>
              <a:rPr lang="ru-RU" sz="1200" dirty="0" smtClean="0">
                <a:solidFill>
                  <a:schemeClr val="tx1"/>
                </a:solidFill>
              </a:rPr>
              <a:t>Реестр размещен по ссылке: </a:t>
            </a:r>
            <a:r>
              <a:rPr lang="en-US" sz="1200" dirty="0">
                <a:solidFill>
                  <a:srgbClr val="00B0F0"/>
                </a:solidFill>
              </a:rPr>
              <a:t>https://</a:t>
            </a:r>
            <a:r>
              <a:rPr lang="en-US" sz="1200" dirty="0" smtClean="0">
                <a:solidFill>
                  <a:srgbClr val="00B0F0"/>
                </a:solidFill>
              </a:rPr>
              <a:t>erpt.eecommission.org/Goods</a:t>
            </a:r>
            <a:endParaRPr lang="ru-RU" sz="1200" dirty="0" smtClean="0">
              <a:solidFill>
                <a:srgbClr val="00B0F0"/>
              </a:solidFill>
            </a:endParaRPr>
          </a:p>
          <a:p>
            <a:pPr marL="114300" indent="0">
              <a:buNone/>
            </a:pPr>
            <a:endParaRPr lang="ru-RU" sz="1200" dirty="0" smtClean="0">
              <a:solidFill>
                <a:srgbClr val="00B0F0"/>
              </a:solidFill>
            </a:endParaRPr>
          </a:p>
        </p:txBody>
      </p:sp>
      <p:pic>
        <p:nvPicPr>
          <p:cNvPr id="6" name="Рисунок 5"/>
          <p:cNvPicPr/>
          <p:nvPr/>
        </p:nvPicPr>
        <p:blipFill rotWithShape="1">
          <a:blip r:embed="rId2"/>
          <a:srcRect b="4143"/>
          <a:stretch/>
        </p:blipFill>
        <p:spPr bwMode="auto">
          <a:xfrm>
            <a:off x="971600" y="1899078"/>
            <a:ext cx="7560840" cy="4608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1532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600" b="1" dirty="0"/>
              <a:t>Решение Совета Евразийской экономической комиссии от 23.11.2020 N 105 </a:t>
            </a:r>
            <a:r>
              <a:rPr lang="ru-RU" sz="1600" b="1" dirty="0" smtClean="0"/>
              <a:t>"</a:t>
            </a:r>
            <a:r>
              <a:rPr lang="ru-RU" sz="1600" b="1" dirty="0"/>
              <a:t>Об утверждении Правил определения страны происхождения отдельных видов товаров для целей государственных (муниципальных) закупок"</a:t>
            </a:r>
            <a:br>
              <a:rPr lang="ru-RU" sz="1600" b="1" dirty="0"/>
            </a:br>
            <a:endParaRPr lang="ru-RU" sz="1600" b="1" dirty="0"/>
          </a:p>
        </p:txBody>
      </p:sp>
      <p:sp>
        <p:nvSpPr>
          <p:cNvPr id="3" name="Объект 2"/>
          <p:cNvSpPr>
            <a:spLocks noGrp="1"/>
          </p:cNvSpPr>
          <p:nvPr>
            <p:ph idx="1"/>
          </p:nvPr>
        </p:nvSpPr>
        <p:spPr>
          <a:xfrm>
            <a:off x="457200" y="1556792"/>
            <a:ext cx="8219256" cy="4968552"/>
          </a:xfrm>
        </p:spPr>
        <p:txBody>
          <a:bodyPr>
            <a:noAutofit/>
          </a:bodyPr>
          <a:lstStyle/>
          <a:p>
            <a:endParaRPr lang="ru-RU" sz="1200" dirty="0" smtClean="0">
              <a:solidFill>
                <a:schemeClr val="tx1"/>
              </a:solidFill>
            </a:endParaRPr>
          </a:p>
          <a:p>
            <a:r>
              <a:rPr lang="ru-RU" sz="1200" b="1" dirty="0" smtClean="0">
                <a:solidFill>
                  <a:schemeClr val="tx1"/>
                </a:solidFill>
              </a:rPr>
              <a:t>Критерием </a:t>
            </a:r>
            <a:r>
              <a:rPr lang="ru-RU" sz="1200" b="1" dirty="0">
                <a:solidFill>
                  <a:schemeClr val="tx1"/>
                </a:solidFill>
              </a:rPr>
              <a:t>определения государства-члена </a:t>
            </a:r>
            <a:r>
              <a:rPr lang="ru-RU" sz="1200" b="1" dirty="0" smtClean="0">
                <a:solidFill>
                  <a:schemeClr val="tx1"/>
                </a:solidFill>
              </a:rPr>
              <a:t>ЕАЭС </a:t>
            </a:r>
            <a:r>
              <a:rPr lang="ru-RU" sz="1200" dirty="0" smtClean="0">
                <a:solidFill>
                  <a:schemeClr val="tx1"/>
                </a:solidFill>
              </a:rPr>
              <a:t>страной </a:t>
            </a:r>
            <a:r>
              <a:rPr lang="ru-RU" sz="1200" dirty="0">
                <a:solidFill>
                  <a:schemeClr val="tx1"/>
                </a:solidFill>
              </a:rPr>
              <a:t>происхождения промышленного товара государства-члена при осуществлении государственных (муниципальных) закупок </a:t>
            </a:r>
            <a:r>
              <a:rPr lang="ru-RU" sz="1200" b="1" dirty="0">
                <a:solidFill>
                  <a:schemeClr val="tx1"/>
                </a:solidFill>
              </a:rPr>
              <a:t>является выполнение исчерпывающих условий, производственных и технологических операций при производстве промышленного товара государства-члена </a:t>
            </a:r>
            <a:r>
              <a:rPr lang="ru-RU" sz="1200" b="1" dirty="0" smtClean="0">
                <a:solidFill>
                  <a:schemeClr val="tx1"/>
                </a:solidFill>
              </a:rPr>
              <a:t>ЕАЭС.</a:t>
            </a:r>
            <a:endParaRPr lang="ru-RU" sz="1200" b="1" dirty="0">
              <a:solidFill>
                <a:schemeClr val="tx1"/>
              </a:solidFill>
            </a:endParaRPr>
          </a:p>
          <a:p>
            <a:pPr marL="114300" indent="0">
              <a:buNone/>
            </a:pPr>
            <a:r>
              <a:rPr lang="ru-RU" sz="1200" dirty="0">
                <a:solidFill>
                  <a:schemeClr val="tx1"/>
                </a:solidFill>
              </a:rPr>
              <a:t> </a:t>
            </a:r>
          </a:p>
          <a:p>
            <a:r>
              <a:rPr lang="ru-RU" sz="1200" dirty="0">
                <a:solidFill>
                  <a:schemeClr val="tx1"/>
                </a:solidFill>
              </a:rPr>
              <a:t>При осуществлении государственных (муниципальных) закупок </a:t>
            </a:r>
            <a:r>
              <a:rPr lang="ru-RU" sz="1200" b="1" dirty="0">
                <a:solidFill>
                  <a:schemeClr val="tx1"/>
                </a:solidFill>
              </a:rPr>
              <a:t>страна происхождения отдельных видов промышленных товаров государств-членов ЕАЭС подтверждается путем представления информации из евразийского реестра промышленных товаров государств-членов </a:t>
            </a:r>
            <a:r>
              <a:rPr lang="ru-RU" sz="1200" dirty="0" smtClean="0">
                <a:solidFill>
                  <a:schemeClr val="tx1"/>
                </a:solidFill>
              </a:rPr>
              <a:t>.</a:t>
            </a:r>
            <a:endParaRPr lang="ru-RU" sz="1200" dirty="0">
              <a:solidFill>
                <a:schemeClr val="tx1"/>
              </a:solidFill>
            </a:endParaRPr>
          </a:p>
          <a:p>
            <a:pPr marL="114300" indent="0">
              <a:buNone/>
            </a:pPr>
            <a:r>
              <a:rPr lang="ru-RU" sz="1200" dirty="0">
                <a:solidFill>
                  <a:schemeClr val="tx1"/>
                </a:solidFill>
              </a:rPr>
              <a:t> </a:t>
            </a:r>
            <a:endParaRPr lang="ru-RU" sz="1200" dirty="0" smtClean="0">
              <a:solidFill>
                <a:schemeClr val="tx1"/>
              </a:solidFill>
            </a:endParaRPr>
          </a:p>
          <a:p>
            <a:r>
              <a:rPr lang="ru-RU" sz="1200" dirty="0" smtClean="0">
                <a:solidFill>
                  <a:schemeClr val="tx1"/>
                </a:solidFill>
              </a:rPr>
              <a:t>Продукция подлежит включению в реестр </a:t>
            </a:r>
            <a:r>
              <a:rPr lang="ru-RU" sz="1200" b="1" dirty="0" smtClean="0">
                <a:solidFill>
                  <a:schemeClr val="tx1"/>
                </a:solidFill>
              </a:rPr>
              <a:t>на основании акта экспертизы или сертификата СТ-1.</a:t>
            </a:r>
          </a:p>
          <a:p>
            <a:endParaRPr lang="ru-RU" sz="1200" dirty="0">
              <a:solidFill>
                <a:schemeClr val="tx1"/>
              </a:solidFill>
            </a:endParaRPr>
          </a:p>
          <a:p>
            <a:r>
              <a:rPr lang="ru-RU" sz="1200" b="1" dirty="0">
                <a:solidFill>
                  <a:schemeClr val="tx1"/>
                </a:solidFill>
              </a:rPr>
              <a:t>Акт экспертизы </a:t>
            </a:r>
            <a:r>
              <a:rPr lang="ru-RU" sz="1200" dirty="0">
                <a:solidFill>
                  <a:schemeClr val="tx1"/>
                </a:solidFill>
              </a:rPr>
              <a:t>выдается на неопределенный объем (количество) товара и</a:t>
            </a:r>
            <a:r>
              <a:rPr lang="ru-RU" sz="1200" b="1" dirty="0">
                <a:solidFill>
                  <a:schemeClr val="tx1"/>
                </a:solidFill>
              </a:rPr>
              <a:t> рассматривается в качестве документа о происхождении товара в течение 2 лет с даты его выдачи.</a:t>
            </a:r>
            <a:endParaRPr lang="ru-RU" sz="1200" dirty="0">
              <a:solidFill>
                <a:schemeClr val="tx1"/>
              </a:solidFill>
            </a:endParaRPr>
          </a:p>
          <a:p>
            <a:pPr marL="114300" indent="0">
              <a:buNone/>
            </a:pPr>
            <a:endParaRPr lang="ru-RU" sz="1200" dirty="0">
              <a:solidFill>
                <a:schemeClr val="tx1"/>
              </a:solidFill>
            </a:endParaRPr>
          </a:p>
          <a:p>
            <a:r>
              <a:rPr lang="ru-RU" sz="1200" b="1" dirty="0">
                <a:solidFill>
                  <a:schemeClr val="tx1"/>
                </a:solidFill>
              </a:rPr>
              <a:t>Сертификат о происхождении товара СТ-1 для целей включения товара в реестр </a:t>
            </a:r>
            <a:r>
              <a:rPr lang="ru-RU" sz="1200" dirty="0">
                <a:solidFill>
                  <a:schemeClr val="tx1"/>
                </a:solidFill>
              </a:rPr>
              <a:t>выдается на неопределенный объем (количество) товара и </a:t>
            </a:r>
            <a:r>
              <a:rPr lang="ru-RU" sz="1200" b="1" dirty="0">
                <a:solidFill>
                  <a:schemeClr val="tx1"/>
                </a:solidFill>
              </a:rPr>
              <a:t>рассматривается в качестве документа о происхождении товара в течение 1 года с даты его выдачи. </a:t>
            </a:r>
            <a:endParaRPr lang="ru-RU" sz="1200" dirty="0">
              <a:solidFill>
                <a:schemeClr val="tx1"/>
              </a:solidFill>
            </a:endParaRPr>
          </a:p>
          <a:p>
            <a:pPr marL="114300" indent="0">
              <a:buNone/>
            </a:pPr>
            <a:endParaRPr lang="ru-RU" sz="1200" dirty="0">
              <a:solidFill>
                <a:schemeClr val="tx1"/>
              </a:solidFill>
            </a:endParaRPr>
          </a:p>
          <a:p>
            <a:r>
              <a:rPr lang="ru-RU" sz="1200" b="1" dirty="0">
                <a:solidFill>
                  <a:schemeClr val="tx1"/>
                </a:solidFill>
              </a:rPr>
              <a:t>Порядок выдачи сертификата о происхождении товара СТ-1, в том числе содержащий особенности его заполнения уполномоченными органами (организациями), определяется законодательством государства-члена.</a:t>
            </a:r>
            <a:endParaRPr lang="ru-RU" sz="1200" dirty="0">
              <a:solidFill>
                <a:schemeClr val="tx1"/>
              </a:solidFill>
            </a:endParaRPr>
          </a:p>
          <a:p>
            <a:pPr marL="114300" indent="0">
              <a:buNone/>
            </a:pPr>
            <a:endParaRPr lang="ru-RU" sz="1200" dirty="0" smtClean="0">
              <a:solidFill>
                <a:schemeClr val="tx1"/>
              </a:solidFill>
            </a:endParaRPr>
          </a:p>
        </p:txBody>
      </p:sp>
    </p:spTree>
    <p:extLst>
      <p:ext uri="{BB962C8B-B14F-4D97-AF65-F5344CB8AC3E}">
        <p14:creationId xmlns:p14="http://schemas.microsoft.com/office/powerpoint/2010/main" val="2724625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600" b="1" dirty="0"/>
              <a:t>Решение Совета Евразийской экономической комиссии от 23.11.2020 N 105 </a:t>
            </a:r>
            <a:r>
              <a:rPr lang="ru-RU" sz="1600" b="1" dirty="0" smtClean="0"/>
              <a:t>"</a:t>
            </a:r>
            <a:r>
              <a:rPr lang="ru-RU" sz="1600" b="1" dirty="0"/>
              <a:t>Об утверждении Правил определения страны происхождения отдельных видов товаров для целей государственных (муниципальных) закупок"</a:t>
            </a:r>
            <a:br>
              <a:rPr lang="ru-RU" sz="1600" b="1" dirty="0"/>
            </a:br>
            <a:endParaRPr lang="ru-RU" sz="1600" b="1" dirty="0"/>
          </a:p>
        </p:txBody>
      </p:sp>
      <p:sp>
        <p:nvSpPr>
          <p:cNvPr id="3" name="Объект 2"/>
          <p:cNvSpPr>
            <a:spLocks noGrp="1"/>
          </p:cNvSpPr>
          <p:nvPr>
            <p:ph idx="1"/>
          </p:nvPr>
        </p:nvSpPr>
        <p:spPr>
          <a:xfrm>
            <a:off x="457200" y="1556792"/>
            <a:ext cx="8219256" cy="4968552"/>
          </a:xfrm>
        </p:spPr>
        <p:txBody>
          <a:bodyPr>
            <a:noAutofit/>
          </a:bodyPr>
          <a:lstStyle/>
          <a:p>
            <a:pPr marL="114300" indent="0">
              <a:buNone/>
            </a:pPr>
            <a:endParaRPr lang="ru-RU" sz="1000" dirty="0">
              <a:solidFill>
                <a:schemeClr val="tx1"/>
              </a:solidFill>
            </a:endParaRPr>
          </a:p>
          <a:p>
            <a:pPr marL="114300" indent="0">
              <a:buNone/>
            </a:pPr>
            <a:r>
              <a:rPr lang="ru-RU" sz="1100" dirty="0">
                <a:solidFill>
                  <a:schemeClr val="tx1"/>
                </a:solidFill>
              </a:rPr>
              <a:t>Формирование и ведение реестра </a:t>
            </a:r>
            <a:r>
              <a:rPr lang="ru-RU" sz="1100" b="1" dirty="0" smtClean="0">
                <a:solidFill>
                  <a:schemeClr val="tx1"/>
                </a:solidFill>
              </a:rPr>
              <a:t>осуществляются </a:t>
            </a:r>
            <a:r>
              <a:rPr lang="ru-RU" sz="1100" b="1" dirty="0">
                <a:solidFill>
                  <a:schemeClr val="tx1"/>
                </a:solidFill>
              </a:rPr>
              <a:t>уполномоченным структурным подразделением Комиссии </a:t>
            </a:r>
            <a:r>
              <a:rPr lang="ru-RU" sz="1100" dirty="0">
                <a:solidFill>
                  <a:schemeClr val="tx1"/>
                </a:solidFill>
              </a:rPr>
              <a:t>в электронном виде </a:t>
            </a:r>
            <a:r>
              <a:rPr lang="ru-RU" sz="1100" b="1" dirty="0">
                <a:solidFill>
                  <a:schemeClr val="tx1"/>
                </a:solidFill>
              </a:rPr>
              <a:t>путем формирования или аннулирования записей </a:t>
            </a:r>
            <a:r>
              <a:rPr lang="ru-RU" sz="1100" dirty="0">
                <a:solidFill>
                  <a:schemeClr val="tx1"/>
                </a:solidFill>
              </a:rPr>
              <a:t>на информационном ресурсе, определяемом Комиссией, в информационно-телекоммуникационной сети "Интернет" </a:t>
            </a:r>
            <a:r>
              <a:rPr lang="ru-RU" sz="1100" dirty="0" smtClean="0">
                <a:solidFill>
                  <a:schemeClr val="tx1"/>
                </a:solidFill>
              </a:rPr>
              <a:t>с </a:t>
            </a:r>
            <a:r>
              <a:rPr lang="ru-RU" sz="1100" dirty="0">
                <a:solidFill>
                  <a:schemeClr val="tx1"/>
                </a:solidFill>
              </a:rPr>
              <a:t>обязательной последовательной нумерацией промышленных товаров государств-членов, включаемых в реестр (</a:t>
            </a:r>
            <a:r>
              <a:rPr lang="ru-RU" sz="1100" b="1" dirty="0">
                <a:solidFill>
                  <a:schemeClr val="tx1"/>
                </a:solidFill>
              </a:rPr>
              <a:t>присваивается регистрационный номер реестровой записи</a:t>
            </a:r>
            <a:r>
              <a:rPr lang="ru-RU" sz="1100" dirty="0">
                <a:solidFill>
                  <a:schemeClr val="tx1"/>
                </a:solidFill>
              </a:rPr>
              <a:t>).</a:t>
            </a:r>
          </a:p>
          <a:p>
            <a:pPr marL="114300" indent="0">
              <a:buNone/>
            </a:pPr>
            <a:endParaRPr lang="ru-RU" sz="1100" dirty="0">
              <a:solidFill>
                <a:schemeClr val="tx1"/>
              </a:solidFill>
            </a:endParaRPr>
          </a:p>
          <a:p>
            <a:pPr marL="114300" indent="0">
              <a:buNone/>
            </a:pPr>
            <a:r>
              <a:rPr lang="ru-RU" sz="1100" dirty="0">
                <a:solidFill>
                  <a:schemeClr val="tx1"/>
                </a:solidFill>
              </a:rPr>
              <a:t>Основанием для включения в реестр сведений о промышленном товаре государства-члена и его производителе является </a:t>
            </a:r>
            <a:r>
              <a:rPr lang="ru-RU" sz="1100" b="1" dirty="0">
                <a:solidFill>
                  <a:schemeClr val="tx1"/>
                </a:solidFill>
              </a:rPr>
              <a:t>подача заявителем заявления в электронном виде.</a:t>
            </a:r>
          </a:p>
          <a:p>
            <a:pPr marL="114300" indent="0">
              <a:buNone/>
            </a:pPr>
            <a:endParaRPr lang="ru-RU" sz="1100" dirty="0">
              <a:solidFill>
                <a:schemeClr val="tx1"/>
              </a:solidFill>
            </a:endParaRPr>
          </a:p>
          <a:p>
            <a:pPr marL="114300" indent="0">
              <a:buNone/>
            </a:pPr>
            <a:r>
              <a:rPr lang="ru-RU" sz="1100" b="1" dirty="0">
                <a:solidFill>
                  <a:schemeClr val="tx1"/>
                </a:solidFill>
              </a:rPr>
              <a:t>Включение сведений о промышленном товаре </a:t>
            </a:r>
            <a:r>
              <a:rPr lang="ru-RU" sz="1100" dirty="0">
                <a:solidFill>
                  <a:schemeClr val="tx1"/>
                </a:solidFill>
              </a:rPr>
              <a:t>государства-члена и его производителе </a:t>
            </a:r>
            <a:r>
              <a:rPr lang="ru-RU" sz="1100" b="1" dirty="0">
                <a:solidFill>
                  <a:schemeClr val="tx1"/>
                </a:solidFill>
              </a:rPr>
              <a:t>в реестр осуществляется </a:t>
            </a:r>
            <a:r>
              <a:rPr lang="ru-RU" sz="1100" dirty="0">
                <a:solidFill>
                  <a:schemeClr val="tx1"/>
                </a:solidFill>
              </a:rPr>
              <a:t>уполномоченным структурным подразделением Комиссии </a:t>
            </a:r>
            <a:r>
              <a:rPr lang="ru-RU" sz="1100" b="1" dirty="0">
                <a:solidFill>
                  <a:schemeClr val="tx1"/>
                </a:solidFill>
              </a:rPr>
              <a:t>в течение 5 рабочих дней с даты поступления электронного заявления </a:t>
            </a:r>
            <a:r>
              <a:rPr lang="ru-RU" sz="1100" dirty="0">
                <a:solidFill>
                  <a:schemeClr val="tx1"/>
                </a:solidFill>
              </a:rPr>
              <a:t>на информационный ресурс Комиссии после проверки электронного заявления на предмет его полноты и соответствия требованиям настоящих Правил с размещением соответствующей информации на официальном сайте Евразийского экономического союза.</a:t>
            </a:r>
          </a:p>
          <a:p>
            <a:pPr marL="114300" indent="0">
              <a:buNone/>
            </a:pPr>
            <a:endParaRPr lang="ru-RU" sz="1100" dirty="0">
              <a:solidFill>
                <a:schemeClr val="tx1"/>
              </a:solidFill>
            </a:endParaRPr>
          </a:p>
          <a:p>
            <a:pPr marL="114300" indent="0">
              <a:buNone/>
            </a:pPr>
            <a:r>
              <a:rPr lang="ru-RU" sz="1100" dirty="0">
                <a:solidFill>
                  <a:schemeClr val="tx1"/>
                </a:solidFill>
              </a:rPr>
              <a:t>Аннулирование записи в реестре производится уполномоченным структурным подразделением Комиссии на основании электронного заявления.</a:t>
            </a:r>
          </a:p>
          <a:p>
            <a:pPr marL="114300" indent="0">
              <a:buNone/>
            </a:pPr>
            <a:endParaRPr lang="ru-RU" sz="1100" dirty="0">
              <a:solidFill>
                <a:schemeClr val="tx1"/>
              </a:solidFill>
            </a:endParaRPr>
          </a:p>
          <a:p>
            <a:pPr marL="114300" indent="0">
              <a:buNone/>
            </a:pPr>
            <a:r>
              <a:rPr lang="ru-RU" sz="1100" b="1" dirty="0">
                <a:solidFill>
                  <a:schemeClr val="tx1"/>
                </a:solidFill>
              </a:rPr>
              <a:t>Основанием для аннулирования записи в реестре является</a:t>
            </a:r>
            <a:r>
              <a:rPr lang="ru-RU" sz="1100" b="1" dirty="0" smtClean="0">
                <a:solidFill>
                  <a:schemeClr val="tx1"/>
                </a:solidFill>
              </a:rPr>
              <a:t>:</a:t>
            </a:r>
            <a:endParaRPr lang="ru-RU" sz="1100" b="1" dirty="0">
              <a:solidFill>
                <a:schemeClr val="tx1"/>
              </a:solidFill>
            </a:endParaRPr>
          </a:p>
          <a:p>
            <a:pPr marL="114300" indent="0">
              <a:buNone/>
            </a:pPr>
            <a:r>
              <a:rPr lang="ru-RU" sz="1100" dirty="0">
                <a:solidFill>
                  <a:schemeClr val="tx1"/>
                </a:solidFill>
              </a:rPr>
              <a:t>1) прекращение действия акта экспертизы</a:t>
            </a:r>
            <a:r>
              <a:rPr lang="ru-RU" sz="1100" dirty="0" smtClean="0">
                <a:solidFill>
                  <a:schemeClr val="tx1"/>
                </a:solidFill>
              </a:rPr>
              <a:t>;</a:t>
            </a:r>
            <a:endParaRPr lang="ru-RU" sz="1100" dirty="0">
              <a:solidFill>
                <a:schemeClr val="tx1"/>
              </a:solidFill>
            </a:endParaRPr>
          </a:p>
          <a:p>
            <a:pPr marL="114300" indent="0">
              <a:buNone/>
            </a:pPr>
            <a:r>
              <a:rPr lang="ru-RU" sz="1100" dirty="0">
                <a:solidFill>
                  <a:schemeClr val="tx1"/>
                </a:solidFill>
              </a:rPr>
              <a:t>2) ликвидация или реорганизация юридического лица, прекращение деятельности в качестве индивидуального предпринимателя</a:t>
            </a:r>
            <a:r>
              <a:rPr lang="ru-RU" sz="1100" dirty="0" smtClean="0">
                <a:solidFill>
                  <a:schemeClr val="tx1"/>
                </a:solidFill>
              </a:rPr>
              <a:t>;</a:t>
            </a:r>
            <a:endParaRPr lang="ru-RU" sz="1100" dirty="0">
              <a:solidFill>
                <a:schemeClr val="tx1"/>
              </a:solidFill>
            </a:endParaRPr>
          </a:p>
          <a:p>
            <a:pPr marL="114300" indent="0">
              <a:buNone/>
            </a:pPr>
            <a:r>
              <a:rPr lang="ru-RU" sz="1100" dirty="0">
                <a:solidFill>
                  <a:schemeClr val="tx1"/>
                </a:solidFill>
              </a:rPr>
              <a:t>3) решение Коллегии Комиссии.</a:t>
            </a:r>
          </a:p>
          <a:p>
            <a:pPr marL="114300" indent="0">
              <a:buNone/>
            </a:pPr>
            <a:endParaRPr lang="ru-RU" sz="1200" dirty="0" smtClean="0">
              <a:solidFill>
                <a:schemeClr val="tx1"/>
              </a:solidFill>
            </a:endParaRPr>
          </a:p>
        </p:txBody>
      </p:sp>
    </p:spTree>
    <p:extLst>
      <p:ext uri="{BB962C8B-B14F-4D97-AF65-F5344CB8AC3E}">
        <p14:creationId xmlns:p14="http://schemas.microsoft.com/office/powerpoint/2010/main" val="1961726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1400" b="1" dirty="0"/>
              <a:t>Положение о порядке выдачи сертификатов о происхождении товаров формы СТ-1 для целей осуществления закупок для обеспечения государственных и муниципальных нужд (для отдельных видов медицинских изделий), утвержденное приказом ТПП России от 10 апреля 2015 г. N 29</a:t>
            </a:r>
            <a:r>
              <a:rPr lang="ru-RU" sz="1400" dirty="0"/>
              <a:t/>
            </a:r>
            <a:br>
              <a:rPr lang="ru-RU" sz="1400" dirty="0"/>
            </a:br>
            <a:endParaRPr lang="ru-RU" sz="1400" b="1" dirty="0"/>
          </a:p>
        </p:txBody>
      </p:sp>
      <p:sp>
        <p:nvSpPr>
          <p:cNvPr id="3" name="Объект 2"/>
          <p:cNvSpPr>
            <a:spLocks noGrp="1"/>
          </p:cNvSpPr>
          <p:nvPr>
            <p:ph idx="1"/>
          </p:nvPr>
        </p:nvSpPr>
        <p:spPr>
          <a:xfrm>
            <a:off x="457200" y="1556792"/>
            <a:ext cx="8219256" cy="5184576"/>
          </a:xfrm>
        </p:spPr>
        <p:txBody>
          <a:bodyPr>
            <a:noAutofit/>
          </a:bodyPr>
          <a:lstStyle/>
          <a:p>
            <a:pPr marL="114300" indent="0">
              <a:buNone/>
            </a:pPr>
            <a:r>
              <a:rPr lang="ru-RU" sz="1200" b="1" dirty="0" smtClean="0">
                <a:solidFill>
                  <a:schemeClr val="tx1"/>
                </a:solidFill>
              </a:rPr>
              <a:t>Уполномоченная </a:t>
            </a:r>
            <a:r>
              <a:rPr lang="ru-RU" sz="1200" b="1" dirty="0">
                <a:solidFill>
                  <a:schemeClr val="tx1"/>
                </a:solidFill>
              </a:rPr>
              <a:t>ТПП </a:t>
            </a:r>
            <a:r>
              <a:rPr lang="ru-RU" sz="1200" dirty="0">
                <a:solidFill>
                  <a:schemeClr val="tx1"/>
                </a:solidFill>
              </a:rPr>
              <a:t>- торгово-промышленные палаты в Российской Федерации, имеющие право выдавать сертификаты о происхождении товаров формы СТ-1, предусмотренные Соглашением о Правилах определения страны происхождения товаров в Содружестве Независимых Государств от 20 ноября 2009 года </a:t>
            </a:r>
            <a:endParaRPr lang="ru-RU" sz="1200" dirty="0" smtClean="0">
              <a:solidFill>
                <a:schemeClr val="tx1"/>
              </a:solidFill>
            </a:endParaRPr>
          </a:p>
          <a:p>
            <a:pPr marL="114300" indent="0">
              <a:buNone/>
            </a:pPr>
            <a:r>
              <a:rPr lang="ru-RU" sz="1200" i="1" dirty="0" smtClean="0">
                <a:solidFill>
                  <a:schemeClr val="tx1"/>
                </a:solidFill>
                <a:latin typeface="Times New Roman" pitchFamily="18" charset="0"/>
                <a:cs typeface="Times New Roman" pitchFamily="18" charset="0"/>
              </a:rPr>
              <a:t>(</a:t>
            </a:r>
            <a:r>
              <a:rPr lang="ru-RU" sz="1200" b="1" i="1" dirty="0">
                <a:solidFill>
                  <a:schemeClr val="tx1"/>
                </a:solidFill>
                <a:latin typeface="Times New Roman" pitchFamily="18" charset="0"/>
                <a:cs typeface="Times New Roman" pitchFamily="18" charset="0"/>
              </a:rPr>
              <a:t>Приказ ТПП РФ от 28.12.2018 N </a:t>
            </a:r>
            <a:r>
              <a:rPr lang="ru-RU" sz="1200" b="1" i="1" dirty="0" smtClean="0">
                <a:solidFill>
                  <a:schemeClr val="tx1"/>
                </a:solidFill>
                <a:latin typeface="Times New Roman" pitchFamily="18" charset="0"/>
                <a:cs typeface="Times New Roman" pitchFamily="18" charset="0"/>
              </a:rPr>
              <a:t>118</a:t>
            </a:r>
            <a:r>
              <a:rPr lang="ru-RU" sz="1200" i="1" dirty="0" smtClean="0">
                <a:solidFill>
                  <a:schemeClr val="tx1"/>
                </a:solidFill>
                <a:latin typeface="Times New Roman" pitchFamily="18" charset="0"/>
                <a:cs typeface="Times New Roman" pitchFamily="18" charset="0"/>
              </a:rPr>
              <a:t> «Об </a:t>
            </a:r>
            <a:r>
              <a:rPr lang="ru-RU" sz="1200" i="1" dirty="0">
                <a:solidFill>
                  <a:schemeClr val="tx1"/>
                </a:solidFill>
                <a:latin typeface="Times New Roman" pitchFamily="18" charset="0"/>
                <a:cs typeface="Times New Roman" pitchFamily="18" charset="0"/>
              </a:rPr>
              <a:t>утверждении перечня торгово-промышленных палат в Российской Федерации, уполномоченных удостоверять сертификаты о происхождении товара, а также другие документы, связанные с осуществлением внешнеэкономической </a:t>
            </a:r>
            <a:r>
              <a:rPr lang="ru-RU" sz="1200" i="1" dirty="0" smtClean="0">
                <a:solidFill>
                  <a:schemeClr val="tx1"/>
                </a:solidFill>
                <a:latin typeface="Times New Roman" pitchFamily="18" charset="0"/>
                <a:cs typeface="Times New Roman" pitchFamily="18" charset="0"/>
              </a:rPr>
              <a:t>деятельности»)</a:t>
            </a:r>
            <a:endParaRPr lang="ru-RU" sz="1200" i="1" dirty="0">
              <a:solidFill>
                <a:schemeClr val="tx1"/>
              </a:solidFill>
              <a:latin typeface="Times New Roman" pitchFamily="18" charset="0"/>
              <a:cs typeface="Times New Roman" pitchFamily="18" charset="0"/>
            </a:endParaRPr>
          </a:p>
          <a:p>
            <a:pPr marL="114300" indent="0">
              <a:buNone/>
            </a:pPr>
            <a:endParaRPr lang="ru-RU" sz="1200" dirty="0">
              <a:solidFill>
                <a:schemeClr val="tx1"/>
              </a:solidFill>
            </a:endParaRPr>
          </a:p>
          <a:p>
            <a:pPr marL="114300" indent="0">
              <a:buNone/>
            </a:pPr>
            <a:r>
              <a:rPr lang="ru-RU" sz="1200" b="1" dirty="0" smtClean="0">
                <a:solidFill>
                  <a:schemeClr val="tx1"/>
                </a:solidFill>
              </a:rPr>
              <a:t>Сертификат </a:t>
            </a:r>
            <a:r>
              <a:rPr lang="ru-RU" sz="1200" b="1" dirty="0">
                <a:solidFill>
                  <a:schemeClr val="tx1"/>
                </a:solidFill>
              </a:rPr>
              <a:t>о происхождении товара формы СТ-1 </a:t>
            </a:r>
            <a:r>
              <a:rPr lang="ru-RU" sz="1200" dirty="0">
                <a:solidFill>
                  <a:schemeClr val="tx1"/>
                </a:solidFill>
              </a:rPr>
              <a:t>для целей осуществления закупок для обеспечения государственных и муниципальных нужд - документ, выданный уполномоченной ТПП участнику закупки, свидетельствующий о стране происхождения товаров;</a:t>
            </a:r>
          </a:p>
          <a:p>
            <a:pPr marL="114300" indent="0">
              <a:buNone/>
            </a:pPr>
            <a:endParaRPr lang="ru-RU" sz="1200" dirty="0">
              <a:solidFill>
                <a:schemeClr val="tx1"/>
              </a:solidFill>
            </a:endParaRPr>
          </a:p>
          <a:p>
            <a:pPr marL="114300" indent="0">
              <a:buNone/>
            </a:pPr>
            <a:r>
              <a:rPr lang="ru-RU" sz="1200" dirty="0">
                <a:solidFill>
                  <a:schemeClr val="tx1"/>
                </a:solidFill>
              </a:rPr>
              <a:t>Если иное не предусмотрено Положением, сертификат формы СТ-1 оформляется </a:t>
            </a:r>
            <a:r>
              <a:rPr lang="ru-RU" sz="1200" b="1" dirty="0">
                <a:solidFill>
                  <a:schemeClr val="tx1"/>
                </a:solidFill>
              </a:rPr>
              <a:t>на основании первичного акта экспертизы, выполненного экспертами уполномоченной ТПП.</a:t>
            </a:r>
          </a:p>
          <a:p>
            <a:pPr marL="114300" indent="0">
              <a:buNone/>
            </a:pPr>
            <a:endParaRPr lang="ru-RU" sz="1200" dirty="0">
              <a:solidFill>
                <a:schemeClr val="tx1"/>
              </a:solidFill>
            </a:endParaRPr>
          </a:p>
          <a:p>
            <a:pPr marL="114300" indent="0">
              <a:buNone/>
            </a:pPr>
            <a:r>
              <a:rPr lang="ru-RU" sz="1200" dirty="0">
                <a:solidFill>
                  <a:schemeClr val="tx1"/>
                </a:solidFill>
              </a:rPr>
              <a:t>ТПП России размещает на информационном ресурсе ТПП РФ сведения о производителях и товарах, на которые оформлены Годовые акты экспертизы.</a:t>
            </a:r>
          </a:p>
          <a:p>
            <a:pPr marL="114300" indent="0">
              <a:buNone/>
            </a:pPr>
            <a:endParaRPr lang="ru-RU" sz="1200" dirty="0">
              <a:solidFill>
                <a:schemeClr val="tx1"/>
              </a:solidFill>
            </a:endParaRPr>
          </a:p>
          <a:p>
            <a:pPr marL="114300" indent="0">
              <a:buNone/>
            </a:pPr>
            <a:r>
              <a:rPr lang="ru-RU" sz="1200" b="1" dirty="0">
                <a:solidFill>
                  <a:schemeClr val="tx1"/>
                </a:solidFill>
              </a:rPr>
              <a:t>Сертификат формы СТ-1 </a:t>
            </a:r>
            <a:r>
              <a:rPr lang="ru-RU" sz="1200" dirty="0" smtClean="0">
                <a:solidFill>
                  <a:schemeClr val="tx1"/>
                </a:solidFill>
              </a:rPr>
              <a:t>выдаются </a:t>
            </a:r>
            <a:r>
              <a:rPr lang="ru-RU" sz="1200" b="1" dirty="0" smtClean="0">
                <a:solidFill>
                  <a:schemeClr val="tx1"/>
                </a:solidFill>
              </a:rPr>
              <a:t>заинтересованным </a:t>
            </a:r>
            <a:r>
              <a:rPr lang="ru-RU" sz="1200" b="1" dirty="0">
                <a:solidFill>
                  <a:schemeClr val="tx1"/>
                </a:solidFill>
              </a:rPr>
              <a:t>участникам закупок (заявителям</a:t>
            </a:r>
            <a:r>
              <a:rPr lang="ru-RU" sz="1200" b="1" dirty="0" smtClean="0">
                <a:solidFill>
                  <a:schemeClr val="tx1"/>
                </a:solidFill>
              </a:rPr>
              <a:t>).</a:t>
            </a:r>
          </a:p>
          <a:p>
            <a:pPr marL="114300" indent="0">
              <a:buNone/>
            </a:pPr>
            <a:r>
              <a:rPr lang="ru-RU" sz="1200" dirty="0" smtClean="0">
                <a:solidFill>
                  <a:schemeClr val="tx1"/>
                </a:solidFill>
              </a:rPr>
              <a:t>СТ-1 </a:t>
            </a:r>
            <a:r>
              <a:rPr lang="ru-RU" sz="1200" b="1" dirty="0" smtClean="0">
                <a:solidFill>
                  <a:schemeClr val="tx1"/>
                </a:solidFill>
              </a:rPr>
              <a:t>прекращает </a:t>
            </a:r>
            <a:r>
              <a:rPr lang="ru-RU" sz="1200" b="1" dirty="0">
                <a:solidFill>
                  <a:schemeClr val="tx1"/>
                </a:solidFill>
              </a:rPr>
              <a:t>свое действие после завершения закупки товара для обеспечения государственных или муниципальных нужд, для которой он был </a:t>
            </a:r>
            <a:r>
              <a:rPr lang="ru-RU" sz="1200" b="1" dirty="0" smtClean="0">
                <a:solidFill>
                  <a:schemeClr val="tx1"/>
                </a:solidFill>
              </a:rPr>
              <a:t>предназначен</a:t>
            </a:r>
            <a:r>
              <a:rPr lang="ru-RU" sz="1200" dirty="0" smtClean="0">
                <a:solidFill>
                  <a:schemeClr val="tx1"/>
                </a:solidFill>
              </a:rPr>
              <a:t>(за исключением сертификатов, выданных на основании годового акта экспертизы).</a:t>
            </a:r>
          </a:p>
          <a:p>
            <a:pPr marL="114300" indent="0">
              <a:buNone/>
            </a:pPr>
            <a:endParaRPr lang="ru-RU" sz="1200" dirty="0">
              <a:solidFill>
                <a:schemeClr val="tx1"/>
              </a:solidFill>
            </a:endParaRPr>
          </a:p>
          <a:p>
            <a:pPr marL="114300" indent="0">
              <a:buNone/>
            </a:pPr>
            <a:r>
              <a:rPr lang="ru-RU" sz="1200" b="1" dirty="0" smtClean="0">
                <a:solidFill>
                  <a:schemeClr val="tx1"/>
                </a:solidFill>
              </a:rPr>
              <a:t>Сертификаты </a:t>
            </a:r>
            <a:r>
              <a:rPr lang="ru-RU" sz="1200" b="1" dirty="0">
                <a:solidFill>
                  <a:schemeClr val="tx1"/>
                </a:solidFill>
              </a:rPr>
              <a:t>формы СТ-1 сроком действия до одного года </a:t>
            </a:r>
            <a:r>
              <a:rPr lang="ru-RU" sz="1200" dirty="0">
                <a:solidFill>
                  <a:schemeClr val="tx1"/>
                </a:solidFill>
              </a:rPr>
              <a:t>выдаются </a:t>
            </a:r>
            <a:r>
              <a:rPr lang="ru-RU" sz="1200" b="1" dirty="0" smtClean="0">
                <a:solidFill>
                  <a:schemeClr val="tx1"/>
                </a:solidFill>
              </a:rPr>
              <a:t>исключительно </a:t>
            </a:r>
            <a:r>
              <a:rPr lang="ru-RU" sz="1200" b="1" dirty="0">
                <a:solidFill>
                  <a:schemeClr val="tx1"/>
                </a:solidFill>
              </a:rPr>
              <a:t>производителям </a:t>
            </a:r>
            <a:r>
              <a:rPr lang="ru-RU" sz="1200" dirty="0" smtClean="0">
                <a:solidFill>
                  <a:schemeClr val="tx1"/>
                </a:solidFill>
              </a:rPr>
              <a:t>товаров при </a:t>
            </a:r>
            <a:r>
              <a:rPr lang="ru-RU" sz="1200" dirty="0">
                <a:solidFill>
                  <a:schemeClr val="tx1"/>
                </a:solidFill>
              </a:rPr>
              <a:t>условии наличия Годового акта экспертизы на такие </a:t>
            </a:r>
            <a:r>
              <a:rPr lang="ru-RU" sz="1200" dirty="0" smtClean="0">
                <a:solidFill>
                  <a:schemeClr val="tx1"/>
                </a:solidFill>
              </a:rPr>
              <a:t>товары.</a:t>
            </a:r>
            <a:endParaRPr lang="ru-RU" sz="1200" dirty="0">
              <a:solidFill>
                <a:schemeClr val="tx1"/>
              </a:solidFill>
            </a:endParaRPr>
          </a:p>
          <a:p>
            <a:pPr marL="114300" indent="0">
              <a:buNone/>
            </a:pPr>
            <a:endParaRPr lang="ru-RU" sz="1400" dirty="0">
              <a:solidFill>
                <a:schemeClr val="tx1"/>
              </a:solidFill>
            </a:endParaRPr>
          </a:p>
          <a:p>
            <a:pPr marL="114300" indent="0">
              <a:buNone/>
            </a:pPr>
            <a:endParaRPr lang="ru-RU" sz="1200" dirty="0" smtClean="0">
              <a:solidFill>
                <a:schemeClr val="tx1"/>
              </a:solidFill>
            </a:endParaRPr>
          </a:p>
        </p:txBody>
      </p:sp>
    </p:spTree>
    <p:extLst>
      <p:ext uri="{BB962C8B-B14F-4D97-AF65-F5344CB8AC3E}">
        <p14:creationId xmlns:p14="http://schemas.microsoft.com/office/powerpoint/2010/main" val="2214278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ПРОДЛЕНИЕ действия сертификатов СТ-1</a:t>
            </a:r>
            <a:endParaRPr lang="ru-RU" sz="2800" b="1" dirty="0"/>
          </a:p>
        </p:txBody>
      </p:sp>
      <p:sp>
        <p:nvSpPr>
          <p:cNvPr id="3" name="Объект 2"/>
          <p:cNvSpPr>
            <a:spLocks noGrp="1"/>
          </p:cNvSpPr>
          <p:nvPr>
            <p:ph idx="1"/>
          </p:nvPr>
        </p:nvSpPr>
        <p:spPr>
          <a:xfrm>
            <a:off x="457200" y="1556792"/>
            <a:ext cx="8507288" cy="3744416"/>
          </a:xfrm>
        </p:spPr>
        <p:txBody>
          <a:bodyPr>
            <a:noAutofit/>
          </a:bodyPr>
          <a:lstStyle/>
          <a:p>
            <a:pPr marL="114300" indent="0">
              <a:buNone/>
            </a:pPr>
            <a:endParaRPr lang="ru-RU" sz="1200" dirty="0" smtClean="0">
              <a:solidFill>
                <a:schemeClr val="tx1"/>
              </a:solidFill>
            </a:endParaRPr>
          </a:p>
          <a:p>
            <a:pPr marL="114300" indent="0">
              <a:buNone/>
            </a:pPr>
            <a:endParaRPr lang="ru-RU" sz="1200" dirty="0" smtClean="0">
              <a:solidFill>
                <a:schemeClr val="tx1"/>
              </a:solidFill>
            </a:endParaRPr>
          </a:p>
          <a:p>
            <a:pPr marL="114300" indent="0">
              <a:buNone/>
            </a:pPr>
            <a:r>
              <a:rPr lang="ru-RU" sz="1600" b="1" dirty="0">
                <a:solidFill>
                  <a:schemeClr val="tx1"/>
                </a:solidFill>
              </a:rPr>
              <a:t>Постановление Правительства РФ от 12.03.2022 № 353 «Об особенностях разрешительной деятельности в Российской Федерации в 2022 году» продлевает на 12 месяцев </a:t>
            </a:r>
            <a:r>
              <a:rPr lang="ru-RU" sz="1600" dirty="0">
                <a:solidFill>
                  <a:schemeClr val="tx1"/>
                </a:solidFill>
              </a:rPr>
              <a:t>действие целого ряда срочных разрешений, сроки действия которых истекают в период со дня вступления в силу постановления (с 25.03.2022 года)  по 31 декабря 2022 г. </a:t>
            </a:r>
          </a:p>
          <a:p>
            <a:pPr marL="114300" indent="0">
              <a:buNone/>
            </a:pPr>
            <a:endParaRPr lang="ru-RU" sz="1600" dirty="0">
              <a:solidFill>
                <a:schemeClr val="tx1"/>
              </a:solidFill>
            </a:endParaRPr>
          </a:p>
          <a:p>
            <a:pPr marL="114300" indent="0">
              <a:buNone/>
            </a:pPr>
            <a:r>
              <a:rPr lang="ru-RU" sz="1600" dirty="0">
                <a:solidFill>
                  <a:schemeClr val="tx1"/>
                </a:solidFill>
              </a:rPr>
              <a:t>Перечень таких разрешений, утвержден Приложением № 1 к постановлению и содержит 23 наименования документов, в числе которых:  </a:t>
            </a:r>
            <a:r>
              <a:rPr lang="ru-RU" sz="1600" b="1" dirty="0">
                <a:solidFill>
                  <a:schemeClr val="tx1"/>
                </a:solidFill>
              </a:rPr>
              <a:t>Сертификаты о происхождении товара СТ-1.</a:t>
            </a:r>
          </a:p>
          <a:p>
            <a:pPr marL="114300" indent="0">
              <a:buNone/>
            </a:pPr>
            <a:endParaRPr lang="ru-RU" sz="1600" dirty="0" smtClean="0">
              <a:solidFill>
                <a:schemeClr val="tx1"/>
              </a:solidFill>
            </a:endParaRPr>
          </a:p>
        </p:txBody>
      </p:sp>
    </p:spTree>
    <p:extLst>
      <p:ext uri="{BB962C8B-B14F-4D97-AF65-F5344CB8AC3E}">
        <p14:creationId xmlns:p14="http://schemas.microsoft.com/office/powerpoint/2010/main" val="3722594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endParaRPr lang="ru-RU" sz="2800" b="1" dirty="0"/>
          </a:p>
        </p:txBody>
      </p:sp>
      <p:pic>
        <p:nvPicPr>
          <p:cNvPr id="6" name="Объект 5"/>
          <p:cNvPicPr>
            <a:picLocks noGrp="1"/>
          </p:cNvPicPr>
          <p:nvPr>
            <p:ph idx="1"/>
          </p:nvPr>
        </p:nvPicPr>
        <p:blipFill rotWithShape="1">
          <a:blip r:embed="rId2"/>
          <a:srcRect b="6207"/>
          <a:stretch/>
        </p:blipFill>
        <p:spPr bwMode="auto">
          <a:xfrm>
            <a:off x="179512" y="188640"/>
            <a:ext cx="8784976" cy="59766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6178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Понятие «Медицинские изделия»</a:t>
            </a:r>
            <a:endParaRPr lang="ru-RU" sz="2800" b="1" dirty="0"/>
          </a:p>
        </p:txBody>
      </p:sp>
      <p:sp>
        <p:nvSpPr>
          <p:cNvPr id="3" name="Объект 2"/>
          <p:cNvSpPr>
            <a:spLocks noGrp="1"/>
          </p:cNvSpPr>
          <p:nvPr>
            <p:ph idx="1"/>
          </p:nvPr>
        </p:nvSpPr>
        <p:spPr>
          <a:xfrm>
            <a:off x="457200" y="1700808"/>
            <a:ext cx="8219256" cy="4896544"/>
          </a:xfrm>
        </p:spPr>
        <p:txBody>
          <a:bodyPr>
            <a:noAutofit/>
          </a:bodyPr>
          <a:lstStyle/>
          <a:p>
            <a:pPr marL="137160" indent="0">
              <a:buNone/>
            </a:pPr>
            <a:r>
              <a:rPr lang="ru-RU" sz="1800" b="1" dirty="0" smtClean="0">
                <a:solidFill>
                  <a:schemeClr val="tx1"/>
                </a:solidFill>
              </a:rPr>
              <a:t>Медицинскими </a:t>
            </a:r>
            <a:r>
              <a:rPr lang="ru-RU" sz="1800" b="1" dirty="0">
                <a:solidFill>
                  <a:schemeClr val="tx1"/>
                </a:solidFill>
              </a:rPr>
              <a:t>изделиями</a:t>
            </a:r>
            <a:r>
              <a:rPr lang="ru-RU" sz="1800" dirty="0">
                <a:solidFill>
                  <a:schemeClr val="tx1"/>
                </a:solidFill>
              </a:rPr>
              <a:t> являются любые инструменты, аппараты, приборы, оборудование, материалы и прочие изделия, применяемые в медицинских целях отдельно или в сочетании между собой, а также вместе с другими принадлежностями, необходимыми для применения указанных изделий по назначению, включая специальное программное обеспечение, и предназначенные производителем для профилактики, диагностики, лечения и медицинской реабилитации заболеваний, мониторинга состояния организма человека, проведения медицинских исследований, восстановления, замещения, изменения анатомической структуры или физиологических функций организма, предотвращения или прерывания беременности, функциональное назначение которых не реализуется путем фармакологического, иммунологического, генетического или метаболического воздействия на организм </a:t>
            </a:r>
            <a:r>
              <a:rPr lang="ru-RU" sz="1800" dirty="0" smtClean="0">
                <a:solidFill>
                  <a:schemeClr val="tx1"/>
                </a:solidFill>
              </a:rPr>
              <a:t>человека</a:t>
            </a:r>
            <a:r>
              <a:rPr lang="ru-RU" sz="1800" dirty="0">
                <a:solidFill>
                  <a:schemeClr val="tx1"/>
                </a:solidFill>
              </a:rPr>
              <a:t> </a:t>
            </a:r>
            <a:r>
              <a:rPr lang="ru-RU" sz="1800" dirty="0" smtClean="0">
                <a:solidFill>
                  <a:schemeClr val="tx1"/>
                </a:solidFill>
              </a:rPr>
              <a:t>(ст. </a:t>
            </a:r>
            <a:r>
              <a:rPr lang="ru-RU" sz="1800" dirty="0">
                <a:solidFill>
                  <a:schemeClr val="tx1"/>
                </a:solidFill>
              </a:rPr>
              <a:t>38 </a:t>
            </a:r>
            <a:r>
              <a:rPr lang="ru-RU" sz="1800" dirty="0" smtClean="0">
                <a:solidFill>
                  <a:schemeClr val="tx1"/>
                </a:solidFill>
              </a:rPr>
              <a:t>Федерального закона </a:t>
            </a:r>
            <a:r>
              <a:rPr lang="ru-RU" sz="1800" dirty="0">
                <a:solidFill>
                  <a:schemeClr val="tx1"/>
                </a:solidFill>
              </a:rPr>
              <a:t>от 21.11.2011 </a:t>
            </a:r>
            <a:r>
              <a:rPr lang="ru-RU" sz="1800" dirty="0" smtClean="0">
                <a:solidFill>
                  <a:schemeClr val="tx1"/>
                </a:solidFill>
              </a:rPr>
              <a:t>№ </a:t>
            </a:r>
            <a:r>
              <a:rPr lang="ru-RU" sz="1800" dirty="0">
                <a:solidFill>
                  <a:schemeClr val="tx1"/>
                </a:solidFill>
              </a:rPr>
              <a:t>323-ФЗ</a:t>
            </a:r>
          </a:p>
          <a:p>
            <a:pPr marL="137160" indent="0">
              <a:buNone/>
            </a:pPr>
            <a:r>
              <a:rPr lang="ru-RU" sz="1800" dirty="0" smtClean="0">
                <a:solidFill>
                  <a:schemeClr val="tx1"/>
                </a:solidFill>
              </a:rPr>
              <a:t>«Об </a:t>
            </a:r>
            <a:r>
              <a:rPr lang="ru-RU" sz="1800" dirty="0">
                <a:solidFill>
                  <a:schemeClr val="tx1"/>
                </a:solidFill>
              </a:rPr>
              <a:t>основах охраны здоровья граждан в Российской </a:t>
            </a:r>
            <a:r>
              <a:rPr lang="ru-RU" sz="1800" dirty="0" smtClean="0">
                <a:solidFill>
                  <a:schemeClr val="tx1"/>
                </a:solidFill>
              </a:rPr>
              <a:t>Федерации»)</a:t>
            </a:r>
            <a:endParaRPr lang="ru-RU" sz="1800" dirty="0">
              <a:solidFill>
                <a:schemeClr val="tx1"/>
              </a:solidFill>
            </a:endParaRPr>
          </a:p>
          <a:p>
            <a:pPr marL="137160" indent="0">
              <a:buNone/>
            </a:pPr>
            <a:endParaRPr lang="ru-RU" sz="1800" dirty="0" smtClean="0">
              <a:solidFill>
                <a:schemeClr val="tx1"/>
              </a:solidFill>
            </a:endParaRPr>
          </a:p>
        </p:txBody>
      </p:sp>
    </p:spTree>
    <p:extLst>
      <p:ext uri="{BB962C8B-B14F-4D97-AF65-F5344CB8AC3E}">
        <p14:creationId xmlns:p14="http://schemas.microsoft.com/office/powerpoint/2010/main" val="1722592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endParaRPr lang="ru-RU" sz="2800" b="1" dirty="0"/>
          </a:p>
        </p:txBody>
      </p:sp>
      <p:sp>
        <p:nvSpPr>
          <p:cNvPr id="3" name="Объект 2"/>
          <p:cNvSpPr>
            <a:spLocks noGrp="1"/>
          </p:cNvSpPr>
          <p:nvPr>
            <p:ph idx="1"/>
          </p:nvPr>
        </p:nvSpPr>
        <p:spPr/>
        <p:txBody>
          <a:bodyPr/>
          <a:lstStyle/>
          <a:p>
            <a:endParaRPr lang="ru-RU"/>
          </a:p>
        </p:txBody>
      </p:sp>
      <p:pic>
        <p:nvPicPr>
          <p:cNvPr id="5" name="Рисунок 4"/>
          <p:cNvPicPr/>
          <p:nvPr/>
        </p:nvPicPr>
        <p:blipFill rotWithShape="1">
          <a:blip r:embed="rId2"/>
          <a:srcRect b="3218"/>
          <a:stretch/>
        </p:blipFill>
        <p:spPr bwMode="auto">
          <a:xfrm>
            <a:off x="323528" y="260648"/>
            <a:ext cx="8568952" cy="59766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4112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ЗАПРЕТ. Постановление </a:t>
            </a:r>
            <a:r>
              <a:rPr lang="ru-RU" sz="2800" b="1" dirty="0"/>
              <a:t>Правительства РФ от 30.04.2020 N 616</a:t>
            </a:r>
            <a:br>
              <a:rPr lang="ru-RU" sz="2800" b="1" dirty="0"/>
            </a:br>
            <a:endParaRPr lang="ru-RU" sz="2800" b="1" dirty="0"/>
          </a:p>
        </p:txBody>
      </p:sp>
      <p:sp>
        <p:nvSpPr>
          <p:cNvPr id="3" name="Объект 2"/>
          <p:cNvSpPr>
            <a:spLocks noGrp="1"/>
          </p:cNvSpPr>
          <p:nvPr>
            <p:ph idx="1"/>
          </p:nvPr>
        </p:nvSpPr>
        <p:spPr>
          <a:xfrm>
            <a:off x="457200" y="1556792"/>
            <a:ext cx="8219256" cy="4968552"/>
          </a:xfrm>
        </p:spPr>
        <p:txBody>
          <a:bodyPr>
            <a:noAutofit/>
          </a:bodyPr>
          <a:lstStyle/>
          <a:p>
            <a:pPr marL="137160" indent="0">
              <a:buNone/>
            </a:pPr>
            <a:r>
              <a:rPr lang="ru-RU" sz="1200" dirty="0" smtClean="0">
                <a:solidFill>
                  <a:schemeClr val="tx1"/>
                </a:solidFill>
              </a:rPr>
              <a:t>Запрет </a:t>
            </a:r>
            <a:r>
              <a:rPr lang="ru-RU" sz="1200" dirty="0">
                <a:solidFill>
                  <a:schemeClr val="tx1"/>
                </a:solidFill>
              </a:rPr>
              <a:t>на допуск промышленных товаров, происходящих из иностранных государств (за исключением государств - членов Евразийского экономического союза), для целей осуществления закупок для государственных и муниципальных нужд </a:t>
            </a:r>
          </a:p>
          <a:p>
            <a:pPr marL="137160" indent="0">
              <a:buNone/>
            </a:pPr>
            <a:endParaRPr lang="ru-RU" sz="1200" b="1" dirty="0" smtClean="0">
              <a:solidFill>
                <a:schemeClr val="tx1"/>
              </a:solidFill>
            </a:endParaRPr>
          </a:p>
          <a:p>
            <a:pPr marL="137160" indent="0">
              <a:buNone/>
            </a:pPr>
            <a:r>
              <a:rPr lang="ru-RU" sz="1200" b="1" dirty="0" smtClean="0">
                <a:solidFill>
                  <a:schemeClr val="tx1"/>
                </a:solidFill>
              </a:rPr>
              <a:t>Постановление </a:t>
            </a:r>
            <a:r>
              <a:rPr lang="ru-RU" sz="1200" b="1" dirty="0">
                <a:solidFill>
                  <a:schemeClr val="tx1"/>
                </a:solidFill>
              </a:rPr>
              <a:t>Правительства РФ от 30.04.2020 N </a:t>
            </a:r>
            <a:r>
              <a:rPr lang="ru-RU" sz="1200" b="1" dirty="0" smtClean="0">
                <a:solidFill>
                  <a:schemeClr val="tx1"/>
                </a:solidFill>
              </a:rPr>
              <a:t>616 </a:t>
            </a:r>
            <a:r>
              <a:rPr lang="ru-RU" sz="1200" dirty="0" smtClean="0">
                <a:solidFill>
                  <a:schemeClr val="tx1"/>
                </a:solidFill>
              </a:rPr>
              <a:t>"Об </a:t>
            </a:r>
            <a:r>
              <a:rPr lang="ru-RU" sz="1200" dirty="0">
                <a:solidFill>
                  <a:schemeClr val="tx1"/>
                </a:solidFill>
              </a:rPr>
              <a:t>установлении запрета на допуск промышленных товаров, происходящих из иностранных государств, для целей осуществления закупок для государственных и муниципальных нужд, а также промышленных товаров, происходящих из иностранных государств, работ (услуг), выполняемых (оказываемых) иностранными лицами, для целей осуществления закупок для нужд обороны страны и безопасности </a:t>
            </a:r>
            <a:r>
              <a:rPr lang="ru-RU" sz="1200" dirty="0" smtClean="0">
                <a:solidFill>
                  <a:schemeClr val="tx1"/>
                </a:solidFill>
              </a:rPr>
              <a:t>государства«</a:t>
            </a:r>
          </a:p>
          <a:p>
            <a:pPr marL="137160" indent="0">
              <a:buNone/>
            </a:pPr>
            <a:endParaRPr lang="ru-RU" sz="1200" dirty="0">
              <a:solidFill>
                <a:schemeClr val="tx1"/>
              </a:solidFill>
            </a:endParaRPr>
          </a:p>
          <a:p>
            <a:pPr marL="137160" indent="0">
              <a:buNone/>
            </a:pPr>
            <a:r>
              <a:rPr lang="ru-RU" sz="1200" dirty="0" smtClean="0">
                <a:solidFill>
                  <a:schemeClr val="tx1"/>
                </a:solidFill>
              </a:rPr>
              <a:t>Перечень:</a:t>
            </a:r>
            <a:endParaRPr lang="ru-RU" sz="1200" dirty="0">
              <a:solidFill>
                <a:schemeClr val="tx1"/>
              </a:solidFill>
            </a:endParaRPr>
          </a:p>
          <a:p>
            <a:pPr marL="137160" indent="0">
              <a:buNone/>
            </a:pPr>
            <a:r>
              <a:rPr lang="ru-RU" sz="1200" dirty="0" smtClean="0">
                <a:solidFill>
                  <a:schemeClr val="tx1"/>
                </a:solidFill>
              </a:rPr>
              <a:t>31.09.11 Мебель </a:t>
            </a:r>
            <a:r>
              <a:rPr lang="ru-RU" sz="1200" dirty="0">
                <a:solidFill>
                  <a:schemeClr val="tx1"/>
                </a:solidFill>
              </a:rPr>
              <a:t>металлическая, не включенная в другие </a:t>
            </a:r>
            <a:r>
              <a:rPr lang="ru-RU" sz="1200" dirty="0" smtClean="0">
                <a:solidFill>
                  <a:schemeClr val="tx1"/>
                </a:solidFill>
              </a:rPr>
              <a:t>группировки</a:t>
            </a:r>
          </a:p>
          <a:p>
            <a:pPr marL="137160" indent="0">
              <a:buNone/>
            </a:pPr>
            <a:endParaRPr lang="ru-RU" sz="1200" dirty="0">
              <a:solidFill>
                <a:schemeClr val="tx1"/>
              </a:solidFill>
            </a:endParaRPr>
          </a:p>
          <a:p>
            <a:pPr marL="137160" indent="0">
              <a:buNone/>
            </a:pPr>
            <a:r>
              <a:rPr lang="ru-RU" sz="1200" dirty="0" smtClean="0">
                <a:solidFill>
                  <a:schemeClr val="tx1"/>
                </a:solidFill>
              </a:rPr>
              <a:t>31.09.13 Мебель </a:t>
            </a:r>
            <a:r>
              <a:rPr lang="ru-RU" sz="1200" dirty="0">
                <a:solidFill>
                  <a:schemeClr val="tx1"/>
                </a:solidFill>
              </a:rPr>
              <a:t>деревянная, не включенная в другие группировки</a:t>
            </a:r>
          </a:p>
          <a:p>
            <a:pPr marL="137160" indent="0">
              <a:buNone/>
            </a:pPr>
            <a:endParaRPr lang="ru-RU" sz="1200" dirty="0">
              <a:solidFill>
                <a:schemeClr val="tx1"/>
              </a:solidFill>
            </a:endParaRPr>
          </a:p>
          <a:p>
            <a:pPr marL="137160" indent="0">
              <a:buNone/>
            </a:pPr>
            <a:r>
              <a:rPr lang="ru-RU" sz="1200" dirty="0" smtClean="0">
                <a:solidFill>
                  <a:schemeClr val="tx1"/>
                </a:solidFill>
              </a:rPr>
              <a:t>31.09.14.110 Мебель </a:t>
            </a:r>
            <a:r>
              <a:rPr lang="ru-RU" sz="1200" dirty="0">
                <a:solidFill>
                  <a:schemeClr val="tx1"/>
                </a:solidFill>
              </a:rPr>
              <a:t>из пластмассовых материалов</a:t>
            </a:r>
          </a:p>
          <a:p>
            <a:pPr marL="137160" indent="0">
              <a:buNone/>
            </a:pPr>
            <a:endParaRPr lang="ru-RU" sz="1200" dirty="0">
              <a:solidFill>
                <a:schemeClr val="tx1"/>
              </a:solidFill>
            </a:endParaRPr>
          </a:p>
          <a:p>
            <a:pPr marL="137160" indent="0">
              <a:buNone/>
            </a:pPr>
            <a:r>
              <a:rPr lang="ru-RU" sz="1200" dirty="0" smtClean="0">
                <a:solidFill>
                  <a:schemeClr val="tx1"/>
                </a:solidFill>
              </a:rPr>
              <a:t>32.50.50.190 Изделия </a:t>
            </a:r>
            <a:r>
              <a:rPr lang="ru-RU" sz="1200" dirty="0">
                <a:solidFill>
                  <a:schemeClr val="tx1"/>
                </a:solidFill>
              </a:rPr>
              <a:t>медицинские, в том числе хирургические, прочие, не включенные в другие группировки (только в отношении медицинских масок</a:t>
            </a:r>
            <a:r>
              <a:rPr lang="ru-RU" sz="1200" dirty="0" smtClean="0">
                <a:solidFill>
                  <a:schemeClr val="tx1"/>
                </a:solidFill>
              </a:rPr>
              <a:t>)</a:t>
            </a:r>
          </a:p>
          <a:p>
            <a:pPr marL="137160" indent="0">
              <a:buNone/>
            </a:pPr>
            <a:endParaRPr lang="ru-RU" sz="1200" dirty="0" smtClean="0">
              <a:solidFill>
                <a:schemeClr val="tx1"/>
              </a:solidFill>
            </a:endParaRPr>
          </a:p>
          <a:p>
            <a:pPr marL="137160" indent="0">
              <a:buNone/>
            </a:pPr>
            <a:r>
              <a:rPr lang="ru-RU" sz="1200" dirty="0" smtClean="0">
                <a:solidFill>
                  <a:schemeClr val="tx1"/>
                </a:solidFill>
              </a:rPr>
              <a:t>32.99.11.130 Аппараты </a:t>
            </a:r>
            <a:r>
              <a:rPr lang="ru-RU" sz="1200" dirty="0">
                <a:solidFill>
                  <a:schemeClr val="tx1"/>
                </a:solidFill>
              </a:rPr>
              <a:t>дыхательные </a:t>
            </a:r>
            <a:r>
              <a:rPr lang="ru-RU" sz="1200" dirty="0" smtClean="0">
                <a:solidFill>
                  <a:schemeClr val="tx1"/>
                </a:solidFill>
              </a:rPr>
              <a:t>автономные</a:t>
            </a:r>
          </a:p>
          <a:p>
            <a:pPr marL="137160" indent="0">
              <a:buNone/>
            </a:pPr>
            <a:endParaRPr lang="ru-RU" sz="1200" dirty="0">
              <a:solidFill>
                <a:schemeClr val="tx1"/>
              </a:solidFill>
            </a:endParaRPr>
          </a:p>
          <a:p>
            <a:pPr marL="137160" indent="0">
              <a:buNone/>
            </a:pPr>
            <a:r>
              <a:rPr lang="ru-RU" sz="1200" dirty="0" smtClean="0">
                <a:solidFill>
                  <a:schemeClr val="tx1"/>
                </a:solidFill>
              </a:rPr>
              <a:t>32.99.11.160 Средства </a:t>
            </a:r>
            <a:r>
              <a:rPr lang="ru-RU" sz="1200" dirty="0">
                <a:solidFill>
                  <a:schemeClr val="tx1"/>
                </a:solidFill>
              </a:rPr>
              <a:t>защиты головы и лица (только в отношении медицинских масок)</a:t>
            </a:r>
          </a:p>
          <a:p>
            <a:pPr marL="137160" indent="0">
              <a:buNone/>
            </a:pPr>
            <a:endParaRPr lang="ru-RU" sz="1200" dirty="0">
              <a:solidFill>
                <a:schemeClr val="tx1"/>
              </a:solidFill>
            </a:endParaRPr>
          </a:p>
          <a:p>
            <a:pPr marL="137160" indent="0">
              <a:buNone/>
            </a:pPr>
            <a:endParaRPr lang="ru-RU" sz="1200" dirty="0">
              <a:solidFill>
                <a:schemeClr val="tx1"/>
              </a:solidFill>
            </a:endParaRPr>
          </a:p>
          <a:p>
            <a:pPr marL="137160" indent="0">
              <a:buNone/>
            </a:pPr>
            <a:endParaRPr lang="ru-RU" sz="1200" dirty="0">
              <a:solidFill>
                <a:schemeClr val="tx1"/>
              </a:solidFill>
            </a:endParaRPr>
          </a:p>
          <a:p>
            <a:pPr marL="137160" indent="0">
              <a:buNone/>
            </a:pPr>
            <a:endParaRPr lang="ru-RU" sz="1200" dirty="0">
              <a:solidFill>
                <a:schemeClr val="tx1"/>
              </a:solidFill>
            </a:endParaRPr>
          </a:p>
          <a:p>
            <a:pPr marL="137160" indent="0">
              <a:buNone/>
            </a:pPr>
            <a:endParaRPr lang="ru-RU" sz="1200" dirty="0">
              <a:solidFill>
                <a:schemeClr val="tx1"/>
              </a:solidFill>
            </a:endParaRPr>
          </a:p>
          <a:p>
            <a:pPr marL="137160" indent="0">
              <a:buNone/>
            </a:pPr>
            <a:endParaRPr lang="ru-RU" sz="1200" dirty="0">
              <a:solidFill>
                <a:schemeClr val="tx1"/>
              </a:solidFill>
            </a:endParaRPr>
          </a:p>
          <a:p>
            <a:pPr marL="137160" indent="0">
              <a:buNone/>
            </a:pPr>
            <a:endParaRPr lang="ru-RU" sz="1200" dirty="0">
              <a:solidFill>
                <a:schemeClr val="tx1"/>
              </a:solidFill>
            </a:endParaRPr>
          </a:p>
          <a:p>
            <a:pPr marL="137160" indent="0">
              <a:buNone/>
            </a:pPr>
            <a:endParaRPr lang="ru-RU" sz="1200" dirty="0">
              <a:solidFill>
                <a:schemeClr val="tx1"/>
              </a:solidFill>
            </a:endParaRPr>
          </a:p>
        </p:txBody>
      </p:sp>
    </p:spTree>
    <p:extLst>
      <p:ext uri="{BB962C8B-B14F-4D97-AF65-F5344CB8AC3E}">
        <p14:creationId xmlns:p14="http://schemas.microsoft.com/office/powerpoint/2010/main" val="1949104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a:t>Постановление Правительства РФ от 30.04.2020 N 616</a:t>
            </a:r>
            <a:br>
              <a:rPr lang="ru-RU" sz="2800" b="1" dirty="0"/>
            </a:br>
            <a:endParaRPr lang="ru-RU" sz="2800" b="1" dirty="0"/>
          </a:p>
        </p:txBody>
      </p:sp>
      <p:sp>
        <p:nvSpPr>
          <p:cNvPr id="3" name="Объект 2"/>
          <p:cNvSpPr>
            <a:spLocks noGrp="1"/>
          </p:cNvSpPr>
          <p:nvPr>
            <p:ph idx="1"/>
          </p:nvPr>
        </p:nvSpPr>
        <p:spPr>
          <a:xfrm>
            <a:off x="457200" y="1556792"/>
            <a:ext cx="8219256" cy="4968552"/>
          </a:xfrm>
        </p:spPr>
        <p:txBody>
          <a:bodyPr>
            <a:noAutofit/>
          </a:bodyPr>
          <a:lstStyle/>
          <a:p>
            <a:endParaRPr lang="ru-RU" sz="1200" dirty="0">
              <a:solidFill>
                <a:schemeClr val="tx1"/>
              </a:solidFill>
            </a:endParaRPr>
          </a:p>
          <a:p>
            <a:pPr marL="114300" indent="0">
              <a:buNone/>
            </a:pPr>
            <a:r>
              <a:rPr lang="ru-RU" sz="1200" b="1" dirty="0" smtClean="0">
                <a:solidFill>
                  <a:schemeClr val="tx1"/>
                </a:solidFill>
              </a:rPr>
              <a:t>Запреты </a:t>
            </a:r>
            <a:r>
              <a:rPr lang="ru-RU" sz="1200" b="1" dirty="0">
                <a:solidFill>
                  <a:schemeClr val="tx1"/>
                </a:solidFill>
              </a:rPr>
              <a:t>не применяются </a:t>
            </a:r>
            <a:endParaRPr lang="ru-RU" sz="1200" b="1" dirty="0" smtClean="0">
              <a:solidFill>
                <a:schemeClr val="tx1"/>
              </a:solidFill>
            </a:endParaRPr>
          </a:p>
          <a:p>
            <a:r>
              <a:rPr lang="ru-RU" sz="1200" dirty="0" smtClean="0">
                <a:solidFill>
                  <a:schemeClr val="tx1"/>
                </a:solidFill>
              </a:rPr>
              <a:t>к </a:t>
            </a:r>
            <a:r>
              <a:rPr lang="ru-RU" sz="1200" dirty="0">
                <a:solidFill>
                  <a:schemeClr val="tx1"/>
                </a:solidFill>
              </a:rPr>
              <a:t>товарам, происходящим из Донецкой Народной Республики, Луганской Народной </a:t>
            </a:r>
            <a:r>
              <a:rPr lang="ru-RU" sz="1200" dirty="0" smtClean="0">
                <a:solidFill>
                  <a:schemeClr val="tx1"/>
                </a:solidFill>
              </a:rPr>
              <a:t>Республики;</a:t>
            </a:r>
          </a:p>
          <a:p>
            <a:endParaRPr lang="ru-RU" sz="1200" dirty="0" smtClean="0">
              <a:solidFill>
                <a:schemeClr val="tx1"/>
              </a:solidFill>
            </a:endParaRPr>
          </a:p>
          <a:p>
            <a:r>
              <a:rPr lang="ru-RU" sz="1200" dirty="0" smtClean="0">
                <a:solidFill>
                  <a:schemeClr val="tx1"/>
                </a:solidFill>
              </a:rPr>
              <a:t>отсутствие </a:t>
            </a:r>
            <a:r>
              <a:rPr lang="ru-RU" sz="1200" dirty="0">
                <a:solidFill>
                  <a:schemeClr val="tx1"/>
                </a:solidFill>
              </a:rPr>
              <a:t>на территории Российской Федерации производства промышленного товара, которое </a:t>
            </a:r>
            <a:r>
              <a:rPr lang="ru-RU" sz="1200" b="1" dirty="0" smtClean="0">
                <a:solidFill>
                  <a:schemeClr val="tx1"/>
                </a:solidFill>
              </a:rPr>
              <a:t>подтверждается наличием </a:t>
            </a:r>
            <a:r>
              <a:rPr lang="ru-RU" sz="1200" b="1" dirty="0">
                <a:solidFill>
                  <a:schemeClr val="tx1"/>
                </a:solidFill>
              </a:rPr>
              <a:t>разрешения </a:t>
            </a:r>
            <a:r>
              <a:rPr lang="ru-RU" sz="1200" b="1" dirty="0" smtClean="0">
                <a:solidFill>
                  <a:schemeClr val="tx1"/>
                </a:solidFill>
              </a:rPr>
              <a:t>Минпромторга на </a:t>
            </a:r>
            <a:r>
              <a:rPr lang="ru-RU" sz="1200" b="1" dirty="0">
                <a:solidFill>
                  <a:schemeClr val="tx1"/>
                </a:solidFill>
              </a:rPr>
              <a:t>закупку происходящего из иностранного государства промышленного товара, выдаваемого с использованием государственной информационной системы </a:t>
            </a:r>
            <a:r>
              <a:rPr lang="ru-RU" sz="1200" b="1" dirty="0" smtClean="0">
                <a:solidFill>
                  <a:schemeClr val="tx1"/>
                </a:solidFill>
              </a:rPr>
              <a:t>промышленности</a:t>
            </a:r>
            <a:r>
              <a:rPr lang="ru-RU" sz="1200" dirty="0" smtClean="0">
                <a:solidFill>
                  <a:schemeClr val="tx1"/>
                </a:solidFill>
              </a:rPr>
              <a:t>;</a:t>
            </a:r>
            <a:endParaRPr lang="ru-RU" sz="1200" dirty="0">
              <a:solidFill>
                <a:schemeClr val="tx1"/>
              </a:solidFill>
            </a:endParaRPr>
          </a:p>
          <a:p>
            <a:endParaRPr lang="ru-RU" sz="1200" dirty="0" smtClean="0">
              <a:solidFill>
                <a:schemeClr val="tx1"/>
              </a:solidFill>
            </a:endParaRPr>
          </a:p>
          <a:p>
            <a:r>
              <a:rPr lang="ru-RU" sz="1200" dirty="0" smtClean="0">
                <a:solidFill>
                  <a:schemeClr val="tx1"/>
                </a:solidFill>
              </a:rPr>
              <a:t>закупка </a:t>
            </a:r>
            <a:r>
              <a:rPr lang="ru-RU" sz="1200" b="1" dirty="0">
                <a:solidFill>
                  <a:schemeClr val="tx1"/>
                </a:solidFill>
              </a:rPr>
              <a:t>одной единицы товара, стоимость которой не превышает 300 тыс. рублей</a:t>
            </a:r>
            <a:r>
              <a:rPr lang="ru-RU" sz="1200" dirty="0">
                <a:solidFill>
                  <a:schemeClr val="tx1"/>
                </a:solidFill>
              </a:rPr>
              <a:t>, и закупки </a:t>
            </a:r>
            <a:r>
              <a:rPr lang="ru-RU" sz="1200" b="1" dirty="0">
                <a:solidFill>
                  <a:schemeClr val="tx1"/>
                </a:solidFill>
              </a:rPr>
              <a:t>совокупности таких товаров, суммарная стоимость которых составляет менее 1 млн. рублей </a:t>
            </a:r>
            <a:r>
              <a:rPr lang="ru-RU" sz="1200" dirty="0">
                <a:solidFill>
                  <a:schemeClr val="tx1"/>
                </a:solidFill>
              </a:rPr>
              <a:t>(за исключением закупок </a:t>
            </a:r>
            <a:r>
              <a:rPr lang="ru-RU" sz="1200" dirty="0" smtClean="0">
                <a:solidFill>
                  <a:schemeClr val="tx1"/>
                </a:solidFill>
              </a:rPr>
              <a:t>товаров</a:t>
            </a:r>
            <a:r>
              <a:rPr lang="ru-RU" sz="1200" dirty="0">
                <a:solidFill>
                  <a:schemeClr val="tx1"/>
                </a:solidFill>
              </a:rPr>
              <a:t>:</a:t>
            </a:r>
          </a:p>
          <a:p>
            <a:pPr marL="137160" indent="0">
              <a:buNone/>
            </a:pPr>
            <a:endParaRPr lang="ru-RU" sz="1200" dirty="0">
              <a:solidFill>
                <a:schemeClr val="tx1"/>
              </a:solidFill>
            </a:endParaRPr>
          </a:p>
          <a:p>
            <a:pPr marL="137160" indent="0">
              <a:buNone/>
            </a:pPr>
            <a:endParaRPr lang="ru-RU" sz="1200" dirty="0">
              <a:solidFill>
                <a:schemeClr val="tx1"/>
              </a:solidFill>
            </a:endParaRPr>
          </a:p>
          <a:p>
            <a:pPr marL="137160" indent="0">
              <a:buNone/>
            </a:pPr>
            <a:endParaRPr lang="ru-RU" sz="1200" dirty="0">
              <a:solidFill>
                <a:schemeClr val="tx1"/>
              </a:solidFill>
            </a:endParaRPr>
          </a:p>
          <a:p>
            <a:pPr marL="137160" indent="0">
              <a:buNone/>
            </a:pPr>
            <a:endParaRPr lang="ru-RU" sz="1200" dirty="0">
              <a:solidFill>
                <a:schemeClr val="tx1"/>
              </a:solidFill>
            </a:endParaRPr>
          </a:p>
          <a:p>
            <a:pPr marL="137160" indent="0">
              <a:buNone/>
            </a:pPr>
            <a:endParaRPr lang="ru-RU" sz="1200" dirty="0">
              <a:solidFill>
                <a:schemeClr val="tx1"/>
              </a:solidFill>
            </a:endParaRPr>
          </a:p>
          <a:p>
            <a:pPr marL="137160" indent="0">
              <a:buNone/>
            </a:pPr>
            <a:endParaRPr lang="ru-RU" sz="1200" dirty="0">
              <a:solidFill>
                <a:schemeClr val="tx1"/>
              </a:solidFill>
            </a:endParaRPr>
          </a:p>
          <a:p>
            <a:pPr marL="137160" indent="0">
              <a:buNone/>
            </a:pPr>
            <a:endParaRPr lang="ru-RU" sz="1200" dirty="0">
              <a:solidFill>
                <a:schemeClr val="tx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628223852"/>
              </p:ext>
            </p:extLst>
          </p:nvPr>
        </p:nvGraphicFramePr>
        <p:xfrm>
          <a:off x="899592" y="4221088"/>
          <a:ext cx="7704856" cy="2103120"/>
        </p:xfrm>
        <a:graphic>
          <a:graphicData uri="http://schemas.openxmlformats.org/drawingml/2006/table">
            <a:tbl>
              <a:tblPr firstRow="1" firstCol="1" bandRow="1">
                <a:tableStyleId>{5C22544A-7EE6-4342-B048-85BDC9FD1C3A}</a:tableStyleId>
              </a:tblPr>
              <a:tblGrid>
                <a:gridCol w="1143909"/>
                <a:gridCol w="1172011"/>
                <a:gridCol w="5388936"/>
              </a:tblGrid>
              <a:tr h="0">
                <a:tc>
                  <a:txBody>
                    <a:bodyPr/>
                    <a:lstStyle/>
                    <a:p>
                      <a:pPr>
                        <a:lnSpc>
                          <a:spcPct val="115000"/>
                        </a:lnSpc>
                        <a:spcAft>
                          <a:spcPts val="0"/>
                        </a:spcAft>
                      </a:pPr>
                      <a:r>
                        <a:rPr lang="ru-RU" sz="1000" dirty="0">
                          <a:effectLst/>
                        </a:rPr>
                        <a:t>Номер из Перечня</a:t>
                      </a:r>
                      <a:endParaRPr lang="ru-RU" sz="1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000" dirty="0">
                          <a:effectLst/>
                        </a:rPr>
                        <a:t>Код ОКПД2</a:t>
                      </a:r>
                      <a:endParaRPr lang="ru-RU" sz="1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000">
                          <a:effectLst/>
                        </a:rPr>
                        <a:t>Наименование</a:t>
                      </a:r>
                      <a:endParaRPr lang="ru-RU" sz="1000">
                        <a:effectLst/>
                        <a:latin typeface="Calibri"/>
                        <a:ea typeface="Calibri"/>
                        <a:cs typeface="Times New Roman"/>
                      </a:endParaRPr>
                    </a:p>
                  </a:txBody>
                  <a:tcPr marL="68580" marR="68580" marT="0" marB="0"/>
                </a:tc>
              </a:tr>
              <a:tr h="0">
                <a:tc>
                  <a:txBody>
                    <a:bodyPr/>
                    <a:lstStyle/>
                    <a:p>
                      <a:pPr>
                        <a:lnSpc>
                          <a:spcPct val="115000"/>
                        </a:lnSpc>
                        <a:spcAft>
                          <a:spcPts val="0"/>
                        </a:spcAft>
                      </a:pPr>
                      <a:r>
                        <a:rPr lang="ru-RU" sz="1000" dirty="0">
                          <a:effectLst/>
                        </a:rPr>
                        <a:t>19.  </a:t>
                      </a:r>
                      <a:endParaRPr lang="ru-RU" sz="1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000" dirty="0">
                          <a:effectLst/>
                        </a:rPr>
                        <a:t>25.73.30  </a:t>
                      </a:r>
                      <a:endParaRPr lang="ru-RU" sz="1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000" dirty="0">
                          <a:effectLst/>
                        </a:rPr>
                        <a:t>Инструмент ручной прочий</a:t>
                      </a:r>
                      <a:endParaRPr lang="ru-RU" sz="1000"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ru-RU" sz="1000">
                          <a:effectLst/>
                        </a:rPr>
                        <a:t>20.</a:t>
                      </a:r>
                      <a:endParaRPr lang="ru-RU" sz="1000">
                        <a:effectLst/>
                        <a:latin typeface="Calibri"/>
                        <a:ea typeface="Calibri"/>
                        <a:cs typeface="Times New Roman"/>
                      </a:endParaRPr>
                    </a:p>
                  </a:txBody>
                  <a:tcPr marL="68580" marR="68580" marT="0" marB="0"/>
                </a:tc>
                <a:tc>
                  <a:txBody>
                    <a:bodyPr/>
                    <a:lstStyle/>
                    <a:p>
                      <a:pPr>
                        <a:lnSpc>
                          <a:spcPct val="115000"/>
                        </a:lnSpc>
                        <a:spcAft>
                          <a:spcPts val="0"/>
                        </a:spcAft>
                      </a:pPr>
                      <a:r>
                        <a:rPr lang="ru-RU" sz="1000">
                          <a:effectLst/>
                        </a:rPr>
                        <a:t>25.73.40</a:t>
                      </a:r>
                      <a:endParaRPr lang="ru-RU" sz="1000">
                        <a:effectLst/>
                        <a:latin typeface="Calibri"/>
                        <a:ea typeface="Calibri"/>
                        <a:cs typeface="Times New Roman"/>
                      </a:endParaRPr>
                    </a:p>
                  </a:txBody>
                  <a:tcPr marL="68580" marR="68580" marT="0" marB="0"/>
                </a:tc>
                <a:tc>
                  <a:txBody>
                    <a:bodyPr/>
                    <a:lstStyle/>
                    <a:p>
                      <a:pPr>
                        <a:lnSpc>
                          <a:spcPct val="115000"/>
                        </a:lnSpc>
                        <a:spcAft>
                          <a:spcPts val="0"/>
                        </a:spcAft>
                      </a:pPr>
                      <a:r>
                        <a:rPr lang="ru-RU" sz="1000" dirty="0">
                          <a:effectLst/>
                        </a:rPr>
                        <a:t>Инструменты рабочие сменные для станков или для ручного инструмента (с механическим приводом или без него)</a:t>
                      </a:r>
                      <a:endParaRPr lang="ru-RU" sz="1000"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ru-RU" sz="1000">
                          <a:effectLst/>
                        </a:rPr>
                        <a:t>21.</a:t>
                      </a:r>
                      <a:endParaRPr lang="ru-RU" sz="1000">
                        <a:effectLst/>
                        <a:latin typeface="Calibri"/>
                        <a:ea typeface="Calibri"/>
                        <a:cs typeface="Times New Roman"/>
                      </a:endParaRPr>
                    </a:p>
                  </a:txBody>
                  <a:tcPr marL="68580" marR="68580" marT="0" marB="0"/>
                </a:tc>
                <a:tc>
                  <a:txBody>
                    <a:bodyPr/>
                    <a:lstStyle/>
                    <a:p>
                      <a:pPr>
                        <a:lnSpc>
                          <a:spcPct val="115000"/>
                        </a:lnSpc>
                        <a:spcAft>
                          <a:spcPts val="0"/>
                        </a:spcAft>
                      </a:pPr>
                      <a:r>
                        <a:rPr lang="ru-RU" sz="1000">
                          <a:effectLst/>
                        </a:rPr>
                        <a:t>25.73.60</a:t>
                      </a:r>
                      <a:endParaRPr lang="ru-RU" sz="1000">
                        <a:effectLst/>
                        <a:latin typeface="Calibri"/>
                        <a:ea typeface="Calibri"/>
                        <a:cs typeface="Times New Roman"/>
                      </a:endParaRPr>
                    </a:p>
                  </a:txBody>
                  <a:tcPr marL="68580" marR="68580" marT="0" marB="0"/>
                </a:tc>
                <a:tc>
                  <a:txBody>
                    <a:bodyPr/>
                    <a:lstStyle/>
                    <a:p>
                      <a:pPr>
                        <a:lnSpc>
                          <a:spcPct val="115000"/>
                        </a:lnSpc>
                        <a:spcAft>
                          <a:spcPts val="0"/>
                        </a:spcAft>
                      </a:pPr>
                      <a:r>
                        <a:rPr lang="ru-RU" sz="1000" dirty="0">
                          <a:effectLst/>
                        </a:rPr>
                        <a:t>Инструмент прочий</a:t>
                      </a:r>
                      <a:endParaRPr lang="ru-RU" sz="1000"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ru-RU" sz="1000">
                          <a:effectLst/>
                        </a:rPr>
                        <a:t>28.</a:t>
                      </a:r>
                      <a:endParaRPr lang="ru-RU" sz="1000">
                        <a:effectLst/>
                        <a:latin typeface="Calibri"/>
                        <a:ea typeface="Calibri"/>
                        <a:cs typeface="Times New Roman"/>
                      </a:endParaRPr>
                    </a:p>
                  </a:txBody>
                  <a:tcPr marL="68580" marR="68580" marT="0" marB="0"/>
                </a:tc>
                <a:tc>
                  <a:txBody>
                    <a:bodyPr/>
                    <a:lstStyle/>
                    <a:p>
                      <a:pPr>
                        <a:lnSpc>
                          <a:spcPct val="115000"/>
                        </a:lnSpc>
                        <a:spcAft>
                          <a:spcPts val="0"/>
                        </a:spcAft>
                      </a:pPr>
                      <a:r>
                        <a:rPr lang="ru-RU" sz="1000">
                          <a:effectLst/>
                        </a:rPr>
                        <a:t>26.20.40.150</a:t>
                      </a:r>
                      <a:endParaRPr lang="ru-RU" sz="1000">
                        <a:effectLst/>
                        <a:latin typeface="Calibri"/>
                        <a:ea typeface="Calibri"/>
                        <a:cs typeface="Times New Roman"/>
                      </a:endParaRPr>
                    </a:p>
                  </a:txBody>
                  <a:tcPr marL="68580" marR="68580" marT="0" marB="0"/>
                </a:tc>
                <a:tc>
                  <a:txBody>
                    <a:bodyPr/>
                    <a:lstStyle/>
                    <a:p>
                      <a:pPr>
                        <a:lnSpc>
                          <a:spcPct val="115000"/>
                        </a:lnSpc>
                        <a:spcAft>
                          <a:spcPts val="0"/>
                        </a:spcAft>
                      </a:pPr>
                      <a:r>
                        <a:rPr lang="ru-RU" sz="1000" dirty="0">
                          <a:effectLst/>
                        </a:rPr>
                        <a:t>Устройства числового программного управления</a:t>
                      </a:r>
                      <a:endParaRPr lang="ru-RU" sz="1000"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ru-RU" sz="1000">
                          <a:effectLst/>
                        </a:rPr>
                        <a:t>50.</a:t>
                      </a:r>
                      <a:endParaRPr lang="ru-RU" sz="1000">
                        <a:effectLst/>
                        <a:latin typeface="Calibri"/>
                        <a:ea typeface="Calibri"/>
                        <a:cs typeface="Times New Roman"/>
                      </a:endParaRPr>
                    </a:p>
                  </a:txBody>
                  <a:tcPr marL="68580" marR="68580" marT="0" marB="0"/>
                </a:tc>
                <a:tc>
                  <a:txBody>
                    <a:bodyPr/>
                    <a:lstStyle/>
                    <a:p>
                      <a:pPr>
                        <a:lnSpc>
                          <a:spcPct val="115000"/>
                        </a:lnSpc>
                        <a:spcAft>
                          <a:spcPts val="0"/>
                        </a:spcAft>
                      </a:pPr>
                      <a:r>
                        <a:rPr lang="ru-RU" sz="1000">
                          <a:effectLst/>
                        </a:rPr>
                        <a:t>28.24.1</a:t>
                      </a:r>
                      <a:endParaRPr lang="ru-RU" sz="1000">
                        <a:effectLst/>
                        <a:latin typeface="Calibri"/>
                        <a:ea typeface="Calibri"/>
                        <a:cs typeface="Times New Roman"/>
                      </a:endParaRPr>
                    </a:p>
                  </a:txBody>
                  <a:tcPr marL="68580" marR="68580" marT="0" marB="0"/>
                </a:tc>
                <a:tc>
                  <a:txBody>
                    <a:bodyPr/>
                    <a:lstStyle/>
                    <a:p>
                      <a:pPr>
                        <a:lnSpc>
                          <a:spcPct val="115000"/>
                        </a:lnSpc>
                        <a:spcAft>
                          <a:spcPts val="0"/>
                        </a:spcAft>
                      </a:pPr>
                      <a:r>
                        <a:rPr lang="ru-RU" sz="1000" dirty="0">
                          <a:effectLst/>
                        </a:rPr>
                        <a:t>Инструменты ручные электрические; инструменты ручные прочие с механизированным приводом</a:t>
                      </a:r>
                      <a:endParaRPr lang="ru-RU" sz="1000"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ru-RU" sz="1000">
                          <a:effectLst/>
                        </a:rPr>
                        <a:t>142.</a:t>
                      </a:r>
                      <a:endParaRPr lang="ru-RU" sz="1000">
                        <a:effectLst/>
                        <a:latin typeface="Calibri"/>
                        <a:ea typeface="Calibri"/>
                        <a:cs typeface="Times New Roman"/>
                      </a:endParaRPr>
                    </a:p>
                  </a:txBody>
                  <a:tcPr marL="68580" marR="68580" marT="0" marB="0"/>
                </a:tc>
                <a:tc>
                  <a:txBody>
                    <a:bodyPr/>
                    <a:lstStyle/>
                    <a:p>
                      <a:pPr>
                        <a:lnSpc>
                          <a:spcPct val="115000"/>
                        </a:lnSpc>
                        <a:spcAft>
                          <a:spcPts val="0"/>
                        </a:spcAft>
                      </a:pPr>
                      <a:r>
                        <a:rPr lang="ru-RU" sz="1000">
                          <a:effectLst/>
                        </a:rPr>
                        <a:t>32.50.50.190</a:t>
                      </a:r>
                      <a:endParaRPr lang="ru-RU" sz="1000">
                        <a:effectLst/>
                        <a:latin typeface="Calibri"/>
                        <a:ea typeface="Calibri"/>
                        <a:cs typeface="Times New Roman"/>
                      </a:endParaRPr>
                    </a:p>
                  </a:txBody>
                  <a:tcPr marL="68580" marR="68580" marT="0" marB="0"/>
                </a:tc>
                <a:tc>
                  <a:txBody>
                    <a:bodyPr/>
                    <a:lstStyle/>
                    <a:p>
                      <a:pPr>
                        <a:lnSpc>
                          <a:spcPct val="115000"/>
                        </a:lnSpc>
                        <a:spcAft>
                          <a:spcPts val="0"/>
                        </a:spcAft>
                      </a:pPr>
                      <a:r>
                        <a:rPr lang="ru-RU" sz="1000" dirty="0">
                          <a:effectLst/>
                        </a:rPr>
                        <a:t>Изделия медицинские, в том числе хирургические, прочие, не включенные в другие группировки (только в отношении медицинских масок)</a:t>
                      </a:r>
                      <a:endParaRPr lang="ru-RU" sz="1000"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ru-RU" sz="1000">
                          <a:effectLst/>
                        </a:rPr>
                        <a:t>145.</a:t>
                      </a:r>
                      <a:endParaRPr lang="ru-RU" sz="1000">
                        <a:effectLst/>
                        <a:latin typeface="Calibri"/>
                        <a:ea typeface="Calibri"/>
                        <a:cs typeface="Times New Roman"/>
                      </a:endParaRPr>
                    </a:p>
                  </a:txBody>
                  <a:tcPr marL="68580" marR="68580" marT="0" marB="0"/>
                </a:tc>
                <a:tc>
                  <a:txBody>
                    <a:bodyPr/>
                    <a:lstStyle/>
                    <a:p>
                      <a:pPr>
                        <a:lnSpc>
                          <a:spcPct val="115000"/>
                        </a:lnSpc>
                        <a:spcAft>
                          <a:spcPts val="0"/>
                        </a:spcAft>
                      </a:pPr>
                      <a:r>
                        <a:rPr lang="ru-RU" sz="1000">
                          <a:effectLst/>
                        </a:rPr>
                        <a:t>32.99.11.160</a:t>
                      </a:r>
                      <a:endParaRPr lang="ru-RU" sz="1000">
                        <a:effectLst/>
                        <a:latin typeface="Calibri"/>
                        <a:ea typeface="Calibri"/>
                        <a:cs typeface="Times New Roman"/>
                      </a:endParaRPr>
                    </a:p>
                  </a:txBody>
                  <a:tcPr marL="68580" marR="68580" marT="0" marB="0"/>
                </a:tc>
                <a:tc>
                  <a:txBody>
                    <a:bodyPr/>
                    <a:lstStyle/>
                    <a:p>
                      <a:pPr>
                        <a:lnSpc>
                          <a:spcPct val="115000"/>
                        </a:lnSpc>
                        <a:spcAft>
                          <a:spcPts val="0"/>
                        </a:spcAft>
                      </a:pPr>
                      <a:r>
                        <a:rPr lang="ru-RU" sz="1000" dirty="0">
                          <a:effectLst/>
                        </a:rPr>
                        <a:t>Средства защиты головы и лица (только в отношении медицинских масок)</a:t>
                      </a:r>
                      <a:endParaRPr lang="ru-RU" sz="1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70734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a:t>Постановление Правительства РФ от 30.04.2020 N 616</a:t>
            </a:r>
            <a:br>
              <a:rPr lang="ru-RU" sz="2800" b="1" dirty="0"/>
            </a:br>
            <a:endParaRPr lang="ru-RU" sz="2800" b="1" dirty="0"/>
          </a:p>
        </p:txBody>
      </p:sp>
      <p:sp>
        <p:nvSpPr>
          <p:cNvPr id="3" name="Объект 2"/>
          <p:cNvSpPr>
            <a:spLocks noGrp="1"/>
          </p:cNvSpPr>
          <p:nvPr>
            <p:ph idx="1"/>
          </p:nvPr>
        </p:nvSpPr>
        <p:spPr>
          <a:xfrm>
            <a:off x="457200" y="1556792"/>
            <a:ext cx="8219256" cy="4968552"/>
          </a:xfrm>
        </p:spPr>
        <p:txBody>
          <a:bodyPr>
            <a:noAutofit/>
          </a:bodyPr>
          <a:lstStyle/>
          <a:p>
            <a:pPr marL="137160" indent="0">
              <a:buNone/>
            </a:pPr>
            <a:r>
              <a:rPr lang="ru-RU" sz="1200" b="1" dirty="0" smtClean="0">
                <a:solidFill>
                  <a:schemeClr val="tx1"/>
                </a:solidFill>
              </a:rPr>
              <a:t>Письма Минпромторга </a:t>
            </a:r>
            <a:r>
              <a:rPr lang="ru-RU" sz="1200" b="1" dirty="0">
                <a:solidFill>
                  <a:schemeClr val="tx1"/>
                </a:solidFill>
              </a:rPr>
              <a:t>России от 05.06.2020 N ПГ-12-7403, от 08.07.2020 </a:t>
            </a:r>
            <a:r>
              <a:rPr lang="en-US" sz="1200" b="1" dirty="0">
                <a:solidFill>
                  <a:schemeClr val="tx1"/>
                </a:solidFill>
              </a:rPr>
              <a:t>N </a:t>
            </a:r>
            <a:r>
              <a:rPr lang="en-US" sz="1200" b="1" dirty="0" smtClean="0">
                <a:solidFill>
                  <a:schemeClr val="tx1"/>
                </a:solidFill>
              </a:rPr>
              <a:t>47475/12</a:t>
            </a:r>
            <a:r>
              <a:rPr lang="ru-RU" sz="1200" b="1" dirty="0">
                <a:solidFill>
                  <a:schemeClr val="tx1"/>
                </a:solidFill>
              </a:rPr>
              <a:t>, от 24.07.2020 </a:t>
            </a:r>
            <a:r>
              <a:rPr lang="en-US" sz="1200" b="1" dirty="0">
                <a:solidFill>
                  <a:schemeClr val="tx1"/>
                </a:solidFill>
              </a:rPr>
              <a:t>N </a:t>
            </a:r>
            <a:r>
              <a:rPr lang="ru-RU" sz="1200" b="1" dirty="0">
                <a:solidFill>
                  <a:schemeClr val="tx1"/>
                </a:solidFill>
              </a:rPr>
              <a:t>ПГ-12-9638</a:t>
            </a:r>
          </a:p>
          <a:p>
            <a:pPr marL="137160" indent="0">
              <a:buNone/>
            </a:pPr>
            <a:endParaRPr lang="en-US" sz="1200" b="1" dirty="0">
              <a:solidFill>
                <a:schemeClr val="tx1"/>
              </a:solidFill>
            </a:endParaRPr>
          </a:p>
          <a:p>
            <a:pPr marL="137160" indent="0">
              <a:buNone/>
            </a:pPr>
            <a:r>
              <a:rPr lang="ru-RU" sz="1200" dirty="0" smtClean="0">
                <a:solidFill>
                  <a:schemeClr val="tx1"/>
                </a:solidFill>
              </a:rPr>
              <a:t>Согласно </a:t>
            </a:r>
            <a:r>
              <a:rPr lang="ru-RU" sz="1200" dirty="0">
                <a:solidFill>
                  <a:schemeClr val="tx1"/>
                </a:solidFill>
              </a:rPr>
              <a:t>подпункту "б" пункта 3 постановления N 616 запрет, в частности, не распространяется на закупку одной единицы товара, стоимость которой не превышает 100 тыс. рублей, и закупки совокупности таких товаров, суммарная стоимость которых составляет менее 1 млн. рублей (за исключением закупок товаров, указанных в пунктах 1 - 7, 124 и 125 перечня) (далее - ограничение по стоимости продукции).</a:t>
            </a:r>
          </a:p>
          <a:p>
            <a:pPr marL="137160" indent="0">
              <a:buNone/>
            </a:pPr>
            <a:r>
              <a:rPr lang="ru-RU" sz="1200" dirty="0">
                <a:solidFill>
                  <a:schemeClr val="tx1"/>
                </a:solidFill>
              </a:rPr>
              <a:t>Под </a:t>
            </a:r>
            <a:r>
              <a:rPr lang="ru-RU" sz="1200" b="1" dirty="0">
                <a:solidFill>
                  <a:schemeClr val="tx1"/>
                </a:solidFill>
              </a:rPr>
              <a:t>совокупностью товаров применительно к постановлению N 616 следует понимать те товары, которые соответствуют одному коду Общероссийского классификатора продукции по видам экономической деятельности ОК 034-2014 (КПЕС 2008) (далее - ОКПД 2).</a:t>
            </a:r>
          </a:p>
          <a:p>
            <a:pPr marL="137160" indent="0">
              <a:buNone/>
            </a:pPr>
            <a:r>
              <a:rPr lang="ru-RU" sz="1200" dirty="0">
                <a:solidFill>
                  <a:schemeClr val="tx1"/>
                </a:solidFill>
              </a:rPr>
              <a:t>Таким образом, при осуществлении закупки товаров </a:t>
            </a:r>
            <a:r>
              <a:rPr lang="ru-RU" sz="1200" b="1" dirty="0">
                <a:solidFill>
                  <a:schemeClr val="tx1"/>
                </a:solidFill>
              </a:rPr>
              <a:t>в рамках одного кода ОКПД 2 суммарной стоимостью менее 1 млн. рублей запрет не распространяется в случае, если стоимость каждого товара не превышает </a:t>
            </a:r>
            <a:r>
              <a:rPr lang="ru-RU" sz="1200" b="1" dirty="0" smtClean="0">
                <a:solidFill>
                  <a:schemeClr val="tx1"/>
                </a:solidFill>
              </a:rPr>
              <a:t>300 </a:t>
            </a:r>
            <a:r>
              <a:rPr lang="ru-RU" sz="1200" b="1" dirty="0">
                <a:solidFill>
                  <a:schemeClr val="tx1"/>
                </a:solidFill>
              </a:rPr>
              <a:t>тыс. рублей.</a:t>
            </a:r>
          </a:p>
          <a:p>
            <a:pPr marL="137160" indent="0">
              <a:buNone/>
            </a:pPr>
            <a:r>
              <a:rPr lang="ru-RU" sz="1200" dirty="0">
                <a:solidFill>
                  <a:schemeClr val="tx1"/>
                </a:solidFill>
              </a:rPr>
              <a:t>При этом следует иметь ввиду, что при проведении двумя или более заказчиками совместных конкурсов или аукционов, предусмотренных статьей 25 Федерального закона от 5 апреля 2013 г. N 44-ФЗ "О контрактной системе в сфере закупок товаров, работ, услуг для обеспечения государственных и муниципальных нужд", контракт с победителем такого конкурса или аукциона заключается каждым заказчиком самостоятельно.</a:t>
            </a:r>
          </a:p>
          <a:p>
            <a:pPr marL="137160" indent="0">
              <a:buNone/>
            </a:pPr>
            <a:r>
              <a:rPr lang="ru-RU" sz="1200" dirty="0">
                <a:solidFill>
                  <a:schemeClr val="tx1"/>
                </a:solidFill>
              </a:rPr>
              <a:t>В этой связи ограничение по стоимости продукции устанавливается заказчиком пропорционально в отношении тех единиц товаров, которые планируются им к приобретению по результатам проведения совместного конкурса или аукциона.</a:t>
            </a:r>
          </a:p>
          <a:p>
            <a:pPr marL="137160" indent="0">
              <a:buNone/>
            </a:pPr>
            <a:endParaRPr lang="ru-RU" sz="1200" dirty="0">
              <a:solidFill>
                <a:schemeClr val="tx1"/>
              </a:solidFill>
            </a:endParaRPr>
          </a:p>
        </p:txBody>
      </p:sp>
    </p:spTree>
    <p:extLst>
      <p:ext uri="{BB962C8B-B14F-4D97-AF65-F5344CB8AC3E}">
        <p14:creationId xmlns:p14="http://schemas.microsoft.com/office/powerpoint/2010/main" val="2689163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a:t>Постановление Правительства РФ от 30.04.2020 N 616</a:t>
            </a:r>
            <a:br>
              <a:rPr lang="ru-RU" sz="2800" b="1" dirty="0"/>
            </a:br>
            <a:endParaRPr lang="ru-RU" sz="2800" b="1" dirty="0"/>
          </a:p>
        </p:txBody>
      </p:sp>
      <p:sp>
        <p:nvSpPr>
          <p:cNvPr id="3" name="Объект 2"/>
          <p:cNvSpPr>
            <a:spLocks noGrp="1"/>
          </p:cNvSpPr>
          <p:nvPr>
            <p:ph idx="1"/>
          </p:nvPr>
        </p:nvSpPr>
        <p:spPr>
          <a:xfrm>
            <a:off x="457200" y="1556792"/>
            <a:ext cx="8219256" cy="4968552"/>
          </a:xfrm>
        </p:spPr>
        <p:txBody>
          <a:bodyPr>
            <a:noAutofit/>
          </a:bodyPr>
          <a:lstStyle/>
          <a:p>
            <a:endParaRPr lang="ru-RU" sz="1200" dirty="0">
              <a:solidFill>
                <a:schemeClr val="tx1"/>
              </a:solidFill>
            </a:endParaRPr>
          </a:p>
          <a:p>
            <a:pPr marL="114300" indent="0">
              <a:buNone/>
            </a:pPr>
            <a:r>
              <a:rPr lang="ru-RU" sz="1200" b="1" dirty="0" smtClean="0">
                <a:solidFill>
                  <a:schemeClr val="tx1"/>
                </a:solidFill>
              </a:rPr>
              <a:t>Запреты </a:t>
            </a:r>
            <a:r>
              <a:rPr lang="ru-RU" sz="1200" b="1" dirty="0">
                <a:solidFill>
                  <a:schemeClr val="tx1"/>
                </a:solidFill>
              </a:rPr>
              <a:t>не применяются </a:t>
            </a:r>
            <a:endParaRPr lang="ru-RU" sz="1200" b="1" dirty="0" smtClean="0">
              <a:solidFill>
                <a:schemeClr val="tx1"/>
              </a:solidFill>
            </a:endParaRPr>
          </a:p>
          <a:p>
            <a:pPr marL="114300" indent="0">
              <a:buNone/>
            </a:pPr>
            <a:endParaRPr lang="ru-RU" sz="1200" b="1" dirty="0" smtClean="0">
              <a:solidFill>
                <a:schemeClr val="tx1"/>
              </a:solidFill>
            </a:endParaRPr>
          </a:p>
          <a:p>
            <a:pPr>
              <a:buFontTx/>
              <a:buChar char="-"/>
            </a:pPr>
            <a:r>
              <a:rPr lang="ru-RU" sz="1200" b="1" dirty="0" smtClean="0">
                <a:solidFill>
                  <a:schemeClr val="tx1"/>
                </a:solidFill>
              </a:rPr>
              <a:t>необходимость </a:t>
            </a:r>
            <a:r>
              <a:rPr lang="ru-RU" sz="1200" b="1" dirty="0">
                <a:solidFill>
                  <a:schemeClr val="tx1"/>
                </a:solidFill>
              </a:rPr>
              <a:t>обеспечения взаимодействия товаров с товарами, используемыми заказчиком</a:t>
            </a:r>
            <a:r>
              <a:rPr lang="ru-RU" sz="1200" dirty="0">
                <a:solidFill>
                  <a:schemeClr val="tx1"/>
                </a:solidFill>
              </a:rPr>
              <a:t>, ввиду их несовместимости с товарами, имеющими другие товарные знаки (за исключением закупок товаров, указанных в пунктах 40 - 43, 70 - 76, 78 - 86, 94 - 117 и 134 перечня</a:t>
            </a:r>
            <a:r>
              <a:rPr lang="ru-RU" sz="1200" dirty="0" smtClean="0">
                <a:solidFill>
                  <a:schemeClr val="tx1"/>
                </a:solidFill>
              </a:rPr>
              <a:t>);</a:t>
            </a:r>
          </a:p>
          <a:p>
            <a:pPr>
              <a:buFontTx/>
              <a:buChar char="-"/>
            </a:pPr>
            <a:endParaRPr lang="ru-RU" sz="1200" dirty="0" smtClean="0">
              <a:solidFill>
                <a:schemeClr val="tx1"/>
              </a:solidFill>
            </a:endParaRPr>
          </a:p>
          <a:p>
            <a:pPr>
              <a:buFontTx/>
              <a:buChar char="-"/>
            </a:pPr>
            <a:r>
              <a:rPr lang="ru-RU" sz="1200" dirty="0">
                <a:solidFill>
                  <a:schemeClr val="tx1"/>
                </a:solidFill>
              </a:rPr>
              <a:t>з</a:t>
            </a:r>
            <a:r>
              <a:rPr lang="ru-RU" sz="1200" dirty="0" smtClean="0">
                <a:solidFill>
                  <a:schemeClr val="tx1"/>
                </a:solidFill>
              </a:rPr>
              <a:t>акупки, </a:t>
            </a:r>
            <a:r>
              <a:rPr lang="ru-RU" sz="1200" b="1" dirty="0" smtClean="0">
                <a:solidFill>
                  <a:schemeClr val="tx1"/>
                </a:solidFill>
              </a:rPr>
              <a:t>осуществляемые отдельными </a:t>
            </a:r>
            <a:r>
              <a:rPr lang="ru-RU" sz="1200" b="1" dirty="0">
                <a:solidFill>
                  <a:schemeClr val="tx1"/>
                </a:solidFill>
              </a:rPr>
              <a:t>категориями заказчиков </a:t>
            </a:r>
            <a:r>
              <a:rPr lang="ru-RU" sz="1200" i="1" dirty="0">
                <a:solidFill>
                  <a:schemeClr val="tx1"/>
                </a:solidFill>
              </a:rPr>
              <a:t>(Федеральной службой безопасности Российской Федерации, Федеральной службой охраны Российской Федерации, Службой внешней разведки Российской Федерации, органами внешней разведки Министерства обороны Российской Федерации, Министерством внутренних дел Российской Федерации, Федеральной службой войск национальной гвардии Российской Федерации и подведомственными им </a:t>
            </a:r>
            <a:r>
              <a:rPr lang="ru-RU" sz="1200" i="1" dirty="0" smtClean="0">
                <a:solidFill>
                  <a:schemeClr val="tx1"/>
                </a:solidFill>
              </a:rPr>
              <a:t>организациями);</a:t>
            </a:r>
          </a:p>
          <a:p>
            <a:pPr>
              <a:buFontTx/>
              <a:buChar char="-"/>
            </a:pPr>
            <a:endParaRPr lang="ru-RU" sz="1200" i="1" dirty="0" smtClean="0">
              <a:solidFill>
                <a:schemeClr val="tx1"/>
              </a:solidFill>
            </a:endParaRPr>
          </a:p>
          <a:p>
            <a:pPr>
              <a:buFontTx/>
              <a:buChar char="-"/>
            </a:pPr>
            <a:r>
              <a:rPr lang="ru-RU" sz="1200" b="1" i="1" dirty="0" smtClean="0">
                <a:solidFill>
                  <a:schemeClr val="tx1"/>
                </a:solidFill>
              </a:rPr>
              <a:t>закупки </a:t>
            </a:r>
            <a:r>
              <a:rPr lang="ru-RU" sz="1200" b="1" i="1" dirty="0">
                <a:solidFill>
                  <a:schemeClr val="tx1"/>
                </a:solidFill>
              </a:rPr>
              <a:t>товаров в целях оказания медицинской помощи в неотложной или экстренной форме либо вследствие аварии, обстоятельств непреодолимой силы, для предупреждения </a:t>
            </a:r>
            <a:r>
              <a:rPr lang="ru-RU" sz="1200" i="1" dirty="0">
                <a:solidFill>
                  <a:schemeClr val="tx1"/>
                </a:solidFill>
              </a:rPr>
              <a:t>(при введении режима повышенной готовности функционирования органов управления и сил единой государственной системы предупреждения и ликвидации чрезвычайных ситуаций) </a:t>
            </a:r>
            <a:r>
              <a:rPr lang="ru-RU" sz="1200" b="1" i="1" dirty="0">
                <a:solidFill>
                  <a:schemeClr val="tx1"/>
                </a:solidFill>
              </a:rPr>
              <a:t>и (или) ликвидации чрезвычайной ситуации.</a:t>
            </a:r>
          </a:p>
          <a:p>
            <a:pPr>
              <a:buFontTx/>
              <a:buChar char="-"/>
            </a:pPr>
            <a:endParaRPr lang="ru-RU" sz="1200" i="1" dirty="0">
              <a:solidFill>
                <a:schemeClr val="tx1"/>
              </a:solidFill>
            </a:endParaRPr>
          </a:p>
          <a:p>
            <a:pPr marL="114300" indent="0">
              <a:buNone/>
            </a:pPr>
            <a:endParaRPr lang="ru-RU" sz="1200" b="1" dirty="0">
              <a:solidFill>
                <a:schemeClr val="tx1"/>
              </a:solidFill>
            </a:endParaRPr>
          </a:p>
          <a:p>
            <a:pPr>
              <a:buFontTx/>
              <a:buChar char="-"/>
            </a:pPr>
            <a:endParaRPr lang="ru-RU" sz="1200" dirty="0">
              <a:solidFill>
                <a:schemeClr val="tx1"/>
              </a:solidFill>
            </a:endParaRPr>
          </a:p>
          <a:p>
            <a:pPr marL="114300" indent="0">
              <a:buNone/>
            </a:pPr>
            <a:endParaRPr lang="ru-RU" sz="1200" b="1" dirty="0" smtClean="0">
              <a:solidFill>
                <a:schemeClr val="tx1"/>
              </a:solidFill>
            </a:endParaRPr>
          </a:p>
        </p:txBody>
      </p:sp>
    </p:spTree>
    <p:extLst>
      <p:ext uri="{BB962C8B-B14F-4D97-AF65-F5344CB8AC3E}">
        <p14:creationId xmlns:p14="http://schemas.microsoft.com/office/powerpoint/2010/main" val="1214703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a:t>Постановление Правительства РФ от 30.04.2020 N 616</a:t>
            </a:r>
            <a:br>
              <a:rPr lang="ru-RU" sz="2800" b="1" dirty="0"/>
            </a:br>
            <a:endParaRPr lang="ru-RU" sz="2800" b="1" dirty="0"/>
          </a:p>
        </p:txBody>
      </p:sp>
      <p:sp>
        <p:nvSpPr>
          <p:cNvPr id="3" name="Объект 2"/>
          <p:cNvSpPr>
            <a:spLocks noGrp="1"/>
          </p:cNvSpPr>
          <p:nvPr>
            <p:ph idx="1"/>
          </p:nvPr>
        </p:nvSpPr>
        <p:spPr>
          <a:xfrm>
            <a:off x="457200" y="1556792"/>
            <a:ext cx="8219256" cy="4968552"/>
          </a:xfrm>
        </p:spPr>
        <p:txBody>
          <a:bodyPr>
            <a:noAutofit/>
          </a:bodyPr>
          <a:lstStyle/>
          <a:p>
            <a:pPr>
              <a:buFontTx/>
              <a:buChar char="-"/>
            </a:pPr>
            <a:endParaRPr lang="ru-RU" sz="1200" i="1" dirty="0">
              <a:solidFill>
                <a:schemeClr val="tx1"/>
              </a:solidFill>
            </a:endParaRPr>
          </a:p>
          <a:p>
            <a:pPr marL="114300" indent="0">
              <a:buNone/>
            </a:pPr>
            <a:r>
              <a:rPr lang="ru-RU" sz="1600" dirty="0">
                <a:solidFill>
                  <a:schemeClr val="tx1"/>
                </a:solidFill>
              </a:rPr>
              <a:t>Запреты распространяются в том числе на товары, </a:t>
            </a:r>
            <a:r>
              <a:rPr lang="ru-RU" sz="1600" b="1" u="sng" dirty="0">
                <a:solidFill>
                  <a:schemeClr val="tx1"/>
                </a:solidFill>
              </a:rPr>
              <a:t>поставляемые заказчику при выполнении закупаемых работ, оказании закупаемых услуг, а также являющиеся предметом лизинга</a:t>
            </a:r>
            <a:r>
              <a:rPr lang="ru-RU" sz="1600" dirty="0">
                <a:solidFill>
                  <a:schemeClr val="tx1"/>
                </a:solidFill>
              </a:rPr>
              <a:t>.</a:t>
            </a:r>
          </a:p>
          <a:p>
            <a:pPr marL="114300" indent="0">
              <a:buNone/>
            </a:pPr>
            <a:endParaRPr lang="ru-RU" sz="1600" b="1" dirty="0">
              <a:solidFill>
                <a:schemeClr val="tx1"/>
              </a:solidFill>
            </a:endParaRPr>
          </a:p>
          <a:p>
            <a:pPr>
              <a:buFontTx/>
              <a:buChar char="-"/>
            </a:pPr>
            <a:endParaRPr lang="ru-RU" sz="1600" dirty="0" smtClean="0">
              <a:solidFill>
                <a:schemeClr val="tx1"/>
              </a:solidFill>
            </a:endParaRPr>
          </a:p>
          <a:p>
            <a:pPr marL="114300" indent="0">
              <a:buNone/>
            </a:pPr>
            <a:r>
              <a:rPr lang="ru-RU" sz="1600" dirty="0" smtClean="0">
                <a:solidFill>
                  <a:schemeClr val="tx1"/>
                </a:solidFill>
              </a:rPr>
              <a:t>Для </a:t>
            </a:r>
            <a:r>
              <a:rPr lang="ru-RU" sz="1600" dirty="0">
                <a:solidFill>
                  <a:schemeClr val="tx1"/>
                </a:solidFill>
              </a:rPr>
              <a:t>целей соблюдения </a:t>
            </a:r>
            <a:r>
              <a:rPr lang="ru-RU" sz="1600" dirty="0" smtClean="0">
                <a:solidFill>
                  <a:schemeClr val="tx1"/>
                </a:solidFill>
              </a:rPr>
              <a:t>запретов </a:t>
            </a:r>
            <a:r>
              <a:rPr lang="ru-RU" sz="1600" b="1" u="sng" dirty="0" smtClean="0">
                <a:solidFill>
                  <a:schemeClr val="tx1"/>
                </a:solidFill>
              </a:rPr>
              <a:t>не </a:t>
            </a:r>
            <a:r>
              <a:rPr lang="ru-RU" sz="1600" b="1" u="sng" dirty="0">
                <a:solidFill>
                  <a:schemeClr val="tx1"/>
                </a:solidFill>
              </a:rPr>
              <a:t>могут быть предметом одного контракта (одного лота) промышленные товары, включенные в перечень и не включенные в него</a:t>
            </a:r>
            <a:r>
              <a:rPr lang="ru-RU" sz="1600" b="1" dirty="0">
                <a:solidFill>
                  <a:schemeClr val="tx1"/>
                </a:solidFill>
              </a:rPr>
              <a:t> </a:t>
            </a:r>
            <a:r>
              <a:rPr lang="ru-RU" sz="1600" dirty="0">
                <a:solidFill>
                  <a:schemeClr val="tx1"/>
                </a:solidFill>
              </a:rPr>
              <a:t>(за исключением закупок промышленных товаров по государственному оборонному заказу). При этом </a:t>
            </a:r>
            <a:r>
              <a:rPr lang="ru-RU" sz="1600" b="1" dirty="0">
                <a:solidFill>
                  <a:schemeClr val="tx1"/>
                </a:solidFill>
              </a:rPr>
              <a:t>медицинские маски не могут быть предметом одного контракта (одного лота) с другими отдельными видами промышленных товаров, включенных в перечень.</a:t>
            </a:r>
          </a:p>
          <a:p>
            <a:pPr marL="114300" indent="0">
              <a:buNone/>
            </a:pPr>
            <a:endParaRPr lang="ru-RU" sz="1200" b="1" dirty="0" smtClean="0">
              <a:solidFill>
                <a:schemeClr val="tx1"/>
              </a:solidFill>
            </a:endParaRPr>
          </a:p>
        </p:txBody>
      </p:sp>
    </p:spTree>
    <p:extLst>
      <p:ext uri="{BB962C8B-B14F-4D97-AF65-F5344CB8AC3E}">
        <p14:creationId xmlns:p14="http://schemas.microsoft.com/office/powerpoint/2010/main" val="752675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556792"/>
            <a:ext cx="8219256" cy="4968552"/>
          </a:xfrm>
        </p:spPr>
        <p:txBody>
          <a:bodyPr>
            <a:noAutofit/>
          </a:bodyPr>
          <a:lstStyle/>
          <a:p>
            <a:pPr>
              <a:buFontTx/>
              <a:buChar char="-"/>
            </a:pPr>
            <a:endParaRPr lang="ru-RU" sz="1200" i="1" dirty="0" smtClean="0">
              <a:solidFill>
                <a:schemeClr val="tx1"/>
              </a:solidFill>
            </a:endParaRPr>
          </a:p>
          <a:p>
            <a:pPr>
              <a:buFontTx/>
              <a:buChar char="-"/>
            </a:pPr>
            <a:endParaRPr lang="ru-RU" sz="1200" dirty="0">
              <a:solidFill>
                <a:schemeClr val="tx1"/>
              </a:solidFill>
            </a:endParaRPr>
          </a:p>
        </p:txBody>
      </p:sp>
      <p:sp>
        <p:nvSpPr>
          <p:cNvPr id="4" name="Заголовок 3"/>
          <p:cNvSpPr>
            <a:spLocks noGrp="1"/>
          </p:cNvSpPr>
          <p:nvPr>
            <p:ph type="title"/>
          </p:nvPr>
        </p:nvSpPr>
        <p:spPr/>
        <p:txBody>
          <a:bodyPr/>
          <a:lstStyle/>
          <a:p>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3182652307"/>
              </p:ext>
            </p:extLst>
          </p:nvPr>
        </p:nvGraphicFramePr>
        <p:xfrm>
          <a:off x="251520" y="260648"/>
          <a:ext cx="8640960" cy="6400213"/>
        </p:xfrm>
        <a:graphic>
          <a:graphicData uri="http://schemas.openxmlformats.org/drawingml/2006/table">
            <a:tbl>
              <a:tblPr firstRow="1" firstCol="1" bandRow="1">
                <a:tableStyleId>{5C22544A-7EE6-4342-B048-85BDC9FD1C3A}</a:tableStyleId>
              </a:tblPr>
              <a:tblGrid>
                <a:gridCol w="1705292"/>
                <a:gridCol w="6935668"/>
              </a:tblGrid>
              <a:tr h="167371">
                <a:tc gridSpan="2">
                  <a:txBody>
                    <a:bodyPr/>
                    <a:lstStyle/>
                    <a:p>
                      <a:pPr algn="ctr">
                        <a:lnSpc>
                          <a:spcPct val="115000"/>
                        </a:lnSpc>
                        <a:spcAft>
                          <a:spcPts val="0"/>
                        </a:spcAft>
                      </a:pPr>
                      <a:r>
                        <a:rPr lang="ru-RU" sz="900" dirty="0">
                          <a:effectLst/>
                        </a:rPr>
                        <a:t>Чем подтверждается соответствие </a:t>
                      </a:r>
                      <a:r>
                        <a:rPr lang="ru-RU" sz="900" dirty="0" smtClean="0">
                          <a:effectLst/>
                        </a:rPr>
                        <a:t>требованиям ПП 616? </a:t>
                      </a:r>
                    </a:p>
                    <a:p>
                      <a:pPr algn="ctr">
                        <a:lnSpc>
                          <a:spcPct val="115000"/>
                        </a:lnSpc>
                        <a:spcAft>
                          <a:spcPts val="0"/>
                        </a:spcAft>
                      </a:pPr>
                      <a:r>
                        <a:rPr lang="ru-RU" sz="900" dirty="0" smtClean="0">
                          <a:effectLst/>
                        </a:rPr>
                        <a:t>Участник закупки указывает (декларирует) в составе заявки на участие в закупке</a:t>
                      </a:r>
                    </a:p>
                    <a:p>
                      <a:pPr algn="ctr">
                        <a:lnSpc>
                          <a:spcPct val="115000"/>
                        </a:lnSpc>
                        <a:spcAft>
                          <a:spcPts val="0"/>
                        </a:spcAft>
                      </a:pPr>
                      <a:endParaRPr lang="ru-RU" sz="900" dirty="0" smtClean="0">
                        <a:effectLst/>
                      </a:endParaRPr>
                    </a:p>
                  </a:txBody>
                  <a:tcPr marL="45156" marR="45156" marT="0" marB="0"/>
                </a:tc>
                <a:tc hMerge="1">
                  <a:txBody>
                    <a:bodyPr/>
                    <a:lstStyle/>
                    <a:p>
                      <a:endParaRPr lang="ru-RU"/>
                    </a:p>
                  </a:txBody>
                  <a:tcPr/>
                </a:tc>
              </a:tr>
              <a:tr h="3825632">
                <a:tc>
                  <a:txBody>
                    <a:bodyPr/>
                    <a:lstStyle/>
                    <a:p>
                      <a:pPr>
                        <a:lnSpc>
                          <a:spcPct val="115000"/>
                        </a:lnSpc>
                        <a:spcAft>
                          <a:spcPts val="0"/>
                        </a:spcAft>
                      </a:pPr>
                      <a:r>
                        <a:rPr lang="ru-RU" sz="900" baseline="0" dirty="0">
                          <a:solidFill>
                            <a:schemeClr val="tx1"/>
                          </a:solidFill>
                          <a:effectLst/>
                        </a:rPr>
                        <a:t>Товар российского происхождения</a:t>
                      </a:r>
                    </a:p>
                    <a:p>
                      <a:pPr>
                        <a:lnSpc>
                          <a:spcPct val="115000"/>
                        </a:lnSpc>
                        <a:spcAft>
                          <a:spcPts val="0"/>
                        </a:spcAft>
                      </a:pPr>
                      <a:r>
                        <a:rPr lang="ru-RU" sz="900" baseline="0" dirty="0">
                          <a:solidFill>
                            <a:schemeClr val="tx1"/>
                          </a:solidFill>
                          <a:effectLst/>
                        </a:rPr>
                        <a:t> </a:t>
                      </a:r>
                    </a:p>
                    <a:p>
                      <a:pPr>
                        <a:lnSpc>
                          <a:spcPct val="115000"/>
                        </a:lnSpc>
                        <a:spcAft>
                          <a:spcPts val="0"/>
                        </a:spcAft>
                      </a:pPr>
                      <a:r>
                        <a:rPr lang="ru-RU" sz="900" baseline="0" dirty="0">
                          <a:solidFill>
                            <a:schemeClr val="tx1"/>
                          </a:solidFill>
                          <a:effectLst/>
                        </a:rPr>
                        <a:t> </a:t>
                      </a:r>
                      <a:endParaRPr lang="ru-RU" sz="900" baseline="0" dirty="0">
                        <a:solidFill>
                          <a:schemeClr val="tx1"/>
                        </a:solidFill>
                        <a:effectLst/>
                        <a:latin typeface="Calibri"/>
                        <a:ea typeface="Calibri"/>
                        <a:cs typeface="Times New Roman"/>
                      </a:endParaRPr>
                    </a:p>
                  </a:txBody>
                  <a:tcPr marL="45156" marR="45156" marT="0" marB="0"/>
                </a:tc>
                <a:tc>
                  <a:txBody>
                    <a:bodyPr/>
                    <a:lstStyle/>
                    <a:p>
                      <a:pPr>
                        <a:lnSpc>
                          <a:spcPct val="115000"/>
                        </a:lnSpc>
                        <a:spcAft>
                          <a:spcPts val="0"/>
                        </a:spcAft>
                      </a:pPr>
                      <a:r>
                        <a:rPr lang="ru-RU" sz="900" dirty="0">
                          <a:effectLst/>
                        </a:rPr>
                        <a:t>1) номером реестровой записи из реестра российской промышленной продукции </a:t>
                      </a:r>
                      <a:r>
                        <a:rPr lang="ru-RU" sz="900" baseline="0" dirty="0">
                          <a:solidFill>
                            <a:srgbClr val="00B0F0"/>
                          </a:solidFill>
                          <a:effectLst/>
                        </a:rPr>
                        <a:t>(ссылка: https://gisp.gov.ru/pp719v2/pub/prod/)</a:t>
                      </a:r>
                      <a:r>
                        <a:rPr lang="ru-RU" sz="900" dirty="0">
                          <a:effectLst/>
                        </a:rPr>
                        <a:t> ,  а также для продукции, в отношении которой установлены требования о совокупном количестве баллов за выполнение (освоение) на территории Российской Федерации соответствующих операций (условий) информацией  о совокупном количестве баллов за выполнение технологических операций (условий) на территории Российской Федерации;</a:t>
                      </a:r>
                    </a:p>
                    <a:p>
                      <a:pPr>
                        <a:lnSpc>
                          <a:spcPct val="115000"/>
                        </a:lnSpc>
                        <a:spcAft>
                          <a:spcPts val="0"/>
                        </a:spcAft>
                      </a:pPr>
                      <a:r>
                        <a:rPr lang="ru-RU" sz="900" dirty="0">
                          <a:effectLst/>
                        </a:rPr>
                        <a:t> </a:t>
                      </a:r>
                    </a:p>
                    <a:p>
                      <a:pPr>
                        <a:lnSpc>
                          <a:spcPct val="115000"/>
                        </a:lnSpc>
                        <a:spcAft>
                          <a:spcPts val="0"/>
                        </a:spcAft>
                      </a:pPr>
                      <a:r>
                        <a:rPr lang="ru-RU" sz="900" dirty="0">
                          <a:effectLst/>
                        </a:rPr>
                        <a:t>2) номером реестровой записи из единого реестра российской радиоэлектронной продукции  </a:t>
                      </a:r>
                      <a:r>
                        <a:rPr lang="ru-RU" sz="900" dirty="0">
                          <a:solidFill>
                            <a:srgbClr val="00B0F0"/>
                          </a:solidFill>
                          <a:effectLst/>
                        </a:rPr>
                        <a:t>(ссылка: https://gisp.gov.ru/pprf/marketplace/#/products)</a:t>
                      </a:r>
                      <a:r>
                        <a:rPr lang="ru-RU" sz="900" dirty="0">
                          <a:effectLst/>
                        </a:rPr>
                        <a:t> в случае закупки отдельных видов товаров:</a:t>
                      </a:r>
                    </a:p>
                    <a:p>
                      <a:pPr>
                        <a:lnSpc>
                          <a:spcPct val="115000"/>
                        </a:lnSpc>
                        <a:spcAft>
                          <a:spcPts val="0"/>
                        </a:spcAft>
                      </a:pPr>
                      <a:r>
                        <a:rPr lang="ru-RU" sz="900" dirty="0">
                          <a:effectLst/>
                        </a:rPr>
                        <a:t>26.11.30 «Схемы интегральные электронные»,   26.12.30 «Карты со встроенными интегральными схемами (смарт-карты)»,  </a:t>
                      </a:r>
                    </a:p>
                    <a:p>
                      <a:pPr>
                        <a:lnSpc>
                          <a:spcPct val="115000"/>
                        </a:lnSpc>
                        <a:spcAft>
                          <a:spcPts val="0"/>
                        </a:spcAft>
                      </a:pPr>
                      <a:r>
                        <a:rPr lang="ru-RU" sz="900" dirty="0">
                          <a:effectLst/>
                        </a:rPr>
                        <a:t>26.20.11 «Компьютеры портативные массой не более 10 кг, такие как ноутбуки, планшетные компьютеры, карманные компьютеры, в том числе совмещающие функции мобильного телефонного аппарата, электронные записные книжки и аналогичная компьютерная техника», </a:t>
                      </a:r>
                    </a:p>
                    <a:p>
                      <a:pPr>
                        <a:lnSpc>
                          <a:spcPct val="115000"/>
                        </a:lnSpc>
                        <a:spcAft>
                          <a:spcPts val="0"/>
                        </a:spcAft>
                      </a:pPr>
                      <a:r>
                        <a:rPr lang="ru-RU" sz="900" dirty="0">
                          <a:effectLst/>
                        </a:rPr>
                        <a:t>26.20.13 «Машины вычислительные электронные цифровые, содержащие в одном корпусе центральный процессор и устройство ввода и вывода, объединенные или нет для автоматической обработки данных», </a:t>
                      </a:r>
                    </a:p>
                    <a:p>
                      <a:pPr>
                        <a:lnSpc>
                          <a:spcPct val="115000"/>
                        </a:lnSpc>
                        <a:spcAft>
                          <a:spcPts val="0"/>
                        </a:spcAft>
                      </a:pPr>
                      <a:r>
                        <a:rPr lang="ru-RU" sz="900" dirty="0">
                          <a:effectLst/>
                        </a:rPr>
                        <a:t>26.20.14 «Машины вычислительные электронные цифровые, поставляемые в виде систем для автоматической обработки данных»,  </a:t>
                      </a:r>
                    </a:p>
                    <a:p>
                      <a:pPr>
                        <a:lnSpc>
                          <a:spcPct val="115000"/>
                        </a:lnSpc>
                        <a:spcAft>
                          <a:spcPts val="0"/>
                        </a:spcAft>
                      </a:pPr>
                      <a:r>
                        <a:rPr lang="ru-RU" sz="900" dirty="0">
                          <a:effectLst/>
                        </a:rPr>
                        <a:t>26.20.15 «Машины вычислительные электронные цифровые прочие, содержащие или не содержащие в одном корпусе одно или два из следующих устройств для автоматической обработки данных: запоминающие устройства, устройства ввода, устройства вывода», </a:t>
                      </a:r>
                    </a:p>
                    <a:p>
                      <a:pPr>
                        <a:lnSpc>
                          <a:spcPct val="115000"/>
                        </a:lnSpc>
                        <a:spcAft>
                          <a:spcPts val="0"/>
                        </a:spcAft>
                      </a:pPr>
                      <a:r>
                        <a:rPr lang="ru-RU" sz="900" dirty="0">
                          <a:effectLst/>
                        </a:rPr>
                        <a:t>27.40.39  «Светильники и осветительные устройства прочие, не включенные в другие группировки»,</a:t>
                      </a:r>
                    </a:p>
                    <a:p>
                      <a:pPr>
                        <a:lnSpc>
                          <a:spcPct val="115000"/>
                        </a:lnSpc>
                        <a:spcAft>
                          <a:spcPts val="0"/>
                        </a:spcAft>
                      </a:pPr>
                      <a:r>
                        <a:rPr lang="ru-RU" sz="900" dirty="0" smtClean="0">
                          <a:effectLst/>
                        </a:rPr>
                        <a:t>а </a:t>
                      </a:r>
                      <a:r>
                        <a:rPr lang="ru-RU" sz="900" dirty="0">
                          <a:effectLst/>
                        </a:rPr>
                        <a:t>также для продукции, в отношении которой установлены требования </a:t>
                      </a:r>
                      <a:r>
                        <a:rPr lang="ru-RU" sz="900" b="1" i="0" dirty="0">
                          <a:effectLst/>
                        </a:rPr>
                        <a:t>о совокупном количестве баллов </a:t>
                      </a:r>
                      <a:r>
                        <a:rPr lang="ru-RU" sz="900" dirty="0">
                          <a:effectLst/>
                        </a:rPr>
                        <a:t>за выполнение (освоение) на территории Российской Федерации соответствующих операций (условий) информацией  о совокупном количестве баллов за выполнение технологических операций (условий) на территории Российской Федерации</a:t>
                      </a:r>
                      <a:endParaRPr lang="ru-RU" sz="900" dirty="0">
                        <a:effectLst/>
                        <a:latin typeface="Calibri"/>
                        <a:ea typeface="Calibri"/>
                        <a:cs typeface="Times New Roman"/>
                      </a:endParaRPr>
                    </a:p>
                  </a:txBody>
                  <a:tcPr marL="45156" marR="45156" marT="0" marB="0"/>
                </a:tc>
              </a:tr>
              <a:tr h="1416901">
                <a:tc>
                  <a:txBody>
                    <a:bodyPr/>
                    <a:lstStyle/>
                    <a:p>
                      <a:pPr>
                        <a:lnSpc>
                          <a:spcPct val="115000"/>
                        </a:lnSpc>
                        <a:spcAft>
                          <a:spcPts val="0"/>
                        </a:spcAft>
                      </a:pPr>
                      <a:r>
                        <a:rPr lang="ru-RU" sz="900" baseline="0" dirty="0">
                          <a:solidFill>
                            <a:schemeClr val="tx1"/>
                          </a:solidFill>
                          <a:effectLst/>
                        </a:rPr>
                        <a:t>Товар, страной происхождения которого является государство – член Евразийского экономического союза, за исключением Российской Федерации</a:t>
                      </a:r>
                      <a:endParaRPr lang="ru-RU" sz="900" baseline="0" dirty="0">
                        <a:solidFill>
                          <a:schemeClr val="tx1"/>
                        </a:solidFill>
                        <a:effectLst/>
                        <a:latin typeface="Calibri"/>
                        <a:ea typeface="Calibri"/>
                        <a:cs typeface="Times New Roman"/>
                      </a:endParaRPr>
                    </a:p>
                  </a:txBody>
                  <a:tcPr marL="45156" marR="45156" marT="0" marB="0"/>
                </a:tc>
                <a:tc>
                  <a:txBody>
                    <a:bodyPr/>
                    <a:lstStyle/>
                    <a:p>
                      <a:pPr>
                        <a:lnSpc>
                          <a:spcPct val="115000"/>
                        </a:lnSpc>
                        <a:spcAft>
                          <a:spcPts val="0"/>
                        </a:spcAft>
                      </a:pPr>
                      <a:r>
                        <a:rPr lang="ru-RU" sz="900" dirty="0">
                          <a:effectLst/>
                        </a:rPr>
                        <a:t>Номером реестровой записи  из евразийского реестра промышленных товаров </a:t>
                      </a:r>
                      <a:r>
                        <a:rPr lang="ru-RU" sz="900" dirty="0">
                          <a:solidFill>
                            <a:srgbClr val="00B0F0"/>
                          </a:solidFill>
                          <a:effectLst/>
                        </a:rPr>
                        <a:t>(ссылка: https://erpt.eecommission.org/Goods</a:t>
                      </a:r>
                      <a:r>
                        <a:rPr lang="ru-RU" sz="900" dirty="0">
                          <a:effectLst/>
                        </a:rPr>
                        <a:t>), а также для продукции, в отношении которой установлены требования </a:t>
                      </a:r>
                      <a:r>
                        <a:rPr lang="ru-RU" sz="900" b="1" dirty="0">
                          <a:effectLst/>
                        </a:rPr>
                        <a:t>о совокупном количестве баллов </a:t>
                      </a:r>
                      <a:r>
                        <a:rPr lang="ru-RU" sz="900" dirty="0">
                          <a:effectLst/>
                        </a:rPr>
                        <a:t>за выполнение (освоение) на территории Евразийского экономического союза соответствующих операций (условий) информацией о совокупном количестве баллов за выполнение технологических операций (условий) на территории государства - члена Евразийского экономического союза</a:t>
                      </a:r>
                      <a:endParaRPr lang="ru-RU" sz="900" dirty="0">
                        <a:effectLst/>
                        <a:latin typeface="Calibri"/>
                        <a:ea typeface="Calibri"/>
                        <a:cs typeface="Times New Roman"/>
                      </a:endParaRPr>
                    </a:p>
                  </a:txBody>
                  <a:tcPr marL="45156" marR="45156" marT="0" marB="0"/>
                </a:tc>
              </a:tr>
              <a:tr h="566760">
                <a:tc>
                  <a:txBody>
                    <a:bodyPr/>
                    <a:lstStyle/>
                    <a:p>
                      <a:pPr>
                        <a:lnSpc>
                          <a:spcPct val="115000"/>
                        </a:lnSpc>
                        <a:spcAft>
                          <a:spcPts val="0"/>
                        </a:spcAft>
                      </a:pPr>
                      <a:r>
                        <a:rPr lang="ru-RU" sz="900" baseline="0" dirty="0">
                          <a:solidFill>
                            <a:schemeClr val="tx1"/>
                          </a:solidFill>
                          <a:effectLst/>
                        </a:rPr>
                        <a:t>Товар, страной происхождения которого является ДНР, ЛНР</a:t>
                      </a:r>
                      <a:endParaRPr lang="ru-RU" sz="900" baseline="0" dirty="0">
                        <a:solidFill>
                          <a:schemeClr val="tx1"/>
                        </a:solidFill>
                        <a:effectLst/>
                        <a:latin typeface="Calibri"/>
                        <a:ea typeface="Calibri"/>
                        <a:cs typeface="Times New Roman"/>
                      </a:endParaRPr>
                    </a:p>
                  </a:txBody>
                  <a:tcPr marL="45156" marR="45156" marT="0" marB="0"/>
                </a:tc>
                <a:tc>
                  <a:txBody>
                    <a:bodyPr/>
                    <a:lstStyle/>
                    <a:p>
                      <a:pPr>
                        <a:lnSpc>
                          <a:spcPct val="115000"/>
                        </a:lnSpc>
                        <a:spcAft>
                          <a:spcPts val="0"/>
                        </a:spcAft>
                      </a:pPr>
                      <a:r>
                        <a:rPr lang="ru-RU" sz="900" dirty="0">
                          <a:effectLst/>
                        </a:rPr>
                        <a:t>Номером реестровой записи  из реестра промышленной продукции, произведенной на территориях ДНР, ЛНР                  </a:t>
                      </a:r>
                      <a:endParaRPr lang="ru-RU" sz="900" dirty="0">
                        <a:effectLst/>
                        <a:latin typeface="Calibri"/>
                        <a:ea typeface="Calibri"/>
                        <a:cs typeface="Times New Roman"/>
                      </a:endParaRPr>
                    </a:p>
                  </a:txBody>
                  <a:tcPr marL="45156" marR="45156" marT="0" marB="0"/>
                </a:tc>
              </a:tr>
            </a:tbl>
          </a:graphicData>
        </a:graphic>
      </p:graphicFrame>
    </p:spTree>
    <p:extLst>
      <p:ext uri="{BB962C8B-B14F-4D97-AF65-F5344CB8AC3E}">
        <p14:creationId xmlns:p14="http://schemas.microsoft.com/office/powerpoint/2010/main" val="2583758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556792"/>
            <a:ext cx="8219256" cy="4968552"/>
          </a:xfrm>
        </p:spPr>
        <p:txBody>
          <a:bodyPr>
            <a:noAutofit/>
          </a:bodyPr>
          <a:lstStyle/>
          <a:p>
            <a:pPr>
              <a:buFontTx/>
              <a:buChar char="-"/>
            </a:pPr>
            <a:endParaRPr lang="ru-RU" sz="1200" i="1" dirty="0" smtClean="0">
              <a:solidFill>
                <a:schemeClr val="tx1"/>
              </a:solidFill>
            </a:endParaRPr>
          </a:p>
          <a:p>
            <a:pPr>
              <a:buFontTx/>
              <a:buChar char="-"/>
            </a:pPr>
            <a:endParaRPr lang="ru-RU" sz="1200" dirty="0">
              <a:solidFill>
                <a:schemeClr val="tx1"/>
              </a:solidFill>
            </a:endParaRPr>
          </a:p>
        </p:txBody>
      </p:sp>
      <p:sp>
        <p:nvSpPr>
          <p:cNvPr id="4" name="Заголовок 3"/>
          <p:cNvSpPr>
            <a:spLocks noGrp="1"/>
          </p:cNvSpPr>
          <p:nvPr>
            <p:ph type="title"/>
          </p:nvPr>
        </p:nvSpPr>
        <p:spPr/>
        <p:txBody>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3805736409"/>
              </p:ext>
            </p:extLst>
          </p:nvPr>
        </p:nvGraphicFramePr>
        <p:xfrm>
          <a:off x="123284" y="13799"/>
          <a:ext cx="9000999" cy="6811407"/>
        </p:xfrm>
        <a:graphic>
          <a:graphicData uri="http://schemas.openxmlformats.org/drawingml/2006/table">
            <a:tbl>
              <a:tblPr firstRow="1" firstCol="1" bandRow="1">
                <a:tableStyleId>{5C22544A-7EE6-4342-B048-85BDC9FD1C3A}</a:tableStyleId>
              </a:tblPr>
              <a:tblGrid>
                <a:gridCol w="1058941"/>
                <a:gridCol w="1058941"/>
                <a:gridCol w="4382191"/>
                <a:gridCol w="2500926"/>
              </a:tblGrid>
              <a:tr h="770346">
                <a:tc>
                  <a:txBody>
                    <a:bodyPr/>
                    <a:lstStyle/>
                    <a:p>
                      <a:pPr algn="ctr">
                        <a:lnSpc>
                          <a:spcPct val="115000"/>
                        </a:lnSpc>
                        <a:spcAft>
                          <a:spcPts val="0"/>
                        </a:spcAft>
                      </a:pPr>
                      <a:r>
                        <a:rPr lang="ru-RU" sz="900" dirty="0">
                          <a:effectLst/>
                        </a:rPr>
                        <a:t>Происхождение товара</a:t>
                      </a:r>
                      <a:endParaRPr lang="ru-RU" sz="900" dirty="0">
                        <a:effectLst/>
                        <a:latin typeface="Calibri"/>
                        <a:ea typeface="Calibri"/>
                        <a:cs typeface="Times New Roman"/>
                      </a:endParaRPr>
                    </a:p>
                  </a:txBody>
                  <a:tcPr marL="31490" marR="31490" marT="0" marB="0" anchor="ctr"/>
                </a:tc>
                <a:tc>
                  <a:txBody>
                    <a:bodyPr/>
                    <a:lstStyle/>
                    <a:p>
                      <a:pPr algn="ctr">
                        <a:lnSpc>
                          <a:spcPct val="115000"/>
                        </a:lnSpc>
                        <a:spcAft>
                          <a:spcPts val="0"/>
                        </a:spcAft>
                      </a:pPr>
                      <a:r>
                        <a:rPr lang="ru-RU" sz="900" dirty="0">
                          <a:effectLst/>
                        </a:rPr>
                        <a:t>Соблюдение национального режима при заключении контракта</a:t>
                      </a:r>
                      <a:endParaRPr lang="ru-RU" sz="900" dirty="0">
                        <a:effectLst/>
                        <a:latin typeface="Calibri"/>
                        <a:ea typeface="Calibri"/>
                        <a:cs typeface="Times New Roman"/>
                      </a:endParaRPr>
                    </a:p>
                  </a:txBody>
                  <a:tcPr marL="31490" marR="31490" marT="0" marB="0" anchor="ctr"/>
                </a:tc>
                <a:tc gridSpan="2">
                  <a:txBody>
                    <a:bodyPr/>
                    <a:lstStyle/>
                    <a:p>
                      <a:pPr algn="ctr">
                        <a:lnSpc>
                          <a:spcPct val="115000"/>
                        </a:lnSpc>
                        <a:spcAft>
                          <a:spcPts val="0"/>
                        </a:spcAft>
                      </a:pPr>
                      <a:r>
                        <a:rPr lang="ru-RU" sz="900">
                          <a:effectLst/>
                        </a:rPr>
                        <a:t>Соблюдение национального режима при исполнении контракта</a:t>
                      </a:r>
                      <a:endParaRPr lang="ru-RU" sz="900">
                        <a:effectLst/>
                        <a:latin typeface="Calibri"/>
                        <a:ea typeface="Calibri"/>
                        <a:cs typeface="Times New Roman"/>
                      </a:endParaRPr>
                    </a:p>
                  </a:txBody>
                  <a:tcPr marL="31490" marR="31490" marT="0" marB="0" anchor="ctr"/>
                </a:tc>
                <a:tc hMerge="1">
                  <a:txBody>
                    <a:bodyPr/>
                    <a:lstStyle/>
                    <a:p>
                      <a:endParaRPr lang="ru-RU"/>
                    </a:p>
                  </a:txBody>
                  <a:tcPr/>
                </a:tc>
              </a:tr>
              <a:tr h="2019517">
                <a:tc>
                  <a:txBody>
                    <a:bodyPr/>
                    <a:lstStyle/>
                    <a:p>
                      <a:pPr>
                        <a:lnSpc>
                          <a:spcPct val="115000"/>
                        </a:lnSpc>
                        <a:spcAft>
                          <a:spcPts val="0"/>
                        </a:spcAft>
                      </a:pPr>
                      <a:r>
                        <a:rPr lang="ru-RU" sz="900" dirty="0">
                          <a:effectLst/>
                        </a:rPr>
                        <a:t>Товар российского происхождения</a:t>
                      </a:r>
                    </a:p>
                    <a:p>
                      <a:pPr>
                        <a:lnSpc>
                          <a:spcPct val="115000"/>
                        </a:lnSpc>
                        <a:spcAft>
                          <a:spcPts val="0"/>
                        </a:spcAft>
                      </a:pPr>
                      <a:r>
                        <a:rPr lang="ru-RU" sz="900" dirty="0">
                          <a:effectLst/>
                        </a:rPr>
                        <a:t> </a:t>
                      </a:r>
                    </a:p>
                    <a:p>
                      <a:pPr>
                        <a:lnSpc>
                          <a:spcPct val="115000"/>
                        </a:lnSpc>
                        <a:spcAft>
                          <a:spcPts val="0"/>
                        </a:spcAft>
                      </a:pPr>
                      <a:r>
                        <a:rPr lang="ru-RU" sz="900" dirty="0">
                          <a:effectLst/>
                        </a:rPr>
                        <a:t> </a:t>
                      </a:r>
                      <a:endParaRPr lang="ru-RU" sz="900" dirty="0">
                        <a:effectLst/>
                        <a:latin typeface="Calibri"/>
                        <a:ea typeface="Calibri"/>
                        <a:cs typeface="Times New Roman"/>
                      </a:endParaRPr>
                    </a:p>
                  </a:txBody>
                  <a:tcPr marL="31490" marR="31490" marT="0" marB="0"/>
                </a:tc>
                <a:tc rowSpan="4">
                  <a:txBody>
                    <a:bodyPr/>
                    <a:lstStyle/>
                    <a:p>
                      <a:pPr>
                        <a:lnSpc>
                          <a:spcPct val="115000"/>
                        </a:lnSpc>
                        <a:spcAft>
                          <a:spcPts val="0"/>
                        </a:spcAft>
                      </a:pPr>
                      <a:r>
                        <a:rPr lang="ru-RU" sz="900" b="1" dirty="0">
                          <a:effectLst/>
                        </a:rPr>
                        <a:t>Информацию о реестровых записях о товаре и совокупном количестве баллов (при наличии) обязательно включите в контракт</a:t>
                      </a:r>
                      <a:r>
                        <a:rPr lang="ru-RU" sz="900" b="1" dirty="0" smtClean="0">
                          <a:effectLst/>
                        </a:rPr>
                        <a:t>!</a:t>
                      </a:r>
                    </a:p>
                    <a:p>
                      <a:pPr>
                        <a:lnSpc>
                          <a:spcPct val="115000"/>
                        </a:lnSpc>
                        <a:spcAft>
                          <a:spcPts val="0"/>
                        </a:spcAft>
                      </a:pPr>
                      <a:endParaRPr lang="ru-RU" sz="900" b="1" dirty="0" smtClean="0">
                        <a:effectLst/>
                        <a:latin typeface="Calibri"/>
                        <a:ea typeface="Calibri"/>
                        <a:cs typeface="Times New Roman"/>
                      </a:endParaRPr>
                    </a:p>
                    <a:p>
                      <a:pPr>
                        <a:lnSpc>
                          <a:spcPct val="115000"/>
                        </a:lnSpc>
                        <a:spcAft>
                          <a:spcPts val="0"/>
                        </a:spcAft>
                      </a:pPr>
                      <a:r>
                        <a:rPr lang="ru-RU" sz="800" b="1" dirty="0" smtClean="0">
                          <a:effectLst/>
                          <a:latin typeface="Times New Roman" pitchFamily="18" charset="0"/>
                          <a:ea typeface="Calibri"/>
                          <a:cs typeface="Times New Roman" pitchFamily="18" charset="0"/>
                        </a:rPr>
                        <a:t>Нарушение порядка заключения, изменения контракта является административным правонарушением, ответственность за которое предусмотрена статьей 7.32 КоАП РФ. </a:t>
                      </a:r>
                    </a:p>
                    <a:p>
                      <a:pPr>
                        <a:lnSpc>
                          <a:spcPct val="115000"/>
                        </a:lnSpc>
                        <a:spcAft>
                          <a:spcPts val="0"/>
                        </a:spcAft>
                      </a:pPr>
                      <a:endParaRPr lang="ru-RU" sz="800" b="1" dirty="0" smtClean="0">
                        <a:effectLst/>
                        <a:latin typeface="Times New Roman" pitchFamily="18" charset="0"/>
                        <a:ea typeface="Calibri"/>
                        <a:cs typeface="Times New Roman" pitchFamily="18" charset="0"/>
                      </a:endParaRPr>
                    </a:p>
                    <a:p>
                      <a:pPr>
                        <a:lnSpc>
                          <a:spcPct val="115000"/>
                        </a:lnSpc>
                        <a:spcAft>
                          <a:spcPts val="0"/>
                        </a:spcAft>
                      </a:pPr>
                      <a:r>
                        <a:rPr lang="ru-RU" sz="800" b="1" i="1" dirty="0" smtClean="0">
                          <a:effectLst/>
                          <a:latin typeface="Times New Roman" pitchFamily="18" charset="0"/>
                          <a:ea typeface="Calibri"/>
                          <a:cs typeface="Times New Roman" pitchFamily="18" charset="0"/>
                        </a:rPr>
                        <a:t>Влечет наложение административного штрафа на должностных лиц в размере 1 % НМЦК, но не менее 5 тысяч руб. и не более 30 тысяч рублей, на юридических лиц в размере 1 % НМЦК, но не менее 50 тысяч руб. и не более 300 тысяч руб. (ч.1 ст. 7.32 КоАП РФ)</a:t>
                      </a:r>
                      <a:endParaRPr lang="ru-RU" sz="800" b="1" i="1" dirty="0">
                        <a:effectLst/>
                        <a:latin typeface="Times New Roman" pitchFamily="18" charset="0"/>
                        <a:ea typeface="Calibri"/>
                        <a:cs typeface="Times New Roman" pitchFamily="18" charset="0"/>
                      </a:endParaRPr>
                    </a:p>
                  </a:txBody>
                  <a:tcPr marL="31490" marR="31490" marT="0" marB="0"/>
                </a:tc>
                <a:tc>
                  <a:txBody>
                    <a:bodyPr/>
                    <a:lstStyle/>
                    <a:p>
                      <a:pPr>
                        <a:lnSpc>
                          <a:spcPct val="115000"/>
                        </a:lnSpc>
                        <a:spcAft>
                          <a:spcPts val="0"/>
                        </a:spcAft>
                      </a:pPr>
                      <a:r>
                        <a:rPr lang="ru-RU" sz="900" dirty="0">
                          <a:effectLst/>
                        </a:rPr>
                        <a:t>Убедитесь что, при передаче товара (результатов работы) </a:t>
                      </a:r>
                    </a:p>
                    <a:p>
                      <a:pPr>
                        <a:lnSpc>
                          <a:spcPct val="115000"/>
                        </a:lnSpc>
                        <a:spcAft>
                          <a:spcPts val="0"/>
                        </a:spcAft>
                      </a:pPr>
                      <a:r>
                        <a:rPr lang="ru-RU" sz="900" dirty="0">
                          <a:effectLst/>
                        </a:rPr>
                        <a:t>поставщик (подрядчик, исполнитель) </a:t>
                      </a:r>
                      <a:r>
                        <a:rPr lang="ru-RU" sz="900" b="1" dirty="0">
                          <a:effectLst/>
                        </a:rPr>
                        <a:t>предоставил вам документы, которые подтверждают страну происхождения товара и на основании которых он был включен в один из реестров</a:t>
                      </a:r>
                      <a:r>
                        <a:rPr lang="ru-RU" sz="900" dirty="0">
                          <a:effectLst/>
                        </a:rPr>
                        <a:t>: реестр российской промышленной продукции, единый реестр российской радиоэлектронной продукции. К таким документам относится </a:t>
                      </a:r>
                      <a:r>
                        <a:rPr lang="ru-RU" sz="900" b="1" dirty="0">
                          <a:effectLst/>
                        </a:rPr>
                        <a:t>заключение Министерства промышленности и торговли Российской Федерации о подтверждении производства промышленной продукции на территории Российской Федерации</a:t>
                      </a:r>
                      <a:r>
                        <a:rPr lang="ru-RU" sz="900" dirty="0">
                          <a:effectLst/>
                        </a:rPr>
                        <a:t>, выданное в соответствии с постановлением Правительства Российской Федерации от 17.07.2015  </a:t>
                      </a:r>
                      <a:r>
                        <a:rPr lang="ru-RU" sz="900" dirty="0" smtClean="0">
                          <a:effectLst/>
                        </a:rPr>
                        <a:t>             № </a:t>
                      </a:r>
                      <a:r>
                        <a:rPr lang="ru-RU" sz="900" dirty="0">
                          <a:effectLst/>
                        </a:rPr>
                        <a:t>719 «О подтверждении производства промышленной продукции на территории Российской Федерации». Проверить заключение можно на сайте министерства по ссылке: </a:t>
                      </a:r>
                      <a:r>
                        <a:rPr lang="ru-RU" sz="900" dirty="0">
                          <a:solidFill>
                            <a:srgbClr val="00B0F0"/>
                          </a:solidFill>
                          <a:effectLst/>
                        </a:rPr>
                        <a:t>https://gisp.gov.ru/pp719v2/pub/res/</a:t>
                      </a:r>
                      <a:endParaRPr lang="ru-RU" sz="900" dirty="0">
                        <a:solidFill>
                          <a:srgbClr val="00B0F0"/>
                        </a:solidFill>
                        <a:effectLst/>
                        <a:latin typeface="Calibri"/>
                        <a:ea typeface="Calibri"/>
                        <a:cs typeface="Times New Roman"/>
                      </a:endParaRPr>
                    </a:p>
                  </a:txBody>
                  <a:tcPr marL="31490" marR="31490" marT="0" marB="0"/>
                </a:tc>
                <a:tc rowSpan="4">
                  <a:txBody>
                    <a:bodyPr/>
                    <a:lstStyle/>
                    <a:p>
                      <a:pPr>
                        <a:lnSpc>
                          <a:spcPct val="115000"/>
                        </a:lnSpc>
                        <a:spcAft>
                          <a:spcPts val="0"/>
                        </a:spcAft>
                      </a:pPr>
                      <a:r>
                        <a:rPr lang="ru-RU" sz="800" b="1" dirty="0" smtClean="0">
                          <a:effectLst/>
                        </a:rPr>
                        <a:t>Не допускайте замены товара, указанного в Перечне к Постановлению  № 616, товарами из иностранного государства</a:t>
                      </a:r>
                      <a:r>
                        <a:rPr lang="ru-RU" sz="800" dirty="0" smtClean="0">
                          <a:effectLst/>
                        </a:rPr>
                        <a:t>, кроме случая, когда он происходит из страны Евразийского экономического союза (п. 13 Постановления № 616).</a:t>
                      </a:r>
                    </a:p>
                    <a:p>
                      <a:pPr>
                        <a:lnSpc>
                          <a:spcPct val="115000"/>
                        </a:lnSpc>
                        <a:spcAft>
                          <a:spcPts val="0"/>
                        </a:spcAft>
                      </a:pPr>
                      <a:r>
                        <a:rPr lang="ru-RU" sz="800" b="1" dirty="0" smtClean="0">
                          <a:effectLst/>
                        </a:rPr>
                        <a:t>При замене товара, убедитесь, что товар включен в один из реестров и совокупное количество баллов соответствует требуемому</a:t>
                      </a:r>
                      <a:r>
                        <a:rPr lang="ru-RU" sz="800" dirty="0" smtClean="0">
                          <a:effectLst/>
                        </a:rPr>
                        <a:t> (при необходимости)!  </a:t>
                      </a:r>
                    </a:p>
                    <a:p>
                      <a:pPr>
                        <a:lnSpc>
                          <a:spcPct val="115000"/>
                        </a:lnSpc>
                        <a:spcAft>
                          <a:spcPts val="0"/>
                        </a:spcAft>
                      </a:pPr>
                      <a:r>
                        <a:rPr lang="ru-RU" sz="800" dirty="0" smtClean="0">
                          <a:effectLst/>
                        </a:rPr>
                        <a:t>В контракт обязательно включите </a:t>
                      </a:r>
                      <a:r>
                        <a:rPr lang="ru-RU" sz="800" b="1" dirty="0" smtClean="0">
                          <a:effectLst/>
                        </a:rPr>
                        <a:t>номер реестровой записи и количество баллов (при наличии) в отношении товара,  предложенного на замену!</a:t>
                      </a:r>
                    </a:p>
                    <a:p>
                      <a:pPr>
                        <a:lnSpc>
                          <a:spcPct val="115000"/>
                        </a:lnSpc>
                        <a:spcAft>
                          <a:spcPts val="0"/>
                        </a:spcAft>
                      </a:pPr>
                      <a:endParaRPr lang="ru-RU" sz="900" b="1" dirty="0" smtClean="0">
                        <a:effectLst/>
                      </a:endParaRPr>
                    </a:p>
                    <a:p>
                      <a:pPr>
                        <a:lnSpc>
                          <a:spcPct val="115000"/>
                        </a:lnSpc>
                        <a:spcAft>
                          <a:spcPts val="0"/>
                        </a:spcAft>
                      </a:pPr>
                      <a:r>
                        <a:rPr lang="ru-RU" sz="800" b="1" dirty="0" smtClean="0">
                          <a:effectLst/>
                          <a:latin typeface="Times New Roman" pitchFamily="18" charset="0"/>
                          <a:cs typeface="Times New Roman" pitchFamily="18" charset="0"/>
                        </a:rPr>
                        <a:t>Помним! </a:t>
                      </a:r>
                    </a:p>
                    <a:p>
                      <a:pPr>
                        <a:lnSpc>
                          <a:spcPct val="115000"/>
                        </a:lnSpc>
                        <a:spcAft>
                          <a:spcPts val="0"/>
                        </a:spcAft>
                      </a:pPr>
                      <a:r>
                        <a:rPr lang="ru-RU" sz="800" dirty="0" smtClean="0">
                          <a:effectLst/>
                          <a:latin typeface="Times New Roman" pitchFamily="18" charset="0"/>
                          <a:cs typeface="Times New Roman" pitchFamily="18" charset="0"/>
                        </a:rPr>
                        <a:t>В случае представления участником закупки в составе заявки информации из реестра российской промышленной продукции, единого реестра российской радиоэлектронной продукции или евразийского реестра промышленных товаров без указания совокупного количества баллов</a:t>
                      </a:r>
                      <a:r>
                        <a:rPr lang="ru-RU" sz="800" baseline="0" dirty="0" smtClean="0">
                          <a:effectLst/>
                          <a:latin typeface="Times New Roman" pitchFamily="18" charset="0"/>
                          <a:cs typeface="Times New Roman" pitchFamily="18" charset="0"/>
                        </a:rPr>
                        <a:t> </a:t>
                      </a:r>
                      <a:r>
                        <a:rPr lang="ru-RU" sz="800" dirty="0" smtClean="0">
                          <a:effectLst/>
                          <a:latin typeface="Times New Roman" pitchFamily="18" charset="0"/>
                          <a:cs typeface="Times New Roman" pitchFamily="18" charset="0"/>
                        </a:rPr>
                        <a:t>или с указанием такого совокупного количества баллов, не соответствующего требованиям, установленным для целей осуществления закупок ПП РФ № 719 или решением Совета Евразийской экономической комиссии № 105 соответственно, </a:t>
                      </a:r>
                      <a:r>
                        <a:rPr lang="ru-RU" sz="800" b="1" u="sng" dirty="0" smtClean="0">
                          <a:effectLst/>
                          <a:latin typeface="Times New Roman" pitchFamily="18" charset="0"/>
                          <a:cs typeface="Times New Roman" pitchFamily="18" charset="0"/>
                        </a:rPr>
                        <a:t>такая заявка приравнивается к заявке, в которой содержится предложение о поставке товаров, происходящих из иностранных государств.</a:t>
                      </a:r>
                    </a:p>
                    <a:p>
                      <a:pPr>
                        <a:lnSpc>
                          <a:spcPct val="115000"/>
                        </a:lnSpc>
                        <a:spcAft>
                          <a:spcPts val="0"/>
                        </a:spcAft>
                      </a:pPr>
                      <a:endParaRPr lang="ru-RU" sz="800" b="1" u="sng" dirty="0" smtClean="0">
                        <a:effectLst/>
                        <a:latin typeface="Times New Roman" pitchFamily="18" charset="0"/>
                        <a:cs typeface="Times New Roman" pitchFamily="18" charset="0"/>
                      </a:endParaRPr>
                    </a:p>
                    <a:p>
                      <a:pPr>
                        <a:lnSpc>
                          <a:spcPct val="115000"/>
                        </a:lnSpc>
                        <a:spcAft>
                          <a:spcPts val="0"/>
                        </a:spcAft>
                      </a:pPr>
                      <a:r>
                        <a:rPr lang="ru-RU" sz="900" b="1" dirty="0" smtClean="0">
                          <a:effectLst/>
                          <a:latin typeface="Times New Roman" pitchFamily="18" charset="0"/>
                          <a:cs typeface="Times New Roman" pitchFamily="18" charset="0"/>
                        </a:rPr>
                        <a:t>Изменение условий контракта, если возможность изменения условий контракта не предусмотрена законодательством</a:t>
                      </a:r>
                      <a:r>
                        <a:rPr lang="ru-RU" sz="900" dirty="0" smtClean="0">
                          <a:effectLst/>
                          <a:latin typeface="Times New Roman" pitchFamily="18" charset="0"/>
                          <a:cs typeface="Times New Roman" pitchFamily="18" charset="0"/>
                        </a:rPr>
                        <a:t> РФ о контрактной системе в сфере закупок, влечет наложение адм. штрафа на должностных лиц в размере 20 тысяч руб.; на юридических лиц - 200 тысяч руб. (ч.4 ст. 7.32 КоАП РФ)</a:t>
                      </a:r>
                    </a:p>
                    <a:p>
                      <a:pPr>
                        <a:lnSpc>
                          <a:spcPct val="115000"/>
                        </a:lnSpc>
                        <a:spcAft>
                          <a:spcPts val="0"/>
                        </a:spcAft>
                      </a:pPr>
                      <a:r>
                        <a:rPr lang="ru-RU" sz="900" dirty="0" smtClean="0">
                          <a:effectLst/>
                        </a:rPr>
                        <a:t>	</a:t>
                      </a:r>
                      <a:endParaRPr lang="ru-RU" sz="900" dirty="0">
                        <a:effectLst/>
                        <a:latin typeface="Calibri"/>
                        <a:ea typeface="Calibri"/>
                        <a:cs typeface="Times New Roman"/>
                      </a:endParaRPr>
                    </a:p>
                  </a:txBody>
                  <a:tcPr marL="31490" marR="31490" marT="0" marB="0"/>
                </a:tc>
              </a:tr>
              <a:tr h="2331779">
                <a:tc rowSpan="2">
                  <a:txBody>
                    <a:bodyPr/>
                    <a:lstStyle/>
                    <a:p>
                      <a:pPr>
                        <a:lnSpc>
                          <a:spcPct val="115000"/>
                        </a:lnSpc>
                        <a:spcAft>
                          <a:spcPts val="0"/>
                        </a:spcAft>
                      </a:pPr>
                      <a:r>
                        <a:rPr lang="ru-RU" sz="900" dirty="0">
                          <a:effectLst/>
                        </a:rPr>
                        <a:t>Товар, страной происхождения которого является государство – член Евразийского экономического союза, за исключением Российской Федерации</a:t>
                      </a:r>
                      <a:endParaRPr lang="ru-RU" sz="900" dirty="0">
                        <a:effectLst/>
                        <a:latin typeface="Calibri"/>
                        <a:ea typeface="Calibri"/>
                        <a:cs typeface="Times New Roman"/>
                      </a:endParaRPr>
                    </a:p>
                  </a:txBody>
                  <a:tcPr marL="31490" marR="31490" marT="0" marB="0"/>
                </a:tc>
                <a:tc vMerge="1">
                  <a:txBody>
                    <a:bodyPr/>
                    <a:lstStyle/>
                    <a:p>
                      <a:endParaRPr lang="ru-RU"/>
                    </a:p>
                  </a:txBody>
                  <a:tcPr/>
                </a:tc>
                <a:tc>
                  <a:txBody>
                    <a:bodyPr/>
                    <a:lstStyle/>
                    <a:p>
                      <a:pPr>
                        <a:lnSpc>
                          <a:spcPct val="115000"/>
                        </a:lnSpc>
                        <a:spcAft>
                          <a:spcPts val="0"/>
                        </a:spcAft>
                      </a:pPr>
                      <a:r>
                        <a:rPr lang="ru-RU" sz="900" dirty="0">
                          <a:effectLst/>
                        </a:rPr>
                        <a:t>Убедитесь что, при передаче товара (результатов работы) </a:t>
                      </a:r>
                    </a:p>
                    <a:p>
                      <a:pPr>
                        <a:lnSpc>
                          <a:spcPct val="115000"/>
                        </a:lnSpc>
                        <a:spcAft>
                          <a:spcPts val="0"/>
                        </a:spcAft>
                      </a:pPr>
                      <a:r>
                        <a:rPr lang="ru-RU" sz="900" dirty="0">
                          <a:effectLst/>
                        </a:rPr>
                        <a:t>поставщик (подрядчик, исполнитель) </a:t>
                      </a:r>
                      <a:r>
                        <a:rPr lang="ru-RU" sz="900" b="1" dirty="0">
                          <a:effectLst/>
                        </a:rPr>
                        <a:t>предоставил вам документы, которые подтверждают страну происхождения товара и на основании которых он был включен в </a:t>
                      </a:r>
                      <a:r>
                        <a:rPr lang="ru-RU" sz="900" b="1" baseline="0" dirty="0" smtClean="0">
                          <a:effectLst/>
                        </a:rPr>
                        <a:t> </a:t>
                      </a:r>
                      <a:r>
                        <a:rPr lang="ru-RU" sz="900" b="1" dirty="0" smtClean="0">
                          <a:effectLst/>
                        </a:rPr>
                        <a:t>евразийский </a:t>
                      </a:r>
                      <a:r>
                        <a:rPr lang="ru-RU" sz="900" b="1" dirty="0">
                          <a:effectLst/>
                        </a:rPr>
                        <a:t>реестр промышленных товаров. </a:t>
                      </a:r>
                      <a:r>
                        <a:rPr lang="ru-RU" sz="900" dirty="0">
                          <a:effectLst/>
                        </a:rPr>
                        <a:t>К таким документам относятся </a:t>
                      </a:r>
                      <a:r>
                        <a:rPr lang="ru-RU" sz="900" b="1" dirty="0">
                          <a:effectLst/>
                        </a:rPr>
                        <a:t>акт экспертизы или сертификат о происхождении товара, выданные уполномоченным органом (организацией) государства-члена Евразийского экономического союза </a:t>
                      </a:r>
                      <a:r>
                        <a:rPr lang="ru-RU" sz="900" dirty="0">
                          <a:effectLst/>
                        </a:rPr>
                        <a:t>в соответствии с его законодательством </a:t>
                      </a:r>
                      <a:r>
                        <a:rPr lang="ru-RU" sz="900" dirty="0" smtClean="0">
                          <a:effectLst/>
                        </a:rPr>
                        <a:t>и</a:t>
                      </a:r>
                      <a:r>
                        <a:rPr lang="ru-RU" sz="900" baseline="0" dirty="0" smtClean="0">
                          <a:effectLst/>
                        </a:rPr>
                        <a:t> </a:t>
                      </a:r>
                      <a:r>
                        <a:rPr lang="ru-RU" sz="900" dirty="0" smtClean="0">
                          <a:effectLst/>
                        </a:rPr>
                        <a:t>Решением </a:t>
                      </a:r>
                      <a:r>
                        <a:rPr lang="ru-RU" sz="900" dirty="0">
                          <a:effectLst/>
                        </a:rPr>
                        <a:t>Совета Евразийской экономической комиссии от 23.11.2020 № 105 «Об утверждении Правил определения страны происхождения отдельных видов товаров для целей государственных (муниципальных) закупок» </a:t>
                      </a:r>
                      <a:endParaRPr lang="ru-RU" sz="900" dirty="0" smtClean="0">
                        <a:effectLst/>
                      </a:endParaRPr>
                    </a:p>
                    <a:p>
                      <a:pPr>
                        <a:lnSpc>
                          <a:spcPct val="115000"/>
                        </a:lnSpc>
                        <a:spcAft>
                          <a:spcPts val="0"/>
                        </a:spcAft>
                      </a:pPr>
                      <a:r>
                        <a:rPr lang="ru-RU" sz="900" i="1" dirty="0" smtClean="0">
                          <a:effectLst/>
                        </a:rPr>
                        <a:t>(</a:t>
                      </a:r>
                      <a:r>
                        <a:rPr lang="ru-RU" sz="900" i="1" dirty="0">
                          <a:effectLst/>
                        </a:rPr>
                        <a:t>Например, к таким органам относится: Белорусская торгово-промышленная палата, Министерство экономики Республики Армения,  Торгово-промышленная палата Кыргызской республики, экспертные организации Казахстана)</a:t>
                      </a:r>
                      <a:endParaRPr lang="ru-RU" sz="900" i="1" dirty="0">
                        <a:effectLst/>
                        <a:latin typeface="Calibri"/>
                        <a:ea typeface="Calibri"/>
                        <a:cs typeface="Times New Roman"/>
                      </a:endParaRPr>
                    </a:p>
                  </a:txBody>
                  <a:tcPr marL="31490" marR="31490" marT="0" marB="0"/>
                </a:tc>
                <a:tc vMerge="1">
                  <a:txBody>
                    <a:bodyPr/>
                    <a:lstStyle/>
                    <a:p>
                      <a:endParaRPr lang="ru-RU"/>
                    </a:p>
                  </a:txBody>
                  <a:tcPr/>
                </a:tc>
              </a:tr>
              <a:tr h="0">
                <a:tc vMerge="1">
                  <a:txBody>
                    <a:bodyPr/>
                    <a:lstStyle/>
                    <a:p>
                      <a:endParaRPr lang="ru-RU"/>
                    </a:p>
                  </a:txBody>
                  <a:tcPr/>
                </a:tc>
                <a:tc vMerge="1">
                  <a:txBody>
                    <a:bodyPr/>
                    <a:lstStyle/>
                    <a:p>
                      <a:endParaRPr lang="ru-RU"/>
                    </a:p>
                  </a:txBody>
                  <a:tcPr/>
                </a:tc>
                <a:tc rowSpan="2">
                  <a:txBody>
                    <a:bodyPr/>
                    <a:lstStyle/>
                    <a:p>
                      <a:pPr>
                        <a:lnSpc>
                          <a:spcPct val="115000"/>
                        </a:lnSpc>
                        <a:spcAft>
                          <a:spcPts val="0"/>
                        </a:spcAft>
                      </a:pPr>
                      <a:r>
                        <a:rPr lang="ru-RU" sz="900" dirty="0">
                          <a:effectLst/>
                        </a:rPr>
                        <a:t>Убедитесь что, при передаче товара (результатов работы) </a:t>
                      </a:r>
                    </a:p>
                    <a:p>
                      <a:pPr>
                        <a:lnSpc>
                          <a:spcPct val="115000"/>
                        </a:lnSpc>
                        <a:spcAft>
                          <a:spcPts val="0"/>
                        </a:spcAft>
                      </a:pPr>
                      <a:r>
                        <a:rPr lang="ru-RU" sz="900" dirty="0">
                          <a:effectLst/>
                        </a:rPr>
                        <a:t>поставщик (подрядчик, исполнитель) предоставил вам </a:t>
                      </a:r>
                      <a:r>
                        <a:rPr lang="ru-RU" sz="900" b="1" dirty="0">
                          <a:effectLst/>
                        </a:rPr>
                        <a:t>документы, которые подтверждают страну происхождения товара и на основании которых он был включен в реестр товаров ДНР, ЛНР. </a:t>
                      </a:r>
                      <a:r>
                        <a:rPr lang="ru-RU" sz="900" b="0" dirty="0" smtClean="0">
                          <a:effectLst/>
                        </a:rPr>
                        <a:t>К таким документам</a:t>
                      </a:r>
                      <a:r>
                        <a:rPr lang="ru-RU" sz="900" b="0" baseline="0" dirty="0" smtClean="0">
                          <a:effectLst/>
                        </a:rPr>
                        <a:t> относятся</a:t>
                      </a:r>
                      <a:r>
                        <a:rPr lang="ru-RU" sz="900" b="1" baseline="0" dirty="0" smtClean="0">
                          <a:effectLst/>
                        </a:rPr>
                        <a:t> </a:t>
                      </a:r>
                      <a:r>
                        <a:rPr lang="ru-RU" sz="900" b="1" dirty="0" smtClean="0">
                          <a:effectLst/>
                        </a:rPr>
                        <a:t>акт экспертизы, выданный уполномоченными органами (организациями) ДНР, ЛНР, о соответствии продукции требованиям, предусмотренным приложением к постановлению Правительства РФ №719.</a:t>
                      </a:r>
                      <a:r>
                        <a:rPr lang="ru-RU" sz="900" b="1" baseline="0" dirty="0" smtClean="0">
                          <a:effectLst/>
                        </a:rPr>
                        <a:t> </a:t>
                      </a:r>
                      <a:r>
                        <a:rPr lang="ru-RU" sz="900" dirty="0" smtClean="0">
                          <a:effectLst/>
                        </a:rPr>
                        <a:t>На </a:t>
                      </a:r>
                      <a:r>
                        <a:rPr lang="ru-RU" sz="900" dirty="0">
                          <a:effectLst/>
                        </a:rPr>
                        <a:t>сегодняшний день </a:t>
                      </a:r>
                      <a:r>
                        <a:rPr lang="ru-RU" sz="900" dirty="0" smtClean="0">
                          <a:effectLst/>
                        </a:rPr>
                        <a:t>порядок </a:t>
                      </a:r>
                      <a:r>
                        <a:rPr lang="ru-RU" sz="900" dirty="0">
                          <a:effectLst/>
                        </a:rPr>
                        <a:t>ведения такого реестра не утвержден. </a:t>
                      </a:r>
                      <a:endParaRPr lang="ru-RU" sz="900" dirty="0">
                        <a:effectLst/>
                        <a:latin typeface="Calibri"/>
                        <a:ea typeface="Calibri"/>
                        <a:cs typeface="Times New Roman"/>
                      </a:endParaRPr>
                    </a:p>
                  </a:txBody>
                  <a:tcPr marL="31490" marR="31490" marT="0" marB="0"/>
                </a:tc>
                <a:tc vMerge="1">
                  <a:txBody>
                    <a:bodyPr/>
                    <a:lstStyle/>
                    <a:p>
                      <a:endParaRPr lang="ru-RU"/>
                    </a:p>
                  </a:txBody>
                  <a:tcPr/>
                </a:tc>
              </a:tr>
              <a:tr h="1580785">
                <a:tc>
                  <a:txBody>
                    <a:bodyPr/>
                    <a:lstStyle/>
                    <a:p>
                      <a:pPr>
                        <a:lnSpc>
                          <a:spcPct val="115000"/>
                        </a:lnSpc>
                        <a:spcAft>
                          <a:spcPts val="0"/>
                        </a:spcAft>
                      </a:pPr>
                      <a:r>
                        <a:rPr lang="ru-RU" sz="900" dirty="0">
                          <a:effectLst/>
                        </a:rPr>
                        <a:t>Товар, страной происхождения которого является ДНР, ЛНР</a:t>
                      </a:r>
                      <a:endParaRPr lang="ru-RU" sz="900" dirty="0">
                        <a:effectLst/>
                        <a:latin typeface="Calibri"/>
                        <a:ea typeface="Calibri"/>
                        <a:cs typeface="Times New Roman"/>
                      </a:endParaRPr>
                    </a:p>
                  </a:txBody>
                  <a:tcPr marL="31490" marR="31490" marT="0" marB="0"/>
                </a:tc>
                <a:tc vMerge="1">
                  <a:txBody>
                    <a:bodyPr/>
                    <a:lstStyle/>
                    <a:p>
                      <a:endParaRPr lang="ru-RU"/>
                    </a:p>
                  </a:txBody>
                  <a:tcPr/>
                </a:tc>
                <a:tc vMerge="1">
                  <a:txBody>
                    <a:bodyPr/>
                    <a:lstStyle/>
                    <a:p>
                      <a:pPr>
                        <a:lnSpc>
                          <a:spcPct val="115000"/>
                        </a:lnSpc>
                        <a:spcAft>
                          <a:spcPts val="0"/>
                        </a:spcAft>
                      </a:pPr>
                      <a:endParaRPr lang="ru-RU" sz="900" dirty="0">
                        <a:effectLst/>
                        <a:latin typeface="Calibri"/>
                        <a:ea typeface="Calibri"/>
                        <a:cs typeface="Times New Roman"/>
                      </a:endParaRPr>
                    </a:p>
                  </a:txBody>
                  <a:tcPr marL="31490" marR="31490" marT="0" marB="0"/>
                </a:tc>
                <a:tc vMerge="1">
                  <a:txBody>
                    <a:bodyPr/>
                    <a:lstStyle/>
                    <a:p>
                      <a:endParaRPr lang="ru-RU"/>
                    </a:p>
                  </a:txBody>
                  <a:tcPr/>
                </a:tc>
              </a:tr>
            </a:tbl>
          </a:graphicData>
        </a:graphic>
      </p:graphicFrame>
    </p:spTree>
    <p:extLst>
      <p:ext uri="{BB962C8B-B14F-4D97-AF65-F5344CB8AC3E}">
        <p14:creationId xmlns:p14="http://schemas.microsoft.com/office/powerpoint/2010/main" val="1048265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Разъяснения по вопросу применения ПП РФ № 616</a:t>
            </a:r>
            <a:endParaRPr lang="ru-RU" sz="2800" b="1" dirty="0"/>
          </a:p>
        </p:txBody>
      </p:sp>
      <p:sp>
        <p:nvSpPr>
          <p:cNvPr id="3" name="Объект 2"/>
          <p:cNvSpPr>
            <a:spLocks noGrp="1"/>
          </p:cNvSpPr>
          <p:nvPr>
            <p:ph idx="1"/>
          </p:nvPr>
        </p:nvSpPr>
        <p:spPr>
          <a:xfrm>
            <a:off x="457200" y="1556792"/>
            <a:ext cx="8219256" cy="4968552"/>
          </a:xfrm>
        </p:spPr>
        <p:txBody>
          <a:bodyPr>
            <a:noAutofit/>
          </a:bodyPr>
          <a:lstStyle/>
          <a:p>
            <a:pPr>
              <a:buFontTx/>
              <a:buChar char="-"/>
            </a:pPr>
            <a:endParaRPr lang="ru-RU" sz="1200" i="1" dirty="0">
              <a:solidFill>
                <a:schemeClr val="tx1"/>
              </a:solidFill>
            </a:endParaRPr>
          </a:p>
          <a:p>
            <a:pPr marL="114300" indent="0">
              <a:buNone/>
            </a:pPr>
            <a:r>
              <a:rPr lang="ru-RU" sz="1200" b="1" dirty="0">
                <a:solidFill>
                  <a:schemeClr val="tx1"/>
                </a:solidFill>
              </a:rPr>
              <a:t>Письмо Минфина России от 17.02.2022 N </a:t>
            </a:r>
            <a:r>
              <a:rPr lang="ru-RU" sz="1200" b="1" dirty="0" smtClean="0">
                <a:solidFill>
                  <a:schemeClr val="tx1"/>
                </a:solidFill>
              </a:rPr>
              <a:t>24-03-07/11125 (Справочная информация в КТРУ)</a:t>
            </a:r>
          </a:p>
          <a:p>
            <a:pPr marL="114300" indent="0">
              <a:buNone/>
            </a:pPr>
            <a:r>
              <a:rPr lang="ru-RU" sz="1200" dirty="0" smtClean="0">
                <a:solidFill>
                  <a:schemeClr val="tx1"/>
                </a:solidFill>
              </a:rPr>
              <a:t>В силу </a:t>
            </a:r>
            <a:r>
              <a:rPr lang="ru-RU" sz="1200" dirty="0">
                <a:solidFill>
                  <a:schemeClr val="tx1"/>
                </a:solidFill>
              </a:rPr>
              <a:t>пункта 12 Правил формирования каталога на основе кода ОКПД 2 на каждую позицию каталога формируется уникальный цифровой код. При этом такой код указывается в позиции каталога исключительно в целях нумерации и кодирования.</a:t>
            </a:r>
          </a:p>
          <a:p>
            <a:pPr marL="114300" indent="0">
              <a:buNone/>
            </a:pPr>
            <a:r>
              <a:rPr lang="ru-RU" sz="1200" dirty="0">
                <a:solidFill>
                  <a:schemeClr val="tx1"/>
                </a:solidFill>
              </a:rPr>
              <a:t>Соответственно, код ОКПД 2 учитывается в коде позиции каталога, а также включается в справочную информацию позиции каталога, при этом не являясь описанием товара.</a:t>
            </a:r>
          </a:p>
          <a:p>
            <a:pPr marL="114300" indent="0">
              <a:buNone/>
            </a:pPr>
            <a:r>
              <a:rPr lang="ru-RU" sz="1200" dirty="0">
                <a:solidFill>
                  <a:schemeClr val="tx1"/>
                </a:solidFill>
              </a:rPr>
              <a:t>Учитывая изложенное, Департамент сообщает, что различие или соответствие кода ОКПД 2 товара, работы, услуги и кода ОКПД 2, указанного в позиции каталога, не предусмотрено Законом N 44-ФЗ в качестве условия допуска или отказа в допуске к участию в закупке, отказа в заключении контракта по результатам осуществления закупки.</a:t>
            </a:r>
          </a:p>
          <a:p>
            <a:pPr marL="114300" indent="0">
              <a:buNone/>
            </a:pPr>
            <a:r>
              <a:rPr lang="ru-RU" sz="1200" dirty="0">
                <a:solidFill>
                  <a:schemeClr val="tx1"/>
                </a:solidFill>
              </a:rPr>
              <a:t>В свою очередь, постановление Правительства Российской Федерации от 30.04.2020 N 616 </a:t>
            </a:r>
            <a:r>
              <a:rPr lang="ru-RU" sz="1200" dirty="0" smtClean="0">
                <a:solidFill>
                  <a:schemeClr val="tx1"/>
                </a:solidFill>
              </a:rPr>
              <a:t>устанавливает </a:t>
            </a:r>
            <a:r>
              <a:rPr lang="ru-RU" sz="1200" dirty="0">
                <a:solidFill>
                  <a:schemeClr val="tx1"/>
                </a:solidFill>
              </a:rPr>
              <a:t>в том числе запрет на допуск для перечня промышленных товаров, происходящих из иностранных государств, для целей осуществления закупок для государственных и муниципальных нужд. При этом Постановление N 616 не устанавливает требований к описанию товаров, работ, услуг, указанию кодов ОКПД 2 в документах, предусмотренных Законом N 44-ФЗ.</a:t>
            </a:r>
          </a:p>
          <a:p>
            <a:pPr marL="114300" indent="0">
              <a:buNone/>
            </a:pPr>
            <a:r>
              <a:rPr lang="ru-RU" sz="1200" dirty="0">
                <a:solidFill>
                  <a:schemeClr val="tx1"/>
                </a:solidFill>
              </a:rPr>
              <a:t>В этой </a:t>
            </a:r>
            <a:r>
              <a:rPr lang="ru-RU" sz="1200" b="1" dirty="0">
                <a:solidFill>
                  <a:schemeClr val="tx1"/>
                </a:solidFill>
              </a:rPr>
              <a:t>связи заказчик самостоятельно определяет в отношении конкретной закупки необходимость применения требований Постановления N 616 вне зависимости от наличия или отсутствия в составе справочной информации позиции каталога соответствующего кода ОКПД 2, указанного в Постановлении N </a:t>
            </a:r>
            <a:r>
              <a:rPr lang="ru-RU" sz="1200" b="1" dirty="0" smtClean="0">
                <a:solidFill>
                  <a:schemeClr val="tx1"/>
                </a:solidFill>
              </a:rPr>
              <a:t>616</a:t>
            </a:r>
            <a:r>
              <a:rPr lang="ru-RU" sz="1200" dirty="0">
                <a:solidFill>
                  <a:schemeClr val="tx1"/>
                </a:solidFill>
              </a:rPr>
              <a:t> </a:t>
            </a:r>
            <a:endParaRPr lang="ru-RU" sz="1200" b="1" dirty="0">
              <a:solidFill>
                <a:schemeClr val="tx1"/>
              </a:solidFill>
            </a:endParaRPr>
          </a:p>
          <a:p>
            <a:pPr marL="114300" indent="0">
              <a:buNone/>
            </a:pPr>
            <a:endParaRPr lang="ru-RU" sz="1200" b="1" dirty="0" smtClean="0">
              <a:solidFill>
                <a:schemeClr val="tx1"/>
              </a:solidFill>
            </a:endParaRPr>
          </a:p>
          <a:p>
            <a:pPr marL="114300" indent="0">
              <a:buNone/>
            </a:pPr>
            <a:r>
              <a:rPr lang="ru-RU" sz="1200" b="1" dirty="0">
                <a:solidFill>
                  <a:schemeClr val="tx1"/>
                </a:solidFill>
              </a:rPr>
              <a:t>Письмо Минфина России от 02.03.2022 N </a:t>
            </a:r>
            <a:r>
              <a:rPr lang="ru-RU" sz="1200" b="1" dirty="0" smtClean="0">
                <a:solidFill>
                  <a:schemeClr val="tx1"/>
                </a:solidFill>
              </a:rPr>
              <a:t>24-06-08/15042</a:t>
            </a:r>
          </a:p>
          <a:p>
            <a:pPr marL="114300" indent="0">
              <a:buNone/>
            </a:pPr>
            <a:r>
              <a:rPr lang="ru-RU" sz="1200" b="1" dirty="0" smtClean="0">
                <a:solidFill>
                  <a:schemeClr val="tx1"/>
                </a:solidFill>
              </a:rPr>
              <a:t>Наличие </a:t>
            </a:r>
            <a:r>
              <a:rPr lang="ru-RU" sz="1200" b="1" dirty="0">
                <a:solidFill>
                  <a:schemeClr val="tx1"/>
                </a:solidFill>
              </a:rPr>
              <a:t>или отсутствие в позиции каталога кода ОКПД 2, указанного в Постановлении N 616, не является непосредственно условием применения или неприменения запретов для целей закупок </a:t>
            </a:r>
          </a:p>
          <a:p>
            <a:pPr marL="114300" indent="0">
              <a:buNone/>
            </a:pPr>
            <a:endParaRPr lang="ru-RU" sz="1200" b="1" dirty="0">
              <a:solidFill>
                <a:schemeClr val="tx1"/>
              </a:solidFill>
            </a:endParaRPr>
          </a:p>
          <a:p>
            <a:pPr marL="114300" indent="0">
              <a:buNone/>
            </a:pPr>
            <a:endParaRPr lang="ru-RU" sz="1200" b="1" dirty="0" smtClean="0">
              <a:solidFill>
                <a:schemeClr val="tx1"/>
              </a:solidFill>
            </a:endParaRPr>
          </a:p>
        </p:txBody>
      </p:sp>
    </p:spTree>
    <p:extLst>
      <p:ext uri="{BB962C8B-B14F-4D97-AF65-F5344CB8AC3E}">
        <p14:creationId xmlns:p14="http://schemas.microsoft.com/office/powerpoint/2010/main" val="4121255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Разъяснения по вопросу применения ПП РФ № 616</a:t>
            </a:r>
            <a:endParaRPr lang="ru-RU" sz="2800" b="1" dirty="0"/>
          </a:p>
        </p:txBody>
      </p:sp>
      <p:sp>
        <p:nvSpPr>
          <p:cNvPr id="3" name="Объект 2"/>
          <p:cNvSpPr>
            <a:spLocks noGrp="1"/>
          </p:cNvSpPr>
          <p:nvPr>
            <p:ph idx="1"/>
          </p:nvPr>
        </p:nvSpPr>
        <p:spPr>
          <a:xfrm>
            <a:off x="457200" y="1556792"/>
            <a:ext cx="8219256" cy="4968552"/>
          </a:xfrm>
        </p:spPr>
        <p:txBody>
          <a:bodyPr>
            <a:noAutofit/>
          </a:bodyPr>
          <a:lstStyle/>
          <a:p>
            <a:pPr>
              <a:buFontTx/>
              <a:buChar char="-"/>
            </a:pPr>
            <a:endParaRPr lang="ru-RU" sz="1200" b="1" i="1" dirty="0">
              <a:solidFill>
                <a:schemeClr val="tx1"/>
              </a:solidFill>
            </a:endParaRPr>
          </a:p>
          <a:p>
            <a:pPr marL="114300" indent="0">
              <a:buNone/>
            </a:pPr>
            <a:r>
              <a:rPr lang="ru-RU" sz="1200" b="1" dirty="0" smtClean="0">
                <a:solidFill>
                  <a:schemeClr val="tx1"/>
                </a:solidFill>
              </a:rPr>
              <a:t>Письма </a:t>
            </a:r>
            <a:r>
              <a:rPr lang="ru-RU" sz="1200" b="1" dirty="0">
                <a:solidFill>
                  <a:schemeClr val="tx1"/>
                </a:solidFill>
              </a:rPr>
              <a:t>Минфина России от 26.08.2021 N 24-06-06/68799, </a:t>
            </a:r>
            <a:r>
              <a:rPr lang="ru-RU" sz="1200" b="1" dirty="0" smtClean="0">
                <a:solidFill>
                  <a:schemeClr val="tx1"/>
                </a:solidFill>
              </a:rPr>
              <a:t>от </a:t>
            </a:r>
            <a:r>
              <a:rPr lang="ru-RU" sz="1200" b="1" dirty="0">
                <a:solidFill>
                  <a:schemeClr val="tx1"/>
                </a:solidFill>
              </a:rPr>
              <a:t>21.07.2020 N </a:t>
            </a:r>
            <a:r>
              <a:rPr lang="ru-RU" sz="1200" b="1" dirty="0" smtClean="0">
                <a:solidFill>
                  <a:schemeClr val="tx1"/>
                </a:solidFill>
              </a:rPr>
              <a:t>24-03-07/63388 (Пересечение кодов)</a:t>
            </a:r>
            <a:endParaRPr lang="ru-RU" sz="1200" b="1" dirty="0">
              <a:solidFill>
                <a:schemeClr val="tx1"/>
              </a:solidFill>
            </a:endParaRPr>
          </a:p>
          <a:p>
            <a:pPr marL="114300" indent="0">
              <a:buNone/>
            </a:pPr>
            <a:endParaRPr lang="ru-RU" sz="1200" b="1" dirty="0">
              <a:solidFill>
                <a:schemeClr val="tx1"/>
              </a:solidFill>
            </a:endParaRPr>
          </a:p>
          <a:p>
            <a:pPr marL="114300" indent="0">
              <a:buNone/>
            </a:pPr>
            <a:r>
              <a:rPr lang="ru-RU" sz="1200" dirty="0" smtClean="0">
                <a:solidFill>
                  <a:schemeClr val="tx1"/>
                </a:solidFill>
              </a:rPr>
              <a:t>При </a:t>
            </a:r>
            <a:r>
              <a:rPr lang="ru-RU" sz="1200" dirty="0">
                <a:solidFill>
                  <a:schemeClr val="tx1"/>
                </a:solidFill>
              </a:rPr>
              <a:t>применении Постановления N 102 и Постановления N 616 возникает правовая неопределенность ввиду одновременного наличия кодов Общероссийского классификатора продукции по видам экономической деятельности (ОКПД 2) как в перечне, предусмотренном Постановлением N 102, так и в перечне, предусмотренном Постановлением N 616.</a:t>
            </a:r>
          </a:p>
          <a:p>
            <a:pPr marL="114300" indent="0">
              <a:buNone/>
            </a:pPr>
            <a:r>
              <a:rPr lang="ru-RU" sz="1200" dirty="0">
                <a:solidFill>
                  <a:schemeClr val="tx1"/>
                </a:solidFill>
              </a:rPr>
              <a:t>В этой связи отмечаем, что в соответствии с примечанием к перечню отдельных видов медицинских изделий, происходящих из иностранных государств, в отношении которых устанавливаются ограничения допуска для целей осуществления закупок для обеспечения государственных и муниципальных нужд, утвержденному Постановлением N 102 (далее - Перечень), при применении Перечня следует руководствоваться </a:t>
            </a:r>
            <a:r>
              <a:rPr lang="ru-RU" sz="1200" b="1" dirty="0">
                <a:solidFill>
                  <a:schemeClr val="tx1"/>
                </a:solidFill>
              </a:rPr>
              <a:t>как кодом ОКПД 2, так и наименованием вида медицинского изделия.</a:t>
            </a:r>
          </a:p>
          <a:p>
            <a:pPr marL="114300" indent="0">
              <a:buNone/>
            </a:pPr>
            <a:r>
              <a:rPr lang="ru-RU" sz="1200" dirty="0">
                <a:solidFill>
                  <a:schemeClr val="tx1"/>
                </a:solidFill>
              </a:rPr>
              <a:t>Таким образом, </a:t>
            </a:r>
            <a:r>
              <a:rPr lang="ru-RU" sz="1200" b="1" dirty="0">
                <a:solidFill>
                  <a:schemeClr val="tx1"/>
                </a:solidFill>
              </a:rPr>
              <a:t>Постановление N 102 применяется при наличии совпадения кода ОКПД 2 и наименования вида закупаемого медицинского изделия с указанными в Перечне. При этом при несовпадении кода ОКПД 2 и наименования вида закупаемого медицинского изделия с указанными в Перечне применяется Постановление N 616.</a:t>
            </a:r>
          </a:p>
          <a:p>
            <a:pPr marL="114300" indent="0">
              <a:buNone/>
            </a:pPr>
            <a:endParaRPr lang="ru-RU" sz="1200" b="1" dirty="0" smtClean="0">
              <a:solidFill>
                <a:schemeClr val="tx1"/>
              </a:solidFill>
            </a:endParaRPr>
          </a:p>
          <a:p>
            <a:pPr marL="114300" indent="0">
              <a:buNone/>
            </a:pPr>
            <a:r>
              <a:rPr lang="ru-RU" sz="1100" dirty="0">
                <a:solidFill>
                  <a:schemeClr val="tx1"/>
                </a:solidFill>
              </a:rPr>
              <a:t>Например, </a:t>
            </a:r>
            <a:endParaRPr lang="ru-RU" sz="1100" dirty="0" smtClean="0">
              <a:solidFill>
                <a:schemeClr val="tx1"/>
              </a:solidFill>
            </a:endParaRPr>
          </a:p>
          <a:p>
            <a:pPr marL="114300" indent="0">
              <a:buNone/>
            </a:pPr>
            <a:r>
              <a:rPr lang="ru-RU" sz="1100" dirty="0" smtClean="0">
                <a:solidFill>
                  <a:schemeClr val="tx1"/>
                </a:solidFill>
              </a:rPr>
              <a:t>13.2 </a:t>
            </a:r>
            <a:r>
              <a:rPr lang="ru-RU" sz="1100" dirty="0">
                <a:solidFill>
                  <a:schemeClr val="tx1"/>
                </a:solidFill>
              </a:rPr>
              <a:t>Ткани текстильные (ПП 616), </a:t>
            </a:r>
            <a:endParaRPr lang="ru-RU" sz="1100" dirty="0" smtClean="0">
              <a:solidFill>
                <a:schemeClr val="tx1"/>
              </a:solidFill>
            </a:endParaRPr>
          </a:p>
          <a:p>
            <a:pPr marL="114300" indent="0">
              <a:buNone/>
            </a:pPr>
            <a:r>
              <a:rPr lang="ru-RU" sz="1100" dirty="0" smtClean="0">
                <a:solidFill>
                  <a:schemeClr val="tx1"/>
                </a:solidFill>
              </a:rPr>
              <a:t>13.20.44.120 Марля </a:t>
            </a:r>
            <a:r>
              <a:rPr lang="ru-RU" sz="1100" dirty="0">
                <a:solidFill>
                  <a:schemeClr val="tx1"/>
                </a:solidFill>
              </a:rPr>
              <a:t>медицинская отбеленная </a:t>
            </a:r>
            <a:r>
              <a:rPr lang="ru-RU" sz="1100" dirty="0" smtClean="0">
                <a:solidFill>
                  <a:schemeClr val="tx1"/>
                </a:solidFill>
              </a:rPr>
              <a:t>хлопчатобумажная (ПП 102); </a:t>
            </a:r>
            <a:endParaRPr lang="ru-RU" sz="1100" dirty="0">
              <a:solidFill>
                <a:schemeClr val="tx1"/>
              </a:solidFill>
            </a:endParaRPr>
          </a:p>
          <a:p>
            <a:pPr marL="114300" indent="0">
              <a:buNone/>
            </a:pPr>
            <a:endParaRPr lang="ru-RU" sz="1100" dirty="0" smtClean="0">
              <a:solidFill>
                <a:schemeClr val="tx1"/>
              </a:solidFill>
            </a:endParaRPr>
          </a:p>
          <a:p>
            <a:pPr marL="114300" indent="0">
              <a:buNone/>
            </a:pPr>
            <a:r>
              <a:rPr lang="ru-RU" sz="1100" dirty="0" smtClean="0">
                <a:solidFill>
                  <a:schemeClr val="tx1"/>
                </a:solidFill>
              </a:rPr>
              <a:t>14.1 Одежда</a:t>
            </a:r>
            <a:r>
              <a:rPr lang="ru-RU" sz="1100" dirty="0">
                <a:solidFill>
                  <a:schemeClr val="tx1"/>
                </a:solidFill>
              </a:rPr>
              <a:t>, кроме одежды из </a:t>
            </a:r>
            <a:r>
              <a:rPr lang="ru-RU" sz="1100" dirty="0" smtClean="0">
                <a:solidFill>
                  <a:schemeClr val="tx1"/>
                </a:solidFill>
              </a:rPr>
              <a:t>меха (ПП 616),</a:t>
            </a:r>
            <a:endParaRPr lang="ru-RU" sz="1100" dirty="0">
              <a:solidFill>
                <a:schemeClr val="tx1"/>
              </a:solidFill>
            </a:endParaRPr>
          </a:p>
          <a:p>
            <a:pPr marL="114300" indent="0">
              <a:buNone/>
            </a:pPr>
            <a:r>
              <a:rPr lang="ru-RU" sz="1100" dirty="0" smtClean="0">
                <a:solidFill>
                  <a:schemeClr val="tx1"/>
                </a:solidFill>
              </a:rPr>
              <a:t>14.12.11, 14.12.21, 14.12.30.131, 14.12.30.132, 14.12.30.160 Одежда медицинская (ПП 102)</a:t>
            </a:r>
            <a:endParaRPr lang="ru-RU" sz="1100" dirty="0">
              <a:solidFill>
                <a:schemeClr val="tx1"/>
              </a:solidFill>
            </a:endParaRPr>
          </a:p>
          <a:p>
            <a:pPr marL="114300" indent="0">
              <a:buNone/>
            </a:pPr>
            <a:endParaRPr lang="ru-RU" sz="1200" dirty="0">
              <a:solidFill>
                <a:schemeClr val="tx1"/>
              </a:solidFill>
            </a:endParaRPr>
          </a:p>
          <a:p>
            <a:pPr marL="114300" indent="0">
              <a:buNone/>
            </a:pPr>
            <a:endParaRPr lang="ru-RU" sz="1200" dirty="0">
              <a:solidFill>
                <a:schemeClr val="tx1"/>
              </a:solidFill>
            </a:endParaRPr>
          </a:p>
          <a:p>
            <a:pPr marL="114300" indent="0">
              <a:buNone/>
            </a:pPr>
            <a:endParaRPr lang="ru-RU" sz="1200" dirty="0">
              <a:solidFill>
                <a:schemeClr val="tx1"/>
              </a:solidFill>
            </a:endParaRPr>
          </a:p>
          <a:p>
            <a:pPr marL="114300" indent="0">
              <a:buNone/>
            </a:pPr>
            <a:endParaRPr lang="ru-RU" sz="1200" dirty="0">
              <a:solidFill>
                <a:schemeClr val="tx1"/>
              </a:solidFill>
            </a:endParaRPr>
          </a:p>
          <a:p>
            <a:pPr marL="114300" indent="0">
              <a:buNone/>
            </a:pPr>
            <a:endParaRPr lang="ru-RU" sz="1200" dirty="0" smtClean="0">
              <a:solidFill>
                <a:schemeClr val="tx1"/>
              </a:solidFill>
            </a:endParaRPr>
          </a:p>
        </p:txBody>
      </p:sp>
    </p:spTree>
    <p:extLst>
      <p:ext uri="{BB962C8B-B14F-4D97-AF65-F5344CB8AC3E}">
        <p14:creationId xmlns:p14="http://schemas.microsoft.com/office/powerpoint/2010/main" val="3622006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Статья 14 ЗАКОНА О КОНТРАКТНОЙ СИСТЕМЕ</a:t>
            </a:r>
            <a:endParaRPr lang="ru-RU" sz="2800" b="1" dirty="0"/>
          </a:p>
        </p:txBody>
      </p:sp>
      <p:sp>
        <p:nvSpPr>
          <p:cNvPr id="3" name="Объект 2"/>
          <p:cNvSpPr>
            <a:spLocks noGrp="1"/>
          </p:cNvSpPr>
          <p:nvPr>
            <p:ph idx="1"/>
          </p:nvPr>
        </p:nvSpPr>
        <p:spPr>
          <a:xfrm>
            <a:off x="457200" y="1556792"/>
            <a:ext cx="8219256" cy="5184576"/>
          </a:xfrm>
        </p:spPr>
        <p:txBody>
          <a:bodyPr>
            <a:noAutofit/>
          </a:bodyPr>
          <a:lstStyle/>
          <a:p>
            <a:pPr marL="137160" indent="0">
              <a:buNone/>
            </a:pPr>
            <a:endParaRPr lang="ru-RU" sz="1300" b="1" dirty="0" smtClean="0">
              <a:solidFill>
                <a:schemeClr val="tx1"/>
              </a:solidFill>
            </a:endParaRPr>
          </a:p>
          <a:p>
            <a:pPr marL="137160" indent="0">
              <a:buNone/>
            </a:pPr>
            <a:endParaRPr lang="ru-RU" sz="1200" dirty="0" smtClean="0">
              <a:solidFill>
                <a:schemeClr val="tx1"/>
              </a:solidFill>
            </a:endParaRPr>
          </a:p>
          <a:p>
            <a:pPr marL="137160" indent="0">
              <a:buNone/>
            </a:pPr>
            <a:r>
              <a:rPr lang="ru-RU" sz="1200" b="1" dirty="0">
                <a:solidFill>
                  <a:schemeClr val="tx1"/>
                </a:solidFill>
              </a:rPr>
              <a:t>Статья 14. Применение национального режима при осуществлении закупок</a:t>
            </a:r>
          </a:p>
          <a:p>
            <a:pPr marL="137160" indent="0">
              <a:buNone/>
            </a:pPr>
            <a:endParaRPr lang="ru-RU" sz="1200" dirty="0" smtClean="0">
              <a:solidFill>
                <a:schemeClr val="tx1"/>
              </a:solidFill>
            </a:endParaRPr>
          </a:p>
          <a:p>
            <a:pPr marL="137160" indent="0">
              <a:buNone/>
            </a:pPr>
            <a:r>
              <a:rPr lang="ru-RU" sz="1200" dirty="0" smtClean="0">
                <a:solidFill>
                  <a:schemeClr val="tx1"/>
                </a:solidFill>
              </a:rPr>
              <a:t>В </a:t>
            </a:r>
            <a:r>
              <a:rPr lang="ru-RU" sz="1200" dirty="0">
                <a:solidFill>
                  <a:schemeClr val="tx1"/>
                </a:solidFill>
              </a:rPr>
              <a:t>целях защиты основ конституционного строя, обеспечения обороны страны и безопасности государства, защиты внутреннего рынка Российской Федерации, развития национальной экономики, поддержки российских товаропроизводителей нормативными правовыми актами Правительства Российской Федерации устанавливаются </a:t>
            </a:r>
            <a:r>
              <a:rPr lang="ru-RU" sz="1200" b="1" dirty="0">
                <a:solidFill>
                  <a:schemeClr val="tx1"/>
                </a:solidFill>
              </a:rPr>
              <a:t>запрет на допуск товаров</a:t>
            </a:r>
            <a:r>
              <a:rPr lang="ru-RU" sz="1200" dirty="0">
                <a:solidFill>
                  <a:schemeClr val="tx1"/>
                </a:solidFill>
              </a:rPr>
              <a:t>, происходящих из иностранных государств, работ, услуг, соответственно выполняемых, оказываемых иностранными лицами, и </a:t>
            </a:r>
            <a:r>
              <a:rPr lang="ru-RU" sz="1200" b="1" dirty="0">
                <a:solidFill>
                  <a:schemeClr val="tx1"/>
                </a:solidFill>
              </a:rPr>
              <a:t>ограничения допуска </a:t>
            </a:r>
            <a:r>
              <a:rPr lang="ru-RU" sz="1200" dirty="0">
                <a:solidFill>
                  <a:schemeClr val="tx1"/>
                </a:solidFill>
              </a:rPr>
              <a:t>указанных товаров, работ, услуг, включая минимальную обязательную долю закупок российских товаров, в том числе товаров, поставляемых при выполнении закупаемых работ, оказании закупаемых услуг (далее - минимальная доля закупок), и перечень таких </a:t>
            </a:r>
            <a:r>
              <a:rPr lang="ru-RU" sz="1200" dirty="0" smtClean="0">
                <a:solidFill>
                  <a:schemeClr val="tx1"/>
                </a:solidFill>
              </a:rPr>
              <a:t>товаров</a:t>
            </a:r>
            <a:r>
              <a:rPr lang="ru-RU" sz="1200" dirty="0">
                <a:solidFill>
                  <a:schemeClr val="tx1"/>
                </a:solidFill>
              </a:rPr>
              <a:t>, для целей осуществления закупок. </a:t>
            </a:r>
            <a:endParaRPr lang="ru-RU" sz="1200" dirty="0" smtClean="0">
              <a:solidFill>
                <a:schemeClr val="tx1"/>
              </a:solidFill>
            </a:endParaRPr>
          </a:p>
          <a:p>
            <a:pPr marL="137160" indent="0">
              <a:buNone/>
            </a:pPr>
            <a:endParaRPr lang="ru-RU" sz="1200" dirty="0">
              <a:solidFill>
                <a:schemeClr val="tx1"/>
              </a:solidFill>
            </a:endParaRPr>
          </a:p>
          <a:p>
            <a:pPr marL="137160" indent="0">
              <a:buNone/>
            </a:pPr>
            <a:r>
              <a:rPr lang="ru-RU" sz="1200" dirty="0">
                <a:solidFill>
                  <a:schemeClr val="tx1"/>
                </a:solidFill>
              </a:rPr>
              <a:t>Федеральный орган исполнительной власти по регулированию контрактной системы в сфере закупок по поручению Правительства Российской Федерации устанавливает </a:t>
            </a:r>
            <a:r>
              <a:rPr lang="ru-RU" sz="1200" b="1" dirty="0">
                <a:solidFill>
                  <a:schemeClr val="tx1"/>
                </a:solidFill>
              </a:rPr>
              <a:t>условия допуска </a:t>
            </a:r>
            <a:r>
              <a:rPr lang="ru-RU" sz="1200" dirty="0">
                <a:solidFill>
                  <a:schemeClr val="tx1"/>
                </a:solidFill>
              </a:rPr>
              <a:t>для целей осуществления закупок товаров, происходящих из иностранного государства или группы иностранных государств, работ, услуг, соответственно выполняемых, оказываемых иностранными лицами, за исключением товаров, работ, услуг, в отношении которых Правительством Российской Федерации установлен запрет в соответствии с частью 3 настоящей статьи.</a:t>
            </a:r>
          </a:p>
        </p:txBody>
      </p:sp>
    </p:spTree>
    <p:extLst>
      <p:ext uri="{BB962C8B-B14F-4D97-AF65-F5344CB8AC3E}">
        <p14:creationId xmlns:p14="http://schemas.microsoft.com/office/powerpoint/2010/main" val="38662309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Разъяснения по вопросу применения ПП РФ № 616</a:t>
            </a:r>
            <a:endParaRPr lang="ru-RU" sz="2800" b="1" dirty="0"/>
          </a:p>
        </p:txBody>
      </p:sp>
      <p:sp>
        <p:nvSpPr>
          <p:cNvPr id="3" name="Объект 2"/>
          <p:cNvSpPr>
            <a:spLocks noGrp="1"/>
          </p:cNvSpPr>
          <p:nvPr>
            <p:ph idx="1"/>
          </p:nvPr>
        </p:nvSpPr>
        <p:spPr>
          <a:xfrm>
            <a:off x="457200" y="1556792"/>
            <a:ext cx="8219256" cy="4968552"/>
          </a:xfrm>
        </p:spPr>
        <p:txBody>
          <a:bodyPr>
            <a:noAutofit/>
          </a:bodyPr>
          <a:lstStyle/>
          <a:p>
            <a:pPr>
              <a:buFontTx/>
              <a:buChar char="-"/>
            </a:pPr>
            <a:endParaRPr lang="ru-RU" sz="1200" i="1" dirty="0">
              <a:solidFill>
                <a:schemeClr val="tx1"/>
              </a:solidFill>
            </a:endParaRPr>
          </a:p>
          <a:p>
            <a:r>
              <a:rPr lang="ru-RU" sz="1100" b="1" dirty="0" smtClean="0">
                <a:solidFill>
                  <a:schemeClr val="tx1"/>
                </a:solidFill>
              </a:rPr>
              <a:t>Минпромторг </a:t>
            </a:r>
            <a:r>
              <a:rPr lang="ru-RU" sz="1100" b="1" dirty="0">
                <a:solidFill>
                  <a:schemeClr val="tx1"/>
                </a:solidFill>
              </a:rPr>
              <a:t>России в письме от 27.04.2022 года № ОВ-39122/12</a:t>
            </a:r>
            <a:r>
              <a:rPr lang="ru-RU" sz="1100" dirty="0">
                <a:solidFill>
                  <a:schemeClr val="tx1"/>
                </a:solidFill>
              </a:rPr>
              <a:t> изложил позицию по осуществлению закупок у единственного поставщика по дополнительным случаям, установленным на уровне субъектов </a:t>
            </a:r>
            <a:r>
              <a:rPr lang="ru-RU" sz="1100" dirty="0" smtClean="0">
                <a:solidFill>
                  <a:schemeClr val="tx1"/>
                </a:solidFill>
              </a:rPr>
              <a:t>РФ </a:t>
            </a:r>
            <a:r>
              <a:rPr lang="ru-RU" sz="1100" dirty="0">
                <a:solidFill>
                  <a:schemeClr val="tx1"/>
                </a:solidFill>
              </a:rPr>
              <a:t>(Постановление Правительства Белгородской обл. от 21.03.2022 N </a:t>
            </a:r>
            <a:r>
              <a:rPr lang="ru-RU" sz="1100" dirty="0" smtClean="0">
                <a:solidFill>
                  <a:schemeClr val="tx1"/>
                </a:solidFill>
              </a:rPr>
              <a:t>141-пп "Об </a:t>
            </a:r>
            <a:r>
              <a:rPr lang="ru-RU" sz="1100" dirty="0">
                <a:solidFill>
                  <a:schemeClr val="tx1"/>
                </a:solidFill>
              </a:rPr>
              <a:t>установлении случаев осуществления закупок товаров, работ, услуг у единственного поставщика (подрядчика, исполнителя) для обеспечения государственных и (или) муниципальных нужд и порядка их </a:t>
            </a:r>
            <a:r>
              <a:rPr lang="ru-RU" sz="1100" dirty="0" smtClean="0">
                <a:solidFill>
                  <a:schemeClr val="tx1"/>
                </a:solidFill>
              </a:rPr>
              <a:t>осуществления«)</a:t>
            </a:r>
            <a:endParaRPr lang="ru-RU" sz="1100" dirty="0">
              <a:solidFill>
                <a:schemeClr val="tx1"/>
              </a:solidFill>
            </a:endParaRPr>
          </a:p>
          <a:p>
            <a:endParaRPr lang="ru-RU" sz="1100" dirty="0">
              <a:solidFill>
                <a:schemeClr val="tx1"/>
              </a:solidFill>
            </a:endParaRPr>
          </a:p>
          <a:p>
            <a:r>
              <a:rPr lang="ru-RU" sz="1100" dirty="0">
                <a:solidFill>
                  <a:schemeClr val="tx1"/>
                </a:solidFill>
              </a:rPr>
              <a:t>решения о принятии актов об осуществлении закупки для нужд </a:t>
            </a:r>
            <a:r>
              <a:rPr lang="ru-RU" sz="1100" dirty="0" smtClean="0">
                <a:solidFill>
                  <a:schemeClr val="tx1"/>
                </a:solidFill>
              </a:rPr>
              <a:t>субъекта </a:t>
            </a:r>
            <a:r>
              <a:rPr lang="ru-RU" sz="1100" dirty="0">
                <a:solidFill>
                  <a:schemeClr val="tx1"/>
                </a:solidFill>
              </a:rPr>
              <a:t>Российской Федерации у единственного поставщика (подрядчика, </a:t>
            </a:r>
            <a:r>
              <a:rPr lang="ru-RU" sz="1100" dirty="0" smtClean="0">
                <a:solidFill>
                  <a:schemeClr val="tx1"/>
                </a:solidFill>
              </a:rPr>
              <a:t>исполнителя</a:t>
            </a:r>
            <a:r>
              <a:rPr lang="ru-RU" sz="1100" dirty="0">
                <a:solidFill>
                  <a:schemeClr val="tx1"/>
                </a:solidFill>
              </a:rPr>
              <a:t>) </a:t>
            </a:r>
            <a:r>
              <a:rPr lang="ru-RU" sz="1100" b="1" dirty="0">
                <a:solidFill>
                  <a:schemeClr val="tx1"/>
                </a:solidFill>
              </a:rPr>
              <a:t>должны приниматься с учетом необходимости защиты национальных </a:t>
            </a:r>
            <a:r>
              <a:rPr lang="ru-RU" sz="1100" b="1" dirty="0" smtClean="0">
                <a:solidFill>
                  <a:schemeClr val="tx1"/>
                </a:solidFill>
              </a:rPr>
              <a:t>интересов </a:t>
            </a:r>
            <a:r>
              <a:rPr lang="ru-RU" sz="1100" b="1" dirty="0">
                <a:solidFill>
                  <a:schemeClr val="tx1"/>
                </a:solidFill>
              </a:rPr>
              <a:t>Российской Федерации </a:t>
            </a:r>
            <a:r>
              <a:rPr lang="ru-RU" sz="1100" dirty="0">
                <a:solidFill>
                  <a:schemeClr val="tx1"/>
                </a:solidFill>
              </a:rPr>
              <a:t>в связи с недружественными действиями </a:t>
            </a:r>
            <a:r>
              <a:rPr lang="ru-RU" sz="1100" dirty="0" smtClean="0">
                <a:solidFill>
                  <a:schemeClr val="tx1"/>
                </a:solidFill>
              </a:rPr>
              <a:t>иностранных </a:t>
            </a:r>
            <a:r>
              <a:rPr lang="ru-RU" sz="1100" dirty="0">
                <a:solidFill>
                  <a:schemeClr val="tx1"/>
                </a:solidFill>
              </a:rPr>
              <a:t>государств и международных </a:t>
            </a:r>
            <a:r>
              <a:rPr lang="ru-RU" sz="1100" dirty="0" smtClean="0">
                <a:solidFill>
                  <a:schemeClr val="tx1"/>
                </a:solidFill>
              </a:rPr>
              <a:t>организаций. В </a:t>
            </a:r>
            <a:r>
              <a:rPr lang="ru-RU" sz="1100" dirty="0">
                <a:solidFill>
                  <a:schemeClr val="tx1"/>
                </a:solidFill>
              </a:rPr>
              <a:t>частности, </a:t>
            </a:r>
            <a:r>
              <a:rPr lang="ru-RU" sz="1100" b="1" dirty="0">
                <a:solidFill>
                  <a:schemeClr val="tx1"/>
                </a:solidFill>
              </a:rPr>
              <a:t>необходимо соблюдать требования, установленные статьей 14 </a:t>
            </a:r>
            <a:r>
              <a:rPr lang="ru-RU" sz="1100" b="1" dirty="0" smtClean="0">
                <a:solidFill>
                  <a:schemeClr val="tx1"/>
                </a:solidFill>
              </a:rPr>
              <a:t> Закона </a:t>
            </a:r>
            <a:r>
              <a:rPr lang="ru-RU" sz="1100" b="1" dirty="0">
                <a:solidFill>
                  <a:schemeClr val="tx1"/>
                </a:solidFill>
              </a:rPr>
              <a:t>№ 44-ФЗ, в особенности </a:t>
            </a:r>
            <a:r>
              <a:rPr lang="ru-RU" sz="1100" b="1" dirty="0" smtClean="0">
                <a:solidFill>
                  <a:schemeClr val="tx1"/>
                </a:solidFill>
              </a:rPr>
              <a:t>Постановление Правительства Российской </a:t>
            </a:r>
            <a:r>
              <a:rPr lang="ru-RU" sz="1100" b="1" dirty="0">
                <a:solidFill>
                  <a:schemeClr val="tx1"/>
                </a:solidFill>
              </a:rPr>
              <a:t>Федерации </a:t>
            </a:r>
            <a:r>
              <a:rPr lang="ru-RU" sz="1100" b="1" dirty="0" smtClean="0">
                <a:solidFill>
                  <a:schemeClr val="tx1"/>
                </a:solidFill>
              </a:rPr>
              <a:t>№ 616.</a:t>
            </a:r>
            <a:endParaRPr lang="ru-RU" sz="1100" dirty="0">
              <a:solidFill>
                <a:schemeClr val="tx1"/>
              </a:solidFill>
            </a:endParaRPr>
          </a:p>
          <a:p>
            <a:endParaRPr lang="ru-RU" sz="1100" dirty="0" smtClean="0">
              <a:solidFill>
                <a:schemeClr val="tx1"/>
              </a:solidFill>
            </a:endParaRPr>
          </a:p>
          <a:p>
            <a:r>
              <a:rPr lang="ru-RU" sz="1100" dirty="0" smtClean="0">
                <a:solidFill>
                  <a:schemeClr val="tx1"/>
                </a:solidFill>
              </a:rPr>
              <a:t>необходимо </a:t>
            </a:r>
            <a:r>
              <a:rPr lang="ru-RU" sz="1100" dirty="0">
                <a:solidFill>
                  <a:schemeClr val="tx1"/>
                </a:solidFill>
              </a:rPr>
              <a:t>учитывать срочность закупки;</a:t>
            </a:r>
          </a:p>
          <a:p>
            <a:endParaRPr lang="ru-RU" sz="1100" dirty="0">
              <a:solidFill>
                <a:schemeClr val="tx1"/>
              </a:solidFill>
            </a:endParaRPr>
          </a:p>
          <a:p>
            <a:r>
              <a:rPr lang="ru-RU" sz="1100" b="1" dirty="0">
                <a:solidFill>
                  <a:schemeClr val="tx1"/>
                </a:solidFill>
              </a:rPr>
              <a:t>приоритетными должны оставаться конкурентные способы определения </a:t>
            </a:r>
            <a:r>
              <a:rPr lang="ru-RU" sz="1100" b="1" dirty="0" smtClean="0">
                <a:solidFill>
                  <a:schemeClr val="tx1"/>
                </a:solidFill>
              </a:rPr>
              <a:t>поставщика</a:t>
            </a:r>
            <a:r>
              <a:rPr lang="ru-RU" sz="1100" dirty="0" smtClean="0">
                <a:solidFill>
                  <a:schemeClr val="tx1"/>
                </a:solidFill>
              </a:rPr>
              <a:t>. При </a:t>
            </a:r>
            <a:r>
              <a:rPr lang="ru-RU" sz="1100" dirty="0">
                <a:solidFill>
                  <a:schemeClr val="tx1"/>
                </a:solidFill>
              </a:rPr>
              <a:t>наличии возможности осуществления конкурентных закупок </a:t>
            </a:r>
            <a:r>
              <a:rPr lang="ru-RU" sz="1100" dirty="0" smtClean="0">
                <a:solidFill>
                  <a:schemeClr val="tx1"/>
                </a:solidFill>
              </a:rPr>
              <a:t> товаров</a:t>
            </a:r>
            <a:r>
              <a:rPr lang="ru-RU" sz="1100" dirty="0">
                <a:solidFill>
                  <a:schemeClr val="tx1"/>
                </a:solidFill>
              </a:rPr>
              <a:t>, работ, услуг, такие закупки должны проводиться конкурентными способами, </a:t>
            </a:r>
            <a:r>
              <a:rPr lang="ru-RU" sz="1100" dirty="0" smtClean="0">
                <a:solidFill>
                  <a:schemeClr val="tx1"/>
                </a:solidFill>
              </a:rPr>
              <a:t> в </a:t>
            </a:r>
            <a:r>
              <a:rPr lang="ru-RU" sz="1100" dirty="0">
                <a:solidFill>
                  <a:schemeClr val="tx1"/>
                </a:solidFill>
              </a:rPr>
              <a:t>том числе с соблюдением норм национального режима, если в отношении таких </a:t>
            </a:r>
            <a:r>
              <a:rPr lang="ru-RU" sz="1100" dirty="0" smtClean="0">
                <a:solidFill>
                  <a:schemeClr val="tx1"/>
                </a:solidFill>
              </a:rPr>
              <a:t> товаров </a:t>
            </a:r>
            <a:r>
              <a:rPr lang="ru-RU" sz="1100" dirty="0">
                <a:solidFill>
                  <a:schemeClr val="tx1"/>
                </a:solidFill>
              </a:rPr>
              <a:t>установлены требования по предоставлению приоритета отечественным </a:t>
            </a:r>
            <a:r>
              <a:rPr lang="ru-RU" sz="1100" dirty="0" smtClean="0">
                <a:solidFill>
                  <a:schemeClr val="tx1"/>
                </a:solidFill>
              </a:rPr>
              <a:t>товарам</a:t>
            </a:r>
            <a:r>
              <a:rPr lang="ru-RU" sz="1100" dirty="0">
                <a:solidFill>
                  <a:schemeClr val="tx1"/>
                </a:solidFill>
              </a:rPr>
              <a:t>.</a:t>
            </a:r>
          </a:p>
          <a:p>
            <a:endParaRPr lang="ru-RU" sz="1100" dirty="0" smtClean="0">
              <a:solidFill>
                <a:schemeClr val="tx1"/>
              </a:solidFill>
            </a:endParaRPr>
          </a:p>
          <a:p>
            <a:r>
              <a:rPr lang="ru-RU" sz="1100" b="1" dirty="0">
                <a:solidFill>
                  <a:schemeClr val="tx1"/>
                </a:solidFill>
              </a:rPr>
              <a:t>Письмо Минфина России от 17.08.2020 N </a:t>
            </a:r>
            <a:r>
              <a:rPr lang="ru-RU" sz="1100" b="1" dirty="0" smtClean="0">
                <a:solidFill>
                  <a:schemeClr val="tx1"/>
                </a:solidFill>
              </a:rPr>
              <a:t>24-03-06/71962 (Закупка у единственного поставщика)</a:t>
            </a:r>
            <a:endParaRPr lang="ru-RU" sz="1100" b="1" dirty="0">
              <a:solidFill>
                <a:schemeClr val="tx1"/>
              </a:solidFill>
            </a:endParaRPr>
          </a:p>
          <a:p>
            <a:r>
              <a:rPr lang="ru-RU" sz="1100" dirty="0" smtClean="0">
                <a:solidFill>
                  <a:schemeClr val="tx1"/>
                </a:solidFill>
              </a:rPr>
              <a:t>по </a:t>
            </a:r>
            <a:r>
              <a:rPr lang="ru-RU" sz="1100" dirty="0">
                <a:solidFill>
                  <a:schemeClr val="tx1"/>
                </a:solidFill>
              </a:rPr>
              <a:t>мнению Минфина России, </a:t>
            </a:r>
            <a:r>
              <a:rPr lang="ru-RU" sz="1100" b="1" dirty="0">
                <a:solidFill>
                  <a:schemeClr val="tx1"/>
                </a:solidFill>
              </a:rPr>
              <a:t>при осуществлении закупки у единственного поставщика предусмотренный Постановлением N 616 запрет на допуск товаров иностранного происхождения применяется исключительно в случае закупки товаров, включенных в Реестр, и наличия такого товара в утвержденном указанным Постановлением перечне товаров.</a:t>
            </a:r>
          </a:p>
          <a:p>
            <a:endParaRPr lang="ru-RU" sz="1200" dirty="0" smtClean="0">
              <a:solidFill>
                <a:schemeClr val="tx1"/>
              </a:solidFill>
            </a:endParaRPr>
          </a:p>
          <a:p>
            <a:pPr marL="114300" indent="0">
              <a:buNone/>
            </a:pPr>
            <a:endParaRPr lang="ru-RU" sz="1200" dirty="0" smtClean="0">
              <a:solidFill>
                <a:schemeClr val="tx1"/>
              </a:solidFill>
            </a:endParaRPr>
          </a:p>
        </p:txBody>
      </p:sp>
    </p:spTree>
    <p:extLst>
      <p:ext uri="{BB962C8B-B14F-4D97-AF65-F5344CB8AC3E}">
        <p14:creationId xmlns:p14="http://schemas.microsoft.com/office/powerpoint/2010/main" val="2633663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Разъяснения по вопросу применения ПП РФ № 616</a:t>
            </a:r>
            <a:endParaRPr lang="ru-RU" sz="2800" b="1" dirty="0"/>
          </a:p>
        </p:txBody>
      </p:sp>
      <p:sp>
        <p:nvSpPr>
          <p:cNvPr id="3" name="Объект 2"/>
          <p:cNvSpPr>
            <a:spLocks noGrp="1"/>
          </p:cNvSpPr>
          <p:nvPr>
            <p:ph idx="1"/>
          </p:nvPr>
        </p:nvSpPr>
        <p:spPr>
          <a:xfrm>
            <a:off x="457200" y="1556792"/>
            <a:ext cx="8219256" cy="4968552"/>
          </a:xfrm>
        </p:spPr>
        <p:txBody>
          <a:bodyPr>
            <a:noAutofit/>
          </a:bodyPr>
          <a:lstStyle/>
          <a:p>
            <a:pPr marL="114300" indent="0">
              <a:buNone/>
            </a:pPr>
            <a:r>
              <a:rPr lang="ru-RU" sz="1200" b="1" dirty="0" smtClean="0">
                <a:solidFill>
                  <a:schemeClr val="tx1"/>
                </a:solidFill>
              </a:rPr>
              <a:t>Письмо </a:t>
            </a:r>
            <a:r>
              <a:rPr lang="ru-RU" sz="1200" b="1" dirty="0">
                <a:solidFill>
                  <a:schemeClr val="tx1"/>
                </a:solidFill>
              </a:rPr>
              <a:t>Минфина России от 15.06.2020 N 24-05-07/51216 (Закупка у единственного поставщика)</a:t>
            </a:r>
          </a:p>
          <a:p>
            <a:pPr marL="114300" indent="0">
              <a:buNone/>
            </a:pPr>
            <a:r>
              <a:rPr lang="ru-RU" sz="1200" dirty="0" smtClean="0">
                <a:solidFill>
                  <a:schemeClr val="tx1"/>
                </a:solidFill>
              </a:rPr>
              <a:t>При </a:t>
            </a:r>
            <a:r>
              <a:rPr lang="ru-RU" sz="1200" dirty="0">
                <a:solidFill>
                  <a:schemeClr val="tx1"/>
                </a:solidFill>
              </a:rPr>
              <a:t>этом пунктом 3 Постановления N 616 установлены случаи закупок, при осуществлении которых указанные запреты не применяются.</a:t>
            </a:r>
          </a:p>
          <a:p>
            <a:pPr marL="114300" indent="0">
              <a:buNone/>
            </a:pPr>
            <a:r>
              <a:rPr lang="ru-RU" sz="1200" b="1" dirty="0">
                <a:solidFill>
                  <a:schemeClr val="tx1"/>
                </a:solidFill>
              </a:rPr>
              <a:t>Исключений в отношении закупок, осуществляемых у единственного поставщика (подрядчика, исполнителя), пунктом 3 Постановления N 616 не предусмотрено.</a:t>
            </a:r>
          </a:p>
          <a:p>
            <a:pPr marL="114300" indent="0">
              <a:buNone/>
            </a:pPr>
            <a:endParaRPr lang="ru-RU" sz="1200" b="1" dirty="0" smtClean="0">
              <a:solidFill>
                <a:schemeClr val="tx1"/>
              </a:solidFill>
            </a:endParaRPr>
          </a:p>
          <a:p>
            <a:pPr marL="114300" indent="0">
              <a:buNone/>
            </a:pPr>
            <a:r>
              <a:rPr lang="ru-RU" sz="1200" b="1" dirty="0" smtClean="0">
                <a:solidFill>
                  <a:schemeClr val="tx1"/>
                </a:solidFill>
              </a:rPr>
              <a:t>Письмо </a:t>
            </a:r>
            <a:r>
              <a:rPr lang="ru-RU" sz="1200" b="1" dirty="0">
                <a:solidFill>
                  <a:schemeClr val="tx1"/>
                </a:solidFill>
              </a:rPr>
              <a:t>Минпромторга России от 24.07.2020 N ПГ-12-9638 (Закупка у единственного поставщика</a:t>
            </a:r>
            <a:r>
              <a:rPr lang="ru-RU" sz="1200" b="1" dirty="0" smtClean="0">
                <a:solidFill>
                  <a:schemeClr val="tx1"/>
                </a:solidFill>
              </a:rPr>
              <a:t>)</a:t>
            </a:r>
            <a:endParaRPr lang="ru-RU" sz="1200" b="1" dirty="0">
              <a:solidFill>
                <a:schemeClr val="tx1"/>
              </a:solidFill>
            </a:endParaRPr>
          </a:p>
          <a:p>
            <a:pPr marL="114300" indent="0">
              <a:buNone/>
            </a:pPr>
            <a:r>
              <a:rPr lang="ru-RU" sz="1200" dirty="0" smtClean="0">
                <a:solidFill>
                  <a:schemeClr val="tx1"/>
                </a:solidFill>
              </a:rPr>
              <a:t>Действие постановления N 616 </a:t>
            </a:r>
            <a:r>
              <a:rPr lang="ru-RU" sz="1200" b="1" dirty="0" smtClean="0">
                <a:solidFill>
                  <a:schemeClr val="tx1"/>
                </a:solidFill>
              </a:rPr>
              <a:t>распространяется на все предусмотренные </a:t>
            </a:r>
            <a:r>
              <a:rPr lang="ru-RU" sz="1200" dirty="0" smtClean="0">
                <a:solidFill>
                  <a:schemeClr val="tx1"/>
                </a:solidFill>
              </a:rPr>
              <a:t>Федеральным законом от 5 апреля 2013 г. N 44-ФЗ "О контрактной системе в сфере закупок товаров, работ, услуг для обеспечения государственных и муниципальных нужд" </a:t>
            </a:r>
            <a:r>
              <a:rPr lang="ru-RU" sz="1200" b="1" dirty="0" smtClean="0">
                <a:solidFill>
                  <a:schemeClr val="tx1"/>
                </a:solidFill>
              </a:rPr>
              <a:t>способы</a:t>
            </a:r>
            <a:r>
              <a:rPr lang="ru-RU" sz="1200" dirty="0" smtClean="0">
                <a:solidFill>
                  <a:schemeClr val="tx1"/>
                </a:solidFill>
              </a:rPr>
              <a:t> определения поставщиков (подрядчиков, исполнителей), </a:t>
            </a:r>
            <a:r>
              <a:rPr lang="ru-RU" sz="1200" b="1" dirty="0" smtClean="0">
                <a:solidFill>
                  <a:schemeClr val="tx1"/>
                </a:solidFill>
              </a:rPr>
              <a:t>в том числе на закупку у единственного поставщика (подрядчика, исполнителя).</a:t>
            </a:r>
          </a:p>
          <a:p>
            <a:pPr marL="114300" indent="0">
              <a:buNone/>
            </a:pPr>
            <a:endParaRPr lang="ru-RU" sz="1200" dirty="0">
              <a:solidFill>
                <a:schemeClr val="tx1"/>
              </a:solidFill>
            </a:endParaRPr>
          </a:p>
          <a:p>
            <a:pPr marL="114300" indent="0">
              <a:buNone/>
            </a:pPr>
            <a:r>
              <a:rPr lang="ru-RU" sz="1200" b="1" dirty="0">
                <a:solidFill>
                  <a:schemeClr val="tx1"/>
                </a:solidFill>
              </a:rPr>
              <a:t>Письмо Минфина России от 19.03.2021 N 24-03-08/19951 (Отказ от исполнения контракта)</a:t>
            </a:r>
          </a:p>
          <a:p>
            <a:pPr marL="114300" indent="0">
              <a:buNone/>
            </a:pPr>
            <a:r>
              <a:rPr lang="ru-RU" sz="1200" dirty="0">
                <a:solidFill>
                  <a:schemeClr val="tx1"/>
                </a:solidFill>
              </a:rPr>
              <a:t>Необходимость включения информации о реестровых записях о товаре в контракт установлена пунктом 10 Постановления N 616.</a:t>
            </a:r>
          </a:p>
          <a:p>
            <a:pPr marL="114300" indent="0">
              <a:buNone/>
            </a:pPr>
            <a:r>
              <a:rPr lang="ru-RU" sz="1200" dirty="0">
                <a:solidFill>
                  <a:schemeClr val="tx1"/>
                </a:solidFill>
              </a:rPr>
              <a:t>При этом согласно пункту 1 части 15 статьи 95 Федерального закона от 5 апреля 2013 г. N 44-ФЗ "О контрактной системе в сфере закупок товаров, работ, услуг для обеспечения государственных и муниципальных нужд" </a:t>
            </a:r>
            <a:r>
              <a:rPr lang="ru-RU" sz="1200" b="1" dirty="0">
                <a:solidFill>
                  <a:schemeClr val="tx1"/>
                </a:solidFill>
              </a:rPr>
              <a:t>заказчик обязан принять решение об одностороннем отказе от исполнения контракта, в том числе в случае, если в ходе исполнения контракта установлено, что поставляемый товар не соответствует установленным извещением об осуществлении закупки и (или) документацией о закупке требованиям к поставляемому товару </a:t>
            </a:r>
            <a:r>
              <a:rPr lang="ru-RU" sz="1200" dirty="0">
                <a:solidFill>
                  <a:schemeClr val="tx1"/>
                </a:solidFill>
              </a:rPr>
              <a:t>или предоставил недостоверную информацию о соответствии поставляемого товара таким требованиям, что позволило ему стать победителем определения поставщика (подрядчика, исполнителя).</a:t>
            </a:r>
          </a:p>
          <a:p>
            <a:pPr marL="114300" indent="0">
              <a:buNone/>
            </a:pPr>
            <a:endParaRPr lang="ru-RU" sz="1200" dirty="0" smtClean="0">
              <a:solidFill>
                <a:schemeClr val="tx1"/>
              </a:solidFill>
            </a:endParaRPr>
          </a:p>
          <a:p>
            <a:pPr marL="114300" indent="0">
              <a:buNone/>
            </a:pPr>
            <a:endParaRPr lang="ru-RU" sz="1200" dirty="0" smtClean="0">
              <a:solidFill>
                <a:schemeClr val="tx1"/>
              </a:solidFill>
            </a:endParaRPr>
          </a:p>
        </p:txBody>
      </p:sp>
    </p:spTree>
    <p:extLst>
      <p:ext uri="{BB962C8B-B14F-4D97-AF65-F5344CB8AC3E}">
        <p14:creationId xmlns:p14="http://schemas.microsoft.com/office/powerpoint/2010/main" val="24991488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Ограничения ДОПУСКА. Постановление </a:t>
            </a:r>
            <a:r>
              <a:rPr lang="ru-RU" sz="2800" b="1" dirty="0"/>
              <a:t>Правительства РФ </a:t>
            </a:r>
            <a:r>
              <a:rPr lang="ru-RU" sz="2800" b="1" dirty="0" smtClean="0"/>
              <a:t>от 30.04.2020 N </a:t>
            </a:r>
            <a:r>
              <a:rPr lang="ru-RU" sz="2800" b="1" dirty="0"/>
              <a:t>617 </a:t>
            </a:r>
          </a:p>
        </p:txBody>
      </p:sp>
      <p:sp>
        <p:nvSpPr>
          <p:cNvPr id="3" name="Объект 2"/>
          <p:cNvSpPr>
            <a:spLocks noGrp="1"/>
          </p:cNvSpPr>
          <p:nvPr>
            <p:ph idx="1"/>
          </p:nvPr>
        </p:nvSpPr>
        <p:spPr>
          <a:xfrm>
            <a:off x="457200" y="1556792"/>
            <a:ext cx="8219256" cy="4968552"/>
          </a:xfrm>
        </p:spPr>
        <p:txBody>
          <a:bodyPr>
            <a:noAutofit/>
          </a:bodyPr>
          <a:lstStyle/>
          <a:p>
            <a:pPr marL="114300" indent="0">
              <a:buNone/>
            </a:pPr>
            <a:endParaRPr lang="ru-RU" sz="1200" dirty="0" smtClean="0">
              <a:solidFill>
                <a:schemeClr val="tx1"/>
              </a:solidFill>
            </a:endParaRPr>
          </a:p>
          <a:p>
            <a:pPr marL="114300" indent="0">
              <a:buNone/>
            </a:pPr>
            <a:r>
              <a:rPr lang="ru-RU" sz="1200" b="1" dirty="0">
                <a:solidFill>
                  <a:schemeClr val="tx1"/>
                </a:solidFill>
              </a:rPr>
              <a:t>Постановление Правительства РФ от 30.04.2020 N </a:t>
            </a:r>
            <a:r>
              <a:rPr lang="ru-RU" sz="1200" b="1" dirty="0" smtClean="0">
                <a:solidFill>
                  <a:schemeClr val="tx1"/>
                </a:solidFill>
              </a:rPr>
              <a:t>617 </a:t>
            </a:r>
            <a:r>
              <a:rPr lang="ru-RU" sz="1200" dirty="0" smtClean="0">
                <a:solidFill>
                  <a:schemeClr val="tx1"/>
                </a:solidFill>
              </a:rPr>
              <a:t>"Об </a:t>
            </a:r>
            <a:r>
              <a:rPr lang="ru-RU" sz="1200" dirty="0">
                <a:solidFill>
                  <a:schemeClr val="tx1"/>
                </a:solidFill>
              </a:rPr>
              <a:t>ограничениях допуска отдельных видов промышленных товаров, происходящих из иностранных государств, для целей осуществления закупок для обеспечения государственных и муниципальных нужд"</a:t>
            </a:r>
          </a:p>
          <a:p>
            <a:pPr marL="114300" indent="0">
              <a:buNone/>
            </a:pPr>
            <a:r>
              <a:rPr lang="ru-RU" sz="1200" b="1" dirty="0">
                <a:solidFill>
                  <a:schemeClr val="tx1"/>
                </a:solidFill>
              </a:rPr>
              <a:t>Ограничение допуска для целей осуществления закупок для обеспечения государственных и муниципальных </a:t>
            </a:r>
            <a:r>
              <a:rPr lang="ru-RU" sz="1200" b="1" dirty="0" smtClean="0">
                <a:solidFill>
                  <a:schemeClr val="tx1"/>
                </a:solidFill>
              </a:rPr>
              <a:t>нужд, </a:t>
            </a:r>
            <a:r>
              <a:rPr lang="ru-RU" sz="1200" b="1" dirty="0">
                <a:solidFill>
                  <a:schemeClr val="tx1"/>
                </a:solidFill>
              </a:rPr>
              <a:t>механизм </a:t>
            </a:r>
            <a:r>
              <a:rPr lang="ru-RU" sz="1200" b="1" dirty="0" smtClean="0">
                <a:solidFill>
                  <a:schemeClr val="tx1"/>
                </a:solidFill>
              </a:rPr>
              <a:t> «</a:t>
            </a:r>
            <a:r>
              <a:rPr lang="ru-RU" sz="1200" b="1" dirty="0">
                <a:solidFill>
                  <a:schemeClr val="tx1"/>
                </a:solidFill>
              </a:rPr>
              <a:t>третий лишний</a:t>
            </a:r>
            <a:r>
              <a:rPr lang="ru-RU" sz="1200" b="1" dirty="0" smtClean="0">
                <a:solidFill>
                  <a:schemeClr val="tx1"/>
                </a:solidFill>
              </a:rPr>
              <a:t>»</a:t>
            </a:r>
          </a:p>
          <a:p>
            <a:pPr marL="114300" indent="0">
              <a:buNone/>
            </a:pPr>
            <a:endParaRPr lang="ru-RU" sz="1200" b="1" dirty="0">
              <a:solidFill>
                <a:schemeClr val="tx1"/>
              </a:solidFill>
            </a:endParaRPr>
          </a:p>
          <a:p>
            <a:pPr marL="114300" indent="0">
              <a:buNone/>
            </a:pPr>
            <a:r>
              <a:rPr lang="ru-RU" sz="1200" dirty="0">
                <a:solidFill>
                  <a:schemeClr val="tx1"/>
                </a:solidFill>
              </a:rPr>
              <a:t>Перечень:</a:t>
            </a:r>
          </a:p>
          <a:p>
            <a:pPr marL="114300" indent="0">
              <a:buNone/>
            </a:pPr>
            <a:r>
              <a:rPr lang="ru-RU" sz="1200" dirty="0">
                <a:solidFill>
                  <a:schemeClr val="tx1"/>
                </a:solidFill>
              </a:rPr>
              <a:t>157.  32.50.22.121 Протезы внешние </a:t>
            </a:r>
          </a:p>
          <a:p>
            <a:pPr marL="114300" indent="0">
              <a:buNone/>
            </a:pPr>
            <a:r>
              <a:rPr lang="ru-RU" sz="1200" dirty="0">
                <a:solidFill>
                  <a:schemeClr val="tx1"/>
                </a:solidFill>
              </a:rPr>
              <a:t>158. 32.50.22.123 Туторы верхних конечностей </a:t>
            </a:r>
          </a:p>
          <a:p>
            <a:pPr marL="114300" indent="0">
              <a:buNone/>
            </a:pPr>
            <a:r>
              <a:rPr lang="ru-RU" sz="1200" dirty="0">
                <a:solidFill>
                  <a:schemeClr val="tx1"/>
                </a:solidFill>
              </a:rPr>
              <a:t>159. 32.50.22.124 Туторы нижних конечностей </a:t>
            </a:r>
          </a:p>
          <a:p>
            <a:pPr marL="114300" indent="0">
              <a:buNone/>
            </a:pPr>
            <a:r>
              <a:rPr lang="ru-RU" sz="1200" dirty="0">
                <a:solidFill>
                  <a:schemeClr val="tx1"/>
                </a:solidFill>
              </a:rPr>
              <a:t>160. 32.50.22.125 Корсеты, </a:t>
            </a:r>
            <a:r>
              <a:rPr lang="ru-RU" sz="1200" dirty="0" err="1">
                <a:solidFill>
                  <a:schemeClr val="tx1"/>
                </a:solidFill>
              </a:rPr>
              <a:t>реклинаторы</a:t>
            </a:r>
            <a:r>
              <a:rPr lang="ru-RU" sz="1200" dirty="0">
                <a:solidFill>
                  <a:schemeClr val="tx1"/>
                </a:solidFill>
              </a:rPr>
              <a:t>, обтураторы </a:t>
            </a:r>
          </a:p>
          <a:p>
            <a:pPr marL="114300" indent="0">
              <a:buNone/>
            </a:pPr>
            <a:r>
              <a:rPr lang="ru-RU" sz="1200" dirty="0">
                <a:solidFill>
                  <a:schemeClr val="tx1"/>
                </a:solidFill>
              </a:rPr>
              <a:t>161. 32.50.22.126 Бандажи и изделия к протезно-ортопедической продукции </a:t>
            </a:r>
          </a:p>
          <a:p>
            <a:pPr marL="114300" indent="0">
              <a:buNone/>
            </a:pPr>
            <a:r>
              <a:rPr lang="ru-RU" sz="1200" dirty="0">
                <a:solidFill>
                  <a:schemeClr val="tx1"/>
                </a:solidFill>
              </a:rPr>
              <a:t>162. 32.50.22.129 Приспособления ортопедические прочие </a:t>
            </a:r>
          </a:p>
          <a:p>
            <a:pPr marL="114300" indent="0">
              <a:buNone/>
            </a:pPr>
            <a:r>
              <a:rPr lang="ru-RU" sz="1200" dirty="0">
                <a:solidFill>
                  <a:schemeClr val="tx1"/>
                </a:solidFill>
              </a:rPr>
              <a:t>163. 32.50.22.157 Вкладные корригирующие элементы для ортопедической обуви (в том числе стельки, полустельки) </a:t>
            </a:r>
          </a:p>
          <a:p>
            <a:pPr marL="114300" indent="0">
              <a:buNone/>
            </a:pPr>
            <a:r>
              <a:rPr lang="ru-RU" sz="1200" dirty="0">
                <a:solidFill>
                  <a:schemeClr val="tx1"/>
                </a:solidFill>
              </a:rPr>
              <a:t>164. 32.50.30.110 Мебель медицинская, включая хирургическую, стоматологическую или ветеринарную, и ее части (кроме кроватей медицинских функциональных) </a:t>
            </a:r>
          </a:p>
          <a:p>
            <a:pPr marL="114300" indent="0">
              <a:buNone/>
            </a:pPr>
            <a:r>
              <a:rPr lang="ru-RU" sz="1200" dirty="0">
                <a:solidFill>
                  <a:schemeClr val="tx1"/>
                </a:solidFill>
              </a:rPr>
              <a:t>166. 32.99.11.199 Средства индивидуальной защиты прочие, не включенные в другие группировки </a:t>
            </a:r>
          </a:p>
          <a:p>
            <a:pPr marL="114300" indent="0">
              <a:buNone/>
            </a:pPr>
            <a:endParaRPr lang="ru-RU" sz="1200" b="1" dirty="0" smtClean="0">
              <a:solidFill>
                <a:schemeClr val="tx1"/>
              </a:solidFill>
            </a:endParaRPr>
          </a:p>
        </p:txBody>
      </p:sp>
    </p:spTree>
    <p:extLst>
      <p:ext uri="{BB962C8B-B14F-4D97-AF65-F5344CB8AC3E}">
        <p14:creationId xmlns:p14="http://schemas.microsoft.com/office/powerpoint/2010/main" val="4179300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Ограничения ДОПУСКА</a:t>
            </a:r>
            <a:r>
              <a:rPr lang="ru-RU" sz="2800" b="1" dirty="0"/>
              <a:t>. Постановление Правительства РФ от 30.04.2020 N 617 </a:t>
            </a:r>
          </a:p>
        </p:txBody>
      </p:sp>
      <p:sp>
        <p:nvSpPr>
          <p:cNvPr id="3" name="Объект 2"/>
          <p:cNvSpPr>
            <a:spLocks noGrp="1"/>
          </p:cNvSpPr>
          <p:nvPr>
            <p:ph idx="1"/>
          </p:nvPr>
        </p:nvSpPr>
        <p:spPr>
          <a:xfrm>
            <a:off x="457200" y="1556792"/>
            <a:ext cx="8507288" cy="5184576"/>
          </a:xfrm>
        </p:spPr>
        <p:txBody>
          <a:bodyPr>
            <a:noAutofit/>
          </a:bodyPr>
          <a:lstStyle/>
          <a:p>
            <a:pPr marL="114300" indent="0">
              <a:buNone/>
            </a:pPr>
            <a:endParaRPr lang="ru-RU" sz="1200" dirty="0" smtClean="0">
              <a:solidFill>
                <a:schemeClr val="tx1"/>
              </a:solidFill>
            </a:endParaRPr>
          </a:p>
          <a:p>
            <a:pPr marL="114300" indent="0">
              <a:buNone/>
            </a:pPr>
            <a:r>
              <a:rPr lang="ru-RU" sz="1200" dirty="0" smtClean="0">
                <a:solidFill>
                  <a:schemeClr val="tx1"/>
                </a:solidFill>
              </a:rPr>
              <a:t>Для </a:t>
            </a:r>
            <a:r>
              <a:rPr lang="ru-RU" sz="1200" dirty="0">
                <a:solidFill>
                  <a:schemeClr val="tx1"/>
                </a:solidFill>
              </a:rPr>
              <a:t>целей осуществления закупок отдельных видов промышленных товаров, включенных в перечень, </a:t>
            </a:r>
            <a:r>
              <a:rPr lang="ru-RU" sz="1200" b="1" dirty="0">
                <a:solidFill>
                  <a:schemeClr val="tx1"/>
                </a:solidFill>
              </a:rPr>
              <a:t>заказчик отклоняет все заявки, содержащие предложения о поставке отдельных видов промышленных товаров, происходящих из иностранных государств </a:t>
            </a:r>
            <a:r>
              <a:rPr lang="ru-RU" sz="1200" dirty="0">
                <a:solidFill>
                  <a:schemeClr val="tx1"/>
                </a:solidFill>
              </a:rPr>
              <a:t>(за исключением государств - членов Евразийского экономического союза) (далее - заявки), при условии, что на участие в закупке </a:t>
            </a:r>
            <a:r>
              <a:rPr lang="ru-RU" sz="1200" b="1" dirty="0">
                <a:solidFill>
                  <a:schemeClr val="tx1"/>
                </a:solidFill>
              </a:rPr>
              <a:t>подано не менее 2 заявок, удовлетворяющих требованиям извещения об осуществлении </a:t>
            </a:r>
            <a:r>
              <a:rPr lang="ru-RU" sz="1200" b="1" dirty="0" smtClean="0">
                <a:solidFill>
                  <a:schemeClr val="tx1"/>
                </a:solidFill>
              </a:rPr>
              <a:t>закупки</a:t>
            </a:r>
            <a:r>
              <a:rPr lang="ru-RU" sz="1200" dirty="0" smtClean="0">
                <a:solidFill>
                  <a:schemeClr val="tx1"/>
                </a:solidFill>
              </a:rPr>
              <a:t>, </a:t>
            </a:r>
            <a:r>
              <a:rPr lang="ru-RU" sz="1200" dirty="0">
                <a:solidFill>
                  <a:schemeClr val="tx1"/>
                </a:solidFill>
              </a:rPr>
              <a:t>которые одновременно:</a:t>
            </a:r>
          </a:p>
          <a:p>
            <a:pPr marL="114300" indent="0">
              <a:buNone/>
            </a:pPr>
            <a:r>
              <a:rPr lang="ru-RU" sz="1200" dirty="0">
                <a:solidFill>
                  <a:schemeClr val="tx1"/>
                </a:solidFill>
              </a:rPr>
              <a:t>а) содержат </a:t>
            </a:r>
            <a:r>
              <a:rPr lang="ru-RU" sz="1200" b="1" dirty="0">
                <a:solidFill>
                  <a:schemeClr val="tx1"/>
                </a:solidFill>
              </a:rPr>
              <a:t>предложения о поставке отдельных видов промышленных товаров, страной происхождения которых являются только государства - члены Евразийского экономического союза</a:t>
            </a:r>
            <a:r>
              <a:rPr lang="ru-RU" sz="1200" dirty="0">
                <a:solidFill>
                  <a:schemeClr val="tx1"/>
                </a:solidFill>
              </a:rPr>
              <a:t>;</a:t>
            </a:r>
          </a:p>
          <a:p>
            <a:pPr marL="114300" indent="0">
              <a:buNone/>
            </a:pPr>
            <a:r>
              <a:rPr lang="ru-RU" sz="1200" dirty="0">
                <a:solidFill>
                  <a:schemeClr val="tx1"/>
                </a:solidFill>
              </a:rPr>
              <a:t>б) </a:t>
            </a:r>
            <a:r>
              <a:rPr lang="ru-RU" sz="1200" b="1" dirty="0">
                <a:solidFill>
                  <a:schemeClr val="tx1"/>
                </a:solidFill>
              </a:rPr>
              <a:t>не содержат предложений о поставке одного и того же вида промышленного товара одного производителя либо производителей, входящих в одну группу лиц</a:t>
            </a:r>
            <a:r>
              <a:rPr lang="ru-RU" sz="1200" dirty="0">
                <a:solidFill>
                  <a:schemeClr val="tx1"/>
                </a:solidFill>
              </a:rPr>
              <a:t>, соответствующую признакам, предусмотренным статьей 9 Федерального закона "О защите конкуренции", при сопоставлении заявок.</a:t>
            </a:r>
          </a:p>
          <a:p>
            <a:pPr marL="114300" indent="0">
              <a:buNone/>
            </a:pPr>
            <a:endParaRPr lang="ru-RU" sz="1200" dirty="0" smtClean="0">
              <a:solidFill>
                <a:schemeClr val="tx1"/>
              </a:solidFill>
            </a:endParaRPr>
          </a:p>
          <a:p>
            <a:pPr marL="114300" indent="0">
              <a:buNone/>
            </a:pPr>
            <a:r>
              <a:rPr lang="ru-RU" sz="1200" dirty="0">
                <a:solidFill>
                  <a:schemeClr val="tx1"/>
                </a:solidFill>
              </a:rPr>
              <a:t>В случае </a:t>
            </a:r>
            <a:r>
              <a:rPr lang="ru-RU" sz="1200" b="1" dirty="0">
                <a:solidFill>
                  <a:schemeClr val="tx1"/>
                </a:solidFill>
              </a:rPr>
              <a:t>если заявка не отклоняется</a:t>
            </a:r>
            <a:r>
              <a:rPr lang="ru-RU" sz="1200" dirty="0">
                <a:solidFill>
                  <a:schemeClr val="tx1"/>
                </a:solidFill>
              </a:rPr>
              <a:t> в соответствии с ограничениями, установленными настоящим постановлением, </a:t>
            </a:r>
            <a:r>
              <a:rPr lang="ru-RU" sz="1200" b="1" dirty="0">
                <a:solidFill>
                  <a:schemeClr val="tx1"/>
                </a:solidFill>
              </a:rPr>
              <a:t>применяются условия допуска </a:t>
            </a:r>
            <a:r>
              <a:rPr lang="ru-RU" sz="1200" dirty="0">
                <a:solidFill>
                  <a:schemeClr val="tx1"/>
                </a:solidFill>
              </a:rPr>
              <a:t>для целей осуществления закупок товаров, происходящих из иностранного государства или группы иностранных государств (Приказ Минфина России от 04.06.2018 N </a:t>
            </a:r>
            <a:r>
              <a:rPr lang="ru-RU" sz="1200" dirty="0" smtClean="0">
                <a:solidFill>
                  <a:schemeClr val="tx1"/>
                </a:solidFill>
              </a:rPr>
              <a:t>126н).</a:t>
            </a:r>
          </a:p>
          <a:p>
            <a:pPr marL="114300" indent="0">
              <a:buNone/>
            </a:pPr>
            <a:endParaRPr lang="ru-RU" sz="1200" dirty="0">
              <a:solidFill>
                <a:schemeClr val="tx1"/>
              </a:solidFill>
            </a:endParaRPr>
          </a:p>
          <a:p>
            <a:pPr marL="114300" indent="0">
              <a:buNone/>
            </a:pPr>
            <a:r>
              <a:rPr lang="ru-RU" sz="1200" dirty="0" smtClean="0">
                <a:solidFill>
                  <a:schemeClr val="tx1"/>
                </a:solidFill>
              </a:rPr>
              <a:t>Ограничения </a:t>
            </a:r>
            <a:r>
              <a:rPr lang="ru-RU" sz="1200" dirty="0">
                <a:solidFill>
                  <a:schemeClr val="tx1"/>
                </a:solidFill>
              </a:rPr>
              <a:t>допуска для целей осуществления закупок для обеспечения государственных и муниципальных нужд </a:t>
            </a:r>
            <a:r>
              <a:rPr lang="ru-RU" sz="1200" b="1" dirty="0">
                <a:solidFill>
                  <a:schemeClr val="tx1"/>
                </a:solidFill>
              </a:rPr>
              <a:t>не применяются к товарам, происходящим из Донецкой Народной Республики, Луганской Народной Республики</a:t>
            </a:r>
            <a:r>
              <a:rPr lang="ru-RU" sz="1200" b="1" dirty="0" smtClean="0">
                <a:solidFill>
                  <a:schemeClr val="tx1"/>
                </a:solidFill>
              </a:rPr>
              <a:t>.</a:t>
            </a:r>
          </a:p>
          <a:p>
            <a:pPr marL="114300" indent="0">
              <a:buNone/>
            </a:pPr>
            <a:endParaRPr lang="ru-RU" sz="1200" b="1" dirty="0">
              <a:solidFill>
                <a:schemeClr val="tx1"/>
              </a:solidFill>
            </a:endParaRPr>
          </a:p>
          <a:p>
            <a:pPr marL="114300" indent="0">
              <a:buNone/>
            </a:pPr>
            <a:r>
              <a:rPr lang="ru-RU" sz="1200" dirty="0">
                <a:solidFill>
                  <a:schemeClr val="tx1"/>
                </a:solidFill>
              </a:rPr>
              <a:t>Ограничения, установленные </a:t>
            </a:r>
            <a:r>
              <a:rPr lang="ru-RU" sz="1200" dirty="0" smtClean="0">
                <a:solidFill>
                  <a:schemeClr val="tx1"/>
                </a:solidFill>
              </a:rPr>
              <a:t>постановлением</a:t>
            </a:r>
            <a:r>
              <a:rPr lang="ru-RU" sz="1200" dirty="0">
                <a:solidFill>
                  <a:schemeClr val="tx1"/>
                </a:solidFill>
              </a:rPr>
              <a:t>, </a:t>
            </a:r>
            <a:r>
              <a:rPr lang="ru-RU" sz="1200" b="1" dirty="0">
                <a:solidFill>
                  <a:schemeClr val="tx1"/>
                </a:solidFill>
              </a:rPr>
              <a:t>распространяются на товары, включенные в перечень, в том числе поставляемые заказчику при выполнении закупаемых работ, оказании закупаемых услуг</a:t>
            </a:r>
            <a:r>
              <a:rPr lang="ru-RU" sz="1200" dirty="0">
                <a:solidFill>
                  <a:schemeClr val="tx1"/>
                </a:solidFill>
              </a:rPr>
              <a:t>.</a:t>
            </a:r>
          </a:p>
          <a:p>
            <a:pPr marL="114300" indent="0">
              <a:buNone/>
            </a:pPr>
            <a:endParaRPr lang="ru-RU" sz="1200" b="1" dirty="0">
              <a:solidFill>
                <a:schemeClr val="tx1"/>
              </a:solidFill>
            </a:endParaRPr>
          </a:p>
          <a:p>
            <a:pPr marL="114300" indent="0">
              <a:buNone/>
            </a:pPr>
            <a:endParaRPr lang="ru-RU" sz="1200" dirty="0">
              <a:solidFill>
                <a:schemeClr val="tx1"/>
              </a:solidFill>
            </a:endParaRPr>
          </a:p>
          <a:p>
            <a:pPr marL="114300" indent="0">
              <a:buNone/>
            </a:pPr>
            <a:endParaRPr lang="ru-RU" sz="1200" dirty="0">
              <a:solidFill>
                <a:schemeClr val="tx1"/>
              </a:solidFill>
            </a:endParaRPr>
          </a:p>
          <a:p>
            <a:pPr marL="114300" indent="0">
              <a:buNone/>
            </a:pPr>
            <a:endParaRPr lang="ru-RU" sz="1200" dirty="0" smtClean="0">
              <a:solidFill>
                <a:schemeClr val="tx1"/>
              </a:solidFill>
            </a:endParaRPr>
          </a:p>
        </p:txBody>
      </p:sp>
    </p:spTree>
    <p:extLst>
      <p:ext uri="{BB962C8B-B14F-4D97-AF65-F5344CB8AC3E}">
        <p14:creationId xmlns:p14="http://schemas.microsoft.com/office/powerpoint/2010/main" val="38125982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Ограничения ДОПУСКА</a:t>
            </a:r>
            <a:r>
              <a:rPr lang="ru-RU" sz="2800" b="1" dirty="0"/>
              <a:t>. Постановление Правительства РФ от 30.04.2020 N 617 </a:t>
            </a:r>
          </a:p>
        </p:txBody>
      </p:sp>
      <p:sp>
        <p:nvSpPr>
          <p:cNvPr id="3" name="Объект 2"/>
          <p:cNvSpPr>
            <a:spLocks noGrp="1"/>
          </p:cNvSpPr>
          <p:nvPr>
            <p:ph idx="1"/>
          </p:nvPr>
        </p:nvSpPr>
        <p:spPr>
          <a:xfrm>
            <a:off x="457200" y="1556792"/>
            <a:ext cx="8507288" cy="5184576"/>
          </a:xfrm>
        </p:spPr>
        <p:txBody>
          <a:bodyPr>
            <a:noAutofit/>
          </a:bodyPr>
          <a:lstStyle/>
          <a:p>
            <a:pPr marL="114300" indent="0">
              <a:buNone/>
            </a:pPr>
            <a:endParaRPr lang="ru-RU" sz="1200" dirty="0" smtClean="0">
              <a:solidFill>
                <a:schemeClr val="tx1"/>
              </a:solidFill>
            </a:endParaRPr>
          </a:p>
          <a:p>
            <a:pPr marL="114300" indent="0">
              <a:buNone/>
            </a:pPr>
            <a:endParaRPr lang="ru-RU" sz="1200" dirty="0" smtClean="0">
              <a:solidFill>
                <a:schemeClr val="tx1"/>
              </a:solidFill>
            </a:endParaRPr>
          </a:p>
          <a:p>
            <a:pPr marL="114300" indent="0">
              <a:buNone/>
            </a:pPr>
            <a:r>
              <a:rPr lang="ru-RU" sz="1400" b="1" dirty="0" smtClean="0">
                <a:solidFill>
                  <a:schemeClr val="tx1"/>
                </a:solidFill>
              </a:rPr>
              <a:t>Ограничения</a:t>
            </a:r>
            <a:r>
              <a:rPr lang="ru-RU" sz="1400" b="1" dirty="0">
                <a:solidFill>
                  <a:schemeClr val="tx1"/>
                </a:solidFill>
              </a:rPr>
              <a:t>, установленные </a:t>
            </a:r>
            <a:r>
              <a:rPr lang="ru-RU" sz="1400" b="1" dirty="0" smtClean="0">
                <a:solidFill>
                  <a:schemeClr val="tx1"/>
                </a:solidFill>
              </a:rPr>
              <a:t>постановлением №617, </a:t>
            </a:r>
            <a:r>
              <a:rPr lang="ru-RU" sz="1400" b="1" dirty="0">
                <a:solidFill>
                  <a:schemeClr val="tx1"/>
                </a:solidFill>
              </a:rPr>
              <a:t>не применяются в следующих случаях:</a:t>
            </a:r>
          </a:p>
          <a:p>
            <a:pPr marL="114300" indent="0">
              <a:buNone/>
            </a:pPr>
            <a:endParaRPr lang="ru-RU" sz="1400" dirty="0" smtClean="0">
              <a:solidFill>
                <a:schemeClr val="tx1"/>
              </a:solidFill>
            </a:endParaRPr>
          </a:p>
          <a:p>
            <a:pPr marL="114300" indent="0">
              <a:buNone/>
            </a:pPr>
            <a:r>
              <a:rPr lang="ru-RU" sz="1400" dirty="0" smtClean="0">
                <a:solidFill>
                  <a:schemeClr val="tx1"/>
                </a:solidFill>
              </a:rPr>
              <a:t>- необходимость </a:t>
            </a:r>
            <a:r>
              <a:rPr lang="ru-RU" sz="1400" b="1" dirty="0">
                <a:solidFill>
                  <a:schemeClr val="tx1"/>
                </a:solidFill>
              </a:rPr>
              <a:t>обеспечения взаимодействия товаров с товарами, используемыми заказчиком, ввиду их несовместимости с товарами, имеющими другие товарные знаки;</a:t>
            </a:r>
          </a:p>
          <a:p>
            <a:pPr marL="114300" indent="0">
              <a:buNone/>
            </a:pPr>
            <a:endParaRPr lang="ru-RU" sz="1400" dirty="0" smtClean="0">
              <a:solidFill>
                <a:schemeClr val="tx1"/>
              </a:solidFill>
            </a:endParaRPr>
          </a:p>
          <a:p>
            <a:pPr marL="114300" indent="0">
              <a:buNone/>
            </a:pPr>
            <a:r>
              <a:rPr lang="ru-RU" sz="1400" dirty="0" smtClean="0">
                <a:solidFill>
                  <a:schemeClr val="tx1"/>
                </a:solidFill>
              </a:rPr>
              <a:t>- </a:t>
            </a:r>
            <a:r>
              <a:rPr lang="ru-RU" sz="1400" dirty="0">
                <a:solidFill>
                  <a:schemeClr val="tx1"/>
                </a:solidFill>
              </a:rPr>
              <a:t>закупка </a:t>
            </a:r>
            <a:r>
              <a:rPr lang="ru-RU" sz="1400" b="1" dirty="0">
                <a:solidFill>
                  <a:schemeClr val="tx1"/>
                </a:solidFill>
              </a:rPr>
              <a:t>запасных частей и расходных материалов к машинам и оборудованию, используемым заказчиком в соответствии с технической документацией на указанные машины и оборудование;</a:t>
            </a:r>
          </a:p>
          <a:p>
            <a:pPr marL="114300" indent="0">
              <a:buNone/>
            </a:pPr>
            <a:endParaRPr lang="ru-RU" sz="1400" dirty="0">
              <a:solidFill>
                <a:schemeClr val="tx1"/>
              </a:solidFill>
            </a:endParaRPr>
          </a:p>
          <a:p>
            <a:pPr marL="114300" indent="0">
              <a:buNone/>
            </a:pPr>
            <a:r>
              <a:rPr lang="ru-RU" sz="1400" dirty="0" smtClean="0">
                <a:solidFill>
                  <a:schemeClr val="tx1"/>
                </a:solidFill>
              </a:rPr>
              <a:t>- </a:t>
            </a:r>
            <a:r>
              <a:rPr lang="ru-RU" sz="1400" b="1" dirty="0" smtClean="0">
                <a:solidFill>
                  <a:schemeClr val="tx1"/>
                </a:solidFill>
              </a:rPr>
              <a:t>в </a:t>
            </a:r>
            <a:r>
              <a:rPr lang="ru-RU" sz="1400" b="1" dirty="0">
                <a:solidFill>
                  <a:schemeClr val="tx1"/>
                </a:solidFill>
              </a:rPr>
              <a:t>отношении отдельных видов промышленных товаров, работ, услуг, по которым установлены отдельные запреты в соответствии со статьей 14</a:t>
            </a:r>
            <a:r>
              <a:rPr lang="ru-RU" sz="1400" dirty="0">
                <a:solidFill>
                  <a:schemeClr val="tx1"/>
                </a:solidFill>
              </a:rPr>
              <a:t> Федерального закона "О контрактной системе в сфере закупок товаров, работ, услуг для обеспечения государственных и муниципальных нужд".</a:t>
            </a:r>
          </a:p>
          <a:p>
            <a:pPr marL="114300" indent="0">
              <a:buNone/>
            </a:pPr>
            <a:endParaRPr lang="ru-RU" sz="1400" b="1" dirty="0" smtClean="0">
              <a:solidFill>
                <a:schemeClr val="tx1"/>
              </a:solidFill>
            </a:endParaRPr>
          </a:p>
          <a:p>
            <a:pPr marL="114300" indent="0">
              <a:buNone/>
            </a:pPr>
            <a:endParaRPr lang="ru-RU" sz="1400" b="1" dirty="0">
              <a:solidFill>
                <a:schemeClr val="tx1"/>
              </a:solidFill>
            </a:endParaRPr>
          </a:p>
          <a:p>
            <a:pPr marL="114300" indent="0">
              <a:buNone/>
            </a:pPr>
            <a:endParaRPr lang="ru-RU" sz="1400" dirty="0" smtClean="0">
              <a:solidFill>
                <a:schemeClr val="tx1"/>
              </a:solidFill>
            </a:endParaRPr>
          </a:p>
        </p:txBody>
      </p:sp>
    </p:spTree>
    <p:extLst>
      <p:ext uri="{BB962C8B-B14F-4D97-AF65-F5344CB8AC3E}">
        <p14:creationId xmlns:p14="http://schemas.microsoft.com/office/powerpoint/2010/main" val="40977115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556792"/>
            <a:ext cx="8507288" cy="5184576"/>
          </a:xfrm>
        </p:spPr>
        <p:txBody>
          <a:bodyPr>
            <a:noAutofit/>
          </a:bodyPr>
          <a:lstStyle/>
          <a:p>
            <a:pPr marL="114300" indent="0">
              <a:buNone/>
            </a:pPr>
            <a:endParaRPr lang="ru-RU" sz="1200" dirty="0" smtClean="0">
              <a:solidFill>
                <a:schemeClr val="tx1"/>
              </a:solidFill>
            </a:endParaRPr>
          </a:p>
          <a:p>
            <a:pPr marL="114300" indent="0">
              <a:buNone/>
            </a:pPr>
            <a:endParaRPr lang="ru-RU" sz="1200" b="1" dirty="0">
              <a:solidFill>
                <a:schemeClr val="tx1"/>
              </a:solidFill>
            </a:endParaRPr>
          </a:p>
          <a:p>
            <a:pPr marL="114300" indent="0">
              <a:buNone/>
            </a:pPr>
            <a:endParaRPr lang="ru-RU" sz="1200" dirty="0">
              <a:solidFill>
                <a:schemeClr val="tx1"/>
              </a:solidFill>
            </a:endParaRPr>
          </a:p>
          <a:p>
            <a:pPr marL="114300" indent="0">
              <a:buNone/>
            </a:pPr>
            <a:endParaRPr lang="ru-RU" sz="1200" dirty="0">
              <a:solidFill>
                <a:schemeClr val="tx1"/>
              </a:solidFill>
            </a:endParaRPr>
          </a:p>
          <a:p>
            <a:pPr marL="114300" indent="0">
              <a:buNone/>
            </a:pPr>
            <a:endParaRPr lang="ru-RU" sz="1200" dirty="0" smtClean="0">
              <a:solidFill>
                <a:schemeClr val="tx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790236323"/>
              </p:ext>
            </p:extLst>
          </p:nvPr>
        </p:nvGraphicFramePr>
        <p:xfrm>
          <a:off x="251520" y="260648"/>
          <a:ext cx="8640960" cy="5636261"/>
        </p:xfrm>
        <a:graphic>
          <a:graphicData uri="http://schemas.openxmlformats.org/drawingml/2006/table">
            <a:tbl>
              <a:tblPr firstRow="1" firstCol="1" bandRow="1">
                <a:tableStyleId>{5C22544A-7EE6-4342-B048-85BDC9FD1C3A}</a:tableStyleId>
              </a:tblPr>
              <a:tblGrid>
                <a:gridCol w="2915197"/>
                <a:gridCol w="5725763"/>
              </a:tblGrid>
              <a:tr h="650273">
                <a:tc gridSpan="2">
                  <a:txBody>
                    <a:bodyPr/>
                    <a:lstStyle/>
                    <a:p>
                      <a:pPr algn="ctr">
                        <a:lnSpc>
                          <a:spcPct val="115000"/>
                        </a:lnSpc>
                        <a:spcAft>
                          <a:spcPts val="1000"/>
                        </a:spcAft>
                      </a:pPr>
                      <a:r>
                        <a:rPr lang="ru-RU" sz="1050" dirty="0">
                          <a:effectLst/>
                        </a:rPr>
                        <a:t>Чем подтверждается соответствие требованиям ПП 617? </a:t>
                      </a:r>
                    </a:p>
                    <a:p>
                      <a:pPr algn="ctr">
                        <a:lnSpc>
                          <a:spcPct val="115000"/>
                        </a:lnSpc>
                        <a:spcAft>
                          <a:spcPts val="1000"/>
                        </a:spcAft>
                      </a:pPr>
                      <a:r>
                        <a:rPr lang="ru-RU" sz="1050" dirty="0">
                          <a:effectLst/>
                        </a:rPr>
                        <a:t>Участник закупки указывает (декларирует) в составе заявки на участие в закупке</a:t>
                      </a:r>
                      <a:endParaRPr lang="ru-RU" sz="1050" dirty="0">
                        <a:effectLst/>
                        <a:latin typeface="Calibri"/>
                        <a:ea typeface="Calibri"/>
                        <a:cs typeface="Times New Roman"/>
                      </a:endParaRPr>
                    </a:p>
                  </a:txBody>
                  <a:tcPr marL="37558" marR="37558" marT="7935" marB="0"/>
                </a:tc>
                <a:tc hMerge="1">
                  <a:txBody>
                    <a:bodyPr/>
                    <a:lstStyle/>
                    <a:p>
                      <a:endParaRPr lang="ru-RU"/>
                    </a:p>
                  </a:txBody>
                  <a:tcPr/>
                </a:tc>
              </a:tr>
              <a:tr h="1293943">
                <a:tc>
                  <a:txBody>
                    <a:bodyPr/>
                    <a:lstStyle/>
                    <a:p>
                      <a:pPr>
                        <a:lnSpc>
                          <a:spcPct val="115000"/>
                        </a:lnSpc>
                        <a:spcAft>
                          <a:spcPts val="1000"/>
                        </a:spcAft>
                      </a:pPr>
                      <a:r>
                        <a:rPr lang="ru-RU" sz="1050" baseline="0" dirty="0">
                          <a:solidFill>
                            <a:schemeClr val="tx1"/>
                          </a:solidFill>
                          <a:effectLst/>
                        </a:rPr>
                        <a:t>Товар российского происхождения</a:t>
                      </a:r>
                      <a:endParaRPr lang="ru-RU" sz="1050" baseline="0" dirty="0">
                        <a:solidFill>
                          <a:schemeClr val="tx1"/>
                        </a:solidFill>
                        <a:effectLst/>
                        <a:latin typeface="Calibri"/>
                        <a:ea typeface="Calibri"/>
                        <a:cs typeface="Times New Roman"/>
                      </a:endParaRPr>
                    </a:p>
                  </a:txBody>
                  <a:tcPr marL="37558" marR="37558" marT="7935" marB="0"/>
                </a:tc>
                <a:tc>
                  <a:txBody>
                    <a:bodyPr/>
                    <a:lstStyle/>
                    <a:p>
                      <a:pPr>
                        <a:lnSpc>
                          <a:spcPct val="115000"/>
                        </a:lnSpc>
                        <a:spcAft>
                          <a:spcPts val="1000"/>
                        </a:spcAft>
                      </a:pPr>
                      <a:r>
                        <a:rPr lang="ru-RU" sz="1050" dirty="0">
                          <a:effectLst/>
                        </a:rPr>
                        <a:t>Номером </a:t>
                      </a:r>
                      <a:r>
                        <a:rPr lang="ru-RU" sz="1050" b="1" dirty="0">
                          <a:effectLst/>
                        </a:rPr>
                        <a:t>реестровой записи из реестра российской промышленной</a:t>
                      </a:r>
                      <a:r>
                        <a:rPr lang="ru-RU" sz="1050" b="0" dirty="0">
                          <a:effectLst/>
                        </a:rPr>
                        <a:t> продукции </a:t>
                      </a:r>
                      <a:r>
                        <a:rPr lang="ru-RU" sz="1050" dirty="0">
                          <a:effectLst/>
                        </a:rPr>
                        <a:t>(</a:t>
                      </a:r>
                      <a:r>
                        <a:rPr lang="ru-RU" sz="1050" dirty="0">
                          <a:solidFill>
                            <a:srgbClr val="00B0F0"/>
                          </a:solidFill>
                          <a:effectLst/>
                        </a:rPr>
                        <a:t>ссылка: https://gisp.gov.ru/pp719v2/pub/prod</a:t>
                      </a:r>
                      <a:r>
                        <a:rPr lang="ru-RU" sz="1050" dirty="0">
                          <a:effectLst/>
                        </a:rPr>
                        <a:t>/), а также для продукции, в отношении которой установлены требования о совокупном количестве баллов за выполнение (освоение) на территории Российской Федерации соответствующих операций (условий) информацией  о совокупном количестве баллов за выполнение технологических операций (условий) на территории Российской </a:t>
                      </a:r>
                      <a:r>
                        <a:rPr lang="ru-RU" sz="1050" dirty="0" smtClean="0">
                          <a:effectLst/>
                        </a:rPr>
                        <a:t>Федерации</a:t>
                      </a:r>
                      <a:endParaRPr lang="ru-RU" sz="1050" dirty="0">
                        <a:effectLst/>
                      </a:endParaRPr>
                    </a:p>
                  </a:txBody>
                  <a:tcPr marL="37558" marR="37558" marT="7935" marB="0"/>
                </a:tc>
              </a:tr>
              <a:tr h="1368152">
                <a:tc>
                  <a:txBody>
                    <a:bodyPr/>
                    <a:lstStyle/>
                    <a:p>
                      <a:pPr>
                        <a:lnSpc>
                          <a:spcPct val="115000"/>
                        </a:lnSpc>
                        <a:spcAft>
                          <a:spcPts val="1000"/>
                        </a:spcAft>
                      </a:pPr>
                      <a:r>
                        <a:rPr lang="ru-RU" sz="1050" baseline="0" dirty="0">
                          <a:solidFill>
                            <a:schemeClr val="tx1"/>
                          </a:solidFill>
                          <a:effectLst/>
                        </a:rPr>
                        <a:t>Товар, страной происхождения которого является государство – член Евразийского экономического союза, за исключением Российской Федерации</a:t>
                      </a:r>
                      <a:endParaRPr lang="ru-RU" sz="1050" baseline="0" dirty="0">
                        <a:solidFill>
                          <a:schemeClr val="tx1"/>
                        </a:solidFill>
                        <a:effectLst/>
                        <a:latin typeface="Calibri"/>
                        <a:ea typeface="Calibri"/>
                        <a:cs typeface="Times New Roman"/>
                      </a:endParaRPr>
                    </a:p>
                  </a:txBody>
                  <a:tcPr marL="37558" marR="37558" marT="7935" marB="0"/>
                </a:tc>
                <a:tc>
                  <a:txBody>
                    <a:bodyPr/>
                    <a:lstStyle/>
                    <a:p>
                      <a:pPr>
                        <a:lnSpc>
                          <a:spcPct val="115000"/>
                        </a:lnSpc>
                        <a:spcAft>
                          <a:spcPts val="1000"/>
                        </a:spcAft>
                      </a:pPr>
                      <a:r>
                        <a:rPr lang="ru-RU" sz="1050" dirty="0">
                          <a:effectLst/>
                        </a:rPr>
                        <a:t>Номером </a:t>
                      </a:r>
                      <a:r>
                        <a:rPr lang="ru-RU" sz="1050" b="1" dirty="0">
                          <a:effectLst/>
                        </a:rPr>
                        <a:t>реестровой записи  из евразийского реестра промышленных товаров </a:t>
                      </a:r>
                      <a:r>
                        <a:rPr lang="ru-RU" sz="1050" dirty="0">
                          <a:effectLst/>
                        </a:rPr>
                        <a:t>(</a:t>
                      </a:r>
                      <a:r>
                        <a:rPr lang="ru-RU" sz="1050" dirty="0">
                          <a:solidFill>
                            <a:srgbClr val="00B0F0"/>
                          </a:solidFill>
                          <a:effectLst/>
                        </a:rPr>
                        <a:t>ссылка: https://erpt.eecommission.org/Goods</a:t>
                      </a:r>
                      <a:r>
                        <a:rPr lang="ru-RU" sz="1050" dirty="0">
                          <a:effectLst/>
                        </a:rPr>
                        <a:t>), а также для продукции, в отношении которой установлены требования о совокупном количестве баллов за выполнение (освоение) на территории Евразийского экономического союза соответствующих операций (условий) информацией о совокупном количестве баллов за выполнение технологических операций (условий) на территории государства - члена Евразийского экономического союза</a:t>
                      </a:r>
                      <a:endParaRPr lang="ru-RU" sz="1050" dirty="0">
                        <a:effectLst/>
                        <a:latin typeface="Calibri"/>
                        <a:ea typeface="Calibri"/>
                        <a:cs typeface="Times New Roman"/>
                      </a:endParaRPr>
                    </a:p>
                  </a:txBody>
                  <a:tcPr marL="37558" marR="37558" marT="7935" marB="0"/>
                </a:tc>
              </a:tr>
              <a:tr h="1639729">
                <a:tc>
                  <a:txBody>
                    <a:bodyPr/>
                    <a:lstStyle/>
                    <a:p>
                      <a:pPr>
                        <a:lnSpc>
                          <a:spcPct val="115000"/>
                        </a:lnSpc>
                        <a:spcAft>
                          <a:spcPts val="1000"/>
                        </a:spcAft>
                      </a:pPr>
                      <a:r>
                        <a:rPr lang="ru-RU" sz="1050" baseline="0" dirty="0">
                          <a:solidFill>
                            <a:schemeClr val="tx1"/>
                          </a:solidFill>
                          <a:effectLst/>
                        </a:rPr>
                        <a:t>Товар, страной происхождения которого является государство – член Евразийского экономического союза (в том числе РФ) </a:t>
                      </a:r>
                    </a:p>
                    <a:p>
                      <a:pPr>
                        <a:lnSpc>
                          <a:spcPct val="115000"/>
                        </a:lnSpc>
                        <a:spcAft>
                          <a:spcPts val="1000"/>
                        </a:spcAft>
                      </a:pPr>
                      <a:r>
                        <a:rPr lang="ru-RU" sz="1050" u="sng" baseline="0" dirty="0">
                          <a:solidFill>
                            <a:schemeClr val="tx1"/>
                          </a:solidFill>
                          <a:effectLst/>
                        </a:rPr>
                        <a:t>в случае отсутствия сведений о товаре в реестре российской промышленной продукции и евразийском реестре промышленных товаров</a:t>
                      </a:r>
                      <a:endParaRPr lang="ru-RU" sz="1050" u="sng" baseline="0" dirty="0">
                        <a:solidFill>
                          <a:schemeClr val="tx1"/>
                        </a:solidFill>
                        <a:effectLst/>
                        <a:latin typeface="Calibri"/>
                        <a:ea typeface="Calibri"/>
                        <a:cs typeface="Times New Roman"/>
                      </a:endParaRPr>
                    </a:p>
                  </a:txBody>
                  <a:tcPr marL="37558" marR="37558" marT="7935" marB="0"/>
                </a:tc>
                <a:tc>
                  <a:txBody>
                    <a:bodyPr/>
                    <a:lstStyle/>
                    <a:p>
                      <a:pPr>
                        <a:lnSpc>
                          <a:spcPct val="115000"/>
                        </a:lnSpc>
                        <a:spcAft>
                          <a:spcPts val="1000"/>
                        </a:spcAft>
                      </a:pPr>
                      <a:r>
                        <a:rPr lang="ru-RU" sz="1050" dirty="0">
                          <a:effectLst/>
                        </a:rPr>
                        <a:t>Регистрационным </a:t>
                      </a:r>
                      <a:r>
                        <a:rPr lang="ru-RU" sz="1050" b="1" dirty="0">
                          <a:effectLst/>
                        </a:rPr>
                        <a:t>номером сертификата о происхождении отдельного вида промышленного товара</a:t>
                      </a:r>
                      <a:r>
                        <a:rPr lang="ru-RU" sz="1050" dirty="0">
                          <a:effectLst/>
                        </a:rPr>
                        <a:t>, выдаваемого уполномоченным органом (организацией) государства - члена Евразийского экономического союза (сертификата СТ-1) </a:t>
                      </a:r>
                      <a:endParaRPr lang="ru-RU" sz="1050" dirty="0">
                        <a:effectLst/>
                        <a:latin typeface="Calibri"/>
                        <a:ea typeface="Calibri"/>
                        <a:cs typeface="Times New Roman"/>
                      </a:endParaRPr>
                    </a:p>
                  </a:txBody>
                  <a:tcPr marL="37558" marR="37558" marT="7935" marB="0"/>
                </a:tc>
              </a:tr>
              <a:tr h="682011">
                <a:tc>
                  <a:txBody>
                    <a:bodyPr/>
                    <a:lstStyle/>
                    <a:p>
                      <a:pPr>
                        <a:lnSpc>
                          <a:spcPct val="115000"/>
                        </a:lnSpc>
                        <a:spcAft>
                          <a:spcPts val="1000"/>
                        </a:spcAft>
                      </a:pPr>
                      <a:r>
                        <a:rPr lang="ru-RU" sz="1050" baseline="0" dirty="0">
                          <a:solidFill>
                            <a:schemeClr val="tx1"/>
                          </a:solidFill>
                          <a:effectLst/>
                        </a:rPr>
                        <a:t>Товар, страной происхождения которого является ДНР, ЛНР</a:t>
                      </a:r>
                      <a:endParaRPr lang="ru-RU" sz="1050" baseline="0" dirty="0">
                        <a:solidFill>
                          <a:schemeClr val="tx1"/>
                        </a:solidFill>
                        <a:effectLst/>
                        <a:latin typeface="Calibri"/>
                        <a:ea typeface="Calibri"/>
                        <a:cs typeface="Times New Roman"/>
                      </a:endParaRPr>
                    </a:p>
                  </a:txBody>
                  <a:tcPr marL="37558" marR="37558" marT="7935" marB="0"/>
                </a:tc>
                <a:tc>
                  <a:txBody>
                    <a:bodyPr/>
                    <a:lstStyle/>
                    <a:p>
                      <a:pPr>
                        <a:lnSpc>
                          <a:spcPct val="115000"/>
                        </a:lnSpc>
                        <a:spcAft>
                          <a:spcPts val="1000"/>
                        </a:spcAft>
                      </a:pPr>
                      <a:r>
                        <a:rPr lang="ru-RU" sz="1050" dirty="0">
                          <a:effectLst/>
                        </a:rPr>
                        <a:t>Регистрационным номером сертификата о происхождении отдельного вида промышленного товара, выдаваемого уполномоченными органами (организациями) ДНР, ЛНР (сертификат о происхождении товара из ДНР, ЛНР)</a:t>
                      </a:r>
                      <a:endParaRPr lang="ru-RU" sz="1050" dirty="0">
                        <a:effectLst/>
                        <a:latin typeface="Calibri"/>
                        <a:ea typeface="Calibri"/>
                        <a:cs typeface="Times New Roman"/>
                      </a:endParaRPr>
                    </a:p>
                  </a:txBody>
                  <a:tcPr marL="37558" marR="37558" marT="7935" marB="0"/>
                </a:tc>
              </a:tr>
            </a:tbl>
          </a:graphicData>
        </a:graphic>
      </p:graphicFrame>
    </p:spTree>
    <p:extLst>
      <p:ext uri="{BB962C8B-B14F-4D97-AF65-F5344CB8AC3E}">
        <p14:creationId xmlns:p14="http://schemas.microsoft.com/office/powerpoint/2010/main" val="3717295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556792"/>
            <a:ext cx="8507288" cy="5184576"/>
          </a:xfrm>
        </p:spPr>
        <p:txBody>
          <a:bodyPr>
            <a:noAutofit/>
          </a:bodyPr>
          <a:lstStyle/>
          <a:p>
            <a:pPr marL="114300" indent="0">
              <a:buNone/>
            </a:pPr>
            <a:endParaRPr lang="ru-RU" sz="1200" dirty="0" smtClean="0">
              <a:solidFill>
                <a:schemeClr val="tx1"/>
              </a:solidFill>
            </a:endParaRPr>
          </a:p>
          <a:p>
            <a:pPr marL="114300" indent="0">
              <a:buNone/>
            </a:pPr>
            <a:endParaRPr lang="ru-RU" sz="1200" b="1" dirty="0">
              <a:solidFill>
                <a:schemeClr val="tx1"/>
              </a:solidFill>
            </a:endParaRPr>
          </a:p>
          <a:p>
            <a:pPr marL="114300" indent="0">
              <a:buNone/>
            </a:pPr>
            <a:endParaRPr lang="ru-RU" sz="1200" dirty="0">
              <a:solidFill>
                <a:schemeClr val="tx1"/>
              </a:solidFill>
            </a:endParaRPr>
          </a:p>
          <a:p>
            <a:pPr marL="114300" indent="0">
              <a:buNone/>
            </a:pPr>
            <a:endParaRPr lang="ru-RU" sz="1200" dirty="0">
              <a:solidFill>
                <a:schemeClr val="tx1"/>
              </a:solidFill>
            </a:endParaRPr>
          </a:p>
          <a:p>
            <a:pPr marL="114300" indent="0">
              <a:buNone/>
            </a:pPr>
            <a:endParaRPr lang="ru-RU" sz="1200" dirty="0" smtClean="0">
              <a:solidFill>
                <a:schemeClr val="tx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197498877"/>
              </p:ext>
            </p:extLst>
          </p:nvPr>
        </p:nvGraphicFramePr>
        <p:xfrm>
          <a:off x="107504" y="63011"/>
          <a:ext cx="9001990" cy="6785236"/>
        </p:xfrm>
        <a:graphic>
          <a:graphicData uri="http://schemas.openxmlformats.org/drawingml/2006/table">
            <a:tbl>
              <a:tblPr firstRow="1" firstCol="1" bandRow="1">
                <a:tableStyleId>{5C22544A-7EE6-4342-B048-85BDC9FD1C3A}</a:tableStyleId>
              </a:tblPr>
              <a:tblGrid>
                <a:gridCol w="1585166"/>
                <a:gridCol w="1008112"/>
                <a:gridCol w="4536504"/>
                <a:gridCol w="1872208"/>
              </a:tblGrid>
              <a:tr h="745540">
                <a:tc>
                  <a:txBody>
                    <a:bodyPr/>
                    <a:lstStyle/>
                    <a:p>
                      <a:pPr algn="ctr">
                        <a:lnSpc>
                          <a:spcPct val="115000"/>
                        </a:lnSpc>
                        <a:spcAft>
                          <a:spcPts val="0"/>
                        </a:spcAft>
                      </a:pPr>
                      <a:r>
                        <a:rPr lang="ru-RU" sz="900" dirty="0">
                          <a:effectLst/>
                        </a:rPr>
                        <a:t>Происхождение товара</a:t>
                      </a:r>
                      <a:endParaRPr lang="ru-RU" sz="900" dirty="0">
                        <a:effectLst/>
                        <a:latin typeface="Calibri"/>
                        <a:ea typeface="Calibri"/>
                        <a:cs typeface="Times New Roman"/>
                      </a:endParaRPr>
                    </a:p>
                  </a:txBody>
                  <a:tcPr marL="29763" marR="29763" marT="0" marB="0"/>
                </a:tc>
                <a:tc>
                  <a:txBody>
                    <a:bodyPr/>
                    <a:lstStyle/>
                    <a:p>
                      <a:pPr algn="ctr">
                        <a:lnSpc>
                          <a:spcPct val="115000"/>
                        </a:lnSpc>
                        <a:spcAft>
                          <a:spcPts val="0"/>
                        </a:spcAft>
                      </a:pPr>
                      <a:r>
                        <a:rPr lang="ru-RU" sz="800" dirty="0">
                          <a:effectLst/>
                        </a:rPr>
                        <a:t>Соблюдение национального режима при заключении контракта</a:t>
                      </a:r>
                      <a:endParaRPr lang="ru-RU" sz="800" dirty="0">
                        <a:effectLst/>
                        <a:latin typeface="Calibri"/>
                        <a:ea typeface="Calibri"/>
                        <a:cs typeface="Times New Roman"/>
                      </a:endParaRPr>
                    </a:p>
                  </a:txBody>
                  <a:tcPr marL="29763" marR="29763" marT="0" marB="0"/>
                </a:tc>
                <a:tc gridSpan="2">
                  <a:txBody>
                    <a:bodyPr/>
                    <a:lstStyle/>
                    <a:p>
                      <a:pPr algn="ctr">
                        <a:lnSpc>
                          <a:spcPct val="115000"/>
                        </a:lnSpc>
                        <a:spcAft>
                          <a:spcPts val="0"/>
                        </a:spcAft>
                      </a:pPr>
                      <a:r>
                        <a:rPr lang="ru-RU" sz="900" dirty="0">
                          <a:effectLst/>
                        </a:rPr>
                        <a:t>Соблюдение национального режима при исполнении контракта</a:t>
                      </a:r>
                      <a:endParaRPr lang="ru-RU" sz="900" dirty="0">
                        <a:effectLst/>
                        <a:latin typeface="Calibri"/>
                        <a:ea typeface="Calibri"/>
                        <a:cs typeface="Times New Roman"/>
                      </a:endParaRPr>
                    </a:p>
                  </a:txBody>
                  <a:tcPr marL="29763" marR="29763" marT="0" marB="0"/>
                </a:tc>
                <a:tc hMerge="1">
                  <a:txBody>
                    <a:bodyPr/>
                    <a:lstStyle/>
                    <a:p>
                      <a:endParaRPr lang="ru-RU"/>
                    </a:p>
                  </a:txBody>
                  <a:tcPr/>
                </a:tc>
              </a:tr>
              <a:tr h="1334441">
                <a:tc>
                  <a:txBody>
                    <a:bodyPr/>
                    <a:lstStyle/>
                    <a:p>
                      <a:pPr>
                        <a:lnSpc>
                          <a:spcPct val="115000"/>
                        </a:lnSpc>
                        <a:spcAft>
                          <a:spcPts val="0"/>
                        </a:spcAft>
                      </a:pPr>
                      <a:r>
                        <a:rPr lang="ru-RU" sz="800" baseline="0" dirty="0">
                          <a:solidFill>
                            <a:schemeClr val="tx1"/>
                          </a:solidFill>
                          <a:effectLst/>
                        </a:rPr>
                        <a:t>Товар </a:t>
                      </a:r>
                      <a:endParaRPr lang="ru-RU" sz="800" baseline="0" dirty="0" smtClean="0">
                        <a:solidFill>
                          <a:schemeClr val="tx1"/>
                        </a:solidFill>
                        <a:effectLst/>
                      </a:endParaRPr>
                    </a:p>
                    <a:p>
                      <a:pPr>
                        <a:lnSpc>
                          <a:spcPct val="115000"/>
                        </a:lnSpc>
                        <a:spcAft>
                          <a:spcPts val="0"/>
                        </a:spcAft>
                      </a:pPr>
                      <a:r>
                        <a:rPr lang="ru-RU" sz="800" baseline="0" dirty="0" smtClean="0">
                          <a:solidFill>
                            <a:schemeClr val="tx1"/>
                          </a:solidFill>
                          <a:effectLst/>
                        </a:rPr>
                        <a:t>российского </a:t>
                      </a:r>
                      <a:r>
                        <a:rPr lang="ru-RU" sz="800" baseline="0" dirty="0">
                          <a:solidFill>
                            <a:schemeClr val="tx1"/>
                          </a:solidFill>
                          <a:effectLst/>
                        </a:rPr>
                        <a:t>происхождения</a:t>
                      </a:r>
                      <a:endParaRPr lang="ru-RU" sz="800" baseline="0" dirty="0">
                        <a:solidFill>
                          <a:schemeClr val="tx1"/>
                        </a:solidFill>
                        <a:effectLst/>
                        <a:latin typeface="Calibri"/>
                        <a:ea typeface="Calibri"/>
                        <a:cs typeface="Times New Roman"/>
                      </a:endParaRPr>
                    </a:p>
                  </a:txBody>
                  <a:tcPr marL="29763" marR="29763" marT="0" marB="0"/>
                </a:tc>
                <a:tc rowSpan="2">
                  <a:txBody>
                    <a:bodyPr/>
                    <a:lstStyle/>
                    <a:p>
                      <a:pPr>
                        <a:lnSpc>
                          <a:spcPct val="115000"/>
                        </a:lnSpc>
                        <a:spcAft>
                          <a:spcPts val="0"/>
                        </a:spcAft>
                      </a:pPr>
                      <a:r>
                        <a:rPr lang="ru-RU" sz="800" dirty="0">
                          <a:effectLst/>
                        </a:rPr>
                        <a:t>Информацию о реестровых записях о товаре и совокупном количестве баллов (при наличии) обязательно включите в контракт!</a:t>
                      </a:r>
                      <a:endParaRPr lang="ru-RU" sz="800" dirty="0">
                        <a:effectLst/>
                        <a:latin typeface="Calibri"/>
                        <a:ea typeface="Calibri"/>
                        <a:cs typeface="Times New Roman"/>
                      </a:endParaRPr>
                    </a:p>
                  </a:txBody>
                  <a:tcPr marL="29763" marR="29763" marT="0" marB="0"/>
                </a:tc>
                <a:tc>
                  <a:txBody>
                    <a:bodyPr/>
                    <a:lstStyle/>
                    <a:p>
                      <a:pPr>
                        <a:lnSpc>
                          <a:spcPct val="115000"/>
                        </a:lnSpc>
                        <a:spcAft>
                          <a:spcPts val="0"/>
                        </a:spcAft>
                      </a:pPr>
                      <a:r>
                        <a:rPr lang="ru-RU" sz="800" dirty="0">
                          <a:effectLst/>
                        </a:rPr>
                        <a:t>Убедитесь что, при передаче товара (результатов работы) </a:t>
                      </a:r>
                      <a:r>
                        <a:rPr lang="ru-RU" sz="800" baseline="0" dirty="0" smtClean="0">
                          <a:effectLst/>
                        </a:rPr>
                        <a:t> </a:t>
                      </a:r>
                      <a:r>
                        <a:rPr lang="ru-RU" sz="800" dirty="0" smtClean="0">
                          <a:effectLst/>
                        </a:rPr>
                        <a:t>поставщик </a:t>
                      </a:r>
                      <a:r>
                        <a:rPr lang="ru-RU" sz="800" dirty="0">
                          <a:effectLst/>
                        </a:rPr>
                        <a:t>(подрядчик, исполнитель) предоставил вам </a:t>
                      </a:r>
                      <a:r>
                        <a:rPr lang="ru-RU" sz="800" b="1" dirty="0">
                          <a:effectLst/>
                        </a:rPr>
                        <a:t>документы, которые подтверждают страну происхождения товара и на основании которых он был включен </a:t>
                      </a:r>
                      <a:r>
                        <a:rPr lang="ru-RU" sz="800" b="1" u="sng" dirty="0">
                          <a:effectLst/>
                        </a:rPr>
                        <a:t>в реестр российской промышленной продукции</a:t>
                      </a:r>
                      <a:r>
                        <a:rPr lang="ru-RU" sz="800" b="1" dirty="0">
                          <a:effectLst/>
                        </a:rPr>
                        <a:t>.</a:t>
                      </a:r>
                      <a:r>
                        <a:rPr lang="ru-RU" sz="800" dirty="0">
                          <a:effectLst/>
                        </a:rPr>
                        <a:t> К таким документам относится </a:t>
                      </a:r>
                      <a:r>
                        <a:rPr lang="ru-RU" sz="800" b="1" dirty="0">
                          <a:effectLst/>
                        </a:rPr>
                        <a:t>заключение Министерства промышленности и торговли Российской Федерации </a:t>
                      </a:r>
                      <a:r>
                        <a:rPr lang="ru-RU" sz="800" dirty="0">
                          <a:effectLst/>
                        </a:rPr>
                        <a:t>о подтверждении производства промышленной продукции на территории </a:t>
                      </a:r>
                      <a:r>
                        <a:rPr lang="ru-RU" sz="800" dirty="0" smtClean="0">
                          <a:effectLst/>
                        </a:rPr>
                        <a:t>РФ, </a:t>
                      </a:r>
                      <a:r>
                        <a:rPr lang="ru-RU" sz="800" dirty="0">
                          <a:effectLst/>
                        </a:rPr>
                        <a:t>выданное в соответствии с постановлением Правительства </a:t>
                      </a:r>
                      <a:r>
                        <a:rPr lang="ru-RU" sz="800" dirty="0" smtClean="0">
                          <a:effectLst/>
                        </a:rPr>
                        <a:t>РФ от </a:t>
                      </a:r>
                      <a:r>
                        <a:rPr lang="ru-RU" sz="800" dirty="0">
                          <a:effectLst/>
                        </a:rPr>
                        <a:t>17.07.2015  № 719 «О подтверждении производства промышленной продукции на территории Российской Федерации». Проверить заключение можно на сайте министерства по ссылке: </a:t>
                      </a:r>
                      <a:r>
                        <a:rPr lang="ru-RU" sz="800" dirty="0">
                          <a:solidFill>
                            <a:srgbClr val="00B0F0"/>
                          </a:solidFill>
                          <a:effectLst/>
                        </a:rPr>
                        <a:t>https://gisp.gov.ru/pp719v2/pub/res/</a:t>
                      </a:r>
                      <a:endParaRPr lang="ru-RU" sz="800" dirty="0">
                        <a:solidFill>
                          <a:srgbClr val="00B0F0"/>
                        </a:solidFill>
                        <a:effectLst/>
                        <a:latin typeface="Calibri"/>
                        <a:ea typeface="Calibri"/>
                        <a:cs typeface="Times New Roman"/>
                      </a:endParaRPr>
                    </a:p>
                  </a:txBody>
                  <a:tcPr marL="29763" marR="29763" marT="0" marB="0"/>
                </a:tc>
                <a:tc rowSpan="4">
                  <a:txBody>
                    <a:bodyPr/>
                    <a:lstStyle/>
                    <a:p>
                      <a:pPr>
                        <a:lnSpc>
                          <a:spcPct val="115000"/>
                        </a:lnSpc>
                        <a:spcAft>
                          <a:spcPts val="0"/>
                        </a:spcAft>
                      </a:pPr>
                      <a:r>
                        <a:rPr lang="ru-RU" sz="800" dirty="0">
                          <a:effectLst/>
                        </a:rPr>
                        <a:t>При исполнении контракта, </a:t>
                      </a:r>
                      <a:r>
                        <a:rPr lang="ru-RU" sz="800" b="1" u="sng" dirty="0">
                          <a:effectLst/>
                        </a:rPr>
                        <a:t>при заключении которого были отклонены заявки в соответствии с ограничениями, установленными постановлением, замена отдельного вида промышленного товара на промышленный товар, страной происхождения которого не является государство – член Евразийского экономического союза, не допускается. </a:t>
                      </a:r>
                    </a:p>
                    <a:p>
                      <a:pPr>
                        <a:lnSpc>
                          <a:spcPct val="115000"/>
                        </a:lnSpc>
                        <a:spcAft>
                          <a:spcPts val="0"/>
                        </a:spcAft>
                      </a:pPr>
                      <a:r>
                        <a:rPr lang="ru-RU" sz="800" dirty="0">
                          <a:effectLst/>
                        </a:rPr>
                        <a:t> </a:t>
                      </a:r>
                    </a:p>
                    <a:p>
                      <a:pPr>
                        <a:lnSpc>
                          <a:spcPct val="115000"/>
                        </a:lnSpc>
                        <a:spcAft>
                          <a:spcPts val="0"/>
                        </a:spcAft>
                      </a:pPr>
                      <a:r>
                        <a:rPr lang="ru-RU" sz="800" dirty="0">
                          <a:effectLst/>
                        </a:rPr>
                        <a:t>При замене товара, убедитесь, что: </a:t>
                      </a:r>
                    </a:p>
                    <a:p>
                      <a:pPr>
                        <a:lnSpc>
                          <a:spcPct val="115000"/>
                        </a:lnSpc>
                        <a:spcAft>
                          <a:spcPts val="0"/>
                        </a:spcAft>
                      </a:pPr>
                      <a:r>
                        <a:rPr lang="ru-RU" sz="800" dirty="0">
                          <a:effectLst/>
                        </a:rPr>
                        <a:t>- </a:t>
                      </a:r>
                      <a:r>
                        <a:rPr lang="ru-RU" sz="800" b="1" dirty="0">
                          <a:effectLst/>
                        </a:rPr>
                        <a:t>товар включен в один из реестров: реестр российской промышленной продукции или евразийский реестр промышленных товаров </a:t>
                      </a:r>
                      <a:r>
                        <a:rPr lang="ru-RU" sz="800" dirty="0">
                          <a:effectLst/>
                        </a:rPr>
                        <a:t>и совокупное количество баллов соответствует требуемому </a:t>
                      </a:r>
                      <a:r>
                        <a:rPr lang="ru-RU" sz="800" dirty="0" smtClean="0">
                          <a:effectLst/>
                        </a:rPr>
                        <a:t> </a:t>
                      </a:r>
                      <a:r>
                        <a:rPr lang="ru-RU" sz="800" dirty="0">
                          <a:effectLst/>
                        </a:rPr>
                        <a:t>(при необходимости) или </a:t>
                      </a:r>
                    </a:p>
                    <a:p>
                      <a:pPr>
                        <a:lnSpc>
                          <a:spcPct val="115000"/>
                        </a:lnSpc>
                        <a:spcAft>
                          <a:spcPts val="0"/>
                        </a:spcAft>
                      </a:pPr>
                      <a:r>
                        <a:rPr lang="ru-RU" sz="800" dirty="0">
                          <a:effectLst/>
                        </a:rPr>
                        <a:t>- в случае отсутствия сведений о товаре в одном из указанных реестров </a:t>
                      </a:r>
                      <a:r>
                        <a:rPr lang="ru-RU" sz="800" b="1" dirty="0">
                          <a:effectLst/>
                        </a:rPr>
                        <a:t>в отношении товара, предлагаемого на замену, уполномоченным органом (организацией) государства - члена Евразийского экономического союза выдан сертификат СТ-1</a:t>
                      </a:r>
                      <a:r>
                        <a:rPr lang="ru-RU" sz="800" dirty="0">
                          <a:effectLst/>
                        </a:rPr>
                        <a:t>.</a:t>
                      </a:r>
                    </a:p>
                    <a:p>
                      <a:pPr>
                        <a:lnSpc>
                          <a:spcPct val="115000"/>
                        </a:lnSpc>
                        <a:spcAft>
                          <a:spcPts val="0"/>
                        </a:spcAft>
                      </a:pPr>
                      <a:endParaRPr lang="ru-RU" sz="800" dirty="0" smtClean="0">
                        <a:effectLst/>
                      </a:endParaRPr>
                    </a:p>
                    <a:p>
                      <a:pPr>
                        <a:lnSpc>
                          <a:spcPct val="115000"/>
                        </a:lnSpc>
                        <a:spcAft>
                          <a:spcPts val="0"/>
                        </a:spcAft>
                      </a:pPr>
                      <a:r>
                        <a:rPr lang="ru-RU" sz="800" dirty="0" smtClean="0">
                          <a:effectLst/>
                        </a:rPr>
                        <a:t>В </a:t>
                      </a:r>
                      <a:r>
                        <a:rPr lang="ru-RU" sz="800" dirty="0">
                          <a:effectLst/>
                        </a:rPr>
                        <a:t>контракт обязательно включите:</a:t>
                      </a:r>
                    </a:p>
                    <a:p>
                      <a:pPr>
                        <a:lnSpc>
                          <a:spcPct val="115000"/>
                        </a:lnSpc>
                        <a:spcAft>
                          <a:spcPts val="0"/>
                        </a:spcAft>
                      </a:pPr>
                      <a:r>
                        <a:rPr lang="ru-RU" sz="800" dirty="0">
                          <a:effectLst/>
                        </a:rPr>
                        <a:t>- номер реестровой записи и количество баллов (при наличии) в отношении товара,  предложенного на замену, или </a:t>
                      </a:r>
                    </a:p>
                    <a:p>
                      <a:pPr>
                        <a:lnSpc>
                          <a:spcPct val="115000"/>
                        </a:lnSpc>
                        <a:spcAft>
                          <a:spcPts val="0"/>
                        </a:spcAft>
                      </a:pPr>
                      <a:r>
                        <a:rPr lang="ru-RU" sz="800" dirty="0">
                          <a:effectLst/>
                        </a:rPr>
                        <a:t>- регистрационный номер сертификата СТ-1 в отношении такого товара (при отсутствии сведений о товаре в одном из указанных реестров</a:t>
                      </a:r>
                      <a:r>
                        <a:rPr lang="ru-RU" sz="800" dirty="0" smtClean="0">
                          <a:effectLst/>
                        </a:rPr>
                        <a:t>)</a:t>
                      </a:r>
                      <a:endParaRPr lang="ru-RU" sz="800" dirty="0">
                        <a:effectLst/>
                      </a:endParaRPr>
                    </a:p>
                  </a:txBody>
                  <a:tcPr marL="29763" marR="29763" marT="0" marB="0"/>
                </a:tc>
              </a:tr>
              <a:tr h="1737383">
                <a:tc>
                  <a:txBody>
                    <a:bodyPr/>
                    <a:lstStyle/>
                    <a:p>
                      <a:pPr>
                        <a:lnSpc>
                          <a:spcPct val="115000"/>
                        </a:lnSpc>
                        <a:spcAft>
                          <a:spcPts val="0"/>
                        </a:spcAft>
                      </a:pPr>
                      <a:r>
                        <a:rPr lang="ru-RU" sz="800" baseline="0" dirty="0">
                          <a:solidFill>
                            <a:schemeClr val="tx1"/>
                          </a:solidFill>
                          <a:effectLst/>
                        </a:rPr>
                        <a:t>Товар, страной происхождения которого является государство – член Евразийского экономического союза, за исключением Российской Федерации</a:t>
                      </a:r>
                      <a:endParaRPr lang="ru-RU" sz="800" baseline="0" dirty="0">
                        <a:solidFill>
                          <a:schemeClr val="tx1"/>
                        </a:solidFill>
                        <a:effectLst/>
                        <a:latin typeface="Calibri"/>
                        <a:ea typeface="Calibri"/>
                        <a:cs typeface="Times New Roman"/>
                      </a:endParaRPr>
                    </a:p>
                  </a:txBody>
                  <a:tcPr marL="29763" marR="29763" marT="0" marB="0"/>
                </a:tc>
                <a:tc vMerge="1">
                  <a:txBody>
                    <a:bodyPr/>
                    <a:lstStyle/>
                    <a:p>
                      <a:endParaRPr lang="ru-RU"/>
                    </a:p>
                  </a:txBody>
                  <a:tcPr/>
                </a:tc>
                <a:tc>
                  <a:txBody>
                    <a:bodyPr/>
                    <a:lstStyle/>
                    <a:p>
                      <a:pPr>
                        <a:lnSpc>
                          <a:spcPct val="115000"/>
                        </a:lnSpc>
                        <a:spcAft>
                          <a:spcPts val="0"/>
                        </a:spcAft>
                      </a:pPr>
                      <a:r>
                        <a:rPr lang="ru-RU" sz="800" dirty="0">
                          <a:effectLst/>
                        </a:rPr>
                        <a:t>Убедитесь что, при передаче товара (результатов работы) </a:t>
                      </a:r>
                      <a:r>
                        <a:rPr lang="ru-RU" sz="800" baseline="0" dirty="0" smtClean="0">
                          <a:effectLst/>
                        </a:rPr>
                        <a:t> </a:t>
                      </a:r>
                      <a:r>
                        <a:rPr lang="ru-RU" sz="800" dirty="0" smtClean="0">
                          <a:effectLst/>
                        </a:rPr>
                        <a:t>поставщик </a:t>
                      </a:r>
                      <a:r>
                        <a:rPr lang="ru-RU" sz="800" dirty="0">
                          <a:effectLst/>
                        </a:rPr>
                        <a:t>(подрядчик, исполнитель) предоставил вам </a:t>
                      </a:r>
                      <a:r>
                        <a:rPr lang="ru-RU" sz="800" b="1" dirty="0">
                          <a:effectLst/>
                        </a:rPr>
                        <a:t>документы, которые подтверждают страну происхождения товара и на основании которых он был </a:t>
                      </a:r>
                      <a:r>
                        <a:rPr lang="ru-RU" sz="800" b="1" u="sng" dirty="0">
                          <a:effectLst/>
                        </a:rPr>
                        <a:t>включен в </a:t>
                      </a:r>
                    </a:p>
                    <a:p>
                      <a:pPr>
                        <a:lnSpc>
                          <a:spcPct val="115000"/>
                        </a:lnSpc>
                        <a:spcAft>
                          <a:spcPts val="0"/>
                        </a:spcAft>
                      </a:pPr>
                      <a:r>
                        <a:rPr lang="ru-RU" sz="800" b="1" u="sng" dirty="0">
                          <a:effectLst/>
                        </a:rPr>
                        <a:t>евразийский реестр промышленных товаров</a:t>
                      </a:r>
                      <a:r>
                        <a:rPr lang="ru-RU" sz="800" dirty="0">
                          <a:effectLst/>
                        </a:rPr>
                        <a:t>. К таким документам относятся </a:t>
                      </a:r>
                      <a:r>
                        <a:rPr lang="ru-RU" sz="800" b="1" dirty="0">
                          <a:effectLst/>
                        </a:rPr>
                        <a:t>акт экспертизы или сертификат о происхождении товара, выданные уполномоченным органом (организацией) государства-члена Евразийского экономического союза </a:t>
                      </a:r>
                      <a:r>
                        <a:rPr lang="ru-RU" sz="800" dirty="0">
                          <a:effectLst/>
                        </a:rPr>
                        <a:t>в соответствии с его законодательством </a:t>
                      </a:r>
                      <a:r>
                        <a:rPr lang="ru-RU" sz="800" dirty="0" smtClean="0">
                          <a:effectLst/>
                        </a:rPr>
                        <a:t>и</a:t>
                      </a:r>
                      <a:r>
                        <a:rPr lang="ru-RU" sz="800" baseline="0" dirty="0" smtClean="0">
                          <a:effectLst/>
                        </a:rPr>
                        <a:t> </a:t>
                      </a:r>
                      <a:r>
                        <a:rPr lang="ru-RU" sz="800" dirty="0" smtClean="0">
                          <a:effectLst/>
                        </a:rPr>
                        <a:t>Решением </a:t>
                      </a:r>
                      <a:r>
                        <a:rPr lang="ru-RU" sz="800" dirty="0">
                          <a:effectLst/>
                        </a:rPr>
                        <a:t>Совета Евразийской экономической комиссии от 23.11.2020 № 105 «Об утверждении Правил определения страны происхождения отдельных видов товаров для целей государственных (муниципальных) закупок» </a:t>
                      </a:r>
                      <a:endParaRPr lang="ru-RU" sz="800" dirty="0" smtClean="0">
                        <a:effectLst/>
                      </a:endParaRPr>
                    </a:p>
                    <a:p>
                      <a:pPr>
                        <a:lnSpc>
                          <a:spcPct val="115000"/>
                        </a:lnSpc>
                        <a:spcAft>
                          <a:spcPts val="0"/>
                        </a:spcAft>
                      </a:pPr>
                      <a:r>
                        <a:rPr lang="ru-RU" sz="800" i="1" dirty="0" smtClean="0">
                          <a:effectLst/>
                        </a:rPr>
                        <a:t>(</a:t>
                      </a:r>
                      <a:r>
                        <a:rPr lang="ru-RU" sz="800" i="1" dirty="0">
                          <a:effectLst/>
                        </a:rPr>
                        <a:t>Например, к таким органам относится: Белорусская торгово-промышленная палата, Министерство экономики Республики Армения,  Торгово-промышленная палата Кыргызской республики, экспертные организации Казахстана)</a:t>
                      </a:r>
                      <a:endParaRPr lang="ru-RU" sz="800" i="1" dirty="0">
                        <a:effectLst/>
                        <a:latin typeface="Calibri"/>
                        <a:ea typeface="Calibri"/>
                        <a:cs typeface="Times New Roman"/>
                      </a:endParaRPr>
                    </a:p>
                  </a:txBody>
                  <a:tcPr marL="29763" marR="29763" marT="0" marB="0"/>
                </a:tc>
                <a:tc vMerge="1">
                  <a:txBody>
                    <a:bodyPr/>
                    <a:lstStyle/>
                    <a:p>
                      <a:endParaRPr lang="ru-RU"/>
                    </a:p>
                  </a:txBody>
                  <a:tcPr/>
                </a:tc>
              </a:tr>
              <a:tr h="1602947">
                <a:tc>
                  <a:txBody>
                    <a:bodyPr/>
                    <a:lstStyle/>
                    <a:p>
                      <a:pPr>
                        <a:lnSpc>
                          <a:spcPct val="115000"/>
                        </a:lnSpc>
                        <a:spcAft>
                          <a:spcPts val="0"/>
                        </a:spcAft>
                      </a:pPr>
                      <a:r>
                        <a:rPr lang="ru-RU" sz="800" baseline="0" dirty="0">
                          <a:solidFill>
                            <a:schemeClr val="tx1"/>
                          </a:solidFill>
                          <a:effectLst/>
                        </a:rPr>
                        <a:t>Товар, страной происхождения которого является государство – член Евразийского экономического союза (в том числе РФ) </a:t>
                      </a:r>
                    </a:p>
                    <a:p>
                      <a:pPr>
                        <a:lnSpc>
                          <a:spcPct val="115000"/>
                        </a:lnSpc>
                        <a:spcAft>
                          <a:spcPts val="0"/>
                        </a:spcAft>
                      </a:pPr>
                      <a:r>
                        <a:rPr lang="ru-RU" sz="800" u="sng" baseline="0" dirty="0">
                          <a:solidFill>
                            <a:schemeClr val="tx1"/>
                          </a:solidFill>
                          <a:effectLst/>
                        </a:rPr>
                        <a:t>в случае отсутствия сведений о товаре в реестре российской промышленной продукции и евразийском реестре промышленных товаров</a:t>
                      </a:r>
                      <a:endParaRPr lang="ru-RU" sz="800" u="sng" baseline="0" dirty="0">
                        <a:solidFill>
                          <a:schemeClr val="tx1"/>
                        </a:solidFill>
                        <a:effectLst/>
                        <a:latin typeface="Calibri"/>
                        <a:ea typeface="Calibri"/>
                        <a:cs typeface="Times New Roman"/>
                      </a:endParaRPr>
                    </a:p>
                  </a:txBody>
                  <a:tcPr marL="29763" marR="29763" marT="0" marB="0"/>
                </a:tc>
                <a:tc>
                  <a:txBody>
                    <a:bodyPr/>
                    <a:lstStyle/>
                    <a:p>
                      <a:pPr>
                        <a:lnSpc>
                          <a:spcPct val="115000"/>
                        </a:lnSpc>
                        <a:spcAft>
                          <a:spcPts val="0"/>
                        </a:spcAft>
                      </a:pPr>
                      <a:r>
                        <a:rPr lang="ru-RU" sz="800">
                          <a:effectLst/>
                        </a:rPr>
                        <a:t>Регистрационный номер сертификата СТ-1 обязательно включите в контракт!</a:t>
                      </a:r>
                      <a:endParaRPr lang="ru-RU" sz="800">
                        <a:effectLst/>
                        <a:latin typeface="Calibri"/>
                        <a:ea typeface="Calibri"/>
                        <a:cs typeface="Times New Roman"/>
                      </a:endParaRPr>
                    </a:p>
                  </a:txBody>
                  <a:tcPr marL="29763" marR="29763" marT="0" marB="0"/>
                </a:tc>
                <a:tc>
                  <a:txBody>
                    <a:bodyPr/>
                    <a:lstStyle/>
                    <a:p>
                      <a:pPr>
                        <a:lnSpc>
                          <a:spcPct val="115000"/>
                        </a:lnSpc>
                        <a:spcAft>
                          <a:spcPts val="0"/>
                        </a:spcAft>
                      </a:pPr>
                      <a:r>
                        <a:rPr lang="ru-RU" sz="800" dirty="0">
                          <a:effectLst/>
                        </a:rPr>
                        <a:t>Убедитесь что, при передаче товара (результатов работы) </a:t>
                      </a:r>
                    </a:p>
                    <a:p>
                      <a:pPr>
                        <a:lnSpc>
                          <a:spcPct val="115000"/>
                        </a:lnSpc>
                        <a:spcAft>
                          <a:spcPts val="0"/>
                        </a:spcAft>
                      </a:pPr>
                      <a:r>
                        <a:rPr lang="ru-RU" sz="800" dirty="0">
                          <a:effectLst/>
                        </a:rPr>
                        <a:t>поставщик (подрядчик, исполнитель) </a:t>
                      </a:r>
                      <a:r>
                        <a:rPr lang="ru-RU" sz="800" b="1" u="sng" dirty="0">
                          <a:effectLst/>
                        </a:rPr>
                        <a:t>предоставил вам </a:t>
                      </a:r>
                      <a:r>
                        <a:rPr lang="ru-RU" sz="800" b="1" u="sng" baseline="0" dirty="0" smtClean="0">
                          <a:effectLst/>
                        </a:rPr>
                        <a:t> </a:t>
                      </a:r>
                      <a:r>
                        <a:rPr lang="ru-RU" sz="800" b="1" u="sng" dirty="0" smtClean="0">
                          <a:effectLst/>
                        </a:rPr>
                        <a:t>сертификат </a:t>
                      </a:r>
                      <a:r>
                        <a:rPr lang="ru-RU" sz="800" b="1" u="sng" dirty="0">
                          <a:effectLst/>
                        </a:rPr>
                        <a:t>СТ-1</a:t>
                      </a:r>
                      <a:r>
                        <a:rPr lang="ru-RU" sz="800" dirty="0">
                          <a:effectLst/>
                        </a:rPr>
                        <a:t>. </a:t>
                      </a:r>
                      <a:endParaRPr lang="ru-RU" sz="800" dirty="0" smtClean="0">
                        <a:effectLst/>
                      </a:endParaRPr>
                    </a:p>
                    <a:p>
                      <a:pPr>
                        <a:lnSpc>
                          <a:spcPct val="115000"/>
                        </a:lnSpc>
                        <a:spcAft>
                          <a:spcPts val="0"/>
                        </a:spcAft>
                      </a:pPr>
                      <a:endParaRPr lang="ru-RU" sz="800" dirty="0" smtClean="0">
                        <a:effectLst/>
                      </a:endParaRPr>
                    </a:p>
                    <a:p>
                      <a:pPr>
                        <a:lnSpc>
                          <a:spcPct val="115000"/>
                        </a:lnSpc>
                        <a:spcAft>
                          <a:spcPts val="0"/>
                        </a:spcAft>
                      </a:pPr>
                      <a:r>
                        <a:rPr lang="ru-RU" sz="900" i="1" dirty="0" smtClean="0">
                          <a:effectLst/>
                        </a:rPr>
                        <a:t>Например</a:t>
                      </a:r>
                      <a:r>
                        <a:rPr lang="ru-RU" sz="900" i="1" dirty="0">
                          <a:effectLst/>
                        </a:rPr>
                        <a:t>, проверить сертификат СТ-1, выданный Торгово-промышленной палатой РФ можно по ссылке: </a:t>
                      </a:r>
                      <a:r>
                        <a:rPr lang="ru-RU" sz="900" i="1" dirty="0">
                          <a:solidFill>
                            <a:srgbClr val="00B0F0"/>
                          </a:solidFill>
                          <a:effectLst/>
                        </a:rPr>
                        <a:t>https://verification.tpprf.ru/search/tenders,</a:t>
                      </a:r>
                      <a:r>
                        <a:rPr lang="ru-RU" sz="900" i="1" dirty="0">
                          <a:effectLst/>
                        </a:rPr>
                        <a:t> выданный Белоруской торгово-промышленной палатой: </a:t>
                      </a:r>
                      <a:r>
                        <a:rPr lang="ru-RU" sz="900" i="1" dirty="0">
                          <a:solidFill>
                            <a:srgbClr val="00B0F0"/>
                          </a:solidFill>
                          <a:effectLst/>
                        </a:rPr>
                        <a:t>https://certs.cci.by/verify/check.do</a:t>
                      </a:r>
                      <a:r>
                        <a:rPr lang="ru-RU" sz="900" i="1" dirty="0">
                          <a:effectLst/>
                        </a:rPr>
                        <a:t>, иных информационных ресурсах уполномоченных органов (организаций) государств - членов Евразийского экономического союза</a:t>
                      </a:r>
                      <a:endParaRPr lang="ru-RU" sz="900" i="1" dirty="0">
                        <a:effectLst/>
                        <a:latin typeface="Calibri"/>
                        <a:ea typeface="Calibri"/>
                        <a:cs typeface="Times New Roman"/>
                      </a:endParaRPr>
                    </a:p>
                  </a:txBody>
                  <a:tcPr marL="29763" marR="29763" marT="0" marB="0"/>
                </a:tc>
                <a:tc vMerge="1">
                  <a:txBody>
                    <a:bodyPr/>
                    <a:lstStyle/>
                    <a:p>
                      <a:endParaRPr lang="ru-RU"/>
                    </a:p>
                  </a:txBody>
                  <a:tcPr/>
                </a:tc>
              </a:tr>
              <a:tr h="1132416">
                <a:tc>
                  <a:txBody>
                    <a:bodyPr/>
                    <a:lstStyle/>
                    <a:p>
                      <a:pPr>
                        <a:lnSpc>
                          <a:spcPct val="115000"/>
                        </a:lnSpc>
                        <a:spcAft>
                          <a:spcPts val="0"/>
                        </a:spcAft>
                      </a:pPr>
                      <a:r>
                        <a:rPr lang="ru-RU" sz="800" baseline="0" dirty="0">
                          <a:solidFill>
                            <a:schemeClr val="tx1"/>
                          </a:solidFill>
                          <a:effectLst/>
                        </a:rPr>
                        <a:t>Товар, страной происхождения которого является ДНР, ЛНР</a:t>
                      </a:r>
                      <a:endParaRPr lang="ru-RU" sz="800" baseline="0" dirty="0">
                        <a:solidFill>
                          <a:schemeClr val="tx1"/>
                        </a:solidFill>
                        <a:effectLst/>
                        <a:latin typeface="Calibri"/>
                        <a:ea typeface="Calibri"/>
                        <a:cs typeface="Times New Roman"/>
                      </a:endParaRPr>
                    </a:p>
                  </a:txBody>
                  <a:tcPr marL="29763" marR="29763" marT="0" marB="0"/>
                </a:tc>
                <a:tc>
                  <a:txBody>
                    <a:bodyPr/>
                    <a:lstStyle/>
                    <a:p>
                      <a:pPr>
                        <a:lnSpc>
                          <a:spcPct val="115000"/>
                        </a:lnSpc>
                        <a:spcAft>
                          <a:spcPts val="0"/>
                        </a:spcAft>
                      </a:pPr>
                      <a:r>
                        <a:rPr lang="ru-RU" sz="800" dirty="0">
                          <a:effectLst/>
                        </a:rPr>
                        <a:t>Регистрационный номер сертификата о происхождении товара из ДНР, ЛНР обязательно включите в контракт!</a:t>
                      </a:r>
                      <a:endParaRPr lang="ru-RU" sz="800" dirty="0">
                        <a:effectLst/>
                        <a:latin typeface="Calibri"/>
                        <a:ea typeface="Calibri"/>
                        <a:cs typeface="Times New Roman"/>
                      </a:endParaRPr>
                    </a:p>
                  </a:txBody>
                  <a:tcPr marL="29763" marR="29763" marT="0" marB="0"/>
                </a:tc>
                <a:tc>
                  <a:txBody>
                    <a:bodyPr/>
                    <a:lstStyle/>
                    <a:p>
                      <a:pPr>
                        <a:lnSpc>
                          <a:spcPct val="115000"/>
                        </a:lnSpc>
                        <a:spcAft>
                          <a:spcPts val="0"/>
                        </a:spcAft>
                      </a:pPr>
                      <a:r>
                        <a:rPr lang="ru-RU" sz="800" dirty="0">
                          <a:effectLst/>
                        </a:rPr>
                        <a:t>Убедитесь что, при передаче товара (результатов работы) </a:t>
                      </a:r>
                      <a:r>
                        <a:rPr lang="ru-RU" sz="800" baseline="0" dirty="0" smtClean="0">
                          <a:effectLst/>
                        </a:rPr>
                        <a:t> </a:t>
                      </a:r>
                      <a:r>
                        <a:rPr lang="ru-RU" sz="800" dirty="0" smtClean="0">
                          <a:effectLst/>
                        </a:rPr>
                        <a:t>поставщик </a:t>
                      </a:r>
                      <a:r>
                        <a:rPr lang="ru-RU" sz="800" dirty="0">
                          <a:effectLst/>
                        </a:rPr>
                        <a:t>(подрядчик, исполнитель) предоставил вам </a:t>
                      </a:r>
                      <a:r>
                        <a:rPr lang="ru-RU" sz="800" baseline="0" dirty="0" smtClean="0">
                          <a:effectLst/>
                        </a:rPr>
                        <a:t> </a:t>
                      </a:r>
                      <a:r>
                        <a:rPr lang="ru-RU" sz="800" b="1" dirty="0" smtClean="0">
                          <a:effectLst/>
                        </a:rPr>
                        <a:t>сертификат </a:t>
                      </a:r>
                      <a:r>
                        <a:rPr lang="ru-RU" sz="800" b="1" dirty="0">
                          <a:effectLst/>
                        </a:rPr>
                        <a:t>о происхождении товара из ДНР, ЛНР</a:t>
                      </a:r>
                    </a:p>
                    <a:p>
                      <a:pPr>
                        <a:lnSpc>
                          <a:spcPct val="115000"/>
                        </a:lnSpc>
                        <a:spcAft>
                          <a:spcPts val="0"/>
                        </a:spcAft>
                      </a:pPr>
                      <a:r>
                        <a:rPr lang="ru-RU" sz="800" dirty="0">
                          <a:effectLst/>
                        </a:rPr>
                        <a:t> </a:t>
                      </a:r>
                      <a:endParaRPr lang="ru-RU" sz="800" dirty="0">
                        <a:effectLst/>
                        <a:latin typeface="Calibri"/>
                        <a:ea typeface="Calibri"/>
                        <a:cs typeface="Times New Roman"/>
                      </a:endParaRPr>
                    </a:p>
                  </a:txBody>
                  <a:tcPr marL="29763" marR="29763" marT="0" marB="0"/>
                </a:tc>
                <a:tc vMerge="1">
                  <a:txBody>
                    <a:bodyPr/>
                    <a:lstStyle/>
                    <a:p>
                      <a:endParaRPr lang="ru-RU"/>
                    </a:p>
                  </a:txBody>
                  <a:tcPr/>
                </a:tc>
              </a:tr>
            </a:tbl>
          </a:graphicData>
        </a:graphic>
      </p:graphicFrame>
    </p:spTree>
    <p:extLst>
      <p:ext uri="{BB962C8B-B14F-4D97-AF65-F5344CB8AC3E}">
        <p14:creationId xmlns:p14="http://schemas.microsoft.com/office/powerpoint/2010/main" val="1284450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Разъяснения по вопросу применения ПП РФ № 617</a:t>
            </a:r>
            <a:endParaRPr lang="ru-RU" sz="2800" b="1" dirty="0"/>
          </a:p>
        </p:txBody>
      </p:sp>
      <p:sp>
        <p:nvSpPr>
          <p:cNvPr id="3" name="Объект 2"/>
          <p:cNvSpPr>
            <a:spLocks noGrp="1"/>
          </p:cNvSpPr>
          <p:nvPr>
            <p:ph idx="1"/>
          </p:nvPr>
        </p:nvSpPr>
        <p:spPr>
          <a:xfrm>
            <a:off x="457200" y="1556792"/>
            <a:ext cx="8219256" cy="4968552"/>
          </a:xfrm>
        </p:spPr>
        <p:txBody>
          <a:bodyPr>
            <a:noAutofit/>
          </a:bodyPr>
          <a:lstStyle/>
          <a:p>
            <a:pPr marL="114300" indent="0">
              <a:buNone/>
            </a:pPr>
            <a:r>
              <a:rPr lang="ru-RU" sz="1000" b="1" dirty="0" smtClean="0">
                <a:solidFill>
                  <a:schemeClr val="tx1"/>
                </a:solidFill>
              </a:rPr>
              <a:t>Письма </a:t>
            </a:r>
            <a:r>
              <a:rPr lang="ru-RU" sz="1000" b="1" dirty="0">
                <a:solidFill>
                  <a:schemeClr val="tx1"/>
                </a:solidFill>
              </a:rPr>
              <a:t>Минфина России от 21.07.2020 N 24-03-07/63389, от 17.07.2020 </a:t>
            </a:r>
            <a:r>
              <a:rPr lang="en-US" sz="1000" b="1" dirty="0">
                <a:solidFill>
                  <a:schemeClr val="tx1"/>
                </a:solidFill>
              </a:rPr>
              <a:t>N </a:t>
            </a:r>
            <a:r>
              <a:rPr lang="en-US" sz="1000" b="1" dirty="0" smtClean="0">
                <a:solidFill>
                  <a:schemeClr val="tx1"/>
                </a:solidFill>
              </a:rPr>
              <a:t>24-03-07/62427</a:t>
            </a:r>
            <a:r>
              <a:rPr lang="ru-RU" sz="1000" b="1" dirty="0">
                <a:solidFill>
                  <a:schemeClr val="tx1"/>
                </a:solidFill>
              </a:rPr>
              <a:t>, от 15.07.2020 </a:t>
            </a:r>
            <a:r>
              <a:rPr lang="en-US" sz="1000" b="1" dirty="0">
                <a:solidFill>
                  <a:schemeClr val="tx1"/>
                </a:solidFill>
              </a:rPr>
              <a:t>N 24-03-07/61763</a:t>
            </a:r>
          </a:p>
          <a:p>
            <a:pPr marL="114300" indent="0">
              <a:buNone/>
            </a:pPr>
            <a:r>
              <a:rPr lang="ru-RU" sz="1000" b="1" dirty="0" smtClean="0">
                <a:solidFill>
                  <a:schemeClr val="tx1"/>
                </a:solidFill>
              </a:rPr>
              <a:t> (пересечение </a:t>
            </a:r>
            <a:r>
              <a:rPr lang="ru-RU" sz="1000" b="1" dirty="0" smtClean="0">
                <a:solidFill>
                  <a:schemeClr val="tx1"/>
                </a:solidFill>
              </a:rPr>
              <a:t>кодов ПП 102 и ПП 617)</a:t>
            </a:r>
            <a:endParaRPr lang="ru-RU" sz="1000" b="1" dirty="0">
              <a:solidFill>
                <a:schemeClr val="tx1"/>
              </a:solidFill>
            </a:endParaRPr>
          </a:p>
          <a:p>
            <a:pPr marL="114300" indent="0">
              <a:buNone/>
            </a:pPr>
            <a:r>
              <a:rPr lang="ru-RU" sz="1000" dirty="0" smtClean="0">
                <a:solidFill>
                  <a:schemeClr val="tx1"/>
                </a:solidFill>
              </a:rPr>
              <a:t>При </a:t>
            </a:r>
            <a:r>
              <a:rPr lang="ru-RU" sz="1000" dirty="0">
                <a:solidFill>
                  <a:schemeClr val="tx1"/>
                </a:solidFill>
              </a:rPr>
              <a:t>применении Постановления N 102 и постановления Правительства Российской Федерации от 30 апреля 2020 г. N 617 </a:t>
            </a:r>
            <a:r>
              <a:rPr lang="ru-RU" sz="1000" dirty="0" smtClean="0">
                <a:solidFill>
                  <a:schemeClr val="tx1"/>
                </a:solidFill>
              </a:rPr>
              <a:t>возникает </a:t>
            </a:r>
            <a:r>
              <a:rPr lang="ru-RU" sz="1000" dirty="0">
                <a:solidFill>
                  <a:schemeClr val="tx1"/>
                </a:solidFill>
              </a:rPr>
              <a:t>правовая неопределенность ввиду одновременного наличия кодов </a:t>
            </a:r>
            <a:r>
              <a:rPr lang="ru-RU" sz="1000" b="1" dirty="0">
                <a:solidFill>
                  <a:schemeClr val="tx1"/>
                </a:solidFill>
              </a:rPr>
              <a:t>ОКПД 2 </a:t>
            </a:r>
            <a:r>
              <a:rPr lang="ru-RU" sz="1000" b="1" dirty="0" smtClean="0">
                <a:solidFill>
                  <a:schemeClr val="tx1"/>
                </a:solidFill>
              </a:rPr>
              <a:t>32.50.30.110, </a:t>
            </a:r>
            <a:r>
              <a:rPr lang="ru-RU" sz="1000" b="1" dirty="0">
                <a:solidFill>
                  <a:schemeClr val="tx1"/>
                </a:solidFill>
              </a:rPr>
              <a:t>20.20.14.000, 28.25.14.110 </a:t>
            </a:r>
            <a:r>
              <a:rPr lang="ru-RU" sz="1000" dirty="0">
                <a:solidFill>
                  <a:schemeClr val="tx1"/>
                </a:solidFill>
              </a:rPr>
              <a:t>как в перечне, предусмотренном Постановлением N 102, так и в перечне, предусмотренном Постановлением N 617.</a:t>
            </a:r>
          </a:p>
          <a:p>
            <a:pPr marL="114300" indent="0">
              <a:buNone/>
            </a:pPr>
            <a:r>
              <a:rPr lang="ru-RU" sz="1000" dirty="0">
                <a:solidFill>
                  <a:schemeClr val="tx1"/>
                </a:solidFill>
              </a:rPr>
              <a:t>В этой связи отмечаем, что в соответствии с примечанием к перечню отдельных видов медицинских изделий, происходящих из иностранных государств, в отношении которых устанавливаются ограничения допуска для целей осуществления закупок для обеспечения государственных и муниципальных нужд, утвержденному </a:t>
            </a:r>
            <a:r>
              <a:rPr lang="ru-RU" sz="1000" b="1" dirty="0">
                <a:solidFill>
                  <a:schemeClr val="tx1"/>
                </a:solidFill>
              </a:rPr>
              <a:t>Постановлением N 102 </a:t>
            </a:r>
            <a:r>
              <a:rPr lang="ru-RU" sz="1000" dirty="0">
                <a:solidFill>
                  <a:schemeClr val="tx1"/>
                </a:solidFill>
              </a:rPr>
              <a:t>(далее - Перечень), </a:t>
            </a:r>
            <a:r>
              <a:rPr lang="ru-RU" sz="1000" b="1" dirty="0">
                <a:solidFill>
                  <a:schemeClr val="tx1"/>
                </a:solidFill>
              </a:rPr>
              <a:t>при применении указанного Перечня следует руководствоваться как кодом ОКПД 2, так и наименованием вида медицинского изделия</a:t>
            </a:r>
            <a:r>
              <a:rPr lang="ru-RU" sz="1000" dirty="0">
                <a:solidFill>
                  <a:schemeClr val="tx1"/>
                </a:solidFill>
              </a:rPr>
              <a:t>.</a:t>
            </a:r>
          </a:p>
          <a:p>
            <a:pPr marL="114300" indent="0">
              <a:buNone/>
            </a:pPr>
            <a:r>
              <a:rPr lang="ru-RU" sz="1000" dirty="0">
                <a:solidFill>
                  <a:schemeClr val="tx1"/>
                </a:solidFill>
              </a:rPr>
              <a:t>Таким образом, </a:t>
            </a:r>
            <a:r>
              <a:rPr lang="ru-RU" sz="1000" b="1" dirty="0">
                <a:solidFill>
                  <a:schemeClr val="tx1"/>
                </a:solidFill>
              </a:rPr>
              <a:t>Постановление N 102 применяется при наличии совпадения кода ОКПД 2 и наименования вида закупаемого медицинского изделия с указанными в Перечне</a:t>
            </a:r>
            <a:r>
              <a:rPr lang="ru-RU" sz="1000" dirty="0">
                <a:solidFill>
                  <a:schemeClr val="tx1"/>
                </a:solidFill>
              </a:rPr>
              <a:t>. При этом в случае, указанном в обращении, </a:t>
            </a:r>
            <a:r>
              <a:rPr lang="ru-RU" sz="1000" b="1" dirty="0">
                <a:solidFill>
                  <a:schemeClr val="tx1"/>
                </a:solidFill>
              </a:rPr>
              <a:t>при несовпадении кода ОКПД 2 и наименования вида закупаемого медицинского изделия с указанными в Перечне применяется Постановление N 617.</a:t>
            </a:r>
          </a:p>
          <a:p>
            <a:pPr marL="114300" indent="0">
              <a:buNone/>
            </a:pPr>
            <a:endParaRPr lang="ru-RU" sz="1200" dirty="0">
              <a:solidFill>
                <a:schemeClr val="tx1"/>
              </a:solidFill>
            </a:endParaRPr>
          </a:p>
          <a:p>
            <a:pPr marL="114300" indent="0">
              <a:buNone/>
            </a:pPr>
            <a:endParaRPr lang="ru-RU" sz="1200" dirty="0" smtClean="0">
              <a:solidFill>
                <a:schemeClr val="tx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085411517"/>
              </p:ext>
            </p:extLst>
          </p:nvPr>
        </p:nvGraphicFramePr>
        <p:xfrm>
          <a:off x="683568" y="3933056"/>
          <a:ext cx="8352928" cy="2681478"/>
        </p:xfrm>
        <a:graphic>
          <a:graphicData uri="http://schemas.openxmlformats.org/drawingml/2006/table">
            <a:tbl>
              <a:tblPr firstRow="1" firstCol="1" bandRow="1">
                <a:tableStyleId>{5C22544A-7EE6-4342-B048-85BDC9FD1C3A}</a:tableStyleId>
              </a:tblPr>
              <a:tblGrid>
                <a:gridCol w="4896544"/>
                <a:gridCol w="3456384"/>
              </a:tblGrid>
              <a:tr h="151217">
                <a:tc>
                  <a:txBody>
                    <a:bodyPr/>
                    <a:lstStyle/>
                    <a:p>
                      <a:pPr algn="ctr">
                        <a:lnSpc>
                          <a:spcPct val="115000"/>
                        </a:lnSpc>
                        <a:spcAft>
                          <a:spcPts val="0"/>
                        </a:spcAft>
                      </a:pPr>
                      <a:r>
                        <a:rPr lang="ru-RU" sz="900" dirty="0">
                          <a:effectLst/>
                        </a:rPr>
                        <a:t>ПП 617</a:t>
                      </a:r>
                      <a:endParaRPr lang="ru-RU" sz="9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900" dirty="0">
                          <a:effectLst/>
                        </a:rPr>
                        <a:t>ПП 102</a:t>
                      </a:r>
                      <a:endParaRPr lang="ru-RU" sz="900" dirty="0">
                        <a:effectLst/>
                        <a:latin typeface="Calibri"/>
                        <a:ea typeface="Calibri"/>
                        <a:cs typeface="Times New Roman"/>
                      </a:endParaRPr>
                    </a:p>
                  </a:txBody>
                  <a:tcPr marL="68580" marR="68580" marT="0" marB="0"/>
                </a:tc>
              </a:tr>
              <a:tr h="302434">
                <a:tc>
                  <a:txBody>
                    <a:bodyPr/>
                    <a:lstStyle/>
                    <a:p>
                      <a:pPr>
                        <a:lnSpc>
                          <a:spcPct val="115000"/>
                        </a:lnSpc>
                        <a:spcAft>
                          <a:spcPts val="0"/>
                        </a:spcAft>
                      </a:pPr>
                      <a:r>
                        <a:rPr lang="ru-RU" sz="900" b="1" baseline="0" dirty="0">
                          <a:solidFill>
                            <a:schemeClr val="tx1"/>
                          </a:solidFill>
                          <a:effectLst/>
                        </a:rPr>
                        <a:t>32.50.30.110</a:t>
                      </a:r>
                      <a:r>
                        <a:rPr lang="ru-RU" sz="900" b="0" baseline="0" dirty="0">
                          <a:solidFill>
                            <a:schemeClr val="tx1"/>
                          </a:solidFill>
                          <a:effectLst/>
                        </a:rPr>
                        <a:t> Мебель медицинская, включая хирургическую, стоматологическую или ветеринарную, и ее части (кроме кроватей медицинских функциональных)</a:t>
                      </a:r>
                      <a:endParaRPr lang="ru-RU" sz="900" b="0" baseline="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900" b="1" baseline="0" dirty="0">
                          <a:solidFill>
                            <a:schemeClr val="tx1"/>
                          </a:solidFill>
                          <a:effectLst/>
                        </a:rPr>
                        <a:t>32.50.30.110</a:t>
                      </a:r>
                      <a:r>
                        <a:rPr lang="ru-RU" sz="900" b="0" baseline="0" dirty="0">
                          <a:solidFill>
                            <a:schemeClr val="tx1"/>
                          </a:solidFill>
                          <a:effectLst/>
                        </a:rPr>
                        <a:t> Кровати медицинские функциональные</a:t>
                      </a:r>
                      <a:endParaRPr lang="ru-RU" sz="900" b="0" baseline="0" dirty="0">
                        <a:solidFill>
                          <a:schemeClr val="tx1"/>
                        </a:solidFill>
                        <a:effectLst/>
                        <a:latin typeface="Calibri"/>
                        <a:ea typeface="Calibri"/>
                        <a:cs typeface="Times New Roman"/>
                      </a:endParaRPr>
                    </a:p>
                  </a:txBody>
                  <a:tcPr marL="68580" marR="68580" marT="0" marB="0"/>
                </a:tc>
              </a:tr>
              <a:tr h="314394">
                <a:tc>
                  <a:txBody>
                    <a:bodyPr/>
                    <a:lstStyle/>
                    <a:p>
                      <a:pPr>
                        <a:lnSpc>
                          <a:spcPct val="115000"/>
                        </a:lnSpc>
                        <a:spcAft>
                          <a:spcPts val="0"/>
                        </a:spcAft>
                      </a:pPr>
                      <a:r>
                        <a:rPr lang="ru-RU" sz="900" b="1" baseline="0" dirty="0">
                          <a:solidFill>
                            <a:schemeClr val="tx1"/>
                          </a:solidFill>
                          <a:effectLst/>
                        </a:rPr>
                        <a:t>20.20.1</a:t>
                      </a:r>
                      <a:r>
                        <a:rPr lang="ru-RU" sz="900" b="0" baseline="0" dirty="0">
                          <a:solidFill>
                            <a:schemeClr val="tx1"/>
                          </a:solidFill>
                          <a:effectLst/>
                        </a:rPr>
                        <a:t> Пестициды и агрохимические продукты прочие</a:t>
                      </a:r>
                    </a:p>
                    <a:p>
                      <a:pPr>
                        <a:lnSpc>
                          <a:spcPct val="115000"/>
                        </a:lnSpc>
                        <a:spcAft>
                          <a:spcPts val="0"/>
                        </a:spcAft>
                      </a:pPr>
                      <a:r>
                        <a:rPr lang="ru-RU" sz="900" b="0" baseline="0" dirty="0">
                          <a:solidFill>
                            <a:schemeClr val="tx1"/>
                          </a:solidFill>
                          <a:effectLst/>
                        </a:rPr>
                        <a:t> </a:t>
                      </a:r>
                      <a:endParaRPr lang="ru-RU" sz="900" b="0" baseline="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900" b="1" baseline="0" dirty="0">
                          <a:solidFill>
                            <a:schemeClr val="tx1"/>
                          </a:solidFill>
                          <a:effectLst/>
                        </a:rPr>
                        <a:t>20.20.14.000</a:t>
                      </a:r>
                      <a:r>
                        <a:rPr lang="ru-RU" sz="900" b="0" baseline="0" dirty="0">
                          <a:solidFill>
                            <a:schemeClr val="tx1"/>
                          </a:solidFill>
                          <a:effectLst/>
                        </a:rPr>
                        <a:t> Медицинские изделия, содержащие антисептические и дезинфицирующие препараты</a:t>
                      </a:r>
                      <a:endParaRPr lang="ru-RU" sz="900" b="0" baseline="0" dirty="0">
                        <a:solidFill>
                          <a:schemeClr val="tx1"/>
                        </a:solidFill>
                        <a:effectLst/>
                        <a:latin typeface="Calibri"/>
                        <a:ea typeface="Calibri"/>
                        <a:cs typeface="Times New Roman"/>
                      </a:endParaRPr>
                    </a:p>
                  </a:txBody>
                  <a:tcPr marL="68580" marR="68580" marT="0" marB="0"/>
                </a:tc>
              </a:tr>
              <a:tr h="604867">
                <a:tc>
                  <a:txBody>
                    <a:bodyPr/>
                    <a:lstStyle/>
                    <a:p>
                      <a:pPr>
                        <a:lnSpc>
                          <a:spcPct val="115000"/>
                        </a:lnSpc>
                        <a:spcAft>
                          <a:spcPts val="0"/>
                        </a:spcAft>
                      </a:pPr>
                      <a:r>
                        <a:rPr lang="ru-RU" sz="900" b="1" baseline="0" dirty="0">
                          <a:solidFill>
                            <a:schemeClr val="tx1"/>
                          </a:solidFill>
                          <a:effectLst/>
                        </a:rPr>
                        <a:t>28.25.14</a:t>
                      </a:r>
                      <a:r>
                        <a:rPr lang="ru-RU" sz="900" b="0" baseline="0" dirty="0">
                          <a:solidFill>
                            <a:schemeClr val="tx1"/>
                          </a:solidFill>
                          <a:effectLst/>
                        </a:rPr>
                        <a:t> Оборудование и установки для фильтрования или очистки газов, не включенные в другие группировки. Эта группировка не включает машины и аппараты для разделения жидких и газовых неоднородных систем в радиохимическом производстве и изготовлении тепловыделяющих элементов</a:t>
                      </a:r>
                      <a:endParaRPr lang="ru-RU" sz="900" b="0" baseline="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900" b="0" baseline="0" dirty="0">
                          <a:solidFill>
                            <a:schemeClr val="tx1"/>
                          </a:solidFill>
                          <a:effectLst/>
                        </a:rPr>
                        <a:t>-</a:t>
                      </a:r>
                      <a:endParaRPr lang="ru-RU" sz="900" b="0" baseline="0" dirty="0">
                        <a:solidFill>
                          <a:schemeClr val="tx1"/>
                        </a:solidFill>
                        <a:effectLst/>
                        <a:latin typeface="Calibri"/>
                        <a:ea typeface="Calibri"/>
                        <a:cs typeface="Times New Roman"/>
                      </a:endParaRPr>
                    </a:p>
                  </a:txBody>
                  <a:tcPr marL="68580" marR="68580" marT="0" marB="0"/>
                </a:tc>
              </a:tr>
              <a:tr h="259229">
                <a:tc>
                  <a:txBody>
                    <a:bodyPr/>
                    <a:lstStyle/>
                    <a:p>
                      <a:pPr>
                        <a:lnSpc>
                          <a:spcPct val="115000"/>
                        </a:lnSpc>
                        <a:spcAft>
                          <a:spcPts val="0"/>
                        </a:spcAft>
                      </a:pPr>
                      <a:r>
                        <a:rPr lang="ru-RU" sz="900" b="1" baseline="0" dirty="0">
                          <a:solidFill>
                            <a:schemeClr val="tx1"/>
                          </a:solidFill>
                          <a:effectLst/>
                          <a:latin typeface="Calibri"/>
                          <a:ea typeface="Calibri"/>
                          <a:cs typeface="Times New Roman"/>
                        </a:rPr>
                        <a:t>22.22.1 </a:t>
                      </a:r>
                      <a:r>
                        <a:rPr lang="ru-RU" sz="900" b="0" baseline="0" dirty="0">
                          <a:solidFill>
                            <a:schemeClr val="tx1"/>
                          </a:solidFill>
                          <a:effectLst/>
                          <a:latin typeface="Calibri"/>
                          <a:ea typeface="Calibri"/>
                          <a:cs typeface="Times New Roman"/>
                        </a:rPr>
                        <a:t>Изделия пластмассовые упаковочные (за исключением контейнеров для </a:t>
                      </a:r>
                      <a:r>
                        <a:rPr lang="ru-RU" sz="900" b="0" baseline="0" dirty="0" err="1">
                          <a:solidFill>
                            <a:schemeClr val="tx1"/>
                          </a:solidFill>
                          <a:effectLst/>
                          <a:latin typeface="Calibri"/>
                          <a:ea typeface="Calibri"/>
                          <a:cs typeface="Times New Roman"/>
                        </a:rPr>
                        <a:t>биопроб</a:t>
                      </a:r>
                      <a:r>
                        <a:rPr lang="ru-RU" sz="900" b="0" baseline="0" dirty="0">
                          <a:solidFill>
                            <a:schemeClr val="tx1"/>
                          </a:solidFill>
                          <a:effectLst/>
                          <a:latin typeface="Calibri"/>
                          <a:ea typeface="Calibri"/>
                          <a:cs typeface="Times New Roman"/>
                        </a:rPr>
                        <a:t> полимерных с кодом ОКПД2 22.22.14.000)</a:t>
                      </a:r>
                    </a:p>
                    <a:p>
                      <a:pPr>
                        <a:lnSpc>
                          <a:spcPct val="115000"/>
                        </a:lnSpc>
                        <a:spcAft>
                          <a:spcPts val="0"/>
                        </a:spcAft>
                      </a:pPr>
                      <a:r>
                        <a:rPr lang="ru-RU" sz="900" b="0" baseline="0" dirty="0">
                          <a:solidFill>
                            <a:schemeClr val="tx1"/>
                          </a:solidFill>
                          <a:effectLst/>
                          <a:latin typeface="Calibri"/>
                          <a:ea typeface="Calibri"/>
                          <a:cs typeface="Times New Roman"/>
                        </a:rPr>
                        <a:t> </a:t>
                      </a:r>
                    </a:p>
                  </a:txBody>
                  <a:tcPr marL="68580" marR="68580" marT="0" marB="0"/>
                </a:tc>
                <a:tc>
                  <a:txBody>
                    <a:bodyPr/>
                    <a:lstStyle/>
                    <a:p>
                      <a:pPr>
                        <a:lnSpc>
                          <a:spcPct val="115000"/>
                        </a:lnSpc>
                        <a:spcAft>
                          <a:spcPts val="0"/>
                        </a:spcAft>
                      </a:pPr>
                      <a:r>
                        <a:rPr lang="ru-RU" sz="900" b="1" baseline="0" dirty="0" smtClean="0">
                          <a:solidFill>
                            <a:schemeClr val="tx1"/>
                          </a:solidFill>
                          <a:effectLst/>
                          <a:latin typeface="Calibri"/>
                          <a:ea typeface="Calibri"/>
                          <a:cs typeface="Times New Roman"/>
                        </a:rPr>
                        <a:t>22.22.14.000 </a:t>
                      </a:r>
                      <a:r>
                        <a:rPr lang="ru-RU" sz="900" baseline="0" dirty="0" smtClean="0">
                          <a:solidFill>
                            <a:schemeClr val="tx1"/>
                          </a:solidFill>
                          <a:effectLst/>
                          <a:latin typeface="Calibri"/>
                          <a:ea typeface="Calibri"/>
                          <a:cs typeface="Times New Roman"/>
                        </a:rPr>
                        <a:t>Контейнеры </a:t>
                      </a:r>
                      <a:r>
                        <a:rPr lang="ru-RU" sz="900" baseline="0" dirty="0">
                          <a:solidFill>
                            <a:schemeClr val="tx1"/>
                          </a:solidFill>
                          <a:effectLst/>
                          <a:latin typeface="Calibri"/>
                          <a:ea typeface="Calibri"/>
                          <a:cs typeface="Times New Roman"/>
                        </a:rPr>
                        <a:t>для </a:t>
                      </a:r>
                      <a:r>
                        <a:rPr lang="ru-RU" sz="900" baseline="0" dirty="0" err="1">
                          <a:solidFill>
                            <a:schemeClr val="tx1"/>
                          </a:solidFill>
                          <a:effectLst/>
                          <a:latin typeface="Calibri"/>
                          <a:ea typeface="Calibri"/>
                          <a:cs typeface="Times New Roman"/>
                        </a:rPr>
                        <a:t>биопроб</a:t>
                      </a:r>
                      <a:r>
                        <a:rPr lang="ru-RU" sz="900" baseline="0" dirty="0">
                          <a:solidFill>
                            <a:schemeClr val="tx1"/>
                          </a:solidFill>
                          <a:effectLst/>
                          <a:latin typeface="Calibri"/>
                          <a:ea typeface="Calibri"/>
                          <a:cs typeface="Times New Roman"/>
                        </a:rPr>
                        <a:t> полимерные</a:t>
                      </a:r>
                    </a:p>
                  </a:txBody>
                  <a:tcPr marL="68580" marR="68580" marT="0" marB="0"/>
                </a:tc>
              </a:tr>
              <a:tr h="604867">
                <a:tc>
                  <a:txBody>
                    <a:bodyPr/>
                    <a:lstStyle/>
                    <a:p>
                      <a:pPr>
                        <a:lnSpc>
                          <a:spcPct val="115000"/>
                        </a:lnSpc>
                        <a:spcAft>
                          <a:spcPts val="0"/>
                        </a:spcAft>
                      </a:pPr>
                      <a:r>
                        <a:rPr lang="ru-RU" sz="900" b="1" baseline="0" dirty="0">
                          <a:solidFill>
                            <a:schemeClr val="tx1"/>
                          </a:solidFill>
                          <a:effectLst/>
                          <a:latin typeface="Calibri"/>
                          <a:ea typeface="Calibri"/>
                          <a:cs typeface="Times New Roman"/>
                        </a:rPr>
                        <a:t>32.50.22.129 </a:t>
                      </a:r>
                      <a:r>
                        <a:rPr lang="ru-RU" sz="900" b="0" baseline="0" dirty="0">
                          <a:solidFill>
                            <a:schemeClr val="tx1"/>
                          </a:solidFill>
                          <a:effectLst/>
                          <a:latin typeface="Calibri"/>
                          <a:ea typeface="Calibri"/>
                          <a:cs typeface="Times New Roman"/>
                        </a:rPr>
                        <a:t>Приспособления ортопедические прочие</a:t>
                      </a:r>
                    </a:p>
                    <a:p>
                      <a:pPr>
                        <a:lnSpc>
                          <a:spcPct val="115000"/>
                        </a:lnSpc>
                        <a:spcAft>
                          <a:spcPts val="0"/>
                        </a:spcAft>
                      </a:pPr>
                      <a:r>
                        <a:rPr lang="ru-RU" sz="900" b="0" baseline="0" dirty="0">
                          <a:solidFill>
                            <a:schemeClr val="tx1"/>
                          </a:solidFill>
                          <a:effectLst/>
                          <a:latin typeface="Calibri"/>
                          <a:ea typeface="Calibri"/>
                          <a:cs typeface="Times New Roman"/>
                        </a:rPr>
                        <a:t> </a:t>
                      </a:r>
                    </a:p>
                  </a:txBody>
                  <a:tcPr marL="68580" marR="68580" marT="0" marB="0"/>
                </a:tc>
                <a:tc>
                  <a:txBody>
                    <a:bodyPr/>
                    <a:lstStyle/>
                    <a:p>
                      <a:pPr>
                        <a:lnSpc>
                          <a:spcPct val="115000"/>
                        </a:lnSpc>
                        <a:spcAft>
                          <a:spcPts val="0"/>
                        </a:spcAft>
                      </a:pPr>
                      <a:r>
                        <a:rPr lang="ru-RU" sz="900" b="1" baseline="0" dirty="0" smtClean="0">
                          <a:solidFill>
                            <a:schemeClr val="tx1"/>
                          </a:solidFill>
                          <a:effectLst/>
                          <a:latin typeface="Calibri"/>
                          <a:ea typeface="Calibri"/>
                          <a:cs typeface="Times New Roman"/>
                        </a:rPr>
                        <a:t>32.50.22.129</a:t>
                      </a:r>
                      <a:r>
                        <a:rPr lang="ru-RU" sz="900" baseline="0" dirty="0" smtClean="0">
                          <a:solidFill>
                            <a:schemeClr val="tx1"/>
                          </a:solidFill>
                          <a:effectLst/>
                          <a:latin typeface="Calibri"/>
                          <a:ea typeface="Calibri"/>
                          <a:cs typeface="Times New Roman"/>
                        </a:rPr>
                        <a:t> Кресла-стулья </a:t>
                      </a:r>
                      <a:r>
                        <a:rPr lang="ru-RU" sz="900" baseline="0" dirty="0">
                          <a:solidFill>
                            <a:schemeClr val="tx1"/>
                          </a:solidFill>
                          <a:effectLst/>
                          <a:latin typeface="Calibri"/>
                          <a:ea typeface="Calibri"/>
                          <a:cs typeface="Times New Roman"/>
                        </a:rPr>
                        <a:t>с санитарным оснащением;</a:t>
                      </a:r>
                    </a:p>
                    <a:p>
                      <a:pPr>
                        <a:lnSpc>
                          <a:spcPct val="115000"/>
                        </a:lnSpc>
                        <a:spcAft>
                          <a:spcPts val="0"/>
                        </a:spcAft>
                      </a:pPr>
                      <a:r>
                        <a:rPr lang="ru-RU" sz="900" baseline="0" dirty="0">
                          <a:solidFill>
                            <a:schemeClr val="tx1"/>
                          </a:solidFill>
                          <a:effectLst/>
                          <a:latin typeface="Calibri"/>
                          <a:ea typeface="Calibri"/>
                          <a:cs typeface="Times New Roman"/>
                        </a:rPr>
                        <a:t> </a:t>
                      </a:r>
                      <a:r>
                        <a:rPr lang="ru-RU" sz="900" baseline="0" dirty="0" smtClean="0">
                          <a:solidFill>
                            <a:schemeClr val="tx1"/>
                          </a:solidFill>
                          <a:effectLst/>
                          <a:latin typeface="Calibri"/>
                          <a:ea typeface="Calibri"/>
                          <a:cs typeface="Times New Roman"/>
                        </a:rPr>
                        <a:t>опоры </a:t>
                      </a:r>
                      <a:r>
                        <a:rPr lang="ru-RU" sz="900" baseline="0" dirty="0">
                          <a:solidFill>
                            <a:schemeClr val="tx1"/>
                          </a:solidFill>
                          <a:effectLst/>
                          <a:latin typeface="Calibri"/>
                          <a:ea typeface="Calibri"/>
                          <a:cs typeface="Times New Roman"/>
                        </a:rPr>
                        <a:t>(опоры-ходунки шагающие, опоры-ходунки на колесиках);</a:t>
                      </a:r>
                    </a:p>
                    <a:p>
                      <a:pPr>
                        <a:lnSpc>
                          <a:spcPct val="115000"/>
                        </a:lnSpc>
                        <a:spcAft>
                          <a:spcPts val="0"/>
                        </a:spcAft>
                      </a:pPr>
                      <a:r>
                        <a:rPr lang="ru-RU" sz="900" baseline="0" dirty="0">
                          <a:solidFill>
                            <a:schemeClr val="tx1"/>
                          </a:solidFill>
                          <a:effectLst/>
                          <a:latin typeface="Calibri"/>
                          <a:ea typeface="Calibri"/>
                          <a:cs typeface="Times New Roman"/>
                        </a:rPr>
                        <a:t> </a:t>
                      </a:r>
                      <a:r>
                        <a:rPr lang="ru-RU" sz="900" baseline="0" dirty="0" smtClean="0">
                          <a:solidFill>
                            <a:schemeClr val="tx1"/>
                          </a:solidFill>
                          <a:effectLst/>
                          <a:latin typeface="Calibri"/>
                          <a:ea typeface="Calibri"/>
                          <a:cs typeface="Times New Roman"/>
                        </a:rPr>
                        <a:t>поручни </a:t>
                      </a:r>
                      <a:r>
                        <a:rPr lang="ru-RU" sz="900" baseline="0" dirty="0">
                          <a:solidFill>
                            <a:schemeClr val="tx1"/>
                          </a:solidFill>
                          <a:effectLst/>
                          <a:latin typeface="Calibri"/>
                          <a:ea typeface="Calibri"/>
                          <a:cs typeface="Times New Roman"/>
                        </a:rPr>
                        <a:t>(перила) для </a:t>
                      </a:r>
                      <a:r>
                        <a:rPr lang="ru-RU" sz="900" baseline="0" dirty="0" err="1">
                          <a:solidFill>
                            <a:schemeClr val="tx1"/>
                          </a:solidFill>
                          <a:effectLst/>
                          <a:latin typeface="Calibri"/>
                          <a:ea typeface="Calibri"/>
                          <a:cs typeface="Times New Roman"/>
                        </a:rPr>
                        <a:t>самоподнимания</a:t>
                      </a:r>
                      <a:r>
                        <a:rPr lang="ru-RU" sz="900" baseline="0" dirty="0">
                          <a:solidFill>
                            <a:schemeClr val="tx1"/>
                          </a:solidFill>
                          <a:effectLst/>
                          <a:latin typeface="Calibri"/>
                          <a:ea typeface="Calibri"/>
                          <a:cs typeface="Times New Roman"/>
                        </a:rPr>
                        <a:t> угловые, прямые (линейные) и </a:t>
                      </a:r>
                      <a:r>
                        <a:rPr lang="ru-RU" sz="900" baseline="0" dirty="0" smtClean="0">
                          <a:solidFill>
                            <a:schemeClr val="tx1"/>
                          </a:solidFill>
                          <a:effectLst/>
                          <a:latin typeface="Calibri"/>
                          <a:ea typeface="Calibri"/>
                          <a:cs typeface="Times New Roman"/>
                        </a:rPr>
                        <a:t>откидные; ходунки </a:t>
                      </a:r>
                      <a:r>
                        <a:rPr lang="ru-RU" sz="900" baseline="0" dirty="0">
                          <a:solidFill>
                            <a:schemeClr val="tx1"/>
                          </a:solidFill>
                          <a:effectLst/>
                          <a:latin typeface="Calibri"/>
                          <a:ea typeface="Calibri"/>
                          <a:cs typeface="Times New Roman"/>
                        </a:rPr>
                        <a:t>на </a:t>
                      </a:r>
                      <a:r>
                        <a:rPr lang="ru-RU" sz="900" baseline="0" dirty="0" smtClean="0">
                          <a:solidFill>
                            <a:schemeClr val="tx1"/>
                          </a:solidFill>
                          <a:effectLst/>
                          <a:latin typeface="Calibri"/>
                          <a:ea typeface="Calibri"/>
                          <a:cs typeface="Times New Roman"/>
                        </a:rPr>
                        <a:t>колесах; ходунки </a:t>
                      </a:r>
                      <a:r>
                        <a:rPr lang="ru-RU" sz="900" baseline="0" dirty="0">
                          <a:solidFill>
                            <a:schemeClr val="tx1"/>
                          </a:solidFill>
                          <a:effectLst/>
                          <a:latin typeface="Calibri"/>
                          <a:ea typeface="Calibri"/>
                          <a:cs typeface="Times New Roman"/>
                        </a:rPr>
                        <a:t>шагающие складные, регулируемые по высоте</a:t>
                      </a:r>
                    </a:p>
                  </a:txBody>
                  <a:tcPr marL="68580" marR="68580" marT="0" marB="0"/>
                </a:tc>
              </a:tr>
            </a:tbl>
          </a:graphicData>
        </a:graphic>
      </p:graphicFrame>
    </p:spTree>
    <p:extLst>
      <p:ext uri="{BB962C8B-B14F-4D97-AF65-F5344CB8AC3E}">
        <p14:creationId xmlns:p14="http://schemas.microsoft.com/office/powerpoint/2010/main" val="20504724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Разъяснения по вопросу применения ПП РФ № 617</a:t>
            </a:r>
            <a:endParaRPr lang="ru-RU" sz="2800" b="1" dirty="0"/>
          </a:p>
        </p:txBody>
      </p:sp>
      <p:sp>
        <p:nvSpPr>
          <p:cNvPr id="3" name="Объект 2"/>
          <p:cNvSpPr>
            <a:spLocks noGrp="1"/>
          </p:cNvSpPr>
          <p:nvPr>
            <p:ph idx="1"/>
          </p:nvPr>
        </p:nvSpPr>
        <p:spPr>
          <a:xfrm>
            <a:off x="457200" y="1556792"/>
            <a:ext cx="8219256" cy="4968552"/>
          </a:xfrm>
        </p:spPr>
        <p:txBody>
          <a:bodyPr>
            <a:noAutofit/>
          </a:bodyPr>
          <a:lstStyle/>
          <a:p>
            <a:pPr marL="114300" indent="0">
              <a:buNone/>
            </a:pPr>
            <a:r>
              <a:rPr lang="ru-RU" sz="1200" b="1" dirty="0">
                <a:solidFill>
                  <a:schemeClr val="tx1"/>
                </a:solidFill>
              </a:rPr>
              <a:t>Письмо Министерства финансов Российской </a:t>
            </a:r>
            <a:r>
              <a:rPr lang="ru-RU" sz="1200" b="1" dirty="0" smtClean="0">
                <a:solidFill>
                  <a:schemeClr val="tx1"/>
                </a:solidFill>
              </a:rPr>
              <a:t>Федерации от </a:t>
            </a:r>
            <a:r>
              <a:rPr lang="ru-RU" sz="1200" b="1" dirty="0">
                <a:solidFill>
                  <a:schemeClr val="tx1"/>
                </a:solidFill>
              </a:rPr>
              <a:t>26 ноября 2021 г. N </a:t>
            </a:r>
            <a:r>
              <a:rPr lang="ru-RU" sz="1200" b="1" dirty="0" smtClean="0">
                <a:solidFill>
                  <a:schemeClr val="tx1"/>
                </a:solidFill>
              </a:rPr>
              <a:t>24-06-08/95806 (пересечение </a:t>
            </a:r>
            <a:r>
              <a:rPr lang="ru-RU" sz="1200" b="1" dirty="0" smtClean="0">
                <a:solidFill>
                  <a:schemeClr val="tx1"/>
                </a:solidFill>
              </a:rPr>
              <a:t>кодов ПП 878 и ПП 617)</a:t>
            </a:r>
            <a:endParaRPr lang="ru-RU" sz="1200" dirty="0">
              <a:solidFill>
                <a:schemeClr val="tx1"/>
              </a:solidFill>
            </a:endParaRPr>
          </a:p>
          <a:p>
            <a:pPr marL="114300" indent="0">
              <a:buNone/>
            </a:pPr>
            <a:r>
              <a:rPr lang="ru-RU" sz="1200" dirty="0" smtClean="0">
                <a:solidFill>
                  <a:schemeClr val="tx1"/>
                </a:solidFill>
              </a:rPr>
              <a:t>При </a:t>
            </a:r>
            <a:r>
              <a:rPr lang="ru-RU" sz="1200" dirty="0">
                <a:solidFill>
                  <a:schemeClr val="tx1"/>
                </a:solidFill>
              </a:rPr>
              <a:t>применении Постановления N 617 и Постановления N 878 возникает правовая неопределенность ввиду одновременного наличия кодов ОКПД 2 как в перечне, предусмотренном Постановлением N 617, так и в перечне, предусмотренном Постановлением N 878.</a:t>
            </a:r>
          </a:p>
          <a:p>
            <a:pPr marL="114300" indent="0">
              <a:buNone/>
            </a:pPr>
            <a:endParaRPr lang="ru-RU" sz="1200" dirty="0">
              <a:solidFill>
                <a:schemeClr val="tx1"/>
              </a:solidFill>
            </a:endParaRPr>
          </a:p>
          <a:p>
            <a:pPr marL="114300" indent="0">
              <a:buNone/>
            </a:pPr>
            <a:r>
              <a:rPr lang="ru-RU" sz="1200" dirty="0">
                <a:solidFill>
                  <a:schemeClr val="tx1"/>
                </a:solidFill>
              </a:rPr>
              <a:t>В этой связи отмечаем, что утвержденные указанными постановлениями перечни помимо кодов ОКПД 2 </a:t>
            </a:r>
            <a:r>
              <a:rPr lang="ru-RU" sz="1200" b="1" dirty="0">
                <a:solidFill>
                  <a:schemeClr val="tx1"/>
                </a:solidFill>
              </a:rPr>
              <a:t>содержат конкретные наименования товаров, в связи с чем, </a:t>
            </a:r>
            <a:r>
              <a:rPr lang="ru-RU" sz="1200" b="1" dirty="0" smtClean="0">
                <a:solidFill>
                  <a:schemeClr val="tx1"/>
                </a:solidFill>
              </a:rPr>
              <a:t>при </a:t>
            </a:r>
            <a:r>
              <a:rPr lang="ru-RU" sz="1200" b="1" dirty="0">
                <a:solidFill>
                  <a:schemeClr val="tx1"/>
                </a:solidFill>
              </a:rPr>
              <a:t>применении соответствующих перечней следует </a:t>
            </a:r>
            <a:r>
              <a:rPr lang="ru-RU" sz="1200" b="1" dirty="0" smtClean="0">
                <a:solidFill>
                  <a:schemeClr val="tx1"/>
                </a:solidFill>
              </a:rPr>
              <a:t>руководствоваться </a:t>
            </a:r>
            <a:r>
              <a:rPr lang="ru-RU" sz="1200" b="1" dirty="0">
                <a:solidFill>
                  <a:schemeClr val="tx1"/>
                </a:solidFill>
              </a:rPr>
              <a:t>как кодом ОКПД 2, так и наименованием товара</a:t>
            </a:r>
            <a:r>
              <a:rPr lang="ru-RU" sz="1200" dirty="0" smtClean="0">
                <a:solidFill>
                  <a:schemeClr val="tx1"/>
                </a:solidFill>
              </a:rPr>
              <a:t>.</a:t>
            </a:r>
          </a:p>
          <a:p>
            <a:pPr marL="114300" indent="0">
              <a:buNone/>
            </a:pPr>
            <a:endParaRPr lang="ru-RU" sz="1200" dirty="0">
              <a:solidFill>
                <a:schemeClr val="tx1"/>
              </a:solidFill>
            </a:endParaRPr>
          </a:p>
          <a:p>
            <a:pPr marL="114300" indent="0">
              <a:buNone/>
            </a:pPr>
            <a:r>
              <a:rPr lang="ru-RU" sz="1200" dirty="0">
                <a:solidFill>
                  <a:schemeClr val="tx1"/>
                </a:solidFill>
              </a:rPr>
              <a:t>ПП 617: </a:t>
            </a:r>
            <a:r>
              <a:rPr lang="ru-RU" sz="1200" b="1" dirty="0" smtClean="0">
                <a:solidFill>
                  <a:schemeClr val="tx1"/>
                </a:solidFill>
              </a:rPr>
              <a:t>28.25.14</a:t>
            </a:r>
            <a:r>
              <a:rPr lang="ru-RU" sz="1200" dirty="0" smtClean="0">
                <a:solidFill>
                  <a:schemeClr val="tx1"/>
                </a:solidFill>
              </a:rPr>
              <a:t> </a:t>
            </a:r>
            <a:r>
              <a:rPr lang="ru-RU" sz="1200" b="1" dirty="0" smtClean="0">
                <a:solidFill>
                  <a:schemeClr val="tx1"/>
                </a:solidFill>
              </a:rPr>
              <a:t>Оборудование </a:t>
            </a:r>
            <a:r>
              <a:rPr lang="ru-RU" sz="1200" b="1" dirty="0">
                <a:solidFill>
                  <a:schemeClr val="tx1"/>
                </a:solidFill>
              </a:rPr>
              <a:t>и установки для фильтрования или очистки газов</a:t>
            </a:r>
            <a:r>
              <a:rPr lang="ru-RU" sz="1200" dirty="0">
                <a:solidFill>
                  <a:schemeClr val="tx1"/>
                </a:solidFill>
              </a:rPr>
              <a:t>, не включенные в другие группировки. Эта группировка не включает машины и аппараты для разделения жидких и газовых неоднородных систем в радиохимическом производстве и изготовлении тепловыделяющих элементов</a:t>
            </a:r>
          </a:p>
          <a:p>
            <a:pPr marL="114300" indent="0">
              <a:buNone/>
            </a:pPr>
            <a:endParaRPr lang="ru-RU" sz="1200" dirty="0" smtClean="0">
              <a:solidFill>
                <a:schemeClr val="tx1"/>
              </a:solidFill>
            </a:endParaRPr>
          </a:p>
          <a:p>
            <a:pPr marL="114300" indent="0">
              <a:buNone/>
            </a:pPr>
            <a:r>
              <a:rPr lang="ru-RU" sz="1200" dirty="0">
                <a:solidFill>
                  <a:schemeClr val="tx1"/>
                </a:solidFill>
              </a:rPr>
              <a:t>ПП 878: </a:t>
            </a:r>
            <a:r>
              <a:rPr lang="ru-RU" sz="1200" b="1" dirty="0" smtClean="0">
                <a:solidFill>
                  <a:schemeClr val="tx1"/>
                </a:solidFill>
              </a:rPr>
              <a:t>28.25.14.110 </a:t>
            </a:r>
            <a:r>
              <a:rPr lang="ru-RU" sz="1200" dirty="0" smtClean="0">
                <a:solidFill>
                  <a:schemeClr val="tx1"/>
                </a:solidFill>
              </a:rPr>
              <a:t>Оборудование </a:t>
            </a:r>
            <a:r>
              <a:rPr lang="ru-RU" sz="1200" dirty="0">
                <a:solidFill>
                  <a:schemeClr val="tx1"/>
                </a:solidFill>
              </a:rPr>
              <a:t>и установки для фильтрования или очистки </a:t>
            </a:r>
            <a:r>
              <a:rPr lang="ru-RU" sz="1200" dirty="0" smtClean="0">
                <a:solidFill>
                  <a:schemeClr val="tx1"/>
                </a:solidFill>
              </a:rPr>
              <a:t>воздуха</a:t>
            </a:r>
          </a:p>
          <a:p>
            <a:pPr marL="114300" indent="0">
              <a:buNone/>
            </a:pPr>
            <a:endParaRPr lang="ru-RU" sz="1200" dirty="0">
              <a:solidFill>
                <a:schemeClr val="tx1"/>
              </a:solidFill>
            </a:endParaRPr>
          </a:p>
          <a:p>
            <a:pPr marL="114300" indent="0">
              <a:buNone/>
            </a:pPr>
            <a:r>
              <a:rPr lang="ru-RU" sz="1200" b="1" dirty="0">
                <a:solidFill>
                  <a:schemeClr val="tx1"/>
                </a:solidFill>
              </a:rPr>
              <a:t>Письмо Министерства промышленности и торговли РФ от 5 июня 2020 г. № 39247/12 “О разъяснении некоторых положений постановлений № 616 и № 617</a:t>
            </a:r>
            <a:r>
              <a:rPr lang="ru-RU" sz="1200" b="1" dirty="0" smtClean="0">
                <a:solidFill>
                  <a:schemeClr val="tx1"/>
                </a:solidFill>
              </a:rPr>
              <a:t>”</a:t>
            </a:r>
          </a:p>
          <a:p>
            <a:pPr marL="114300" indent="0">
              <a:buNone/>
            </a:pPr>
            <a:r>
              <a:rPr lang="ru-RU" sz="1200" dirty="0" smtClean="0">
                <a:solidFill>
                  <a:schemeClr val="tx1"/>
                </a:solidFill>
              </a:rPr>
              <a:t>В</a:t>
            </a:r>
            <a:r>
              <a:rPr lang="ru-RU" sz="1200" b="1" dirty="0" smtClean="0">
                <a:solidFill>
                  <a:schemeClr val="tx1"/>
                </a:solidFill>
              </a:rPr>
              <a:t> </a:t>
            </a:r>
            <a:r>
              <a:rPr lang="ru-RU" sz="1200" dirty="0">
                <a:solidFill>
                  <a:schemeClr val="tx1"/>
                </a:solidFill>
              </a:rPr>
              <a:t>целях определения нормативного правового акта, в соответствии с которым необходимо применять соответствующие ограничения, </a:t>
            </a:r>
            <a:r>
              <a:rPr lang="ru-RU" sz="1200" b="1" dirty="0">
                <a:solidFill>
                  <a:schemeClr val="tx1"/>
                </a:solidFill>
              </a:rPr>
              <a:t>необходимо руководствоваться более “уточненным” кодом.</a:t>
            </a:r>
          </a:p>
          <a:p>
            <a:pPr marL="114300" indent="0">
              <a:buNone/>
            </a:pPr>
            <a:endParaRPr lang="ru-RU" sz="1400" dirty="0" smtClean="0">
              <a:solidFill>
                <a:schemeClr val="tx1"/>
              </a:solidFill>
            </a:endParaRPr>
          </a:p>
        </p:txBody>
      </p:sp>
    </p:spTree>
    <p:extLst>
      <p:ext uri="{BB962C8B-B14F-4D97-AF65-F5344CB8AC3E}">
        <p14:creationId xmlns:p14="http://schemas.microsoft.com/office/powerpoint/2010/main" val="17166475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r>
              <a:rPr lang="ru-RU" sz="2800" b="1" dirty="0" smtClean="0"/>
              <a:t>Ограничения ДОПУСКА. Постановление </a:t>
            </a:r>
            <a:r>
              <a:rPr lang="ru-RU" sz="2800" b="1" dirty="0"/>
              <a:t>Правительства РФ от 10.07.2019 </a:t>
            </a:r>
            <a:r>
              <a:rPr lang="en-US" sz="2800" b="1" dirty="0"/>
              <a:t>N 878</a:t>
            </a:r>
            <a:br>
              <a:rPr lang="en-US" sz="2800" b="1" dirty="0"/>
            </a:br>
            <a:endParaRPr lang="ru-RU" sz="2800" b="1" dirty="0"/>
          </a:p>
        </p:txBody>
      </p:sp>
      <p:sp>
        <p:nvSpPr>
          <p:cNvPr id="3" name="Объект 2"/>
          <p:cNvSpPr>
            <a:spLocks noGrp="1"/>
          </p:cNvSpPr>
          <p:nvPr>
            <p:ph idx="1"/>
          </p:nvPr>
        </p:nvSpPr>
        <p:spPr>
          <a:xfrm>
            <a:off x="457200" y="1556792"/>
            <a:ext cx="8219256" cy="4968552"/>
          </a:xfrm>
        </p:spPr>
        <p:txBody>
          <a:bodyPr>
            <a:noAutofit/>
          </a:bodyPr>
          <a:lstStyle/>
          <a:p>
            <a:pPr marL="114300" indent="0">
              <a:buNone/>
            </a:pPr>
            <a:endParaRPr lang="ru-RU" sz="1100" b="1" dirty="0" smtClean="0">
              <a:solidFill>
                <a:schemeClr val="tx1"/>
              </a:solidFill>
            </a:endParaRPr>
          </a:p>
          <a:p>
            <a:pPr marL="114300" indent="0">
              <a:buNone/>
            </a:pPr>
            <a:r>
              <a:rPr lang="ru-RU" sz="1200" b="1" dirty="0" smtClean="0">
                <a:solidFill>
                  <a:schemeClr val="tx1"/>
                </a:solidFill>
              </a:rPr>
              <a:t>Постановление </a:t>
            </a:r>
            <a:r>
              <a:rPr lang="ru-RU" sz="1200" b="1" dirty="0">
                <a:solidFill>
                  <a:schemeClr val="tx1"/>
                </a:solidFill>
              </a:rPr>
              <a:t>Правительства РФ от 10.07.2019 N </a:t>
            </a:r>
            <a:r>
              <a:rPr lang="ru-RU" sz="1200" b="1" dirty="0" smtClean="0">
                <a:solidFill>
                  <a:schemeClr val="tx1"/>
                </a:solidFill>
              </a:rPr>
              <a:t>878 </a:t>
            </a:r>
            <a:r>
              <a:rPr lang="ru-RU" sz="1200" dirty="0" smtClean="0">
                <a:solidFill>
                  <a:schemeClr val="tx1"/>
                </a:solidFill>
              </a:rPr>
              <a:t>"О </a:t>
            </a:r>
            <a:r>
              <a:rPr lang="ru-RU" sz="1200" dirty="0">
                <a:solidFill>
                  <a:schemeClr val="tx1"/>
                </a:solidFill>
              </a:rPr>
              <a:t>мерах стимулирования производства радиоэлектронной продукции на территории Российской Федерации при осуществлении закупок товаров, работ, услуг для обеспечения государственных и муниципальных нужд, о внесении изменений в постановление Правительства Российской Федерации от 16 сентября 2016 г. N 925 и признании утратившими силу некоторых актов Правительства Российской Федерации"</a:t>
            </a:r>
          </a:p>
          <a:p>
            <a:pPr marL="114300" indent="0">
              <a:buNone/>
            </a:pPr>
            <a:endParaRPr lang="ru-RU" sz="1200" dirty="0" smtClean="0">
              <a:solidFill>
                <a:schemeClr val="tx1"/>
              </a:solidFill>
            </a:endParaRPr>
          </a:p>
          <a:p>
            <a:pPr marL="114300" indent="0">
              <a:buNone/>
            </a:pPr>
            <a:r>
              <a:rPr lang="ru-RU" sz="1200" b="1" dirty="0" smtClean="0">
                <a:solidFill>
                  <a:schemeClr val="tx1"/>
                </a:solidFill>
              </a:rPr>
              <a:t>Ограничение </a:t>
            </a:r>
            <a:r>
              <a:rPr lang="ru-RU" sz="1200" b="1" dirty="0">
                <a:solidFill>
                  <a:schemeClr val="tx1"/>
                </a:solidFill>
              </a:rPr>
              <a:t>допуска для целей осуществления закупок для обеспечения государственных и муниципальных </a:t>
            </a:r>
            <a:r>
              <a:rPr lang="ru-RU" sz="1200" b="1" dirty="0" smtClean="0">
                <a:solidFill>
                  <a:schemeClr val="tx1"/>
                </a:solidFill>
              </a:rPr>
              <a:t>нужд, </a:t>
            </a:r>
            <a:r>
              <a:rPr lang="ru-RU" sz="1200" b="1" dirty="0">
                <a:solidFill>
                  <a:schemeClr val="tx1"/>
                </a:solidFill>
              </a:rPr>
              <a:t>механизм  «второй лишний»</a:t>
            </a:r>
          </a:p>
          <a:p>
            <a:pPr marL="114300" indent="0">
              <a:buNone/>
            </a:pPr>
            <a:endParaRPr lang="ru-RU" sz="1200" dirty="0" smtClean="0">
              <a:solidFill>
                <a:schemeClr val="tx1"/>
              </a:solidFill>
            </a:endParaRPr>
          </a:p>
          <a:p>
            <a:pPr marL="114300" indent="0">
              <a:buNone/>
            </a:pPr>
            <a:r>
              <a:rPr lang="ru-RU" sz="1200" dirty="0" smtClean="0">
                <a:solidFill>
                  <a:schemeClr val="tx1"/>
                </a:solidFill>
              </a:rPr>
              <a:t>При </a:t>
            </a:r>
            <a:r>
              <a:rPr lang="ru-RU" sz="1200" dirty="0">
                <a:solidFill>
                  <a:schemeClr val="tx1"/>
                </a:solidFill>
              </a:rPr>
              <a:t>осуществлении закупок радиоэлектронной продукции, включенной в перечень, </a:t>
            </a:r>
            <a:r>
              <a:rPr lang="ru-RU" sz="1200" b="1" dirty="0">
                <a:solidFill>
                  <a:schemeClr val="tx1"/>
                </a:solidFill>
              </a:rPr>
              <a:t>заказчик отклоняет все заявки, содержащие предложения о поставке радиоэлектронной продукции, происходящей из иностранных государств </a:t>
            </a:r>
            <a:r>
              <a:rPr lang="ru-RU" sz="1200" dirty="0">
                <a:solidFill>
                  <a:schemeClr val="tx1"/>
                </a:solidFill>
              </a:rPr>
              <a:t>(за исключением государств - членов Евразийского экономического союза), </a:t>
            </a:r>
            <a:r>
              <a:rPr lang="ru-RU" sz="1200" b="1" dirty="0">
                <a:solidFill>
                  <a:schemeClr val="tx1"/>
                </a:solidFill>
              </a:rPr>
              <a:t>при условии, что на участие в закупке подана 1 (или более) </a:t>
            </a:r>
            <a:r>
              <a:rPr lang="ru-RU" sz="1200" dirty="0">
                <a:solidFill>
                  <a:schemeClr val="tx1"/>
                </a:solidFill>
              </a:rPr>
              <a:t>удовлетворяющая требованиям </a:t>
            </a:r>
            <a:r>
              <a:rPr lang="ru-RU" sz="1200" b="1" dirty="0">
                <a:solidFill>
                  <a:schemeClr val="tx1"/>
                </a:solidFill>
              </a:rPr>
              <a:t>извещения об осуществлении закупки</a:t>
            </a:r>
            <a:r>
              <a:rPr lang="ru-RU" sz="1200" dirty="0">
                <a:solidFill>
                  <a:schemeClr val="tx1"/>
                </a:solidFill>
              </a:rPr>
              <a:t>, </a:t>
            </a:r>
            <a:r>
              <a:rPr lang="ru-RU" sz="1200" b="1" dirty="0" smtClean="0">
                <a:solidFill>
                  <a:schemeClr val="tx1"/>
                </a:solidFill>
              </a:rPr>
              <a:t>заявка</a:t>
            </a:r>
            <a:r>
              <a:rPr lang="ru-RU" sz="1200" b="1" dirty="0">
                <a:solidFill>
                  <a:schemeClr val="tx1"/>
                </a:solidFill>
              </a:rPr>
              <a:t>, содержащая предложение о поставке радиоэлектронной продукции, страной происхождения которой являются только государства - члены Евразийского экономического союза</a:t>
            </a:r>
            <a:r>
              <a:rPr lang="ru-RU" sz="1200" b="1" dirty="0" smtClean="0">
                <a:solidFill>
                  <a:schemeClr val="tx1"/>
                </a:solidFill>
              </a:rPr>
              <a:t>.</a:t>
            </a:r>
          </a:p>
          <a:p>
            <a:pPr marL="114300" indent="0">
              <a:buNone/>
            </a:pPr>
            <a:endParaRPr lang="ru-RU" sz="1200" b="1" dirty="0">
              <a:solidFill>
                <a:schemeClr val="tx1"/>
              </a:solidFill>
            </a:endParaRPr>
          </a:p>
          <a:p>
            <a:pPr marL="114300" indent="0">
              <a:buNone/>
            </a:pPr>
            <a:r>
              <a:rPr lang="ru-RU" sz="1200" b="1" dirty="0" smtClean="0">
                <a:solidFill>
                  <a:schemeClr val="tx1"/>
                </a:solidFill>
              </a:rPr>
              <a:t>Для </a:t>
            </a:r>
            <a:r>
              <a:rPr lang="ru-RU" sz="1200" b="1" dirty="0">
                <a:solidFill>
                  <a:schemeClr val="tx1"/>
                </a:solidFill>
              </a:rPr>
              <a:t>целей ограничения допуска радиоэлектронной продукции, происходящей из иностранных государств, не может быть предметом одного контракта (одного лота) радиоэлектронная продукция, включенная в перечень и не включенная в него.</a:t>
            </a:r>
          </a:p>
          <a:p>
            <a:pPr marL="114300" indent="0">
              <a:buNone/>
            </a:pPr>
            <a:endParaRPr lang="ru-RU" sz="1200" b="1" dirty="0">
              <a:solidFill>
                <a:schemeClr val="tx1"/>
              </a:solidFill>
            </a:endParaRPr>
          </a:p>
          <a:p>
            <a:pPr marL="114300" indent="0">
              <a:buNone/>
            </a:pPr>
            <a:endParaRPr lang="ru-RU" sz="1200" dirty="0">
              <a:solidFill>
                <a:schemeClr val="tx1"/>
              </a:solidFill>
            </a:endParaRPr>
          </a:p>
        </p:txBody>
      </p:sp>
    </p:spTree>
    <p:extLst>
      <p:ext uri="{BB962C8B-B14F-4D97-AF65-F5344CB8AC3E}">
        <p14:creationId xmlns:p14="http://schemas.microsoft.com/office/powerpoint/2010/main" val="605427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endParaRPr lang="ru-RU" sz="2800" b="1" dirty="0"/>
          </a:p>
        </p:txBody>
      </p:sp>
      <p:sp>
        <p:nvSpPr>
          <p:cNvPr id="3" name="Объект 2"/>
          <p:cNvSpPr>
            <a:spLocks noGrp="1"/>
          </p:cNvSpPr>
          <p:nvPr>
            <p:ph idx="1"/>
          </p:nvPr>
        </p:nvSpPr>
        <p:spPr>
          <a:xfrm>
            <a:off x="457200" y="1556792"/>
            <a:ext cx="8219256" cy="5184576"/>
          </a:xfrm>
        </p:spPr>
        <p:txBody>
          <a:bodyPr>
            <a:noAutofit/>
          </a:bodyPr>
          <a:lstStyle/>
          <a:p>
            <a:pPr marL="114300" indent="0">
              <a:buNone/>
            </a:pPr>
            <a:r>
              <a:rPr lang="ru-RU" sz="900" dirty="0">
                <a:solidFill>
                  <a:schemeClr val="tx1"/>
                </a:solidFill>
              </a:rPr>
              <a:t> </a:t>
            </a:r>
          </a:p>
          <a:p>
            <a:pPr marL="114300" indent="0">
              <a:buNone/>
            </a:pPr>
            <a:r>
              <a:rPr lang="ru-RU" sz="900" dirty="0">
                <a:solidFill>
                  <a:schemeClr val="tx1"/>
                </a:solidFill>
              </a:rPr>
              <a:t> </a:t>
            </a:r>
            <a:endParaRPr lang="ru-RU" sz="1000" dirty="0">
              <a:solidFill>
                <a:schemeClr val="tx1"/>
              </a:solidFill>
            </a:endParaRPr>
          </a:p>
          <a:p>
            <a:endParaRPr lang="ru-RU" sz="1000" dirty="0">
              <a:solidFill>
                <a:schemeClr val="tx1"/>
              </a:solidFill>
            </a:endParaRPr>
          </a:p>
          <a:p>
            <a:pPr marL="137160" indent="0">
              <a:buNone/>
            </a:pPr>
            <a:endParaRPr lang="ru-RU" sz="1200" dirty="0" smtClean="0">
              <a:solidFill>
                <a:schemeClr val="tx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059461552"/>
              </p:ext>
            </p:extLst>
          </p:nvPr>
        </p:nvGraphicFramePr>
        <p:xfrm>
          <a:off x="323528" y="188640"/>
          <a:ext cx="8568951" cy="6264697"/>
        </p:xfrm>
        <a:graphic>
          <a:graphicData uri="http://schemas.openxmlformats.org/drawingml/2006/table">
            <a:tbl>
              <a:tblPr firstRow="1" firstCol="1" bandRow="1">
                <a:tableStyleId>{5C22544A-7EE6-4342-B048-85BDC9FD1C3A}</a:tableStyleId>
              </a:tblPr>
              <a:tblGrid>
                <a:gridCol w="2856317"/>
                <a:gridCol w="2856317"/>
                <a:gridCol w="2856317"/>
              </a:tblGrid>
              <a:tr h="379679">
                <a:tc>
                  <a:txBody>
                    <a:bodyPr/>
                    <a:lstStyle/>
                    <a:p>
                      <a:pPr algn="ctr">
                        <a:spcAft>
                          <a:spcPts val="0"/>
                        </a:spcAft>
                      </a:pPr>
                      <a:r>
                        <a:rPr lang="ru-RU" sz="1000" baseline="0" dirty="0">
                          <a:solidFill>
                            <a:schemeClr val="tx1"/>
                          </a:solidFill>
                          <a:effectLst/>
                        </a:rPr>
                        <a:t>ЗАПРЕТЫ</a:t>
                      </a:r>
                      <a:endParaRPr lang="ru-RU" sz="1000" baseline="0" dirty="0">
                        <a:solidFill>
                          <a:schemeClr val="tx1"/>
                        </a:solidFill>
                        <a:effectLst/>
                        <a:latin typeface="Times New Roman"/>
                        <a:ea typeface="Times New Roman"/>
                        <a:cs typeface="Times New Roman"/>
                      </a:endParaRPr>
                    </a:p>
                  </a:txBody>
                  <a:tcPr marL="27335" marR="27335" marT="0" marB="0">
                    <a:solidFill>
                      <a:schemeClr val="accent6">
                        <a:lumMod val="20000"/>
                        <a:lumOff val="80000"/>
                      </a:schemeClr>
                    </a:solidFill>
                  </a:tcPr>
                </a:tc>
                <a:tc>
                  <a:txBody>
                    <a:bodyPr/>
                    <a:lstStyle/>
                    <a:p>
                      <a:pPr algn="ctr">
                        <a:spcAft>
                          <a:spcPts val="0"/>
                        </a:spcAft>
                        <a:tabLst>
                          <a:tab pos="739775" algn="l"/>
                        </a:tabLst>
                      </a:pPr>
                      <a:r>
                        <a:rPr lang="ru-RU" sz="1000" baseline="0" dirty="0">
                          <a:solidFill>
                            <a:schemeClr val="tx1"/>
                          </a:solidFill>
                          <a:effectLst/>
                        </a:rPr>
                        <a:t>ОГРАНИЧЕНИЯ</a:t>
                      </a:r>
                    </a:p>
                    <a:p>
                      <a:pPr algn="ctr">
                        <a:spcAft>
                          <a:spcPts val="0"/>
                        </a:spcAft>
                      </a:pPr>
                      <a:r>
                        <a:rPr lang="ru-RU" sz="1000" baseline="0" dirty="0">
                          <a:solidFill>
                            <a:schemeClr val="tx1"/>
                          </a:solidFill>
                          <a:effectLst/>
                        </a:rPr>
                        <a:t> </a:t>
                      </a:r>
                      <a:endParaRPr lang="ru-RU" sz="1000" baseline="0" dirty="0">
                        <a:solidFill>
                          <a:schemeClr val="tx1"/>
                        </a:solidFill>
                        <a:effectLst/>
                        <a:latin typeface="Times New Roman"/>
                        <a:ea typeface="Times New Roman"/>
                        <a:cs typeface="Times New Roman"/>
                      </a:endParaRPr>
                    </a:p>
                  </a:txBody>
                  <a:tcPr marL="27335" marR="27335" marT="0" marB="0">
                    <a:solidFill>
                      <a:schemeClr val="accent6">
                        <a:lumMod val="20000"/>
                        <a:lumOff val="80000"/>
                      </a:schemeClr>
                    </a:solidFill>
                  </a:tcPr>
                </a:tc>
                <a:tc>
                  <a:txBody>
                    <a:bodyPr/>
                    <a:lstStyle/>
                    <a:p>
                      <a:pPr algn="ctr">
                        <a:spcAft>
                          <a:spcPts val="0"/>
                        </a:spcAft>
                        <a:tabLst>
                          <a:tab pos="739775" algn="l"/>
                        </a:tabLst>
                      </a:pPr>
                      <a:r>
                        <a:rPr lang="ru-RU" sz="1000" baseline="0" dirty="0">
                          <a:solidFill>
                            <a:schemeClr val="tx1"/>
                          </a:solidFill>
                          <a:effectLst/>
                        </a:rPr>
                        <a:t>УСЛОВИЯ ДОПУСКА</a:t>
                      </a:r>
                    </a:p>
                    <a:p>
                      <a:pPr algn="ctr">
                        <a:spcAft>
                          <a:spcPts val="0"/>
                        </a:spcAft>
                      </a:pPr>
                      <a:r>
                        <a:rPr lang="ru-RU" sz="1000" baseline="0" dirty="0">
                          <a:solidFill>
                            <a:schemeClr val="tx1"/>
                          </a:solidFill>
                          <a:effectLst/>
                        </a:rPr>
                        <a:t> </a:t>
                      </a:r>
                      <a:endParaRPr lang="ru-RU" sz="1000" baseline="0" dirty="0">
                        <a:solidFill>
                          <a:schemeClr val="tx1"/>
                        </a:solidFill>
                        <a:effectLst/>
                        <a:latin typeface="Times New Roman"/>
                        <a:ea typeface="Times New Roman"/>
                        <a:cs typeface="Times New Roman"/>
                      </a:endParaRPr>
                    </a:p>
                  </a:txBody>
                  <a:tcPr marL="27335" marR="27335" marT="0" marB="0">
                    <a:solidFill>
                      <a:schemeClr val="accent6">
                        <a:lumMod val="20000"/>
                        <a:lumOff val="80000"/>
                      </a:schemeClr>
                    </a:solidFill>
                  </a:tcPr>
                </a:tc>
              </a:tr>
              <a:tr h="379679">
                <a:tc>
                  <a:txBody>
                    <a:bodyPr/>
                    <a:lstStyle/>
                    <a:p>
                      <a:pPr algn="ctr">
                        <a:spcAft>
                          <a:spcPts val="0"/>
                        </a:spcAft>
                      </a:pPr>
                      <a:r>
                        <a:rPr lang="ru-RU" sz="1000" b="1" baseline="0" dirty="0">
                          <a:solidFill>
                            <a:schemeClr val="tx1"/>
                          </a:solidFill>
                          <a:effectLst/>
                        </a:rPr>
                        <a:t>Конкурентные закупки, закупки у ед. поставщика + ч.12 ст. 93 44-ФЗ  </a:t>
                      </a:r>
                      <a:endParaRPr lang="ru-RU" sz="1000" b="1" baseline="0" dirty="0">
                        <a:solidFill>
                          <a:schemeClr val="tx1"/>
                        </a:solidFill>
                        <a:effectLst/>
                        <a:latin typeface="Times New Roman"/>
                        <a:ea typeface="Times New Roman"/>
                        <a:cs typeface="Times New Roman"/>
                      </a:endParaRPr>
                    </a:p>
                  </a:txBody>
                  <a:tcPr marL="27335" marR="27335" marT="0" marB="0">
                    <a:solidFill>
                      <a:schemeClr val="accent6">
                        <a:lumMod val="20000"/>
                        <a:lumOff val="80000"/>
                      </a:schemeClr>
                    </a:solidFill>
                  </a:tcPr>
                </a:tc>
                <a:tc>
                  <a:txBody>
                    <a:bodyPr/>
                    <a:lstStyle/>
                    <a:p>
                      <a:pPr algn="ctr">
                        <a:spcAft>
                          <a:spcPts val="0"/>
                        </a:spcAft>
                        <a:tabLst>
                          <a:tab pos="739775" algn="l"/>
                        </a:tabLst>
                      </a:pPr>
                      <a:r>
                        <a:rPr lang="ru-RU" sz="1000" b="1" baseline="0" dirty="0">
                          <a:solidFill>
                            <a:schemeClr val="tx1"/>
                          </a:solidFill>
                          <a:effectLst/>
                        </a:rPr>
                        <a:t>Конкурентные закупки + ч.12 ст. 93 44-ФЗ  </a:t>
                      </a:r>
                      <a:endParaRPr lang="ru-RU" sz="1000" b="1" baseline="0" dirty="0">
                        <a:solidFill>
                          <a:schemeClr val="tx1"/>
                        </a:solidFill>
                        <a:effectLst/>
                        <a:latin typeface="Times New Roman"/>
                        <a:ea typeface="Times New Roman"/>
                        <a:cs typeface="Times New Roman"/>
                      </a:endParaRPr>
                    </a:p>
                  </a:txBody>
                  <a:tcPr marL="27335" marR="27335" marT="0" marB="0">
                    <a:solidFill>
                      <a:schemeClr val="accent6">
                        <a:lumMod val="20000"/>
                        <a:lumOff val="80000"/>
                      </a:schemeClr>
                    </a:solidFill>
                  </a:tcPr>
                </a:tc>
                <a:tc>
                  <a:txBody>
                    <a:bodyPr/>
                    <a:lstStyle/>
                    <a:p>
                      <a:pPr algn="ctr">
                        <a:spcAft>
                          <a:spcPts val="0"/>
                        </a:spcAft>
                        <a:tabLst>
                          <a:tab pos="739775" algn="l"/>
                        </a:tabLst>
                      </a:pPr>
                      <a:r>
                        <a:rPr lang="ru-RU" sz="1000" b="1" baseline="0" dirty="0">
                          <a:solidFill>
                            <a:schemeClr val="tx1"/>
                          </a:solidFill>
                          <a:effectLst/>
                        </a:rPr>
                        <a:t>Конкурентные закупки</a:t>
                      </a:r>
                      <a:endParaRPr lang="ru-RU" sz="1000" b="1" baseline="0" dirty="0">
                        <a:solidFill>
                          <a:schemeClr val="tx1"/>
                        </a:solidFill>
                        <a:effectLst/>
                        <a:latin typeface="Times New Roman"/>
                        <a:ea typeface="Times New Roman"/>
                        <a:cs typeface="Times New Roman"/>
                      </a:endParaRPr>
                    </a:p>
                  </a:txBody>
                  <a:tcPr marL="27335" marR="27335" marT="0" marB="0">
                    <a:solidFill>
                      <a:schemeClr val="accent6">
                        <a:lumMod val="20000"/>
                        <a:lumOff val="80000"/>
                      </a:schemeClr>
                    </a:solidFill>
                  </a:tcPr>
                </a:tc>
              </a:tr>
              <a:tr h="1328875">
                <a:tc>
                  <a:txBody>
                    <a:bodyPr/>
                    <a:lstStyle/>
                    <a:p>
                      <a:pPr>
                        <a:spcAft>
                          <a:spcPts val="0"/>
                        </a:spcAft>
                        <a:tabLst>
                          <a:tab pos="739775" algn="l"/>
                        </a:tabLst>
                      </a:pPr>
                      <a:r>
                        <a:rPr lang="ru-RU" sz="1000" b="1" baseline="0" dirty="0">
                          <a:solidFill>
                            <a:schemeClr val="tx1"/>
                          </a:solidFill>
                          <a:effectLst/>
                        </a:rPr>
                        <a:t>Постановление Правительства РФ от 16.11.2015 N 1236 </a:t>
                      </a:r>
                      <a:r>
                        <a:rPr lang="ru-RU" sz="1000" b="0" baseline="0" dirty="0">
                          <a:solidFill>
                            <a:schemeClr val="tx1"/>
                          </a:solidFill>
                          <a:effectLst/>
                        </a:rPr>
                        <a:t>"Об установлении запрета на допуск программного обеспечения, происходящего из иностранных государств, для целей осуществления закупок для обеспечения государственных и муниципальных нужд"</a:t>
                      </a:r>
                    </a:p>
                    <a:p>
                      <a:pPr>
                        <a:spcAft>
                          <a:spcPts val="0"/>
                        </a:spcAft>
                      </a:pPr>
                      <a:r>
                        <a:rPr lang="ru-RU" sz="1000" b="0" baseline="0" dirty="0">
                          <a:solidFill>
                            <a:schemeClr val="tx1"/>
                          </a:solidFill>
                          <a:effectLst/>
                        </a:rPr>
                        <a:t> </a:t>
                      </a:r>
                      <a:endParaRPr lang="ru-RU" sz="1000" b="0" baseline="0" dirty="0">
                        <a:solidFill>
                          <a:schemeClr val="tx1"/>
                        </a:solidFill>
                        <a:effectLst/>
                        <a:latin typeface="Times New Roman"/>
                        <a:ea typeface="Times New Roman"/>
                        <a:cs typeface="Times New Roman"/>
                      </a:endParaRPr>
                    </a:p>
                  </a:txBody>
                  <a:tcPr marL="27335" marR="27335" marT="0" marB="0">
                    <a:solidFill>
                      <a:schemeClr val="accent6">
                        <a:lumMod val="20000"/>
                        <a:lumOff val="80000"/>
                      </a:schemeClr>
                    </a:solidFill>
                  </a:tcPr>
                </a:tc>
                <a:tc>
                  <a:txBody>
                    <a:bodyPr/>
                    <a:lstStyle/>
                    <a:p>
                      <a:pPr>
                        <a:spcAft>
                          <a:spcPts val="0"/>
                        </a:spcAft>
                      </a:pPr>
                      <a:r>
                        <a:rPr lang="ru-RU" sz="1000" b="1" baseline="0" dirty="0">
                          <a:solidFill>
                            <a:schemeClr val="tx1"/>
                          </a:solidFill>
                          <a:effectLst/>
                        </a:rPr>
                        <a:t>Постановление Правительства РФ от 05.02.2015 N 102 </a:t>
                      </a:r>
                      <a:r>
                        <a:rPr lang="ru-RU" sz="1000" baseline="0" dirty="0">
                          <a:solidFill>
                            <a:schemeClr val="tx1"/>
                          </a:solidFill>
                          <a:effectLst/>
                        </a:rPr>
                        <a:t>"Об ограничениях и условиях допуска отдельных видов медицинских изделий, происходящих из иностранных государств, для целей осуществления закупок для обеспечения государственных и муниципальных нужд"</a:t>
                      </a:r>
                      <a:endParaRPr lang="ru-RU" sz="1000" baseline="0" dirty="0">
                        <a:solidFill>
                          <a:schemeClr val="tx1"/>
                        </a:solidFill>
                        <a:effectLst/>
                        <a:latin typeface="Times New Roman"/>
                        <a:ea typeface="Times New Roman"/>
                        <a:cs typeface="Times New Roman"/>
                      </a:endParaRPr>
                    </a:p>
                  </a:txBody>
                  <a:tcPr marL="27335" marR="27335" marT="0" marB="0">
                    <a:solidFill>
                      <a:schemeClr val="accent6">
                        <a:lumMod val="20000"/>
                        <a:lumOff val="80000"/>
                      </a:schemeClr>
                    </a:solidFill>
                  </a:tcPr>
                </a:tc>
                <a:tc rowSpan="3">
                  <a:txBody>
                    <a:bodyPr/>
                    <a:lstStyle/>
                    <a:p>
                      <a:pPr>
                        <a:spcAft>
                          <a:spcPts val="0"/>
                        </a:spcAft>
                        <a:tabLst>
                          <a:tab pos="739775" algn="l"/>
                        </a:tabLst>
                      </a:pPr>
                      <a:r>
                        <a:rPr lang="ru-RU" sz="1000" b="1" baseline="0" dirty="0">
                          <a:solidFill>
                            <a:schemeClr val="tx1"/>
                          </a:solidFill>
                          <a:effectLst/>
                        </a:rPr>
                        <a:t>Приказ Минфина России от 04.06.2018 N 126н </a:t>
                      </a:r>
                      <a:r>
                        <a:rPr lang="ru-RU" sz="1000" baseline="0" dirty="0">
                          <a:solidFill>
                            <a:schemeClr val="tx1"/>
                          </a:solidFill>
                          <a:effectLst/>
                        </a:rPr>
                        <a:t>"Об условиях допуска товаров, происходящих из иностранного государства или группы иностранных государств, для целей осуществления закупок товаров для обеспечения государственных и муниципальных нужд"</a:t>
                      </a:r>
                    </a:p>
                    <a:p>
                      <a:pPr>
                        <a:spcAft>
                          <a:spcPts val="0"/>
                        </a:spcAft>
                      </a:pPr>
                      <a:r>
                        <a:rPr lang="ru-RU" sz="1000" baseline="0" dirty="0">
                          <a:solidFill>
                            <a:schemeClr val="tx1"/>
                          </a:solidFill>
                          <a:effectLst/>
                        </a:rPr>
                        <a:t> </a:t>
                      </a:r>
                      <a:endParaRPr lang="ru-RU" sz="1000" baseline="0" dirty="0">
                        <a:solidFill>
                          <a:schemeClr val="tx1"/>
                        </a:solidFill>
                        <a:effectLst/>
                        <a:latin typeface="Times New Roman"/>
                        <a:ea typeface="Times New Roman"/>
                        <a:cs typeface="Times New Roman"/>
                      </a:endParaRPr>
                    </a:p>
                  </a:txBody>
                  <a:tcPr marL="27335" marR="27335" marT="0" marB="0">
                    <a:solidFill>
                      <a:schemeClr val="accent6">
                        <a:lumMod val="20000"/>
                        <a:lumOff val="80000"/>
                      </a:schemeClr>
                    </a:solidFill>
                  </a:tcPr>
                </a:tc>
              </a:tr>
              <a:tr h="2088232">
                <a:tc>
                  <a:txBody>
                    <a:bodyPr/>
                    <a:lstStyle/>
                    <a:p>
                      <a:pPr>
                        <a:spcAft>
                          <a:spcPts val="0"/>
                        </a:spcAft>
                        <a:tabLst>
                          <a:tab pos="739775" algn="l"/>
                        </a:tabLst>
                      </a:pPr>
                      <a:r>
                        <a:rPr lang="ru-RU" sz="1000" b="1" baseline="0" dirty="0">
                          <a:solidFill>
                            <a:schemeClr val="tx1"/>
                          </a:solidFill>
                          <a:effectLst/>
                        </a:rPr>
                        <a:t>Постановление Правительства РФ от 30.04.2020 N 616</a:t>
                      </a:r>
                      <a:r>
                        <a:rPr lang="ru-RU" sz="1000" b="0" baseline="0" dirty="0">
                          <a:solidFill>
                            <a:schemeClr val="tx1"/>
                          </a:solidFill>
                          <a:effectLst/>
                        </a:rPr>
                        <a:t>  "Об установлении запрета на допуск промышленных товаров, происходящих из иностранных государств, для целей осуществления закупок для государственных и муниципальных нужд, а также промышленных товаров, происходящих из иностранных государств, работ (услуг), выполняемых (оказываемых) иностранными лицами, для целей осуществления закупок для нужд обороны страны и безопасности государства" </a:t>
                      </a:r>
                      <a:endParaRPr lang="ru-RU" sz="1000" b="0" baseline="0" dirty="0">
                        <a:solidFill>
                          <a:schemeClr val="tx1"/>
                        </a:solidFill>
                        <a:effectLst/>
                        <a:latin typeface="Times New Roman"/>
                        <a:ea typeface="Times New Roman"/>
                        <a:cs typeface="Times New Roman"/>
                      </a:endParaRPr>
                    </a:p>
                  </a:txBody>
                  <a:tcPr marL="27335" marR="27335" marT="0" marB="0">
                    <a:solidFill>
                      <a:schemeClr val="accent6">
                        <a:lumMod val="20000"/>
                        <a:lumOff val="80000"/>
                      </a:schemeClr>
                    </a:solidFill>
                  </a:tcPr>
                </a:tc>
                <a:tc>
                  <a:txBody>
                    <a:bodyPr/>
                    <a:lstStyle/>
                    <a:p>
                      <a:pPr>
                        <a:spcAft>
                          <a:spcPts val="0"/>
                        </a:spcAft>
                      </a:pPr>
                      <a:r>
                        <a:rPr lang="ru-RU" sz="1000" b="1" baseline="0" dirty="0">
                          <a:solidFill>
                            <a:schemeClr val="tx1"/>
                          </a:solidFill>
                          <a:effectLst/>
                        </a:rPr>
                        <a:t>Постановление Правительства РФ от 30.04.2020 N 617</a:t>
                      </a:r>
                      <a:r>
                        <a:rPr lang="ru-RU" sz="1000" baseline="0" dirty="0">
                          <a:solidFill>
                            <a:schemeClr val="tx1"/>
                          </a:solidFill>
                          <a:effectLst/>
                        </a:rPr>
                        <a:t> "Об ограничениях допуска отдельных видов промышленных товаров, происходящих из иностранных государств, для целей осуществления закупок для обеспечения государственных и муниципальных нужд"</a:t>
                      </a:r>
                    </a:p>
                    <a:p>
                      <a:pPr>
                        <a:spcAft>
                          <a:spcPts val="0"/>
                        </a:spcAft>
                      </a:pPr>
                      <a:r>
                        <a:rPr lang="ru-RU" sz="1000" baseline="0" dirty="0">
                          <a:solidFill>
                            <a:schemeClr val="tx1"/>
                          </a:solidFill>
                          <a:effectLst/>
                        </a:rPr>
                        <a:t> </a:t>
                      </a:r>
                      <a:endParaRPr lang="ru-RU" sz="1000" baseline="0" dirty="0">
                        <a:solidFill>
                          <a:schemeClr val="tx1"/>
                        </a:solidFill>
                        <a:effectLst/>
                        <a:latin typeface="Times New Roman"/>
                        <a:ea typeface="Times New Roman"/>
                        <a:cs typeface="Times New Roman"/>
                      </a:endParaRPr>
                    </a:p>
                  </a:txBody>
                  <a:tcPr marL="27335" marR="27335" marT="0" marB="0">
                    <a:solidFill>
                      <a:schemeClr val="accent6">
                        <a:lumMod val="20000"/>
                        <a:lumOff val="80000"/>
                      </a:schemeClr>
                    </a:solidFill>
                  </a:tcPr>
                </a:tc>
                <a:tc vMerge="1">
                  <a:txBody>
                    <a:bodyPr/>
                    <a:lstStyle/>
                    <a:p>
                      <a:endParaRPr lang="ru-RU"/>
                    </a:p>
                  </a:txBody>
                  <a:tcPr/>
                </a:tc>
              </a:tr>
              <a:tr h="2088232">
                <a:tc>
                  <a:txBody>
                    <a:bodyPr/>
                    <a:lstStyle/>
                    <a:p>
                      <a:pPr>
                        <a:spcAft>
                          <a:spcPts val="0"/>
                        </a:spcAft>
                      </a:pPr>
                      <a:r>
                        <a:rPr lang="ru-RU" sz="1000" baseline="0" dirty="0">
                          <a:solidFill>
                            <a:schemeClr val="tx1"/>
                          </a:solidFill>
                          <a:effectLst/>
                        </a:rPr>
                        <a:t> </a:t>
                      </a:r>
                      <a:endParaRPr lang="ru-RU" sz="1000" baseline="0" dirty="0">
                        <a:solidFill>
                          <a:schemeClr val="tx1"/>
                        </a:solidFill>
                        <a:effectLst/>
                        <a:latin typeface="Times New Roman"/>
                        <a:ea typeface="Times New Roman"/>
                        <a:cs typeface="Times New Roman"/>
                      </a:endParaRPr>
                    </a:p>
                  </a:txBody>
                  <a:tcPr marL="27335" marR="27335" marT="0" marB="0">
                    <a:solidFill>
                      <a:schemeClr val="accent6">
                        <a:lumMod val="20000"/>
                        <a:lumOff val="80000"/>
                      </a:schemeClr>
                    </a:solidFill>
                  </a:tcPr>
                </a:tc>
                <a:tc>
                  <a:txBody>
                    <a:bodyPr/>
                    <a:lstStyle/>
                    <a:p>
                      <a:pPr>
                        <a:spcAft>
                          <a:spcPts val="0"/>
                        </a:spcAft>
                      </a:pPr>
                      <a:r>
                        <a:rPr lang="ru-RU" sz="1000" b="1" baseline="0" dirty="0">
                          <a:solidFill>
                            <a:schemeClr val="tx1"/>
                          </a:solidFill>
                          <a:effectLst/>
                        </a:rPr>
                        <a:t>Постановление Правительства РФ от 10.07.2019 N 878  </a:t>
                      </a:r>
                      <a:r>
                        <a:rPr lang="ru-RU" sz="1000" baseline="0" dirty="0">
                          <a:solidFill>
                            <a:schemeClr val="tx1"/>
                          </a:solidFill>
                          <a:effectLst/>
                        </a:rPr>
                        <a:t>"О мерах стимулирования производства радиоэлектронной продукции на территории Российской Федерации при осуществлении закупок товаров, работ, услуг для обеспечения государственных и муниципальных нужд, о внесении изменений в постановление Правительства Российской Федерации от 16 сентября 2016 г. N 925 и признании утратившими силу некоторых актов Правительства Российской Федерации"</a:t>
                      </a:r>
                      <a:endParaRPr lang="ru-RU" sz="1000" baseline="0" dirty="0">
                        <a:solidFill>
                          <a:schemeClr val="tx1"/>
                        </a:solidFill>
                        <a:effectLst/>
                        <a:latin typeface="Times New Roman"/>
                        <a:ea typeface="Times New Roman"/>
                        <a:cs typeface="Times New Roman"/>
                      </a:endParaRPr>
                    </a:p>
                  </a:txBody>
                  <a:tcPr marL="27335" marR="27335" marT="0" marB="0">
                    <a:solidFill>
                      <a:schemeClr val="accent6">
                        <a:lumMod val="20000"/>
                        <a:lumOff val="80000"/>
                      </a:schemeClr>
                    </a:solidFill>
                  </a:tcPr>
                </a:tc>
                <a:tc vMerge="1">
                  <a:txBody>
                    <a:bodyPr/>
                    <a:lstStyle/>
                    <a:p>
                      <a:endParaRPr lang="ru-RU"/>
                    </a:p>
                  </a:txBody>
                  <a:tcPr/>
                </a:tc>
              </a:tr>
            </a:tbl>
          </a:graphicData>
        </a:graphic>
      </p:graphicFrame>
    </p:spTree>
    <p:extLst>
      <p:ext uri="{BB962C8B-B14F-4D97-AF65-F5344CB8AC3E}">
        <p14:creationId xmlns:p14="http://schemas.microsoft.com/office/powerpoint/2010/main" val="14613179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r>
              <a:rPr lang="ru-RU" sz="2800" b="1" dirty="0" smtClean="0"/>
              <a:t>Ограничения ДОПУСКА. Постановление </a:t>
            </a:r>
            <a:r>
              <a:rPr lang="ru-RU" sz="2800" b="1" dirty="0"/>
              <a:t>Правительства РФ от 10.07.2019 </a:t>
            </a:r>
            <a:r>
              <a:rPr lang="en-US" sz="2800" b="1" dirty="0"/>
              <a:t>N 878</a:t>
            </a:r>
            <a:br>
              <a:rPr lang="en-US" sz="2800" b="1" dirty="0"/>
            </a:br>
            <a:endParaRPr lang="ru-RU" sz="2800" b="1" dirty="0"/>
          </a:p>
        </p:txBody>
      </p:sp>
      <p:sp>
        <p:nvSpPr>
          <p:cNvPr id="3" name="Объект 2"/>
          <p:cNvSpPr>
            <a:spLocks noGrp="1"/>
          </p:cNvSpPr>
          <p:nvPr>
            <p:ph idx="1"/>
          </p:nvPr>
        </p:nvSpPr>
        <p:spPr>
          <a:xfrm>
            <a:off x="457200" y="1556792"/>
            <a:ext cx="8219256" cy="4896544"/>
          </a:xfrm>
        </p:spPr>
        <p:txBody>
          <a:bodyPr>
            <a:noAutofit/>
          </a:bodyPr>
          <a:lstStyle/>
          <a:p>
            <a:pPr marL="114300" indent="0">
              <a:buNone/>
            </a:pPr>
            <a:endParaRPr lang="ru-RU" sz="1200" b="1" dirty="0">
              <a:solidFill>
                <a:schemeClr val="tx1"/>
              </a:solidFill>
            </a:endParaRPr>
          </a:p>
          <a:p>
            <a:pPr marL="114300" indent="0">
              <a:buNone/>
            </a:pPr>
            <a:endParaRPr lang="ru-RU" sz="1400" dirty="0" smtClean="0">
              <a:solidFill>
                <a:schemeClr val="tx1"/>
              </a:solidFill>
            </a:endParaRPr>
          </a:p>
          <a:p>
            <a:pPr marL="114300" indent="0">
              <a:buNone/>
            </a:pPr>
            <a:endParaRPr lang="ru-RU" sz="1400" dirty="0">
              <a:solidFill>
                <a:schemeClr val="tx1"/>
              </a:solidFill>
            </a:endParaRPr>
          </a:p>
          <a:p>
            <a:pPr marL="114300" indent="0">
              <a:buNone/>
            </a:pPr>
            <a:r>
              <a:rPr lang="ru-RU" sz="1400" dirty="0" smtClean="0">
                <a:solidFill>
                  <a:schemeClr val="tx1"/>
                </a:solidFill>
              </a:rPr>
              <a:t>Ограничения, установленные ПП №878, </a:t>
            </a:r>
            <a:r>
              <a:rPr lang="ru-RU" sz="1400" b="1" u="sng" dirty="0" smtClean="0">
                <a:solidFill>
                  <a:schemeClr val="tx1"/>
                </a:solidFill>
              </a:rPr>
              <a:t>не </a:t>
            </a:r>
            <a:r>
              <a:rPr lang="ru-RU" sz="1400" b="1" u="sng" dirty="0" smtClean="0">
                <a:solidFill>
                  <a:schemeClr val="tx1"/>
                </a:solidFill>
              </a:rPr>
              <a:t>применяются при осуществлении </a:t>
            </a:r>
            <a:endParaRPr lang="ru-RU" sz="1400" dirty="0" smtClean="0">
              <a:solidFill>
                <a:schemeClr val="tx1"/>
              </a:solidFill>
            </a:endParaRPr>
          </a:p>
          <a:p>
            <a:pPr marL="114300" indent="0">
              <a:buNone/>
            </a:pPr>
            <a:r>
              <a:rPr lang="ru-RU" sz="1400" b="1" dirty="0" smtClean="0">
                <a:solidFill>
                  <a:schemeClr val="tx1"/>
                </a:solidFill>
              </a:rPr>
              <a:t>закупки </a:t>
            </a:r>
            <a:r>
              <a:rPr lang="ru-RU" sz="1400" b="1" dirty="0">
                <a:solidFill>
                  <a:schemeClr val="tx1"/>
                </a:solidFill>
              </a:rPr>
              <a:t>радиоэлектронной продукции заказчиками, осуществляющими деятельность на территории иностранного </a:t>
            </a:r>
            <a:r>
              <a:rPr lang="ru-RU" sz="1400" b="1" dirty="0" smtClean="0">
                <a:solidFill>
                  <a:schemeClr val="tx1"/>
                </a:solidFill>
              </a:rPr>
              <a:t>государства.</a:t>
            </a:r>
          </a:p>
          <a:p>
            <a:pPr marL="114300" indent="0">
              <a:buNone/>
            </a:pPr>
            <a:endParaRPr lang="ru-RU" sz="1400" b="1" dirty="0">
              <a:solidFill>
                <a:schemeClr val="tx1"/>
              </a:solidFill>
            </a:endParaRPr>
          </a:p>
          <a:p>
            <a:pPr marL="114300" indent="0">
              <a:buNone/>
            </a:pPr>
            <a:r>
              <a:rPr lang="ru-RU" sz="1400" b="1" dirty="0">
                <a:solidFill>
                  <a:schemeClr val="tx1"/>
                </a:solidFill>
              </a:rPr>
              <a:t>Письмо Минфина России от 18.09.2020 N 24-03-07/82219 </a:t>
            </a:r>
          </a:p>
          <a:p>
            <a:pPr marL="114300" indent="0">
              <a:buNone/>
            </a:pPr>
            <a:r>
              <a:rPr lang="ru-RU" sz="1400" dirty="0">
                <a:solidFill>
                  <a:schemeClr val="tx1"/>
                </a:solidFill>
              </a:rPr>
              <a:t>Ограничение допуска товаров, происходящих из иностранных государств, установленное Постановлением N 878, </a:t>
            </a:r>
            <a:r>
              <a:rPr lang="ru-RU" sz="1400" b="1" u="sng" dirty="0">
                <a:solidFill>
                  <a:schemeClr val="tx1"/>
                </a:solidFill>
              </a:rPr>
              <a:t>применяется</a:t>
            </a:r>
            <a:r>
              <a:rPr lang="ru-RU" sz="1400" b="1" dirty="0">
                <a:solidFill>
                  <a:schemeClr val="tx1"/>
                </a:solidFill>
              </a:rPr>
              <a:t> к закупаемым товарам, в том числе </a:t>
            </a:r>
            <a:r>
              <a:rPr lang="ru-RU" sz="1400" b="1" u="sng" dirty="0">
                <a:solidFill>
                  <a:schemeClr val="tx1"/>
                </a:solidFill>
              </a:rPr>
              <a:t>поставляемым при выполнении закупаемых работ, оказании закупаемых услуг</a:t>
            </a:r>
            <a:r>
              <a:rPr lang="ru-RU" sz="1400" dirty="0">
                <a:solidFill>
                  <a:schemeClr val="tx1"/>
                </a:solidFill>
              </a:rPr>
              <a:t>, включенным в перечень, являющийся приложением к указанному постановлению. </a:t>
            </a:r>
          </a:p>
          <a:p>
            <a:pPr marL="114300" indent="0">
              <a:buNone/>
            </a:pPr>
            <a:endParaRPr lang="ru-RU" sz="1400" dirty="0">
              <a:solidFill>
                <a:schemeClr val="tx1"/>
              </a:solidFill>
            </a:endParaRPr>
          </a:p>
          <a:p>
            <a:pPr marL="114300" indent="0">
              <a:buNone/>
            </a:pPr>
            <a:endParaRPr lang="ru-RU" sz="1200" dirty="0">
              <a:solidFill>
                <a:schemeClr val="tx1"/>
              </a:solidFill>
            </a:endParaRPr>
          </a:p>
        </p:txBody>
      </p:sp>
    </p:spTree>
    <p:extLst>
      <p:ext uri="{BB962C8B-B14F-4D97-AF65-F5344CB8AC3E}">
        <p14:creationId xmlns:p14="http://schemas.microsoft.com/office/powerpoint/2010/main" val="31374036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r>
              <a:rPr lang="ru-RU" sz="2800" b="1" dirty="0" smtClean="0"/>
              <a:t>Ограничения ДОПУСКА. Постановление </a:t>
            </a:r>
            <a:r>
              <a:rPr lang="ru-RU" sz="2800" b="1" dirty="0"/>
              <a:t>Правительства РФ от 10.07.2019 </a:t>
            </a:r>
            <a:r>
              <a:rPr lang="en-US" sz="2800" b="1" dirty="0"/>
              <a:t>N 878</a:t>
            </a:r>
            <a:br>
              <a:rPr lang="en-US" sz="2800" b="1" dirty="0"/>
            </a:br>
            <a:endParaRPr lang="ru-RU" sz="2800" b="1" dirty="0"/>
          </a:p>
        </p:txBody>
      </p:sp>
      <p:sp>
        <p:nvSpPr>
          <p:cNvPr id="3" name="Объект 2"/>
          <p:cNvSpPr>
            <a:spLocks noGrp="1"/>
          </p:cNvSpPr>
          <p:nvPr>
            <p:ph idx="1"/>
          </p:nvPr>
        </p:nvSpPr>
        <p:spPr>
          <a:xfrm>
            <a:off x="457200" y="1556792"/>
            <a:ext cx="8219256" cy="4968552"/>
          </a:xfrm>
        </p:spPr>
        <p:txBody>
          <a:bodyPr>
            <a:noAutofit/>
          </a:bodyPr>
          <a:lstStyle/>
          <a:p>
            <a:pPr marL="114300" indent="0">
              <a:buNone/>
            </a:pPr>
            <a:endParaRPr lang="ru-RU" sz="1200" dirty="0" smtClean="0">
              <a:solidFill>
                <a:schemeClr val="tx1"/>
              </a:solidFill>
            </a:endParaRPr>
          </a:p>
          <a:p>
            <a:pPr marL="114300" indent="0">
              <a:buNone/>
            </a:pPr>
            <a:endParaRPr lang="ru-RU" sz="1200" dirty="0">
              <a:solidFill>
                <a:schemeClr val="tx1"/>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945545765"/>
              </p:ext>
            </p:extLst>
          </p:nvPr>
        </p:nvGraphicFramePr>
        <p:xfrm>
          <a:off x="323528" y="1772816"/>
          <a:ext cx="8424936" cy="4536504"/>
        </p:xfrm>
        <a:graphic>
          <a:graphicData uri="http://schemas.openxmlformats.org/drawingml/2006/table">
            <a:tbl>
              <a:tblPr firstRow="1" firstCol="1" bandRow="1">
                <a:tableStyleId>{5C22544A-7EE6-4342-B048-85BDC9FD1C3A}</a:tableStyleId>
              </a:tblPr>
              <a:tblGrid>
                <a:gridCol w="1192911"/>
                <a:gridCol w="7232025"/>
              </a:tblGrid>
              <a:tr h="216160">
                <a:tc>
                  <a:txBody>
                    <a:bodyPr/>
                    <a:lstStyle/>
                    <a:p>
                      <a:pPr algn="ctr">
                        <a:lnSpc>
                          <a:spcPct val="115000"/>
                        </a:lnSpc>
                        <a:spcAft>
                          <a:spcPts val="525"/>
                        </a:spcAft>
                      </a:pPr>
                      <a:r>
                        <a:rPr lang="ru-RU" sz="1000" u="sng" dirty="0">
                          <a:effectLst/>
                          <a:hlinkClick r:id="rId2"/>
                        </a:rPr>
                        <a:t>26.60.11.111</a:t>
                      </a:r>
                      <a:r>
                        <a:rPr lang="ru-RU" sz="1000" dirty="0">
                          <a:effectLst/>
                        </a:rPr>
                        <a:t> </a:t>
                      </a:r>
                      <a:endParaRPr lang="ru-RU" sz="900" dirty="0">
                        <a:effectLst/>
                        <a:latin typeface="Calibri"/>
                        <a:ea typeface="Calibri"/>
                        <a:cs typeface="Times New Roman"/>
                      </a:endParaRPr>
                    </a:p>
                  </a:txBody>
                  <a:tcPr marL="0" marR="0" marT="0" marB="0"/>
                </a:tc>
                <a:tc>
                  <a:txBody>
                    <a:bodyPr/>
                    <a:lstStyle/>
                    <a:p>
                      <a:pPr>
                        <a:lnSpc>
                          <a:spcPct val="115000"/>
                        </a:lnSpc>
                        <a:spcAft>
                          <a:spcPts val="525"/>
                        </a:spcAft>
                      </a:pPr>
                      <a:r>
                        <a:rPr lang="ru-RU" sz="1000">
                          <a:effectLst/>
                        </a:rPr>
                        <a:t>Томографы компьютерные </a:t>
                      </a:r>
                      <a:endParaRPr lang="ru-RU" sz="900">
                        <a:effectLst/>
                        <a:latin typeface="Calibri"/>
                        <a:ea typeface="Calibri"/>
                        <a:cs typeface="Times New Roman"/>
                      </a:endParaRPr>
                    </a:p>
                  </a:txBody>
                  <a:tcPr marL="0" marR="0" marT="0" marB="0"/>
                </a:tc>
              </a:tr>
              <a:tr h="216160">
                <a:tc>
                  <a:txBody>
                    <a:bodyPr/>
                    <a:lstStyle/>
                    <a:p>
                      <a:pPr algn="ctr">
                        <a:lnSpc>
                          <a:spcPct val="115000"/>
                        </a:lnSpc>
                        <a:spcAft>
                          <a:spcPts val="525"/>
                        </a:spcAft>
                      </a:pPr>
                      <a:r>
                        <a:rPr lang="ru-RU" sz="1000" u="sng">
                          <a:effectLst/>
                          <a:hlinkClick r:id="rId3"/>
                        </a:rPr>
                        <a:t>26.60.11.112</a:t>
                      </a:r>
                      <a:r>
                        <a:rPr lang="ru-RU" sz="1000">
                          <a:effectLst/>
                        </a:rPr>
                        <a:t> </a:t>
                      </a:r>
                      <a:endParaRPr lang="ru-RU" sz="900">
                        <a:effectLst/>
                        <a:latin typeface="Calibri"/>
                        <a:ea typeface="Calibri"/>
                        <a:cs typeface="Times New Roman"/>
                      </a:endParaRPr>
                    </a:p>
                  </a:txBody>
                  <a:tcPr marL="0" marR="0" marT="0" marB="0"/>
                </a:tc>
                <a:tc>
                  <a:txBody>
                    <a:bodyPr/>
                    <a:lstStyle/>
                    <a:p>
                      <a:pPr>
                        <a:lnSpc>
                          <a:spcPct val="115000"/>
                        </a:lnSpc>
                        <a:spcAft>
                          <a:spcPts val="525"/>
                        </a:spcAft>
                      </a:pPr>
                      <a:r>
                        <a:rPr lang="ru-RU" sz="1000">
                          <a:effectLst/>
                        </a:rPr>
                        <a:t>Аппараты рентгеноскопические (флуороскопические) </a:t>
                      </a:r>
                      <a:endParaRPr lang="ru-RU" sz="900">
                        <a:effectLst/>
                        <a:latin typeface="Calibri"/>
                        <a:ea typeface="Calibri"/>
                        <a:cs typeface="Times New Roman"/>
                      </a:endParaRPr>
                    </a:p>
                  </a:txBody>
                  <a:tcPr marL="0" marR="0" marT="0" marB="0"/>
                </a:tc>
              </a:tr>
              <a:tr h="216160">
                <a:tc>
                  <a:txBody>
                    <a:bodyPr/>
                    <a:lstStyle/>
                    <a:p>
                      <a:pPr algn="ctr">
                        <a:lnSpc>
                          <a:spcPct val="115000"/>
                        </a:lnSpc>
                        <a:spcAft>
                          <a:spcPts val="525"/>
                        </a:spcAft>
                      </a:pPr>
                      <a:r>
                        <a:rPr lang="ru-RU" sz="1000" u="sng">
                          <a:effectLst/>
                          <a:hlinkClick r:id="rId4"/>
                        </a:rPr>
                        <a:t>26.60.11.113</a:t>
                      </a:r>
                      <a:r>
                        <a:rPr lang="ru-RU" sz="1000">
                          <a:effectLst/>
                        </a:rPr>
                        <a:t> </a:t>
                      </a:r>
                      <a:endParaRPr lang="ru-RU" sz="900">
                        <a:effectLst/>
                        <a:latin typeface="Calibri"/>
                        <a:ea typeface="Calibri"/>
                        <a:cs typeface="Times New Roman"/>
                      </a:endParaRPr>
                    </a:p>
                  </a:txBody>
                  <a:tcPr marL="0" marR="0" marT="0" marB="0"/>
                </a:tc>
                <a:tc>
                  <a:txBody>
                    <a:bodyPr/>
                    <a:lstStyle/>
                    <a:p>
                      <a:pPr>
                        <a:lnSpc>
                          <a:spcPct val="115000"/>
                        </a:lnSpc>
                        <a:spcAft>
                          <a:spcPts val="525"/>
                        </a:spcAft>
                      </a:pPr>
                      <a:r>
                        <a:rPr lang="ru-RU" sz="1000">
                          <a:effectLst/>
                        </a:rPr>
                        <a:t>Аппараты рентгенографические </a:t>
                      </a:r>
                      <a:endParaRPr lang="ru-RU" sz="900">
                        <a:effectLst/>
                        <a:latin typeface="Calibri"/>
                        <a:ea typeface="Calibri"/>
                        <a:cs typeface="Times New Roman"/>
                      </a:endParaRPr>
                    </a:p>
                  </a:txBody>
                  <a:tcPr marL="0" marR="0" marT="0" marB="0"/>
                </a:tc>
              </a:tr>
              <a:tr h="1394078">
                <a:tc>
                  <a:txBody>
                    <a:bodyPr/>
                    <a:lstStyle/>
                    <a:p>
                      <a:pPr algn="ctr">
                        <a:lnSpc>
                          <a:spcPct val="115000"/>
                        </a:lnSpc>
                        <a:spcAft>
                          <a:spcPts val="525"/>
                        </a:spcAft>
                      </a:pPr>
                      <a:r>
                        <a:rPr lang="ru-RU" sz="1000" u="sng" dirty="0">
                          <a:effectLst/>
                          <a:hlinkClick r:id="rId4"/>
                        </a:rPr>
                        <a:t>26.60.11.113</a:t>
                      </a:r>
                      <a:r>
                        <a:rPr lang="ru-RU" sz="1000" dirty="0">
                          <a:effectLst/>
                        </a:rPr>
                        <a:t> </a:t>
                      </a:r>
                      <a:endParaRPr lang="ru-RU" sz="900" dirty="0">
                        <a:effectLst/>
                      </a:endParaRPr>
                    </a:p>
                    <a:p>
                      <a:pPr algn="ctr">
                        <a:lnSpc>
                          <a:spcPct val="115000"/>
                        </a:lnSpc>
                        <a:spcAft>
                          <a:spcPts val="525"/>
                        </a:spcAft>
                      </a:pPr>
                      <a:r>
                        <a:rPr lang="ru-RU" sz="1000" dirty="0">
                          <a:effectLst/>
                        </a:rPr>
                        <a:t>26.60.12.110 </a:t>
                      </a:r>
                      <a:endParaRPr lang="ru-RU" sz="900" dirty="0">
                        <a:effectLst/>
                      </a:endParaRPr>
                    </a:p>
                    <a:p>
                      <a:pPr algn="ctr">
                        <a:lnSpc>
                          <a:spcPct val="115000"/>
                        </a:lnSpc>
                        <a:spcAft>
                          <a:spcPts val="525"/>
                        </a:spcAft>
                      </a:pPr>
                      <a:r>
                        <a:rPr lang="ru-RU" sz="1000" u="sng" dirty="0">
                          <a:effectLst/>
                          <a:hlinkClick r:id="rId5"/>
                        </a:rPr>
                        <a:t>26.60.12.129</a:t>
                      </a:r>
                      <a:r>
                        <a:rPr lang="ru-RU" sz="1000" dirty="0">
                          <a:effectLst/>
                        </a:rPr>
                        <a:t> </a:t>
                      </a:r>
                      <a:endParaRPr lang="ru-RU" sz="900" dirty="0">
                        <a:effectLst/>
                      </a:endParaRPr>
                    </a:p>
                    <a:p>
                      <a:pPr algn="ctr">
                        <a:lnSpc>
                          <a:spcPct val="115000"/>
                        </a:lnSpc>
                        <a:spcAft>
                          <a:spcPts val="525"/>
                        </a:spcAft>
                      </a:pPr>
                      <a:r>
                        <a:rPr lang="ru-RU" sz="1000" dirty="0">
                          <a:effectLst/>
                        </a:rPr>
                        <a:t>32.50.1 </a:t>
                      </a:r>
                      <a:endParaRPr lang="ru-RU" sz="900" dirty="0">
                        <a:effectLst/>
                      </a:endParaRPr>
                    </a:p>
                    <a:p>
                      <a:pPr algn="ctr">
                        <a:lnSpc>
                          <a:spcPct val="115000"/>
                        </a:lnSpc>
                        <a:spcAft>
                          <a:spcPts val="525"/>
                        </a:spcAft>
                      </a:pPr>
                      <a:r>
                        <a:rPr lang="ru-RU" sz="1000" u="sng" dirty="0">
                          <a:effectLst/>
                          <a:hlinkClick r:id="rId6"/>
                        </a:rPr>
                        <a:t>32.50.21.112</a:t>
                      </a:r>
                      <a:r>
                        <a:rPr lang="ru-RU" sz="1000" dirty="0">
                          <a:effectLst/>
                        </a:rPr>
                        <a:t> </a:t>
                      </a:r>
                      <a:endParaRPr lang="ru-RU" sz="900" dirty="0">
                        <a:effectLst/>
                        <a:latin typeface="Calibri"/>
                        <a:ea typeface="Calibri"/>
                        <a:cs typeface="Times New Roman"/>
                      </a:endParaRPr>
                    </a:p>
                  </a:txBody>
                  <a:tcPr marL="0" marR="0" marT="0" marB="0"/>
                </a:tc>
                <a:tc>
                  <a:txBody>
                    <a:bodyPr/>
                    <a:lstStyle/>
                    <a:p>
                      <a:pPr>
                        <a:lnSpc>
                          <a:spcPct val="115000"/>
                        </a:lnSpc>
                        <a:spcAft>
                          <a:spcPts val="525"/>
                        </a:spcAft>
                      </a:pPr>
                      <a:r>
                        <a:rPr lang="ru-RU" sz="1000" dirty="0">
                          <a:effectLst/>
                        </a:rPr>
                        <a:t>Эндоскопические комплексы, соответствующие кодам 271710, 271720, 271740, 271780, 271790, 271800, 271830, 271850, 282950,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 </a:t>
                      </a:r>
                      <a:endParaRPr lang="ru-RU" sz="900" dirty="0">
                        <a:effectLst/>
                        <a:latin typeface="Calibri"/>
                        <a:ea typeface="Calibri"/>
                        <a:cs typeface="Times New Roman"/>
                      </a:endParaRPr>
                    </a:p>
                  </a:txBody>
                  <a:tcPr marL="0" marR="0" marT="0" marB="0"/>
                </a:tc>
              </a:tr>
              <a:tr h="392329">
                <a:tc>
                  <a:txBody>
                    <a:bodyPr/>
                    <a:lstStyle/>
                    <a:p>
                      <a:pPr algn="ctr">
                        <a:lnSpc>
                          <a:spcPct val="115000"/>
                        </a:lnSpc>
                        <a:spcAft>
                          <a:spcPts val="525"/>
                        </a:spcAft>
                      </a:pPr>
                      <a:r>
                        <a:rPr lang="ru-RU" sz="1000" u="sng">
                          <a:effectLst/>
                          <a:hlinkClick r:id="rId7"/>
                        </a:rPr>
                        <a:t>26.60.11.119</a:t>
                      </a:r>
                      <a:r>
                        <a:rPr lang="ru-RU" sz="1000">
                          <a:effectLst/>
                        </a:rPr>
                        <a:t> </a:t>
                      </a:r>
                      <a:endParaRPr lang="ru-RU" sz="900">
                        <a:effectLst/>
                        <a:latin typeface="Calibri"/>
                        <a:ea typeface="Calibri"/>
                        <a:cs typeface="Times New Roman"/>
                      </a:endParaRPr>
                    </a:p>
                  </a:txBody>
                  <a:tcPr marL="0" marR="0" marT="0" marB="0"/>
                </a:tc>
                <a:tc>
                  <a:txBody>
                    <a:bodyPr/>
                    <a:lstStyle/>
                    <a:p>
                      <a:pPr>
                        <a:lnSpc>
                          <a:spcPct val="115000"/>
                        </a:lnSpc>
                        <a:spcAft>
                          <a:spcPts val="525"/>
                        </a:spcAft>
                      </a:pPr>
                      <a:r>
                        <a:rPr lang="ru-RU" sz="1000">
                          <a:effectLst/>
                        </a:rPr>
                        <a:t>Аппараты рентгеновские прочие, используемые для диагностики, применяемые в медицинских целях </a:t>
                      </a:r>
                      <a:endParaRPr lang="ru-RU" sz="900">
                        <a:effectLst/>
                        <a:latin typeface="Calibri"/>
                        <a:ea typeface="Calibri"/>
                        <a:cs typeface="Times New Roman"/>
                      </a:endParaRPr>
                    </a:p>
                  </a:txBody>
                  <a:tcPr marL="0" marR="0" marT="0" marB="0"/>
                </a:tc>
              </a:tr>
              <a:tr h="648481">
                <a:tc>
                  <a:txBody>
                    <a:bodyPr/>
                    <a:lstStyle/>
                    <a:p>
                      <a:pPr algn="ctr">
                        <a:lnSpc>
                          <a:spcPct val="115000"/>
                        </a:lnSpc>
                        <a:spcAft>
                          <a:spcPts val="525"/>
                        </a:spcAft>
                      </a:pPr>
                      <a:r>
                        <a:rPr lang="ru-RU" sz="1000">
                          <a:effectLst/>
                        </a:rPr>
                        <a:t>26.60.11.120 </a:t>
                      </a:r>
                      <a:endParaRPr lang="ru-RU" sz="900">
                        <a:effectLst/>
                        <a:latin typeface="Calibri"/>
                        <a:ea typeface="Calibri"/>
                        <a:cs typeface="Times New Roman"/>
                      </a:endParaRPr>
                    </a:p>
                  </a:txBody>
                  <a:tcPr marL="0" marR="0" marT="0" marB="0"/>
                </a:tc>
                <a:tc>
                  <a:txBody>
                    <a:bodyPr/>
                    <a:lstStyle/>
                    <a:p>
                      <a:pPr>
                        <a:lnSpc>
                          <a:spcPct val="115000"/>
                        </a:lnSpc>
                        <a:spcAft>
                          <a:spcPts val="525"/>
                        </a:spcAft>
                      </a:pPr>
                      <a:r>
                        <a:rPr lang="ru-RU" sz="1000" dirty="0">
                          <a:effectLst/>
                        </a:rPr>
                        <a:t>Системы однофотонной эмиссионной компьютерной томографии (гамма-камеры), соответствующие кодам 191060, 209240, 280530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 </a:t>
                      </a:r>
                      <a:endParaRPr lang="ru-RU" sz="900" dirty="0">
                        <a:effectLst/>
                        <a:latin typeface="Calibri"/>
                        <a:ea typeface="Calibri"/>
                        <a:cs typeface="Times New Roman"/>
                      </a:endParaRPr>
                    </a:p>
                  </a:txBody>
                  <a:tcPr marL="0" marR="0" marT="0" marB="0"/>
                </a:tc>
              </a:tr>
              <a:tr h="864642">
                <a:tc>
                  <a:txBody>
                    <a:bodyPr/>
                    <a:lstStyle/>
                    <a:p>
                      <a:pPr algn="ctr">
                        <a:lnSpc>
                          <a:spcPct val="115000"/>
                        </a:lnSpc>
                        <a:spcAft>
                          <a:spcPts val="525"/>
                        </a:spcAft>
                      </a:pPr>
                      <a:r>
                        <a:rPr lang="ru-RU" sz="1000">
                          <a:effectLst/>
                        </a:rPr>
                        <a:t>26.60.11.120 </a:t>
                      </a:r>
                      <a:endParaRPr lang="ru-RU" sz="900">
                        <a:effectLst/>
                      </a:endParaRPr>
                    </a:p>
                    <a:p>
                      <a:pPr algn="ctr">
                        <a:lnSpc>
                          <a:spcPct val="115000"/>
                        </a:lnSpc>
                        <a:spcAft>
                          <a:spcPts val="525"/>
                        </a:spcAft>
                      </a:pPr>
                      <a:r>
                        <a:rPr lang="ru-RU" sz="1000" u="sng">
                          <a:effectLst/>
                          <a:hlinkClick r:id="rId8"/>
                        </a:rPr>
                        <a:t>26.60.11.129</a:t>
                      </a:r>
                      <a:r>
                        <a:rPr lang="ru-RU" sz="1000">
                          <a:effectLst/>
                        </a:rPr>
                        <a:t> </a:t>
                      </a:r>
                      <a:endParaRPr lang="ru-RU" sz="900">
                        <a:effectLst/>
                        <a:latin typeface="Calibri"/>
                        <a:ea typeface="Calibri"/>
                        <a:cs typeface="Times New Roman"/>
                      </a:endParaRPr>
                    </a:p>
                  </a:txBody>
                  <a:tcPr marL="0" marR="0" marT="0" marB="0"/>
                </a:tc>
                <a:tc>
                  <a:txBody>
                    <a:bodyPr/>
                    <a:lstStyle/>
                    <a:p>
                      <a:pPr>
                        <a:lnSpc>
                          <a:spcPct val="115000"/>
                        </a:lnSpc>
                        <a:spcAft>
                          <a:spcPts val="525"/>
                        </a:spcAft>
                      </a:pPr>
                      <a:r>
                        <a:rPr lang="ru-RU" sz="1000" dirty="0">
                          <a:effectLst/>
                        </a:rPr>
                        <a:t>Приборы, аппараты и комплексы гамма-терапевтические контактной лучевой терапии средней и высокой мощности дозы, соответствующие кодам 125700, 142570, 310440, 310450, 314140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 </a:t>
                      </a:r>
                      <a:endParaRPr lang="ru-RU" sz="900" dirty="0">
                        <a:effectLst/>
                        <a:latin typeface="Calibri"/>
                        <a:ea typeface="Calibri"/>
                        <a:cs typeface="Times New Roman"/>
                      </a:endParaRPr>
                    </a:p>
                  </a:txBody>
                  <a:tcPr marL="0" marR="0" marT="0" marB="0"/>
                </a:tc>
              </a:tr>
              <a:tr h="588494">
                <a:tc>
                  <a:txBody>
                    <a:bodyPr/>
                    <a:lstStyle/>
                    <a:p>
                      <a:pPr algn="ctr">
                        <a:lnSpc>
                          <a:spcPct val="115000"/>
                        </a:lnSpc>
                        <a:spcAft>
                          <a:spcPts val="525"/>
                        </a:spcAft>
                      </a:pPr>
                      <a:r>
                        <a:rPr lang="ru-RU" sz="1000" u="sng">
                          <a:effectLst/>
                          <a:hlinkClick r:id="rId9"/>
                        </a:rPr>
                        <a:t>26.60.11.130</a:t>
                      </a:r>
                      <a:r>
                        <a:rPr lang="ru-RU" sz="1000">
                          <a:effectLst/>
                        </a:rPr>
                        <a:t> </a:t>
                      </a:r>
                      <a:endParaRPr lang="ru-RU" sz="900">
                        <a:effectLst/>
                        <a:latin typeface="Calibri"/>
                        <a:ea typeface="Calibri"/>
                        <a:cs typeface="Times New Roman"/>
                      </a:endParaRPr>
                    </a:p>
                  </a:txBody>
                  <a:tcPr marL="0" marR="0" marT="0" marB="0"/>
                </a:tc>
                <a:tc>
                  <a:txBody>
                    <a:bodyPr/>
                    <a:lstStyle/>
                    <a:p>
                      <a:pPr>
                        <a:lnSpc>
                          <a:spcPct val="115000"/>
                        </a:lnSpc>
                        <a:spcAft>
                          <a:spcPts val="525"/>
                        </a:spcAft>
                      </a:pPr>
                      <a:r>
                        <a:rPr lang="ru-RU" sz="1000" dirty="0">
                          <a:effectLst/>
                        </a:rPr>
                        <a:t>Части и принадлежности аппаратов, основанных на использовании рентгеновского или альфа-, бета- или гамма-излучений, применяемых в медицинских целях, включая хирургию, стоматологию, ветеринарию </a:t>
                      </a:r>
                      <a:endParaRPr lang="ru-RU" sz="900" dirty="0">
                        <a:effectLst/>
                        <a:latin typeface="Calibri"/>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9395443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r>
              <a:rPr lang="ru-RU" sz="2800" b="1" dirty="0" smtClean="0"/>
              <a:t>Ограничения ДОПУСКА. Постановление </a:t>
            </a:r>
            <a:r>
              <a:rPr lang="ru-RU" sz="2800" b="1" dirty="0"/>
              <a:t>Правительства РФ от 10.07.2019 </a:t>
            </a:r>
            <a:r>
              <a:rPr lang="en-US" sz="2800" b="1" dirty="0"/>
              <a:t>N 878</a:t>
            </a:r>
            <a:br>
              <a:rPr lang="en-US" sz="2800" b="1" dirty="0"/>
            </a:br>
            <a:endParaRPr lang="ru-RU" sz="28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200702959"/>
              </p:ext>
            </p:extLst>
          </p:nvPr>
        </p:nvGraphicFramePr>
        <p:xfrm>
          <a:off x="323528" y="1772816"/>
          <a:ext cx="8712968" cy="4782478"/>
        </p:xfrm>
        <a:graphic>
          <a:graphicData uri="http://schemas.openxmlformats.org/drawingml/2006/table">
            <a:tbl>
              <a:tblPr firstRow="1" firstCol="1" bandRow="1">
                <a:tableStyleId>{5C22544A-7EE6-4342-B048-85BDC9FD1C3A}</a:tableStyleId>
              </a:tblPr>
              <a:tblGrid>
                <a:gridCol w="1248816"/>
                <a:gridCol w="7464152"/>
              </a:tblGrid>
              <a:tr h="171844">
                <a:tc>
                  <a:txBody>
                    <a:bodyPr/>
                    <a:lstStyle/>
                    <a:p>
                      <a:pPr algn="ctr">
                        <a:lnSpc>
                          <a:spcPct val="115000"/>
                        </a:lnSpc>
                        <a:spcAft>
                          <a:spcPts val="525"/>
                        </a:spcAft>
                      </a:pPr>
                      <a:r>
                        <a:rPr lang="ru-RU" sz="1000" u="sng" dirty="0">
                          <a:effectLst/>
                          <a:hlinkClick r:id="rId2"/>
                        </a:rPr>
                        <a:t>26.60.12.111</a:t>
                      </a:r>
                      <a:r>
                        <a:rPr lang="ru-RU" sz="1000" dirty="0">
                          <a:effectLst/>
                        </a:rPr>
                        <a:t> </a:t>
                      </a:r>
                      <a:endParaRPr lang="ru-RU" sz="900" dirty="0">
                        <a:effectLst/>
                        <a:latin typeface="Calibri"/>
                        <a:ea typeface="Calibri"/>
                        <a:cs typeface="Times New Roman"/>
                      </a:endParaRPr>
                    </a:p>
                  </a:txBody>
                  <a:tcPr marL="0" marR="0" marT="0" marB="0"/>
                </a:tc>
                <a:tc>
                  <a:txBody>
                    <a:bodyPr/>
                    <a:lstStyle/>
                    <a:p>
                      <a:pPr>
                        <a:lnSpc>
                          <a:spcPct val="115000"/>
                        </a:lnSpc>
                        <a:spcAft>
                          <a:spcPts val="525"/>
                        </a:spcAft>
                      </a:pPr>
                      <a:r>
                        <a:rPr lang="ru-RU" sz="1000">
                          <a:effectLst/>
                        </a:rPr>
                        <a:t>Электрокардиографы </a:t>
                      </a:r>
                      <a:endParaRPr lang="ru-RU" sz="900">
                        <a:effectLst/>
                        <a:latin typeface="Calibri"/>
                        <a:ea typeface="Calibri"/>
                        <a:cs typeface="Times New Roman"/>
                      </a:endParaRPr>
                    </a:p>
                  </a:txBody>
                  <a:tcPr marL="0" marR="0" marT="0" marB="0"/>
                </a:tc>
              </a:tr>
              <a:tr h="171844">
                <a:tc>
                  <a:txBody>
                    <a:bodyPr/>
                    <a:lstStyle/>
                    <a:p>
                      <a:pPr algn="ctr">
                        <a:lnSpc>
                          <a:spcPct val="115000"/>
                        </a:lnSpc>
                        <a:spcAft>
                          <a:spcPts val="525"/>
                        </a:spcAft>
                      </a:pPr>
                      <a:r>
                        <a:rPr lang="ru-RU" sz="1000" u="sng">
                          <a:effectLst/>
                          <a:hlinkClick r:id="rId3"/>
                        </a:rPr>
                        <a:t>26.60.12.119</a:t>
                      </a:r>
                      <a:r>
                        <a:rPr lang="ru-RU" sz="1000">
                          <a:effectLst/>
                        </a:rPr>
                        <a:t> </a:t>
                      </a:r>
                      <a:endParaRPr lang="ru-RU" sz="900">
                        <a:effectLst/>
                        <a:latin typeface="Calibri"/>
                        <a:ea typeface="Calibri"/>
                        <a:cs typeface="Times New Roman"/>
                      </a:endParaRPr>
                    </a:p>
                  </a:txBody>
                  <a:tcPr marL="0" marR="0" marT="0" marB="0"/>
                </a:tc>
                <a:tc>
                  <a:txBody>
                    <a:bodyPr/>
                    <a:lstStyle/>
                    <a:p>
                      <a:pPr>
                        <a:lnSpc>
                          <a:spcPct val="115000"/>
                        </a:lnSpc>
                        <a:spcAft>
                          <a:spcPts val="525"/>
                        </a:spcAft>
                      </a:pPr>
                      <a:r>
                        <a:rPr lang="ru-RU" sz="1000">
                          <a:effectLst/>
                        </a:rPr>
                        <a:t>Аппараты электродиагностические прочие </a:t>
                      </a:r>
                      <a:endParaRPr lang="ru-RU" sz="900">
                        <a:effectLst/>
                        <a:latin typeface="Calibri"/>
                        <a:ea typeface="Calibri"/>
                        <a:cs typeface="Times New Roman"/>
                      </a:endParaRPr>
                    </a:p>
                  </a:txBody>
                  <a:tcPr marL="0" marR="0" marT="0" marB="0"/>
                </a:tc>
              </a:tr>
              <a:tr h="801608">
                <a:tc>
                  <a:txBody>
                    <a:bodyPr/>
                    <a:lstStyle/>
                    <a:p>
                      <a:pPr algn="ctr">
                        <a:lnSpc>
                          <a:spcPct val="115000"/>
                        </a:lnSpc>
                        <a:spcAft>
                          <a:spcPts val="525"/>
                        </a:spcAft>
                      </a:pPr>
                      <a:r>
                        <a:rPr lang="ru-RU" sz="1000">
                          <a:effectLst/>
                        </a:rPr>
                        <a:t>26.60.12.120 </a:t>
                      </a:r>
                      <a:endParaRPr lang="ru-RU" sz="900">
                        <a:effectLst/>
                      </a:endParaRPr>
                    </a:p>
                    <a:p>
                      <a:pPr algn="ctr">
                        <a:lnSpc>
                          <a:spcPct val="115000"/>
                        </a:lnSpc>
                        <a:spcAft>
                          <a:spcPts val="525"/>
                        </a:spcAft>
                      </a:pPr>
                      <a:r>
                        <a:rPr lang="ru-RU" sz="1000" u="sng">
                          <a:effectLst/>
                          <a:hlinkClick r:id="rId4"/>
                        </a:rPr>
                        <a:t>26.60.12.124</a:t>
                      </a:r>
                      <a:r>
                        <a:rPr lang="ru-RU" sz="1000">
                          <a:effectLst/>
                        </a:rPr>
                        <a:t> </a:t>
                      </a:r>
                      <a:endParaRPr lang="ru-RU" sz="900">
                        <a:effectLst/>
                      </a:endParaRPr>
                    </a:p>
                    <a:p>
                      <a:pPr algn="ctr">
                        <a:lnSpc>
                          <a:spcPct val="115000"/>
                        </a:lnSpc>
                        <a:spcAft>
                          <a:spcPts val="525"/>
                        </a:spcAft>
                      </a:pPr>
                      <a:r>
                        <a:rPr lang="ru-RU" sz="1000" u="sng">
                          <a:effectLst/>
                          <a:hlinkClick r:id="rId5"/>
                        </a:rPr>
                        <a:t>26.60.12.129</a:t>
                      </a:r>
                      <a:r>
                        <a:rPr lang="ru-RU" sz="1000">
                          <a:effectLst/>
                        </a:rPr>
                        <a:t> </a:t>
                      </a:r>
                      <a:endParaRPr lang="ru-RU" sz="900">
                        <a:effectLst/>
                        <a:latin typeface="Calibri"/>
                        <a:ea typeface="Calibri"/>
                        <a:cs typeface="Times New Roman"/>
                      </a:endParaRPr>
                    </a:p>
                  </a:txBody>
                  <a:tcPr marL="0" marR="0" marT="0" marB="0"/>
                </a:tc>
                <a:tc>
                  <a:txBody>
                    <a:bodyPr/>
                    <a:lstStyle/>
                    <a:p>
                      <a:pPr>
                        <a:lnSpc>
                          <a:spcPct val="115000"/>
                        </a:lnSpc>
                        <a:spcAft>
                          <a:spcPts val="525"/>
                        </a:spcAft>
                      </a:pPr>
                      <a:r>
                        <a:rPr lang="ru-RU" sz="1000" dirty="0" err="1">
                          <a:effectLst/>
                        </a:rPr>
                        <a:t>Пульсоксиметры</a:t>
                      </a:r>
                      <a:r>
                        <a:rPr lang="ru-RU" sz="1000" dirty="0">
                          <a:effectLst/>
                        </a:rPr>
                        <a:t>, спирометры, аппараты для объемной сфигмографии, соответствующие кодам 145190, 149980, 150000, 150010, 150020, 170280, 218360, 218410, 232490, 249320, 288690, 317710, 345960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 </a:t>
                      </a:r>
                      <a:endParaRPr lang="ru-RU" sz="900" dirty="0">
                        <a:effectLst/>
                        <a:latin typeface="Calibri"/>
                        <a:ea typeface="Calibri"/>
                        <a:cs typeface="Times New Roman"/>
                      </a:endParaRPr>
                    </a:p>
                  </a:txBody>
                  <a:tcPr marL="0" marR="0" marT="0" marB="0"/>
                </a:tc>
              </a:tr>
              <a:tr h="843032">
                <a:tc>
                  <a:txBody>
                    <a:bodyPr/>
                    <a:lstStyle/>
                    <a:p>
                      <a:pPr algn="ctr">
                        <a:lnSpc>
                          <a:spcPct val="115000"/>
                        </a:lnSpc>
                        <a:spcAft>
                          <a:spcPts val="525"/>
                        </a:spcAft>
                      </a:pPr>
                      <a:r>
                        <a:rPr lang="ru-RU" sz="1000" u="sng">
                          <a:effectLst/>
                          <a:hlinkClick r:id="rId3"/>
                        </a:rPr>
                        <a:t>26.60.12.119</a:t>
                      </a:r>
                      <a:r>
                        <a:rPr lang="ru-RU" sz="1000">
                          <a:effectLst/>
                        </a:rPr>
                        <a:t> </a:t>
                      </a:r>
                      <a:endParaRPr lang="ru-RU" sz="900">
                        <a:effectLst/>
                      </a:endParaRPr>
                    </a:p>
                    <a:p>
                      <a:pPr algn="ctr">
                        <a:lnSpc>
                          <a:spcPct val="115000"/>
                        </a:lnSpc>
                        <a:spcAft>
                          <a:spcPts val="525"/>
                        </a:spcAft>
                      </a:pPr>
                      <a:r>
                        <a:rPr lang="ru-RU" sz="1000" u="sng">
                          <a:effectLst/>
                          <a:hlinkClick r:id="rId5"/>
                        </a:rPr>
                        <a:t>26.60.12.129</a:t>
                      </a:r>
                      <a:r>
                        <a:rPr lang="ru-RU" sz="1000">
                          <a:effectLst/>
                        </a:rPr>
                        <a:t> </a:t>
                      </a:r>
                      <a:endParaRPr lang="ru-RU" sz="900">
                        <a:effectLst/>
                      </a:endParaRPr>
                    </a:p>
                    <a:p>
                      <a:pPr algn="ctr">
                        <a:lnSpc>
                          <a:spcPct val="115000"/>
                        </a:lnSpc>
                        <a:spcAft>
                          <a:spcPts val="525"/>
                        </a:spcAft>
                      </a:pPr>
                      <a:r>
                        <a:rPr lang="ru-RU" sz="1000">
                          <a:effectLst/>
                        </a:rPr>
                        <a:t>27.40.39.110 </a:t>
                      </a:r>
                      <a:endParaRPr lang="ru-RU" sz="900">
                        <a:effectLst/>
                      </a:endParaRPr>
                    </a:p>
                    <a:p>
                      <a:pPr algn="ctr">
                        <a:lnSpc>
                          <a:spcPct val="115000"/>
                        </a:lnSpc>
                        <a:spcAft>
                          <a:spcPts val="525"/>
                        </a:spcAft>
                      </a:pPr>
                      <a:r>
                        <a:rPr lang="ru-RU" sz="1000" u="sng">
                          <a:effectLst/>
                          <a:hlinkClick r:id="rId6"/>
                        </a:rPr>
                        <a:t>32.50.13.190</a:t>
                      </a:r>
                      <a:r>
                        <a:rPr lang="ru-RU" sz="1000">
                          <a:effectLst/>
                        </a:rPr>
                        <a:t> </a:t>
                      </a:r>
                      <a:endParaRPr lang="ru-RU" sz="900">
                        <a:effectLst/>
                        <a:latin typeface="Calibri"/>
                        <a:ea typeface="Calibri"/>
                        <a:cs typeface="Times New Roman"/>
                      </a:endParaRPr>
                    </a:p>
                  </a:txBody>
                  <a:tcPr marL="0" marR="0" marT="0" marB="0"/>
                </a:tc>
                <a:tc>
                  <a:txBody>
                    <a:bodyPr/>
                    <a:lstStyle/>
                    <a:p>
                      <a:pPr>
                        <a:lnSpc>
                          <a:spcPct val="115000"/>
                        </a:lnSpc>
                        <a:spcAft>
                          <a:spcPts val="525"/>
                        </a:spcAft>
                      </a:pPr>
                      <a:r>
                        <a:rPr lang="ru-RU" sz="1000" dirty="0" err="1">
                          <a:effectLst/>
                        </a:rPr>
                        <a:t>Оториноскопы</a:t>
                      </a:r>
                      <a:r>
                        <a:rPr lang="ru-RU" sz="1000" dirty="0">
                          <a:effectLst/>
                        </a:rPr>
                        <a:t>, соответствующие кодам 279450, 172070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 </a:t>
                      </a:r>
                      <a:endParaRPr lang="ru-RU" sz="900" dirty="0">
                        <a:effectLst/>
                        <a:latin typeface="Calibri"/>
                        <a:ea typeface="Calibri"/>
                        <a:cs typeface="Times New Roman"/>
                      </a:endParaRPr>
                    </a:p>
                  </a:txBody>
                  <a:tcPr marL="0" marR="0" marT="0" marB="0"/>
                </a:tc>
              </a:tr>
              <a:tr h="687376">
                <a:tc>
                  <a:txBody>
                    <a:bodyPr/>
                    <a:lstStyle/>
                    <a:p>
                      <a:pPr algn="ctr">
                        <a:lnSpc>
                          <a:spcPct val="115000"/>
                        </a:lnSpc>
                        <a:spcAft>
                          <a:spcPts val="525"/>
                        </a:spcAft>
                      </a:pPr>
                      <a:r>
                        <a:rPr lang="ru-RU" sz="1000" u="sng">
                          <a:effectLst/>
                          <a:hlinkClick r:id="rId3"/>
                        </a:rPr>
                        <a:t>26.60.12.119</a:t>
                      </a:r>
                      <a:r>
                        <a:rPr lang="ru-RU" sz="1000">
                          <a:effectLst/>
                        </a:rPr>
                        <a:t> </a:t>
                      </a:r>
                      <a:endParaRPr lang="ru-RU" sz="900">
                        <a:effectLst/>
                      </a:endParaRPr>
                    </a:p>
                    <a:p>
                      <a:pPr algn="ctr">
                        <a:lnSpc>
                          <a:spcPct val="115000"/>
                        </a:lnSpc>
                        <a:spcAft>
                          <a:spcPts val="525"/>
                        </a:spcAft>
                      </a:pPr>
                      <a:r>
                        <a:rPr lang="ru-RU" sz="1000" u="sng">
                          <a:effectLst/>
                          <a:hlinkClick r:id="rId5"/>
                        </a:rPr>
                        <a:t>26.60.12.129</a:t>
                      </a:r>
                      <a:r>
                        <a:rPr lang="ru-RU" sz="1000">
                          <a:effectLst/>
                        </a:rPr>
                        <a:t> </a:t>
                      </a:r>
                      <a:endParaRPr lang="ru-RU" sz="900">
                        <a:effectLst/>
                      </a:endParaRPr>
                    </a:p>
                    <a:p>
                      <a:pPr algn="ctr">
                        <a:lnSpc>
                          <a:spcPct val="115000"/>
                        </a:lnSpc>
                        <a:spcAft>
                          <a:spcPts val="525"/>
                        </a:spcAft>
                      </a:pPr>
                      <a:r>
                        <a:rPr lang="ru-RU" sz="1000">
                          <a:effectLst/>
                        </a:rPr>
                        <a:t>32.50.13 </a:t>
                      </a:r>
                      <a:endParaRPr lang="ru-RU" sz="900">
                        <a:effectLst/>
                        <a:latin typeface="Calibri"/>
                        <a:ea typeface="Calibri"/>
                        <a:cs typeface="Times New Roman"/>
                      </a:endParaRPr>
                    </a:p>
                  </a:txBody>
                  <a:tcPr marL="0" marR="0" marT="0" marB="0"/>
                </a:tc>
                <a:tc>
                  <a:txBody>
                    <a:bodyPr/>
                    <a:lstStyle/>
                    <a:p>
                      <a:pPr>
                        <a:lnSpc>
                          <a:spcPct val="115000"/>
                        </a:lnSpc>
                        <a:spcAft>
                          <a:spcPts val="525"/>
                        </a:spcAft>
                      </a:pPr>
                      <a:r>
                        <a:rPr lang="ru-RU" sz="1000">
                          <a:effectLst/>
                        </a:rPr>
                        <a:t>Тонометры измерения внутриглазного давления, соответствующие кодам 172450, 172460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 </a:t>
                      </a:r>
                      <a:endParaRPr lang="ru-RU" sz="900">
                        <a:effectLst/>
                        <a:latin typeface="Calibri"/>
                        <a:ea typeface="Calibri"/>
                        <a:cs typeface="Times New Roman"/>
                      </a:endParaRPr>
                    </a:p>
                  </a:txBody>
                  <a:tcPr marL="0" marR="0" marT="0" marB="0"/>
                </a:tc>
              </a:tr>
              <a:tr h="0">
                <a:tc gridSpan="2">
                  <a:txBody>
                    <a:bodyPr/>
                    <a:lstStyle/>
                    <a:p>
                      <a:pPr algn="just">
                        <a:lnSpc>
                          <a:spcPct val="115000"/>
                        </a:lnSpc>
                        <a:spcAft>
                          <a:spcPts val="525"/>
                        </a:spcAft>
                      </a:pPr>
                      <a:endParaRPr lang="ru-RU" sz="900" dirty="0">
                        <a:effectLst/>
                        <a:latin typeface="Calibri"/>
                        <a:ea typeface="Calibri"/>
                        <a:cs typeface="Times New Roman"/>
                      </a:endParaRPr>
                    </a:p>
                  </a:txBody>
                  <a:tcPr marL="0" marR="0" marT="0" marB="0"/>
                </a:tc>
                <a:tc hMerge="1">
                  <a:txBody>
                    <a:bodyPr/>
                    <a:lstStyle/>
                    <a:p>
                      <a:endParaRPr lang="ru-RU"/>
                    </a:p>
                  </a:txBody>
                  <a:tcPr/>
                </a:tc>
              </a:tr>
              <a:tr h="859220">
                <a:tc>
                  <a:txBody>
                    <a:bodyPr/>
                    <a:lstStyle/>
                    <a:p>
                      <a:pPr algn="ctr">
                        <a:lnSpc>
                          <a:spcPct val="115000"/>
                        </a:lnSpc>
                        <a:spcAft>
                          <a:spcPts val="0"/>
                        </a:spcAft>
                      </a:pPr>
                      <a:r>
                        <a:rPr lang="ru-RU" sz="1000" u="sng" dirty="0">
                          <a:effectLst/>
                          <a:hlinkClick r:id="rId7"/>
                        </a:rPr>
                        <a:t>26.60.12.121</a:t>
                      </a:r>
                      <a:r>
                        <a:rPr lang="ru-RU" sz="1000" dirty="0">
                          <a:effectLst/>
                        </a:rPr>
                        <a:t> </a:t>
                      </a:r>
                      <a:endParaRPr lang="ru-RU" sz="900" dirty="0">
                        <a:effectLst/>
                      </a:endParaRPr>
                    </a:p>
                    <a:p>
                      <a:pPr algn="ctr">
                        <a:lnSpc>
                          <a:spcPct val="115000"/>
                        </a:lnSpc>
                        <a:spcAft>
                          <a:spcPts val="525"/>
                        </a:spcAft>
                      </a:pPr>
                      <a:r>
                        <a:rPr lang="ru-RU" sz="1000" u="sng" dirty="0">
                          <a:effectLst/>
                          <a:hlinkClick r:id="rId4"/>
                        </a:rPr>
                        <a:t>26.60.12.124</a:t>
                      </a:r>
                      <a:r>
                        <a:rPr lang="ru-RU" sz="1000" dirty="0">
                          <a:effectLst/>
                        </a:rPr>
                        <a:t> </a:t>
                      </a:r>
                      <a:endParaRPr lang="ru-RU" sz="900" dirty="0">
                        <a:effectLst/>
                        <a:latin typeface="Calibri"/>
                        <a:ea typeface="Calibri"/>
                        <a:cs typeface="Times New Roman"/>
                      </a:endParaRPr>
                    </a:p>
                  </a:txBody>
                  <a:tcPr marL="0" marR="0" marT="0" marB="0"/>
                </a:tc>
                <a:tc>
                  <a:txBody>
                    <a:bodyPr/>
                    <a:lstStyle/>
                    <a:p>
                      <a:pPr>
                        <a:lnSpc>
                          <a:spcPct val="115000"/>
                        </a:lnSpc>
                        <a:spcAft>
                          <a:spcPts val="525"/>
                        </a:spcAft>
                      </a:pPr>
                      <a:r>
                        <a:rPr lang="ru-RU" sz="1000" dirty="0" err="1">
                          <a:effectLst/>
                        </a:rPr>
                        <a:t>Электроэнцефалограф</a:t>
                      </a:r>
                      <a:r>
                        <a:rPr lang="ru-RU" sz="1000" dirty="0">
                          <a:effectLst/>
                        </a:rPr>
                        <a:t>, </a:t>
                      </a:r>
                      <a:r>
                        <a:rPr lang="ru-RU" sz="1000" dirty="0" err="1">
                          <a:effectLst/>
                        </a:rPr>
                        <a:t>электромиограф</a:t>
                      </a:r>
                      <a:r>
                        <a:rPr lang="ru-RU" sz="1000" dirty="0">
                          <a:effectLst/>
                        </a:rPr>
                        <a:t>, спирограф, соответствующие кодам 152710, 232490, 260980, 291870, 291820, 291830, 292080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 </a:t>
                      </a:r>
                      <a:endParaRPr lang="ru-RU" sz="900" dirty="0">
                        <a:effectLst/>
                        <a:latin typeface="Calibri"/>
                        <a:ea typeface="Calibri"/>
                        <a:cs typeface="Times New Roman"/>
                      </a:endParaRPr>
                    </a:p>
                  </a:txBody>
                  <a:tcPr marL="0" marR="0" marT="0" marB="0"/>
                </a:tc>
              </a:tr>
              <a:tr h="343688">
                <a:tc>
                  <a:txBody>
                    <a:bodyPr/>
                    <a:lstStyle/>
                    <a:p>
                      <a:pPr algn="ctr">
                        <a:lnSpc>
                          <a:spcPct val="115000"/>
                        </a:lnSpc>
                        <a:spcAft>
                          <a:spcPts val="525"/>
                        </a:spcAft>
                      </a:pPr>
                      <a:r>
                        <a:rPr lang="ru-RU" sz="1000" u="sng">
                          <a:effectLst/>
                          <a:hlinkClick r:id="rId8"/>
                        </a:rPr>
                        <a:t>26.60.12.122</a:t>
                      </a:r>
                      <a:r>
                        <a:rPr lang="ru-RU" sz="1000">
                          <a:effectLst/>
                        </a:rPr>
                        <a:t> </a:t>
                      </a:r>
                      <a:endParaRPr lang="ru-RU" sz="900">
                        <a:effectLst/>
                        <a:latin typeface="Calibri"/>
                        <a:ea typeface="Calibri"/>
                        <a:cs typeface="Times New Roman"/>
                      </a:endParaRPr>
                    </a:p>
                  </a:txBody>
                  <a:tcPr marL="0" marR="0" marT="0" marB="0"/>
                </a:tc>
                <a:tc>
                  <a:txBody>
                    <a:bodyPr/>
                    <a:lstStyle/>
                    <a:p>
                      <a:pPr>
                        <a:lnSpc>
                          <a:spcPct val="115000"/>
                        </a:lnSpc>
                        <a:spcAft>
                          <a:spcPts val="525"/>
                        </a:spcAft>
                      </a:pPr>
                      <a:r>
                        <a:rPr lang="ru-RU" sz="1000">
                          <a:effectLst/>
                        </a:rPr>
                        <a:t>Средства измерений массы, силы, энергии, линейных и угловых величин, температуры </a:t>
                      </a:r>
                      <a:endParaRPr lang="ru-RU" sz="900">
                        <a:effectLst/>
                        <a:latin typeface="Calibri"/>
                        <a:ea typeface="Calibri"/>
                        <a:cs typeface="Times New Roman"/>
                      </a:endParaRPr>
                    </a:p>
                  </a:txBody>
                  <a:tcPr marL="0" marR="0" marT="0" marB="0"/>
                </a:tc>
              </a:tr>
              <a:tr h="171844">
                <a:tc>
                  <a:txBody>
                    <a:bodyPr/>
                    <a:lstStyle/>
                    <a:p>
                      <a:pPr algn="ctr">
                        <a:lnSpc>
                          <a:spcPct val="115000"/>
                        </a:lnSpc>
                        <a:spcAft>
                          <a:spcPts val="525"/>
                        </a:spcAft>
                      </a:pPr>
                      <a:r>
                        <a:rPr lang="ru-RU" sz="1000" u="sng">
                          <a:effectLst/>
                          <a:hlinkClick r:id="rId9"/>
                        </a:rPr>
                        <a:t>26.60.12.123</a:t>
                      </a:r>
                      <a:r>
                        <a:rPr lang="ru-RU" sz="1000">
                          <a:effectLst/>
                        </a:rPr>
                        <a:t> </a:t>
                      </a:r>
                      <a:endParaRPr lang="ru-RU" sz="900">
                        <a:effectLst/>
                        <a:latin typeface="Calibri"/>
                        <a:ea typeface="Calibri"/>
                        <a:cs typeface="Times New Roman"/>
                      </a:endParaRPr>
                    </a:p>
                  </a:txBody>
                  <a:tcPr marL="0" marR="0" marT="0" marB="0"/>
                </a:tc>
                <a:tc>
                  <a:txBody>
                    <a:bodyPr/>
                    <a:lstStyle/>
                    <a:p>
                      <a:pPr>
                        <a:lnSpc>
                          <a:spcPct val="115000"/>
                        </a:lnSpc>
                        <a:spcAft>
                          <a:spcPts val="525"/>
                        </a:spcAft>
                      </a:pPr>
                      <a:r>
                        <a:rPr lang="ru-RU" sz="1000">
                          <a:effectLst/>
                        </a:rPr>
                        <a:t>Приборы для исследования звуковых колебаний в органах человека </a:t>
                      </a:r>
                      <a:endParaRPr lang="ru-RU" sz="900">
                        <a:effectLst/>
                        <a:latin typeface="Calibri"/>
                        <a:ea typeface="Calibri"/>
                        <a:cs typeface="Times New Roman"/>
                      </a:endParaRPr>
                    </a:p>
                  </a:txBody>
                  <a:tcPr marL="0" marR="0" marT="0" marB="0"/>
                </a:tc>
              </a:tr>
              <a:tr h="515532">
                <a:tc>
                  <a:txBody>
                    <a:bodyPr/>
                    <a:lstStyle/>
                    <a:p>
                      <a:pPr algn="ctr">
                        <a:lnSpc>
                          <a:spcPct val="115000"/>
                        </a:lnSpc>
                        <a:spcAft>
                          <a:spcPts val="525"/>
                        </a:spcAft>
                      </a:pPr>
                      <a:r>
                        <a:rPr lang="ru-RU" sz="1000" u="sng">
                          <a:effectLst/>
                          <a:hlinkClick r:id="rId5"/>
                        </a:rPr>
                        <a:t>26.60.12.129</a:t>
                      </a:r>
                      <a:r>
                        <a:rPr lang="ru-RU" sz="1000">
                          <a:effectLst/>
                        </a:rPr>
                        <a:t> </a:t>
                      </a:r>
                      <a:endParaRPr lang="ru-RU" sz="900">
                        <a:effectLst/>
                        <a:latin typeface="Calibri"/>
                        <a:ea typeface="Calibri"/>
                        <a:cs typeface="Times New Roman"/>
                      </a:endParaRPr>
                    </a:p>
                  </a:txBody>
                  <a:tcPr marL="0" marR="0" marT="0" marB="0"/>
                </a:tc>
                <a:tc>
                  <a:txBody>
                    <a:bodyPr/>
                    <a:lstStyle/>
                    <a:p>
                      <a:pPr>
                        <a:lnSpc>
                          <a:spcPct val="115000"/>
                        </a:lnSpc>
                        <a:spcAft>
                          <a:spcPts val="525"/>
                        </a:spcAft>
                      </a:pPr>
                      <a:r>
                        <a:rPr lang="ru-RU" sz="1000" dirty="0">
                          <a:effectLst/>
                        </a:rPr>
                        <a:t>Приборы и аппараты для функциональной диагностики прочие, применяемые в медицинских целях, не включенные в другие группировки </a:t>
                      </a:r>
                      <a:endParaRPr lang="ru-RU" sz="900" dirty="0">
                        <a:effectLst/>
                        <a:latin typeface="Calibri"/>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17736928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r>
              <a:rPr lang="ru-RU" sz="2800" b="1" dirty="0" smtClean="0"/>
              <a:t>Ограничения ДОПУСКА. Постановление </a:t>
            </a:r>
            <a:r>
              <a:rPr lang="ru-RU" sz="2800" b="1" dirty="0"/>
              <a:t>Правительства РФ от 10.07.2019 </a:t>
            </a:r>
            <a:r>
              <a:rPr lang="en-US" sz="2800" b="1" dirty="0"/>
              <a:t>N 878</a:t>
            </a:r>
            <a:br>
              <a:rPr lang="en-US" sz="2800" b="1" dirty="0"/>
            </a:br>
            <a:endParaRPr lang="ru-RU" sz="2800" b="1"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699655165"/>
              </p:ext>
            </p:extLst>
          </p:nvPr>
        </p:nvGraphicFramePr>
        <p:xfrm>
          <a:off x="323528" y="1700808"/>
          <a:ext cx="8496944" cy="4752525"/>
        </p:xfrm>
        <a:graphic>
          <a:graphicData uri="http://schemas.openxmlformats.org/drawingml/2006/table">
            <a:tbl>
              <a:tblPr firstRow="1" firstCol="1" bandRow="1">
                <a:tableStyleId>{5C22544A-7EE6-4342-B048-85BDC9FD1C3A}</a:tableStyleId>
              </a:tblPr>
              <a:tblGrid>
                <a:gridCol w="1217853"/>
                <a:gridCol w="7279091"/>
              </a:tblGrid>
              <a:tr h="208862">
                <a:tc>
                  <a:txBody>
                    <a:bodyPr/>
                    <a:lstStyle/>
                    <a:p>
                      <a:pPr algn="ctr">
                        <a:lnSpc>
                          <a:spcPct val="115000"/>
                        </a:lnSpc>
                        <a:spcAft>
                          <a:spcPts val="525"/>
                        </a:spcAft>
                      </a:pPr>
                      <a:r>
                        <a:rPr lang="ru-RU" sz="1100" u="sng">
                          <a:effectLst/>
                          <a:hlinkClick r:id="rId2"/>
                        </a:rPr>
                        <a:t>26.60.12.131</a:t>
                      </a:r>
                      <a:r>
                        <a:rPr lang="ru-RU" sz="1100">
                          <a:effectLst/>
                        </a:rPr>
                        <a:t> </a:t>
                      </a:r>
                      <a:endParaRPr lang="ru-RU" sz="1000">
                        <a:effectLst/>
                        <a:latin typeface="Calibri"/>
                        <a:ea typeface="Calibri"/>
                        <a:cs typeface="Times New Roman"/>
                      </a:endParaRPr>
                    </a:p>
                  </a:txBody>
                  <a:tcPr marL="0" marR="0" marT="0" marB="0"/>
                </a:tc>
                <a:tc>
                  <a:txBody>
                    <a:bodyPr/>
                    <a:lstStyle/>
                    <a:p>
                      <a:pPr>
                        <a:lnSpc>
                          <a:spcPct val="115000"/>
                        </a:lnSpc>
                        <a:spcAft>
                          <a:spcPts val="525"/>
                        </a:spcAft>
                      </a:pPr>
                      <a:r>
                        <a:rPr lang="ru-RU" sz="1100">
                          <a:effectLst/>
                        </a:rPr>
                        <a:t>Томографы магнитно-резонансные </a:t>
                      </a:r>
                      <a:endParaRPr lang="ru-RU" sz="1000">
                        <a:effectLst/>
                        <a:latin typeface="Calibri"/>
                        <a:ea typeface="Calibri"/>
                        <a:cs typeface="Times New Roman"/>
                      </a:endParaRPr>
                    </a:p>
                  </a:txBody>
                  <a:tcPr marL="0" marR="0" marT="0" marB="0"/>
                </a:tc>
              </a:tr>
              <a:tr h="208862">
                <a:tc>
                  <a:txBody>
                    <a:bodyPr/>
                    <a:lstStyle/>
                    <a:p>
                      <a:pPr algn="ctr">
                        <a:lnSpc>
                          <a:spcPct val="115000"/>
                        </a:lnSpc>
                        <a:spcAft>
                          <a:spcPts val="525"/>
                        </a:spcAft>
                      </a:pPr>
                      <a:r>
                        <a:rPr lang="ru-RU" sz="1100" u="sng">
                          <a:effectLst/>
                          <a:hlinkClick r:id="rId3"/>
                        </a:rPr>
                        <a:t>26.60.12.132</a:t>
                      </a:r>
                      <a:r>
                        <a:rPr lang="ru-RU" sz="1100">
                          <a:effectLst/>
                        </a:rPr>
                        <a:t> </a:t>
                      </a:r>
                      <a:endParaRPr lang="ru-RU" sz="1000">
                        <a:effectLst/>
                        <a:latin typeface="Calibri"/>
                        <a:ea typeface="Calibri"/>
                        <a:cs typeface="Times New Roman"/>
                      </a:endParaRPr>
                    </a:p>
                  </a:txBody>
                  <a:tcPr marL="0" marR="0" marT="0" marB="0"/>
                </a:tc>
                <a:tc>
                  <a:txBody>
                    <a:bodyPr/>
                    <a:lstStyle/>
                    <a:p>
                      <a:pPr>
                        <a:lnSpc>
                          <a:spcPct val="115000"/>
                        </a:lnSpc>
                        <a:spcAft>
                          <a:spcPts val="525"/>
                        </a:spcAft>
                      </a:pPr>
                      <a:r>
                        <a:rPr lang="ru-RU" sz="1100">
                          <a:effectLst/>
                        </a:rPr>
                        <a:t>Аппараты ультразвукового сканирования </a:t>
                      </a:r>
                      <a:endParaRPr lang="ru-RU" sz="1000">
                        <a:effectLst/>
                        <a:latin typeface="Calibri"/>
                        <a:ea typeface="Calibri"/>
                        <a:cs typeface="Times New Roman"/>
                      </a:endParaRPr>
                    </a:p>
                  </a:txBody>
                  <a:tcPr marL="0" marR="0" marT="0" marB="0"/>
                </a:tc>
              </a:tr>
              <a:tr h="1030059">
                <a:tc>
                  <a:txBody>
                    <a:bodyPr/>
                    <a:lstStyle/>
                    <a:p>
                      <a:pPr algn="ctr">
                        <a:lnSpc>
                          <a:spcPct val="115000"/>
                        </a:lnSpc>
                        <a:spcAft>
                          <a:spcPts val="525"/>
                        </a:spcAft>
                      </a:pPr>
                      <a:r>
                        <a:rPr lang="ru-RU" sz="1100">
                          <a:effectLst/>
                        </a:rPr>
                        <a:t>26.60.13 </a:t>
                      </a:r>
                      <a:endParaRPr lang="ru-RU" sz="1000">
                        <a:effectLst/>
                        <a:latin typeface="Calibri"/>
                        <a:ea typeface="Calibri"/>
                        <a:cs typeface="Times New Roman"/>
                      </a:endParaRPr>
                    </a:p>
                  </a:txBody>
                  <a:tcPr marL="0" marR="0" marT="0" marB="0"/>
                </a:tc>
                <a:tc>
                  <a:txBody>
                    <a:bodyPr/>
                    <a:lstStyle/>
                    <a:p>
                      <a:pPr>
                        <a:lnSpc>
                          <a:spcPct val="115000"/>
                        </a:lnSpc>
                        <a:spcAft>
                          <a:spcPts val="525"/>
                        </a:spcAft>
                      </a:pPr>
                      <a:r>
                        <a:rPr lang="ru-RU" sz="1100">
                          <a:effectLst/>
                        </a:rPr>
                        <a:t>Облучатели фототерапевтические неонатальные, соответствующие кодам 172870, 204120, 335380, 209840, 335370, 326010, 212340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 </a:t>
                      </a:r>
                      <a:endParaRPr lang="ru-RU" sz="1000">
                        <a:effectLst/>
                        <a:latin typeface="Calibri"/>
                        <a:ea typeface="Calibri"/>
                        <a:cs typeface="Times New Roman"/>
                      </a:endParaRPr>
                    </a:p>
                  </a:txBody>
                  <a:tcPr marL="0" marR="0" marT="0" marB="0"/>
                </a:tc>
              </a:tr>
              <a:tr h="208862">
                <a:tc>
                  <a:txBody>
                    <a:bodyPr/>
                    <a:lstStyle/>
                    <a:p>
                      <a:pPr algn="ctr">
                        <a:lnSpc>
                          <a:spcPct val="115000"/>
                        </a:lnSpc>
                        <a:spcAft>
                          <a:spcPts val="525"/>
                        </a:spcAft>
                      </a:pPr>
                      <a:r>
                        <a:rPr lang="ru-RU" sz="1100" u="sng">
                          <a:effectLst/>
                          <a:hlinkClick r:id="rId4"/>
                        </a:rPr>
                        <a:t>26.60.13.120</a:t>
                      </a:r>
                      <a:r>
                        <a:rPr lang="ru-RU" sz="1100">
                          <a:effectLst/>
                        </a:rPr>
                        <a:t> </a:t>
                      </a:r>
                      <a:endParaRPr lang="ru-RU" sz="1000">
                        <a:effectLst/>
                        <a:latin typeface="Calibri"/>
                        <a:ea typeface="Calibri"/>
                        <a:cs typeface="Times New Roman"/>
                      </a:endParaRPr>
                    </a:p>
                  </a:txBody>
                  <a:tcPr marL="0" marR="0" marT="0" marB="0"/>
                </a:tc>
                <a:tc>
                  <a:txBody>
                    <a:bodyPr/>
                    <a:lstStyle/>
                    <a:p>
                      <a:pPr>
                        <a:lnSpc>
                          <a:spcPct val="115000"/>
                        </a:lnSpc>
                        <a:spcAft>
                          <a:spcPts val="525"/>
                        </a:spcAft>
                      </a:pPr>
                      <a:r>
                        <a:rPr lang="ru-RU" sz="1100" dirty="0">
                          <a:effectLst/>
                        </a:rPr>
                        <a:t>Аппараты микроволновой терапии </a:t>
                      </a:r>
                      <a:endParaRPr lang="ru-RU" sz="1000" dirty="0">
                        <a:effectLst/>
                        <a:latin typeface="Calibri"/>
                        <a:ea typeface="Calibri"/>
                        <a:cs typeface="Times New Roman"/>
                      </a:endParaRPr>
                    </a:p>
                  </a:txBody>
                  <a:tcPr marL="0" marR="0" marT="0" marB="0"/>
                </a:tc>
              </a:tr>
              <a:tr h="824048">
                <a:tc>
                  <a:txBody>
                    <a:bodyPr/>
                    <a:lstStyle/>
                    <a:p>
                      <a:pPr algn="ctr">
                        <a:lnSpc>
                          <a:spcPct val="115000"/>
                        </a:lnSpc>
                        <a:spcAft>
                          <a:spcPts val="525"/>
                        </a:spcAft>
                      </a:pPr>
                      <a:r>
                        <a:rPr lang="ru-RU" sz="1100" u="sng">
                          <a:effectLst/>
                          <a:hlinkClick r:id="rId5"/>
                        </a:rPr>
                        <a:t>26.60.13.140</a:t>
                      </a:r>
                      <a:r>
                        <a:rPr lang="ru-RU" sz="1100">
                          <a:effectLst/>
                        </a:rPr>
                        <a:t> </a:t>
                      </a:r>
                      <a:endParaRPr lang="ru-RU" sz="1000">
                        <a:effectLst/>
                        <a:latin typeface="Calibri"/>
                        <a:ea typeface="Calibri"/>
                        <a:cs typeface="Times New Roman"/>
                      </a:endParaRPr>
                    </a:p>
                  </a:txBody>
                  <a:tcPr marL="0" marR="0" marT="0" marB="0"/>
                </a:tc>
                <a:tc>
                  <a:txBody>
                    <a:bodyPr/>
                    <a:lstStyle/>
                    <a:p>
                      <a:pPr>
                        <a:lnSpc>
                          <a:spcPct val="115000"/>
                        </a:lnSpc>
                        <a:spcAft>
                          <a:spcPts val="525"/>
                        </a:spcAft>
                      </a:pPr>
                      <a:r>
                        <a:rPr lang="ru-RU" sz="1100">
                          <a:effectLst/>
                        </a:rPr>
                        <a:t>Литотриптеры, соответствующие кодам 127180, 204130, 216570, 236610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 </a:t>
                      </a:r>
                      <a:endParaRPr lang="ru-RU" sz="1000">
                        <a:effectLst/>
                        <a:latin typeface="Calibri"/>
                        <a:ea typeface="Calibri"/>
                        <a:cs typeface="Times New Roman"/>
                      </a:endParaRPr>
                    </a:p>
                  </a:txBody>
                  <a:tcPr marL="0" marR="0" marT="0" marB="0"/>
                </a:tc>
              </a:tr>
              <a:tr h="208862">
                <a:tc>
                  <a:txBody>
                    <a:bodyPr/>
                    <a:lstStyle/>
                    <a:p>
                      <a:pPr algn="ctr">
                        <a:lnSpc>
                          <a:spcPct val="115000"/>
                        </a:lnSpc>
                        <a:spcAft>
                          <a:spcPts val="525"/>
                        </a:spcAft>
                      </a:pPr>
                      <a:r>
                        <a:rPr lang="ru-RU" sz="1100" u="sng">
                          <a:effectLst/>
                          <a:hlinkClick r:id="rId6"/>
                        </a:rPr>
                        <a:t>26.60.13.150</a:t>
                      </a:r>
                      <a:r>
                        <a:rPr lang="ru-RU" sz="1100">
                          <a:effectLst/>
                        </a:rPr>
                        <a:t> </a:t>
                      </a:r>
                      <a:endParaRPr lang="ru-RU" sz="1000">
                        <a:effectLst/>
                        <a:latin typeface="Calibri"/>
                        <a:ea typeface="Calibri"/>
                        <a:cs typeface="Times New Roman"/>
                      </a:endParaRPr>
                    </a:p>
                  </a:txBody>
                  <a:tcPr marL="0" marR="0" marT="0" marB="0"/>
                </a:tc>
                <a:tc>
                  <a:txBody>
                    <a:bodyPr/>
                    <a:lstStyle/>
                    <a:p>
                      <a:pPr>
                        <a:lnSpc>
                          <a:spcPct val="115000"/>
                        </a:lnSpc>
                        <a:spcAft>
                          <a:spcPts val="525"/>
                        </a:spcAft>
                      </a:pPr>
                      <a:r>
                        <a:rPr lang="ru-RU" sz="1100">
                          <a:effectLst/>
                        </a:rPr>
                        <a:t>Аппараты ультразвуковой терапии </a:t>
                      </a:r>
                      <a:endParaRPr lang="ru-RU" sz="1000">
                        <a:effectLst/>
                        <a:latin typeface="Calibri"/>
                        <a:ea typeface="Calibri"/>
                        <a:cs typeface="Times New Roman"/>
                      </a:endParaRPr>
                    </a:p>
                  </a:txBody>
                  <a:tcPr marL="0" marR="0" marT="0" marB="0"/>
                </a:tc>
              </a:tr>
              <a:tr h="208862">
                <a:tc>
                  <a:txBody>
                    <a:bodyPr/>
                    <a:lstStyle/>
                    <a:p>
                      <a:pPr algn="ctr">
                        <a:lnSpc>
                          <a:spcPct val="115000"/>
                        </a:lnSpc>
                        <a:spcAft>
                          <a:spcPts val="525"/>
                        </a:spcAft>
                      </a:pPr>
                      <a:r>
                        <a:rPr lang="ru-RU" sz="1100" u="sng">
                          <a:effectLst/>
                          <a:hlinkClick r:id="rId7"/>
                        </a:rPr>
                        <a:t>26.60.13.180</a:t>
                      </a:r>
                      <a:r>
                        <a:rPr lang="ru-RU" sz="1100">
                          <a:effectLst/>
                        </a:rPr>
                        <a:t> </a:t>
                      </a:r>
                      <a:endParaRPr lang="ru-RU" sz="1000">
                        <a:effectLst/>
                        <a:latin typeface="Calibri"/>
                        <a:ea typeface="Calibri"/>
                        <a:cs typeface="Times New Roman"/>
                      </a:endParaRPr>
                    </a:p>
                  </a:txBody>
                  <a:tcPr marL="0" marR="0" marT="0" marB="0"/>
                </a:tc>
                <a:tc>
                  <a:txBody>
                    <a:bodyPr/>
                    <a:lstStyle/>
                    <a:p>
                      <a:pPr>
                        <a:lnSpc>
                          <a:spcPct val="115000"/>
                        </a:lnSpc>
                        <a:spcAft>
                          <a:spcPts val="525"/>
                        </a:spcAft>
                      </a:pPr>
                      <a:r>
                        <a:rPr lang="ru-RU" sz="1100">
                          <a:effectLst/>
                        </a:rPr>
                        <a:t>Аппараты светолечения </a:t>
                      </a:r>
                      <a:endParaRPr lang="ru-RU" sz="1000">
                        <a:effectLst/>
                        <a:latin typeface="Calibri"/>
                        <a:ea typeface="Calibri"/>
                        <a:cs typeface="Times New Roman"/>
                      </a:endParaRPr>
                    </a:p>
                  </a:txBody>
                  <a:tcPr marL="0" marR="0" marT="0" marB="0"/>
                </a:tc>
              </a:tr>
              <a:tr h="1854108">
                <a:tc>
                  <a:txBody>
                    <a:bodyPr/>
                    <a:lstStyle/>
                    <a:p>
                      <a:pPr algn="ctr">
                        <a:lnSpc>
                          <a:spcPct val="115000"/>
                        </a:lnSpc>
                        <a:spcAft>
                          <a:spcPts val="0"/>
                        </a:spcAft>
                      </a:pPr>
                      <a:r>
                        <a:rPr lang="ru-RU" sz="1100" u="sng">
                          <a:effectLst/>
                          <a:hlinkClick r:id="rId8"/>
                        </a:rPr>
                        <a:t>26.60.13.190</a:t>
                      </a:r>
                      <a:r>
                        <a:rPr lang="ru-RU" sz="1100">
                          <a:effectLst/>
                        </a:rPr>
                        <a:t> </a:t>
                      </a:r>
                      <a:endParaRPr lang="ru-RU" sz="1000">
                        <a:effectLst/>
                      </a:endParaRPr>
                    </a:p>
                    <a:p>
                      <a:pPr algn="ctr">
                        <a:lnSpc>
                          <a:spcPct val="115000"/>
                        </a:lnSpc>
                        <a:spcAft>
                          <a:spcPts val="525"/>
                        </a:spcAft>
                      </a:pPr>
                      <a:r>
                        <a:rPr lang="ru-RU" sz="1100" u="sng">
                          <a:effectLst/>
                          <a:hlinkClick r:id="rId9"/>
                        </a:rPr>
                        <a:t>32.50.13.190</a:t>
                      </a:r>
                      <a:r>
                        <a:rPr lang="ru-RU" sz="1100">
                          <a:effectLst/>
                        </a:rPr>
                        <a:t> </a:t>
                      </a:r>
                      <a:endParaRPr lang="ru-RU" sz="1000">
                        <a:effectLst/>
                        <a:latin typeface="Calibri"/>
                        <a:ea typeface="Calibri"/>
                        <a:cs typeface="Times New Roman"/>
                      </a:endParaRPr>
                    </a:p>
                  </a:txBody>
                  <a:tcPr marL="0" marR="0" marT="0" marB="0"/>
                </a:tc>
                <a:tc>
                  <a:txBody>
                    <a:bodyPr/>
                    <a:lstStyle/>
                    <a:p>
                      <a:pPr>
                        <a:lnSpc>
                          <a:spcPct val="115000"/>
                        </a:lnSpc>
                        <a:spcAft>
                          <a:spcPts val="0"/>
                        </a:spcAft>
                      </a:pPr>
                      <a:r>
                        <a:rPr lang="ru-RU" sz="1100" dirty="0">
                          <a:effectLst/>
                        </a:rPr>
                        <a:t>Дефибрилляторы; </a:t>
                      </a:r>
                      <a:endParaRPr lang="ru-RU" sz="1000" dirty="0">
                        <a:effectLst/>
                      </a:endParaRPr>
                    </a:p>
                    <a:p>
                      <a:pPr>
                        <a:lnSpc>
                          <a:spcPct val="115000"/>
                        </a:lnSpc>
                        <a:spcAft>
                          <a:spcPts val="0"/>
                        </a:spcAft>
                      </a:pPr>
                      <a:r>
                        <a:rPr lang="ru-RU" sz="1100" dirty="0">
                          <a:effectLst/>
                        </a:rPr>
                        <a:t>обогреватели детские неонатальные; </a:t>
                      </a:r>
                      <a:endParaRPr lang="ru-RU" sz="1000" dirty="0">
                        <a:effectLst/>
                      </a:endParaRPr>
                    </a:p>
                    <a:p>
                      <a:pPr>
                        <a:lnSpc>
                          <a:spcPct val="115000"/>
                        </a:lnSpc>
                        <a:spcAft>
                          <a:spcPts val="0"/>
                        </a:spcAft>
                      </a:pPr>
                      <a:r>
                        <a:rPr lang="ru-RU" sz="1100" dirty="0">
                          <a:effectLst/>
                        </a:rPr>
                        <a:t>столы неонатальные с автоматическим поддержанием температуры обогрева новорожденных; </a:t>
                      </a:r>
                      <a:endParaRPr lang="ru-RU" sz="1000" dirty="0">
                        <a:effectLst/>
                      </a:endParaRPr>
                    </a:p>
                    <a:p>
                      <a:pPr>
                        <a:lnSpc>
                          <a:spcPct val="115000"/>
                        </a:lnSpc>
                        <a:spcAft>
                          <a:spcPts val="525"/>
                        </a:spcAft>
                      </a:pPr>
                      <a:r>
                        <a:rPr lang="ru-RU" sz="1100" dirty="0">
                          <a:effectLst/>
                        </a:rPr>
                        <a:t>соответствующие кодам 119850, 126460, 126470, 126500, 130380, 210150, 233940, 262390, 262430, 262440, 334660, 334670, 334680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 </a:t>
                      </a:r>
                      <a:endParaRPr lang="ru-RU" sz="1000" dirty="0">
                        <a:effectLst/>
                        <a:latin typeface="Calibri"/>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878068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endParaRPr lang="ru-RU" sz="28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268149282"/>
              </p:ext>
            </p:extLst>
          </p:nvPr>
        </p:nvGraphicFramePr>
        <p:xfrm>
          <a:off x="251520" y="260648"/>
          <a:ext cx="8640960" cy="6418998"/>
        </p:xfrm>
        <a:graphic>
          <a:graphicData uri="http://schemas.openxmlformats.org/drawingml/2006/table">
            <a:tbl>
              <a:tblPr firstRow="1" firstCol="1" bandRow="1">
                <a:tableStyleId>{5C22544A-7EE6-4342-B048-85BDC9FD1C3A}</a:tableStyleId>
              </a:tblPr>
              <a:tblGrid>
                <a:gridCol w="2160434"/>
                <a:gridCol w="6480526"/>
              </a:tblGrid>
              <a:tr h="709451">
                <a:tc gridSpan="2">
                  <a:txBody>
                    <a:bodyPr/>
                    <a:lstStyle/>
                    <a:p>
                      <a:pPr algn="ctr">
                        <a:lnSpc>
                          <a:spcPct val="115000"/>
                        </a:lnSpc>
                        <a:spcAft>
                          <a:spcPts val="0"/>
                        </a:spcAft>
                      </a:pPr>
                      <a:r>
                        <a:rPr lang="ru-RU" sz="1100" dirty="0">
                          <a:effectLst/>
                        </a:rPr>
                        <a:t>Чем подтверждается соответствие требованиям ПП 878? </a:t>
                      </a:r>
                    </a:p>
                    <a:p>
                      <a:pPr algn="ctr">
                        <a:lnSpc>
                          <a:spcPct val="115000"/>
                        </a:lnSpc>
                        <a:spcAft>
                          <a:spcPts val="0"/>
                        </a:spcAft>
                      </a:pPr>
                      <a:r>
                        <a:rPr lang="ru-RU" sz="1100" dirty="0">
                          <a:effectLst/>
                        </a:rPr>
                        <a:t>Участник закупки в составе заявки на участие в закупке представляет следующие документы и (или) информацию </a:t>
                      </a:r>
                      <a:r>
                        <a:rPr lang="ru-RU" sz="1100" dirty="0" smtClean="0">
                          <a:effectLst/>
                        </a:rPr>
                        <a:t>:</a:t>
                      </a:r>
                      <a:endParaRPr lang="ru-RU" sz="1100" dirty="0">
                        <a:effectLst/>
                        <a:latin typeface="Calibri"/>
                        <a:ea typeface="Calibri"/>
                        <a:cs typeface="Times New Roman"/>
                      </a:endParaRPr>
                    </a:p>
                  </a:txBody>
                  <a:tcPr marL="63151" marR="63151" marT="0" marB="0"/>
                </a:tc>
                <a:tc hMerge="1">
                  <a:txBody>
                    <a:bodyPr/>
                    <a:lstStyle/>
                    <a:p>
                      <a:endParaRPr lang="ru-RU"/>
                    </a:p>
                  </a:txBody>
                  <a:tcPr/>
                </a:tc>
              </a:tr>
              <a:tr h="1090749">
                <a:tc>
                  <a:txBody>
                    <a:bodyPr/>
                    <a:lstStyle/>
                    <a:p>
                      <a:pPr>
                        <a:lnSpc>
                          <a:spcPct val="115000"/>
                        </a:lnSpc>
                        <a:spcAft>
                          <a:spcPts val="0"/>
                        </a:spcAft>
                      </a:pPr>
                      <a:r>
                        <a:rPr lang="ru-RU" sz="1100" baseline="0" dirty="0">
                          <a:solidFill>
                            <a:schemeClr val="tx1"/>
                          </a:solidFill>
                          <a:effectLst/>
                        </a:rPr>
                        <a:t>Товар российского происхождения</a:t>
                      </a:r>
                      <a:endParaRPr lang="ru-RU" sz="1100" baseline="0" dirty="0">
                        <a:solidFill>
                          <a:schemeClr val="tx1"/>
                        </a:solidFill>
                        <a:effectLst/>
                        <a:latin typeface="Calibri"/>
                        <a:ea typeface="Calibri"/>
                        <a:cs typeface="Times New Roman"/>
                      </a:endParaRPr>
                    </a:p>
                  </a:txBody>
                  <a:tcPr marL="63151" marR="63151" marT="0" marB="0"/>
                </a:tc>
                <a:tc>
                  <a:txBody>
                    <a:bodyPr/>
                    <a:lstStyle/>
                    <a:p>
                      <a:pPr algn="just">
                        <a:lnSpc>
                          <a:spcPct val="115000"/>
                        </a:lnSpc>
                        <a:spcAft>
                          <a:spcPts val="0"/>
                        </a:spcAft>
                      </a:pPr>
                      <a:r>
                        <a:rPr lang="ru-RU" sz="1100" b="1" dirty="0">
                          <a:effectLst/>
                        </a:rPr>
                        <a:t>Номером</a:t>
                      </a:r>
                      <a:r>
                        <a:rPr lang="ru-RU" sz="1100" dirty="0">
                          <a:effectLst/>
                        </a:rPr>
                        <a:t> </a:t>
                      </a:r>
                      <a:r>
                        <a:rPr lang="ru-RU" sz="1100" b="1" dirty="0">
                          <a:effectLst/>
                        </a:rPr>
                        <a:t>реестровой записи из единого реестра российской радиоэлектронной продукции</a:t>
                      </a:r>
                      <a:r>
                        <a:rPr lang="ru-RU" sz="1100" dirty="0">
                          <a:effectLst/>
                        </a:rPr>
                        <a:t> (далее – реестр РЭП) (</a:t>
                      </a:r>
                      <a:r>
                        <a:rPr lang="ru-RU" sz="1100" dirty="0">
                          <a:solidFill>
                            <a:srgbClr val="00B0F0"/>
                          </a:solidFill>
                          <a:effectLst/>
                        </a:rPr>
                        <a:t>ссылка: https://gisp.gov.ru/pprf/marketplace/#/products</a:t>
                      </a:r>
                      <a:r>
                        <a:rPr lang="ru-RU" sz="1100" dirty="0">
                          <a:effectLst/>
                        </a:rPr>
                        <a:t>), а также для продукции, в отношении которой установлены требования о совокупном количестве баллов за выполнение (освоение) на территории Российской Федерации соответствующих операций (условий) информацией  о совокупном количестве баллов за выполнение технологических операций (условий) на территории Российской </a:t>
                      </a:r>
                      <a:r>
                        <a:rPr lang="ru-RU" sz="1100" dirty="0" smtClean="0">
                          <a:effectLst/>
                        </a:rPr>
                        <a:t>Федерации</a:t>
                      </a:r>
                    </a:p>
                    <a:p>
                      <a:pPr algn="just">
                        <a:lnSpc>
                          <a:spcPct val="115000"/>
                        </a:lnSpc>
                        <a:spcAft>
                          <a:spcPts val="0"/>
                        </a:spcAft>
                      </a:pPr>
                      <a:endParaRPr lang="ru-RU" sz="1100" dirty="0">
                        <a:effectLst/>
                        <a:latin typeface="Calibri"/>
                        <a:ea typeface="Calibri"/>
                        <a:cs typeface="Times New Roman"/>
                      </a:endParaRPr>
                    </a:p>
                  </a:txBody>
                  <a:tcPr marL="63151" marR="63151" marT="0" marB="0"/>
                </a:tc>
              </a:tr>
              <a:tr h="1112007">
                <a:tc>
                  <a:txBody>
                    <a:bodyPr/>
                    <a:lstStyle/>
                    <a:p>
                      <a:pPr>
                        <a:lnSpc>
                          <a:spcPct val="115000"/>
                        </a:lnSpc>
                        <a:spcAft>
                          <a:spcPts val="0"/>
                        </a:spcAft>
                      </a:pPr>
                      <a:r>
                        <a:rPr lang="ru-RU" sz="1100" baseline="0" dirty="0">
                          <a:solidFill>
                            <a:schemeClr val="tx1"/>
                          </a:solidFill>
                          <a:effectLst/>
                        </a:rPr>
                        <a:t>Товар, страной происхождения которого является государство – член Евразийского экономического союза, за исключением Российской Федерации</a:t>
                      </a:r>
                      <a:endParaRPr lang="ru-RU" sz="1100" baseline="0" dirty="0">
                        <a:solidFill>
                          <a:schemeClr val="tx1"/>
                        </a:solidFill>
                        <a:effectLst/>
                        <a:latin typeface="Calibri"/>
                        <a:ea typeface="Calibri"/>
                        <a:cs typeface="Times New Roman"/>
                      </a:endParaRPr>
                    </a:p>
                  </a:txBody>
                  <a:tcPr marL="63151" marR="63151" marT="0" marB="0"/>
                </a:tc>
                <a:tc>
                  <a:txBody>
                    <a:bodyPr/>
                    <a:lstStyle/>
                    <a:p>
                      <a:pPr algn="just">
                        <a:lnSpc>
                          <a:spcPct val="115000"/>
                        </a:lnSpc>
                        <a:spcAft>
                          <a:spcPts val="0"/>
                        </a:spcAft>
                      </a:pPr>
                      <a:r>
                        <a:rPr lang="ru-RU" sz="1100" b="1" dirty="0">
                          <a:effectLst/>
                        </a:rPr>
                        <a:t>Номером</a:t>
                      </a:r>
                      <a:r>
                        <a:rPr lang="ru-RU" sz="1100" dirty="0">
                          <a:effectLst/>
                        </a:rPr>
                        <a:t> </a:t>
                      </a:r>
                      <a:r>
                        <a:rPr lang="ru-RU" sz="1100" b="1" dirty="0">
                          <a:effectLst/>
                        </a:rPr>
                        <a:t>реестровой записи  из евразийского реестра промышленных товаров </a:t>
                      </a:r>
                      <a:r>
                        <a:rPr lang="ru-RU" sz="1100" dirty="0">
                          <a:effectLst/>
                        </a:rPr>
                        <a:t>(ссылка: </a:t>
                      </a:r>
                      <a:r>
                        <a:rPr lang="ru-RU" sz="1100" dirty="0">
                          <a:solidFill>
                            <a:srgbClr val="00B0F0"/>
                          </a:solidFill>
                          <a:effectLst/>
                        </a:rPr>
                        <a:t>https://erpt.eecommission.org/Goods</a:t>
                      </a:r>
                      <a:r>
                        <a:rPr lang="ru-RU" sz="1100" dirty="0">
                          <a:effectLst/>
                        </a:rPr>
                        <a:t>),  а также для продукции, в отношении которой установлены требования о совокупном количестве баллов за выполнение (освоение) на территории Евразийского экономического союза соответствующих операций (условий) информацией о совокупном количестве баллов за выполнение технологических операций (условий) на территории государства - члена Евразийского экономического </a:t>
                      </a:r>
                      <a:r>
                        <a:rPr lang="ru-RU" sz="1100" dirty="0" smtClean="0">
                          <a:effectLst/>
                        </a:rPr>
                        <a:t>союза</a:t>
                      </a:r>
                    </a:p>
                    <a:p>
                      <a:pPr algn="just">
                        <a:lnSpc>
                          <a:spcPct val="115000"/>
                        </a:lnSpc>
                        <a:spcAft>
                          <a:spcPts val="0"/>
                        </a:spcAft>
                      </a:pPr>
                      <a:endParaRPr lang="ru-RU" sz="1100" dirty="0">
                        <a:effectLst/>
                        <a:latin typeface="Calibri"/>
                        <a:ea typeface="Calibri"/>
                        <a:cs typeface="Times New Roman"/>
                      </a:endParaRPr>
                    </a:p>
                  </a:txBody>
                  <a:tcPr marL="63151" marR="63151" marT="0" marB="0"/>
                </a:tc>
              </a:tr>
              <a:tr h="2624971">
                <a:tc>
                  <a:txBody>
                    <a:bodyPr/>
                    <a:lstStyle/>
                    <a:p>
                      <a:pPr>
                        <a:lnSpc>
                          <a:spcPct val="115000"/>
                        </a:lnSpc>
                        <a:spcAft>
                          <a:spcPts val="0"/>
                        </a:spcAft>
                      </a:pPr>
                      <a:r>
                        <a:rPr lang="ru-RU" sz="1100" baseline="0" dirty="0">
                          <a:solidFill>
                            <a:schemeClr val="tx1"/>
                          </a:solidFill>
                          <a:effectLst/>
                        </a:rPr>
                        <a:t>Отдельные виды медицинских изделий (до 31.12.2022)</a:t>
                      </a:r>
                      <a:endParaRPr lang="ru-RU" sz="1100" baseline="0" dirty="0">
                        <a:solidFill>
                          <a:schemeClr val="tx1"/>
                        </a:solidFill>
                        <a:effectLst/>
                        <a:latin typeface="Calibri"/>
                        <a:ea typeface="Calibri"/>
                        <a:cs typeface="Times New Roman"/>
                      </a:endParaRPr>
                    </a:p>
                  </a:txBody>
                  <a:tcPr marL="63151" marR="63151" marT="0" marB="0"/>
                </a:tc>
                <a:tc>
                  <a:txBody>
                    <a:bodyPr/>
                    <a:lstStyle/>
                    <a:p>
                      <a:pPr algn="just">
                        <a:lnSpc>
                          <a:spcPct val="115000"/>
                        </a:lnSpc>
                        <a:spcAft>
                          <a:spcPts val="0"/>
                        </a:spcAft>
                      </a:pPr>
                      <a:r>
                        <a:rPr lang="ru-RU" sz="1100" b="1" dirty="0">
                          <a:effectLst/>
                        </a:rPr>
                        <a:t>Копия сертификата по форме СТ-1</a:t>
                      </a:r>
                      <a:r>
                        <a:rPr lang="ru-RU" sz="1100" dirty="0">
                          <a:effectLst/>
                        </a:rPr>
                        <a:t>, выданного уполномоченным органом (организацией) государства - члена Евразийского экономического союза  </a:t>
                      </a:r>
                      <a:r>
                        <a:rPr lang="ru-RU" sz="1100" b="1" dirty="0">
                          <a:effectLst/>
                        </a:rPr>
                        <a:t>в отношении радиоэлектронной продукции, являющейся медицинским изделием и классифицируемой в рамках следующих кодов в соответствии с Общероссийским классификатором продукции по видам экономической деятельности (ОКПД2) </a:t>
                      </a:r>
                      <a:r>
                        <a:rPr lang="ru-RU" sz="1100" dirty="0">
                          <a:effectLst/>
                        </a:rPr>
                        <a:t>ОК 034-2014: 26.51.53.140, 26.51.53.190, 26.51.70.110, 26.60.11.111, 26.60.11.112, 26.60.11.113, 26.60.12.110, 26.60.12.129, 32.50.1, 32.50.21.112, 26.60.11.119, 26.60.11.120, 26.60.11.129, 26.60.11.130, 26.60.12.111, 26.60.12.119, 26.60.12.120, 26.60.12.124, 27.40.39.110, 32.50.13.190, 32.50.13, 26.60.12.121, 26.60.12.122, 26.60.12.123, 26.60.12.131, 26.60.12.132, 26.60.13.130, 26.60.13.190, 26.60.13, 26.60.13.120, 26.60.13.140, 26.60.13.150, 26.60.13.180, 26.60.13.190, 28.25.13.110, 32.50.50, 28.25.14.110, 32.50.50.190, 32.50.12, 32.50.21.121, 32.50.21.122, 32.50.21.129, 32.50.21.160, 32.99.59.000.</a:t>
                      </a:r>
                      <a:endParaRPr lang="ru-RU" sz="1100" dirty="0">
                        <a:effectLst/>
                        <a:latin typeface="Calibri"/>
                        <a:ea typeface="Calibri"/>
                        <a:cs typeface="Times New Roman"/>
                      </a:endParaRPr>
                    </a:p>
                  </a:txBody>
                  <a:tcPr marL="63151" marR="63151" marT="0" marB="0"/>
                </a:tc>
              </a:tr>
            </a:tbl>
          </a:graphicData>
        </a:graphic>
      </p:graphicFrame>
    </p:spTree>
    <p:extLst>
      <p:ext uri="{BB962C8B-B14F-4D97-AF65-F5344CB8AC3E}">
        <p14:creationId xmlns:p14="http://schemas.microsoft.com/office/powerpoint/2010/main" val="8412599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endParaRPr lang="ru-RU" sz="2800" b="1"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2860525652"/>
              </p:ext>
            </p:extLst>
          </p:nvPr>
        </p:nvGraphicFramePr>
        <p:xfrm>
          <a:off x="251520" y="260648"/>
          <a:ext cx="8640960" cy="5616624"/>
        </p:xfrm>
        <a:graphic>
          <a:graphicData uri="http://schemas.openxmlformats.org/drawingml/2006/table">
            <a:tbl>
              <a:tblPr firstRow="1" firstCol="1" bandRow="1">
                <a:tableStyleId>{5C22544A-7EE6-4342-B048-85BDC9FD1C3A}</a:tableStyleId>
              </a:tblPr>
              <a:tblGrid>
                <a:gridCol w="2253011"/>
                <a:gridCol w="1850444"/>
                <a:gridCol w="4537505"/>
              </a:tblGrid>
              <a:tr h="1081005">
                <a:tc>
                  <a:txBody>
                    <a:bodyPr/>
                    <a:lstStyle/>
                    <a:p>
                      <a:pPr algn="ctr">
                        <a:lnSpc>
                          <a:spcPct val="115000"/>
                        </a:lnSpc>
                        <a:spcAft>
                          <a:spcPts val="0"/>
                        </a:spcAft>
                        <a:tabLst>
                          <a:tab pos="723265" algn="l"/>
                        </a:tabLst>
                      </a:pPr>
                      <a:r>
                        <a:rPr lang="ru-RU" sz="1100" dirty="0">
                          <a:effectLst/>
                        </a:rPr>
                        <a:t>Происхождение товара</a:t>
                      </a:r>
                      <a:endParaRPr lang="ru-RU" sz="1100" dirty="0">
                        <a:effectLst/>
                        <a:latin typeface="Times New Roman"/>
                        <a:ea typeface="Times New Roman"/>
                        <a:cs typeface="Times New Roman"/>
                      </a:endParaRPr>
                    </a:p>
                  </a:txBody>
                  <a:tcPr marL="52955" marR="52955" marT="8024" marB="0"/>
                </a:tc>
                <a:tc>
                  <a:txBody>
                    <a:bodyPr/>
                    <a:lstStyle/>
                    <a:p>
                      <a:pPr algn="ctr">
                        <a:lnSpc>
                          <a:spcPct val="115000"/>
                        </a:lnSpc>
                        <a:spcAft>
                          <a:spcPts val="0"/>
                        </a:spcAft>
                      </a:pPr>
                      <a:r>
                        <a:rPr lang="ru-RU" sz="1100" kern="1200" dirty="0">
                          <a:effectLst/>
                        </a:rPr>
                        <a:t>Соблюдение национального режима при заключении контракта</a:t>
                      </a:r>
                      <a:endParaRPr lang="ru-RU" sz="1100" dirty="0">
                        <a:effectLst/>
                        <a:latin typeface="Calibri"/>
                        <a:ea typeface="Times New Roman"/>
                        <a:cs typeface="Times New Roman"/>
                      </a:endParaRPr>
                    </a:p>
                  </a:txBody>
                  <a:tcPr marL="0" marR="0" marT="0" marB="0"/>
                </a:tc>
                <a:tc>
                  <a:txBody>
                    <a:bodyPr/>
                    <a:lstStyle/>
                    <a:p>
                      <a:pPr algn="ctr">
                        <a:lnSpc>
                          <a:spcPct val="115000"/>
                        </a:lnSpc>
                        <a:spcAft>
                          <a:spcPts val="0"/>
                        </a:spcAft>
                      </a:pPr>
                      <a:r>
                        <a:rPr lang="ru-RU" sz="1100" kern="1200" dirty="0">
                          <a:effectLst/>
                        </a:rPr>
                        <a:t>Соблюдение национального режима при исполнении контракта</a:t>
                      </a:r>
                      <a:endParaRPr lang="ru-RU" sz="1100" dirty="0">
                        <a:effectLst/>
                        <a:latin typeface="Calibri"/>
                        <a:ea typeface="Times New Roman"/>
                        <a:cs typeface="Times New Roman"/>
                      </a:endParaRPr>
                    </a:p>
                  </a:txBody>
                  <a:tcPr marL="0" marR="0" marT="0" marB="0"/>
                </a:tc>
              </a:tr>
              <a:tr h="1081005">
                <a:tc>
                  <a:txBody>
                    <a:bodyPr/>
                    <a:lstStyle/>
                    <a:p>
                      <a:pPr>
                        <a:lnSpc>
                          <a:spcPct val="115000"/>
                        </a:lnSpc>
                        <a:spcAft>
                          <a:spcPts val="0"/>
                        </a:spcAft>
                        <a:tabLst>
                          <a:tab pos="723265" algn="l"/>
                        </a:tabLst>
                      </a:pPr>
                      <a:r>
                        <a:rPr lang="ru-RU" sz="1100" b="0" dirty="0">
                          <a:solidFill>
                            <a:schemeClr val="tx1"/>
                          </a:solidFill>
                          <a:effectLst/>
                        </a:rPr>
                        <a:t>Товар российского происхождения</a:t>
                      </a:r>
                      <a:endParaRPr lang="ru-RU" sz="1100" b="0" dirty="0">
                        <a:solidFill>
                          <a:schemeClr val="tx1"/>
                        </a:solidFill>
                        <a:effectLst/>
                        <a:latin typeface="Times New Roman"/>
                        <a:ea typeface="Times New Roman"/>
                        <a:cs typeface="Times New Roman"/>
                      </a:endParaRPr>
                    </a:p>
                  </a:txBody>
                  <a:tcPr marL="52955" marR="52955" marT="8024" marB="0"/>
                </a:tc>
                <a:tc rowSpan="3">
                  <a:txBody>
                    <a:bodyPr/>
                    <a:lstStyle/>
                    <a:p>
                      <a:pPr>
                        <a:lnSpc>
                          <a:spcPct val="115000"/>
                        </a:lnSpc>
                        <a:spcAft>
                          <a:spcPts val="0"/>
                        </a:spcAft>
                        <a:tabLst>
                          <a:tab pos="723265" algn="l"/>
                        </a:tabLst>
                      </a:pPr>
                      <a:r>
                        <a:rPr lang="ru-RU" sz="1100" dirty="0">
                          <a:effectLst/>
                        </a:rPr>
                        <a:t>Постановление                № 878 не предусматривает обязанности по включению каких-либо сведений в контракт в  части соответствия требованиям постановления.</a:t>
                      </a:r>
                      <a:endParaRPr lang="ru-RU" sz="1100" dirty="0">
                        <a:effectLst/>
                        <a:latin typeface="Times New Roman"/>
                        <a:ea typeface="Times New Roman"/>
                        <a:cs typeface="Times New Roman"/>
                      </a:endParaRPr>
                    </a:p>
                  </a:txBody>
                  <a:tcPr marL="0" marR="0" marT="0" marB="0"/>
                </a:tc>
                <a:tc rowSpan="3">
                  <a:txBody>
                    <a:bodyPr/>
                    <a:lstStyle/>
                    <a:p>
                      <a:pPr algn="just">
                        <a:lnSpc>
                          <a:spcPct val="115000"/>
                        </a:lnSpc>
                        <a:spcAft>
                          <a:spcPts val="0"/>
                        </a:spcAft>
                      </a:pPr>
                      <a:r>
                        <a:rPr lang="ru-RU" sz="1100" dirty="0">
                          <a:effectLst/>
                        </a:rPr>
                        <a:t>При исполнении контракта замена радиоэлектронной продукции на радиоэлектронную продукцию, страной происхождения которой не являются государства – члены Евразийского экономического союза, </a:t>
                      </a:r>
                      <a:r>
                        <a:rPr lang="ru-RU" sz="1100" b="1" dirty="0">
                          <a:effectLst/>
                        </a:rPr>
                        <a:t>не допускается</a:t>
                      </a:r>
                      <a:r>
                        <a:rPr lang="ru-RU" sz="1100" dirty="0">
                          <a:effectLst/>
                        </a:rPr>
                        <a:t>. </a:t>
                      </a:r>
                    </a:p>
                    <a:p>
                      <a:pPr algn="just">
                        <a:lnSpc>
                          <a:spcPct val="115000"/>
                        </a:lnSpc>
                        <a:spcAft>
                          <a:spcPts val="0"/>
                        </a:spcAft>
                      </a:pPr>
                      <a:r>
                        <a:rPr lang="ru-RU" sz="1100" dirty="0">
                          <a:effectLst/>
                        </a:rPr>
                        <a:t>При замене товара, убедитесь, что: </a:t>
                      </a:r>
                    </a:p>
                    <a:p>
                      <a:pPr algn="just">
                        <a:lnSpc>
                          <a:spcPct val="115000"/>
                        </a:lnSpc>
                        <a:spcAft>
                          <a:spcPts val="0"/>
                        </a:spcAft>
                      </a:pPr>
                      <a:r>
                        <a:rPr lang="ru-RU" sz="1100" dirty="0">
                          <a:effectLst/>
                        </a:rPr>
                        <a:t>- </a:t>
                      </a:r>
                      <a:r>
                        <a:rPr lang="ru-RU" sz="1100" b="1" dirty="0">
                          <a:effectLst/>
                        </a:rPr>
                        <a:t>товар включен в один из реестров</a:t>
                      </a:r>
                      <a:r>
                        <a:rPr lang="ru-RU" sz="1100" dirty="0">
                          <a:effectLst/>
                        </a:rPr>
                        <a:t>: реестр РЭП или евразийский реестр промышленных товаров и совокупное количество баллов соответствует </a:t>
                      </a:r>
                      <a:r>
                        <a:rPr lang="ru-RU" sz="1100" dirty="0" smtClean="0">
                          <a:effectLst/>
                        </a:rPr>
                        <a:t>требуемому </a:t>
                      </a:r>
                      <a:r>
                        <a:rPr lang="ru-RU" sz="1100" dirty="0">
                          <a:effectLst/>
                        </a:rPr>
                        <a:t>(при необходимости);</a:t>
                      </a:r>
                    </a:p>
                    <a:p>
                      <a:pPr>
                        <a:lnSpc>
                          <a:spcPct val="115000"/>
                        </a:lnSpc>
                        <a:spcAft>
                          <a:spcPts val="0"/>
                        </a:spcAft>
                        <a:tabLst>
                          <a:tab pos="723265" algn="l"/>
                        </a:tabLst>
                      </a:pPr>
                      <a:r>
                        <a:rPr lang="ru-RU" sz="1100" dirty="0" smtClean="0">
                          <a:effectLst/>
                        </a:rPr>
                        <a:t>- в </a:t>
                      </a:r>
                      <a:r>
                        <a:rPr lang="ru-RU" sz="1100" dirty="0">
                          <a:effectLst/>
                        </a:rPr>
                        <a:t>отношении отдельных видов медицинских изделий  в отношении товара, предлагаемого на замену, уполномоченным органом (организацией) государства - члена Евразийского экономического союза выдан сертификат СТ-1. </a:t>
                      </a:r>
                      <a:endParaRPr lang="ru-RU" sz="1100" dirty="0" smtClean="0">
                        <a:effectLst/>
                      </a:endParaRPr>
                    </a:p>
                    <a:p>
                      <a:pPr>
                        <a:lnSpc>
                          <a:spcPct val="115000"/>
                        </a:lnSpc>
                        <a:spcAft>
                          <a:spcPts val="0"/>
                        </a:spcAft>
                        <a:tabLst>
                          <a:tab pos="723265" algn="l"/>
                        </a:tabLst>
                      </a:pPr>
                      <a:endParaRPr lang="ru-RU" sz="1100" dirty="0" smtClean="0">
                        <a:effectLst/>
                      </a:endParaRPr>
                    </a:p>
                    <a:p>
                      <a:pPr>
                        <a:lnSpc>
                          <a:spcPct val="115000"/>
                        </a:lnSpc>
                        <a:spcAft>
                          <a:spcPts val="0"/>
                        </a:spcAft>
                        <a:tabLst>
                          <a:tab pos="723265" algn="l"/>
                        </a:tabLst>
                      </a:pPr>
                      <a:r>
                        <a:rPr lang="ru-RU" sz="1100" dirty="0" smtClean="0">
                          <a:effectLst/>
                        </a:rPr>
                        <a:t>Например</a:t>
                      </a:r>
                      <a:r>
                        <a:rPr lang="ru-RU" sz="1100" dirty="0">
                          <a:effectLst/>
                        </a:rPr>
                        <a:t>, проверить сертификат СТ-1, выданный Торгово-промышленной палатой РФ можно по ссылке: </a:t>
                      </a:r>
                      <a:r>
                        <a:rPr lang="ru-RU" sz="1100" dirty="0">
                          <a:solidFill>
                            <a:srgbClr val="00B0F0"/>
                          </a:solidFill>
                          <a:effectLst/>
                        </a:rPr>
                        <a:t>https://verification.tpprf.ru/search/tenders</a:t>
                      </a:r>
                      <a:r>
                        <a:rPr lang="ru-RU" sz="1100" dirty="0">
                          <a:effectLst/>
                        </a:rPr>
                        <a:t>, </a:t>
                      </a:r>
                      <a:endParaRPr lang="ru-RU" sz="1100" dirty="0" smtClean="0">
                        <a:effectLst/>
                      </a:endParaRPr>
                    </a:p>
                    <a:p>
                      <a:pPr>
                        <a:lnSpc>
                          <a:spcPct val="115000"/>
                        </a:lnSpc>
                        <a:spcAft>
                          <a:spcPts val="0"/>
                        </a:spcAft>
                        <a:tabLst>
                          <a:tab pos="723265" algn="l"/>
                        </a:tabLst>
                      </a:pPr>
                      <a:r>
                        <a:rPr lang="ru-RU" sz="1100" dirty="0" smtClean="0">
                          <a:effectLst/>
                        </a:rPr>
                        <a:t>выданный </a:t>
                      </a:r>
                      <a:r>
                        <a:rPr lang="ru-RU" sz="1100" dirty="0">
                          <a:effectLst/>
                        </a:rPr>
                        <a:t>Белоруской торгово-промышленной палатой: </a:t>
                      </a:r>
                      <a:r>
                        <a:rPr lang="ru-RU" sz="1100" dirty="0">
                          <a:solidFill>
                            <a:srgbClr val="00B0F0"/>
                          </a:solidFill>
                          <a:effectLst/>
                        </a:rPr>
                        <a:t>https://certs.cci.by/verify/check.do</a:t>
                      </a:r>
                      <a:r>
                        <a:rPr lang="ru-RU" sz="1100" dirty="0">
                          <a:effectLst/>
                        </a:rPr>
                        <a:t>, </a:t>
                      </a:r>
                      <a:r>
                        <a:rPr lang="ru-RU" sz="1100" dirty="0">
                          <a:solidFill>
                            <a:srgbClr val="00B0F0"/>
                          </a:solidFill>
                          <a:effectLst/>
                        </a:rPr>
                        <a:t>иных информационных ресурсах уполномоченных органов (организаций) государств - членов Евразийского экономического союза</a:t>
                      </a:r>
                      <a:endParaRPr lang="ru-RU" sz="1100" dirty="0">
                        <a:solidFill>
                          <a:srgbClr val="00B0F0"/>
                        </a:solidFill>
                        <a:effectLst/>
                        <a:latin typeface="Times New Roman"/>
                        <a:ea typeface="Times New Roman"/>
                        <a:cs typeface="Times New Roman"/>
                      </a:endParaRPr>
                    </a:p>
                  </a:txBody>
                  <a:tcPr marL="0" marR="0" marT="0" marB="0"/>
                </a:tc>
              </a:tr>
              <a:tr h="1596906">
                <a:tc>
                  <a:txBody>
                    <a:bodyPr/>
                    <a:lstStyle/>
                    <a:p>
                      <a:pPr>
                        <a:lnSpc>
                          <a:spcPct val="115000"/>
                        </a:lnSpc>
                        <a:spcAft>
                          <a:spcPts val="0"/>
                        </a:spcAft>
                        <a:tabLst>
                          <a:tab pos="723265" algn="l"/>
                        </a:tabLst>
                      </a:pPr>
                      <a:r>
                        <a:rPr lang="ru-RU" sz="1100" b="0" dirty="0">
                          <a:solidFill>
                            <a:schemeClr val="tx1"/>
                          </a:solidFill>
                          <a:effectLst/>
                        </a:rPr>
                        <a:t>Товар, страной происхождения которого является государство – член Евразийского экономического союза, за исключением Российской Федерации</a:t>
                      </a:r>
                      <a:endParaRPr lang="ru-RU" sz="1100" b="0" dirty="0">
                        <a:solidFill>
                          <a:schemeClr val="tx1"/>
                        </a:solidFill>
                        <a:effectLst/>
                        <a:latin typeface="Times New Roman"/>
                        <a:ea typeface="Times New Roman"/>
                        <a:cs typeface="Times New Roman"/>
                      </a:endParaRPr>
                    </a:p>
                  </a:txBody>
                  <a:tcPr marL="52955" marR="52955" marT="8024" marB="0"/>
                </a:tc>
                <a:tc vMerge="1">
                  <a:txBody>
                    <a:bodyPr/>
                    <a:lstStyle/>
                    <a:p>
                      <a:endParaRPr lang="ru-RU"/>
                    </a:p>
                  </a:txBody>
                  <a:tcPr/>
                </a:tc>
                <a:tc vMerge="1">
                  <a:txBody>
                    <a:bodyPr/>
                    <a:lstStyle/>
                    <a:p>
                      <a:endParaRPr lang="ru-RU"/>
                    </a:p>
                  </a:txBody>
                  <a:tcPr/>
                </a:tc>
              </a:tr>
              <a:tr h="1857708">
                <a:tc>
                  <a:txBody>
                    <a:bodyPr/>
                    <a:lstStyle/>
                    <a:p>
                      <a:pPr>
                        <a:lnSpc>
                          <a:spcPct val="115000"/>
                        </a:lnSpc>
                        <a:spcAft>
                          <a:spcPts val="0"/>
                        </a:spcAft>
                        <a:tabLst>
                          <a:tab pos="723265" algn="l"/>
                        </a:tabLst>
                      </a:pPr>
                      <a:r>
                        <a:rPr lang="ru-RU" sz="1100" b="0" dirty="0">
                          <a:solidFill>
                            <a:schemeClr val="tx1"/>
                          </a:solidFill>
                          <a:effectLst/>
                        </a:rPr>
                        <a:t>Отдельные виды медицинских изделий (до 31.12.2022)</a:t>
                      </a:r>
                      <a:endParaRPr lang="ru-RU" sz="1100" b="0" dirty="0">
                        <a:solidFill>
                          <a:schemeClr val="tx1"/>
                        </a:solidFill>
                        <a:effectLst/>
                        <a:latin typeface="Times New Roman"/>
                        <a:ea typeface="Times New Roman"/>
                        <a:cs typeface="Times New Roman"/>
                      </a:endParaRPr>
                    </a:p>
                  </a:txBody>
                  <a:tcPr marL="52955" marR="52955" marT="8024" marB="0"/>
                </a:tc>
                <a:tc vMerge="1">
                  <a:txBody>
                    <a:bodyPr/>
                    <a:lstStyle/>
                    <a:p>
                      <a:endParaRPr lang="ru-RU"/>
                    </a:p>
                  </a:txBody>
                  <a:tcPr/>
                </a:tc>
                <a:tc vMerge="1">
                  <a:txBody>
                    <a:bodyPr/>
                    <a:lstStyle/>
                    <a:p>
                      <a:endParaRPr lang="ru-RU"/>
                    </a:p>
                  </a:txBody>
                  <a:tcPr/>
                </a:tc>
              </a:tr>
            </a:tbl>
          </a:graphicData>
        </a:graphic>
      </p:graphicFrame>
    </p:spTree>
    <p:extLst>
      <p:ext uri="{BB962C8B-B14F-4D97-AF65-F5344CB8AC3E}">
        <p14:creationId xmlns:p14="http://schemas.microsoft.com/office/powerpoint/2010/main" val="5230732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r>
              <a:rPr lang="ru-RU" sz="2800" b="1" dirty="0"/>
              <a:t>Разъяснения по вопросу применения ПП РФ № </a:t>
            </a:r>
            <a:r>
              <a:rPr lang="ru-RU" sz="2800" b="1" dirty="0" smtClean="0"/>
              <a:t>878</a:t>
            </a:r>
            <a:r>
              <a:rPr lang="ru-RU" sz="2800" dirty="0"/>
              <a:t/>
            </a:r>
            <a:br>
              <a:rPr lang="ru-RU" sz="2800" dirty="0"/>
            </a:br>
            <a:r>
              <a:rPr lang="en-US" sz="2800" b="1" dirty="0"/>
              <a:t/>
            </a:r>
            <a:br>
              <a:rPr lang="en-US" sz="2800" b="1" dirty="0"/>
            </a:br>
            <a:endParaRPr lang="ru-RU" sz="2800" b="1" dirty="0"/>
          </a:p>
        </p:txBody>
      </p:sp>
      <p:sp>
        <p:nvSpPr>
          <p:cNvPr id="3" name="Объект 2"/>
          <p:cNvSpPr>
            <a:spLocks noGrp="1"/>
          </p:cNvSpPr>
          <p:nvPr>
            <p:ph idx="1"/>
          </p:nvPr>
        </p:nvSpPr>
        <p:spPr>
          <a:xfrm>
            <a:off x="457200" y="1556792"/>
            <a:ext cx="8219256" cy="5112568"/>
          </a:xfrm>
        </p:spPr>
        <p:txBody>
          <a:bodyPr>
            <a:noAutofit/>
          </a:bodyPr>
          <a:lstStyle/>
          <a:p>
            <a:pPr marL="114300" indent="0">
              <a:buNone/>
            </a:pPr>
            <a:r>
              <a:rPr lang="ru-RU" sz="900" b="1" dirty="0" smtClean="0">
                <a:solidFill>
                  <a:schemeClr val="tx1"/>
                </a:solidFill>
              </a:rPr>
              <a:t>Письмо </a:t>
            </a:r>
            <a:r>
              <a:rPr lang="ru-RU" sz="900" b="1" dirty="0">
                <a:solidFill>
                  <a:schemeClr val="tx1"/>
                </a:solidFill>
              </a:rPr>
              <a:t>Минфина России от 29.03.2022 N 24-06-06/25188 </a:t>
            </a:r>
            <a:r>
              <a:rPr lang="ru-RU" sz="900" b="1" dirty="0" smtClean="0">
                <a:solidFill>
                  <a:schemeClr val="tx1"/>
                </a:solidFill>
              </a:rPr>
              <a:t>(в части формирования КТРУ в отношении медицинских изделий)</a:t>
            </a:r>
            <a:endParaRPr lang="ru-RU" sz="900" b="1" dirty="0">
              <a:solidFill>
                <a:schemeClr val="tx1"/>
              </a:solidFill>
            </a:endParaRPr>
          </a:p>
          <a:p>
            <a:pPr marL="114300" indent="0">
              <a:buNone/>
            </a:pPr>
            <a:r>
              <a:rPr lang="ru-RU" sz="900" dirty="0">
                <a:solidFill>
                  <a:schemeClr val="tx1"/>
                </a:solidFill>
              </a:rPr>
              <a:t>Пунктом 4 Правил использования каталога товаров, работ, услуг для обеспечения государственных и муниципальных нужд, утвержденных постановлением Правительством Российской Федерации от 08.02.2017 N </a:t>
            </a:r>
            <a:r>
              <a:rPr lang="ru-RU" sz="900" dirty="0" smtClean="0">
                <a:solidFill>
                  <a:schemeClr val="tx1"/>
                </a:solidFill>
              </a:rPr>
              <a:t>145 , </a:t>
            </a:r>
            <a:r>
              <a:rPr lang="ru-RU" sz="900" dirty="0">
                <a:solidFill>
                  <a:schemeClr val="tx1"/>
                </a:solidFill>
              </a:rPr>
              <a:t>установлено требование об обязательном использовании заказчиками при осуществлении закупок информации, содержащейся в позиции каталога, включая описание товара, работы, услуги (при его наличии), с указанной в ней даты начала обязательного применения. </a:t>
            </a:r>
          </a:p>
          <a:p>
            <a:pPr marL="114300" indent="0">
              <a:buNone/>
            </a:pPr>
            <a:r>
              <a:rPr lang="ru-RU" sz="900" dirty="0">
                <a:solidFill>
                  <a:schemeClr val="tx1"/>
                </a:solidFill>
              </a:rPr>
              <a:t>В силу пункта 5 Правил </a:t>
            </a:r>
            <a:r>
              <a:rPr lang="ru-RU" sz="900" i="1" dirty="0">
                <a:solidFill>
                  <a:schemeClr val="tx1"/>
                </a:solidFill>
              </a:rPr>
              <a:t>заказчик вправе указать дополнительные характеристики товара, работы, услуги, которые не предусмотрены в позиции каталога, за исключением случаев, установленных в подпунктах "а" и "б" пункта 5 Правил</a:t>
            </a:r>
            <a:r>
              <a:rPr lang="ru-RU" sz="900" dirty="0">
                <a:solidFill>
                  <a:schemeClr val="tx1"/>
                </a:solidFill>
              </a:rPr>
              <a:t>. </a:t>
            </a:r>
          </a:p>
          <a:p>
            <a:pPr marL="114300" indent="0">
              <a:buNone/>
            </a:pPr>
            <a:r>
              <a:rPr lang="ru-RU" sz="900" dirty="0">
                <a:solidFill>
                  <a:schemeClr val="tx1"/>
                </a:solidFill>
              </a:rPr>
              <a:t>Так, подпунктом "а" пункта 5 Правил установлен </a:t>
            </a:r>
            <a:r>
              <a:rPr lang="ru-RU" sz="900" b="1" dirty="0">
                <a:solidFill>
                  <a:schemeClr val="tx1"/>
                </a:solidFill>
              </a:rPr>
              <a:t>запрет на применение дополнительных потребительских свойств</a:t>
            </a:r>
            <a:r>
              <a:rPr lang="ru-RU" sz="900" dirty="0">
                <a:solidFill>
                  <a:schemeClr val="tx1"/>
                </a:solidFill>
              </a:rPr>
              <a:t>, в том числе функциональных, технических, качественных, эксплуатационных характеристик товара, не предусмотренных позицией каталога, </a:t>
            </a:r>
            <a:r>
              <a:rPr lang="ru-RU" sz="900" b="1" dirty="0">
                <a:solidFill>
                  <a:schemeClr val="tx1"/>
                </a:solidFill>
              </a:rPr>
              <a:t>при осуществлении закупок радиоэлектронной продукции, включенной в перечень, утвержденный Постановлением N 878</a:t>
            </a:r>
            <a:r>
              <a:rPr lang="ru-RU" sz="900" dirty="0">
                <a:solidFill>
                  <a:schemeClr val="tx1"/>
                </a:solidFill>
              </a:rPr>
              <a:t>, </a:t>
            </a:r>
            <a:r>
              <a:rPr lang="ru-RU" sz="900" b="1" dirty="0">
                <a:solidFill>
                  <a:schemeClr val="tx1"/>
                </a:solidFill>
              </a:rPr>
              <a:t>при условии установления в соответствии с указанным постановлением ограничения на допуск радиоэлектронной продукции, происходящей из иностранных государств. </a:t>
            </a:r>
          </a:p>
          <a:p>
            <a:pPr marL="114300" indent="0">
              <a:buNone/>
            </a:pPr>
            <a:r>
              <a:rPr lang="ru-RU" sz="900" dirty="0">
                <a:solidFill>
                  <a:schemeClr val="tx1"/>
                </a:solidFill>
              </a:rPr>
              <a:t>Таким образом, </a:t>
            </a:r>
            <a:r>
              <a:rPr lang="ru-RU" sz="900" b="1" dirty="0">
                <a:solidFill>
                  <a:schemeClr val="tx1"/>
                </a:solidFill>
              </a:rPr>
              <a:t>в случае установления заказчиком при осуществлении закупки радиоэлектронной продукции ограничения на допуск иностранной продукции в соответствии с Постановлением N 878 применяется запрет на использование заказчиком дополнительных характеристик такой продукции при описании объекта закупки. </a:t>
            </a:r>
          </a:p>
          <a:p>
            <a:pPr marL="114300" indent="0">
              <a:buNone/>
            </a:pPr>
            <a:r>
              <a:rPr lang="ru-RU" sz="900" dirty="0">
                <a:solidFill>
                  <a:schemeClr val="tx1"/>
                </a:solidFill>
              </a:rPr>
              <a:t>Дополнительно Департамент отмечает, что </a:t>
            </a:r>
            <a:r>
              <a:rPr lang="ru-RU" sz="900" b="1" dirty="0">
                <a:solidFill>
                  <a:schemeClr val="tx1"/>
                </a:solidFill>
              </a:rPr>
              <a:t>позиции каталога по медицинским изделиям формируются на основании номенклатурной классификации медицинских изделий, утвержденной приказом Минздрава России от 06.06.2012 N 4н </a:t>
            </a:r>
            <a:r>
              <a:rPr lang="ru-RU" sz="900" dirty="0">
                <a:solidFill>
                  <a:schemeClr val="tx1"/>
                </a:solidFill>
              </a:rPr>
              <a:t>(далее - НКМИ), соответствующей рабочей группой Экспертного совета по формированию и ведению каталога, действующего на основании приказа Минфина России от 20.07.2017 N </a:t>
            </a:r>
            <a:r>
              <a:rPr lang="ru-RU" sz="900" dirty="0" smtClean="0">
                <a:solidFill>
                  <a:schemeClr val="tx1"/>
                </a:solidFill>
              </a:rPr>
              <a:t>542, </a:t>
            </a:r>
            <a:r>
              <a:rPr lang="ru-RU" sz="900" dirty="0">
                <a:solidFill>
                  <a:schemeClr val="tx1"/>
                </a:solidFill>
              </a:rPr>
              <a:t>с участием представителей отраслевых федеральных органов исполнительной власти (в том числе Минздрава России, Росздравнадзора, ФАС России), органов власти субъектов </a:t>
            </a:r>
            <a:r>
              <a:rPr lang="ru-RU" sz="900" dirty="0" smtClean="0">
                <a:solidFill>
                  <a:schemeClr val="tx1"/>
                </a:solidFill>
              </a:rPr>
              <a:t>РФ, </a:t>
            </a:r>
            <a:r>
              <a:rPr lang="ru-RU" sz="900" dirty="0">
                <a:solidFill>
                  <a:schemeClr val="tx1"/>
                </a:solidFill>
              </a:rPr>
              <a:t>ведущих врачей и специалистов в соответствующей области, научно-исследовательских организаций. </a:t>
            </a:r>
          </a:p>
          <a:p>
            <a:pPr marL="114300" indent="0">
              <a:buNone/>
            </a:pPr>
            <a:r>
              <a:rPr lang="ru-RU" sz="900" dirty="0">
                <a:solidFill>
                  <a:schemeClr val="tx1"/>
                </a:solidFill>
              </a:rPr>
              <a:t>Согласно части 4 статьи 38 Федерального закона от 21.11.2011 N 323-ФЗ "Об основах охраны здоровья граждан в Российской Федерации" на территории Российской Федерации разрешается обращение медицинских изделий, зарегистрированных Росздравнадзором, в этой связи </a:t>
            </a:r>
            <a:r>
              <a:rPr lang="ru-RU" sz="900" b="1" dirty="0">
                <a:solidFill>
                  <a:schemeClr val="tx1"/>
                </a:solidFill>
              </a:rPr>
              <a:t>в целях исключения случаев начала осуществления заказчиком закупки на основании позиции каталога с характеристиками, которым в совокупности не может соответствовать ни одно зарегистрированное Росздравнадзором медицинское изделие, выработан подход, при котором описание позиций каталога формируется по результатам анализа всех характеристик всех конкретных зарегистрированных медицинских изделий, содержащихся в соответствующих регистрационных досье. </a:t>
            </a:r>
          </a:p>
          <a:p>
            <a:pPr marL="114300" indent="0">
              <a:buNone/>
            </a:pPr>
            <a:r>
              <a:rPr lang="ru-RU" sz="900" dirty="0">
                <a:solidFill>
                  <a:schemeClr val="tx1"/>
                </a:solidFill>
              </a:rPr>
              <a:t>С учетом изложенного в рамках проводимой работы при формировании в каталоге описания медицинских изделий рабочей группой исследуется значимость функциональных, технических, качественных характеристик в зависимости от клинических показаний и оказываемого терапевтического эффекта, одновременно не приводящих к ограничению конкуренции. </a:t>
            </a:r>
          </a:p>
          <a:p>
            <a:pPr marL="114300" indent="0">
              <a:buNone/>
            </a:pPr>
            <a:r>
              <a:rPr lang="ru-RU" sz="900" dirty="0">
                <a:solidFill>
                  <a:schemeClr val="tx1"/>
                </a:solidFill>
              </a:rPr>
              <a:t>При этом необходимо отметить, что позиции каталога по медицинским изделиям, являющиеся обязательными для применения заказчиками при осуществлении закупок, в настоящее время размещены в единой информационной системе в сфере закупок на основе предоставленной Росздравнадзором информации в отношении всех видов НКМИ, по которым имеются зарегистрированные медицинские изделия конкретных производителей. </a:t>
            </a:r>
          </a:p>
          <a:p>
            <a:pPr marL="114300" indent="0">
              <a:buNone/>
            </a:pPr>
            <a:endParaRPr lang="ru-RU" sz="1000" dirty="0">
              <a:solidFill>
                <a:schemeClr val="tx1"/>
              </a:solidFill>
            </a:endParaRPr>
          </a:p>
          <a:p>
            <a:pPr marL="114300" indent="0">
              <a:buNone/>
            </a:pPr>
            <a:endParaRPr lang="ru-RU" sz="1000" dirty="0">
              <a:solidFill>
                <a:schemeClr val="tx1"/>
              </a:solidFill>
            </a:endParaRPr>
          </a:p>
        </p:txBody>
      </p:sp>
    </p:spTree>
    <p:extLst>
      <p:ext uri="{BB962C8B-B14F-4D97-AF65-F5344CB8AC3E}">
        <p14:creationId xmlns:p14="http://schemas.microsoft.com/office/powerpoint/2010/main" val="33515681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r>
              <a:rPr lang="ru-RU" sz="2800" b="1" dirty="0" smtClean="0"/>
              <a:t>Ограничения ДОПУСКА. Постановление </a:t>
            </a:r>
            <a:r>
              <a:rPr lang="ru-RU" sz="2800" b="1" dirty="0"/>
              <a:t>Правительства РФ </a:t>
            </a:r>
            <a:r>
              <a:rPr lang="ru-RU" sz="2800" b="1" dirty="0" smtClean="0"/>
              <a:t>от 05.02.2015 №102</a:t>
            </a:r>
            <a:r>
              <a:rPr lang="en-US" sz="2800" b="1" dirty="0"/>
              <a:t/>
            </a:r>
            <a:br>
              <a:rPr lang="en-US" sz="2800" b="1" dirty="0"/>
            </a:br>
            <a:endParaRPr lang="ru-RU" sz="2800" b="1" dirty="0"/>
          </a:p>
        </p:txBody>
      </p:sp>
      <p:sp>
        <p:nvSpPr>
          <p:cNvPr id="3" name="Объект 2"/>
          <p:cNvSpPr>
            <a:spLocks noGrp="1"/>
          </p:cNvSpPr>
          <p:nvPr>
            <p:ph idx="1"/>
          </p:nvPr>
        </p:nvSpPr>
        <p:spPr>
          <a:xfrm>
            <a:off x="457200" y="1556792"/>
            <a:ext cx="8219256" cy="4968552"/>
          </a:xfrm>
        </p:spPr>
        <p:txBody>
          <a:bodyPr>
            <a:noAutofit/>
          </a:bodyPr>
          <a:lstStyle/>
          <a:p>
            <a:pPr marL="114300" indent="0">
              <a:buNone/>
            </a:pPr>
            <a:endParaRPr lang="ru-RU" sz="1100" b="1" dirty="0" smtClean="0">
              <a:solidFill>
                <a:schemeClr val="tx1"/>
              </a:solidFill>
            </a:endParaRPr>
          </a:p>
          <a:p>
            <a:pPr marL="114300" indent="0">
              <a:buNone/>
            </a:pPr>
            <a:r>
              <a:rPr lang="ru-RU" sz="1200" b="1" dirty="0">
                <a:solidFill>
                  <a:schemeClr val="tx1"/>
                </a:solidFill>
              </a:rPr>
              <a:t>Постановление Правительства РФ от 5 февраля 2015 г. N 102 "Об ограничениях и условиях допуска отдельных видов медицинских изделий, происходящих из иностранных государств, для целей осуществления закупок для обеспечения государственных и муниципальных нужд"</a:t>
            </a:r>
          </a:p>
          <a:p>
            <a:pPr marL="114300" indent="0">
              <a:buNone/>
            </a:pPr>
            <a:r>
              <a:rPr lang="ru-RU" sz="1200" b="1" dirty="0" smtClean="0">
                <a:solidFill>
                  <a:schemeClr val="tx1"/>
                </a:solidFill>
              </a:rPr>
              <a:t>Ограничение допуска, механизм «третий лишний»</a:t>
            </a:r>
          </a:p>
          <a:p>
            <a:pPr marL="114300" indent="0">
              <a:buNone/>
            </a:pPr>
            <a:endParaRPr lang="ru-RU" sz="1200" b="1" dirty="0" smtClean="0">
              <a:solidFill>
                <a:schemeClr val="tx1"/>
              </a:solidFill>
            </a:endParaRPr>
          </a:p>
          <a:p>
            <a:pPr marL="114300" indent="0">
              <a:buNone/>
            </a:pPr>
            <a:r>
              <a:rPr lang="ru-RU" sz="1200" dirty="0" smtClean="0">
                <a:solidFill>
                  <a:schemeClr val="tx1"/>
                </a:solidFill>
              </a:rPr>
              <a:t>Для </a:t>
            </a:r>
            <a:r>
              <a:rPr lang="ru-RU" sz="1200" dirty="0">
                <a:solidFill>
                  <a:schemeClr val="tx1"/>
                </a:solidFill>
              </a:rPr>
              <a:t>целей осуществления закупок отдельных видов медицинских изделий, включенных в перечень N 1 или перечень N 2, </a:t>
            </a:r>
            <a:r>
              <a:rPr lang="ru-RU" sz="1200" b="1" dirty="0">
                <a:solidFill>
                  <a:schemeClr val="tx1"/>
                </a:solidFill>
              </a:rPr>
              <a:t>заказчик отклоняет все заявки, содержащие предложения о поставке отдельных видов указанных медицинских изделий, происходящих из иностранных государств (за исключением государств - членов Евразийского экономического союза и Донецкой Народной Республики, Луганской Народной Республики)</a:t>
            </a:r>
            <a:r>
              <a:rPr lang="ru-RU" sz="1200" dirty="0">
                <a:solidFill>
                  <a:schemeClr val="tx1"/>
                </a:solidFill>
              </a:rPr>
              <a:t>, при условии, что на участие в определении поставщика подано </a:t>
            </a:r>
            <a:r>
              <a:rPr lang="ru-RU" sz="1200" b="1" u="sng" dirty="0">
                <a:solidFill>
                  <a:schemeClr val="tx1"/>
                </a:solidFill>
              </a:rPr>
              <a:t>не менее 2 заявок</a:t>
            </a:r>
            <a:r>
              <a:rPr lang="ru-RU" sz="1200" dirty="0">
                <a:solidFill>
                  <a:schemeClr val="tx1"/>
                </a:solidFill>
              </a:rPr>
              <a:t>, соответствующих требованиям, установленным в извещении об осуществлении закупки, которые одновременно:</a:t>
            </a:r>
          </a:p>
          <a:p>
            <a:pPr marL="114300" indent="0">
              <a:buNone/>
            </a:pPr>
            <a:endParaRPr lang="ru-RU" sz="1200" dirty="0">
              <a:solidFill>
                <a:schemeClr val="tx1"/>
              </a:solidFill>
            </a:endParaRPr>
          </a:p>
          <a:p>
            <a:pPr marL="114300" indent="0">
              <a:buNone/>
            </a:pPr>
            <a:r>
              <a:rPr lang="ru-RU" sz="1200" dirty="0">
                <a:solidFill>
                  <a:schemeClr val="tx1"/>
                </a:solidFill>
              </a:rPr>
              <a:t>а) для заявок, содержащих предложения о поставке отдельных видов медицинских изделий, включенных в перечень N 1:</a:t>
            </a:r>
          </a:p>
          <a:p>
            <a:pPr marL="114300" indent="0">
              <a:buNone/>
            </a:pPr>
            <a:endParaRPr lang="ru-RU" sz="1200" dirty="0">
              <a:solidFill>
                <a:schemeClr val="tx1"/>
              </a:solidFill>
            </a:endParaRPr>
          </a:p>
          <a:p>
            <a:pPr marL="114300" indent="0">
              <a:buNone/>
            </a:pPr>
            <a:r>
              <a:rPr lang="ru-RU" sz="1200" dirty="0">
                <a:solidFill>
                  <a:schemeClr val="tx1"/>
                </a:solidFill>
              </a:rPr>
              <a:t>содержат предложения </a:t>
            </a:r>
            <a:r>
              <a:rPr lang="ru-RU" sz="1200" b="1" dirty="0">
                <a:solidFill>
                  <a:schemeClr val="tx1"/>
                </a:solidFill>
              </a:rPr>
              <a:t>о поставке указанных медицинских изделий, страной происхождения которых являются только государства - члены Евразийского экономического союза и (или) Донецкая Народная Республика, Луганская Народная Республика</a:t>
            </a:r>
            <a:r>
              <a:rPr lang="ru-RU" sz="1200" dirty="0">
                <a:solidFill>
                  <a:schemeClr val="tx1"/>
                </a:solidFill>
              </a:rPr>
              <a:t>;</a:t>
            </a:r>
          </a:p>
          <a:p>
            <a:pPr marL="114300" indent="0">
              <a:buNone/>
            </a:pPr>
            <a:endParaRPr lang="ru-RU" sz="1200" dirty="0" smtClean="0">
              <a:solidFill>
                <a:schemeClr val="tx1"/>
              </a:solidFill>
            </a:endParaRPr>
          </a:p>
          <a:p>
            <a:pPr marL="114300" indent="0">
              <a:buNone/>
            </a:pPr>
            <a:r>
              <a:rPr lang="ru-RU" sz="1200" b="1" dirty="0" smtClean="0">
                <a:solidFill>
                  <a:schemeClr val="tx1"/>
                </a:solidFill>
              </a:rPr>
              <a:t>не </a:t>
            </a:r>
            <a:r>
              <a:rPr lang="ru-RU" sz="1200" b="1" dirty="0">
                <a:solidFill>
                  <a:schemeClr val="tx1"/>
                </a:solidFill>
              </a:rPr>
              <a:t>содержат предложений о поставке одного и того же вида медицинского изделия одного производителя либо производителей, входящих в одну группу лиц, соответствующую признакам, предусмотренным статьей 9 Федерального закона "О защите конкуренции"</a:t>
            </a:r>
            <a:r>
              <a:rPr lang="ru-RU" sz="1200" dirty="0">
                <a:solidFill>
                  <a:schemeClr val="tx1"/>
                </a:solidFill>
              </a:rPr>
              <a:t>, при сопоставлении этих заявок;</a:t>
            </a:r>
          </a:p>
          <a:p>
            <a:pPr marL="114300" indent="0">
              <a:buNone/>
            </a:pPr>
            <a:endParaRPr lang="ru-RU" sz="1000" dirty="0">
              <a:solidFill>
                <a:schemeClr val="tx1"/>
              </a:solidFill>
            </a:endParaRPr>
          </a:p>
        </p:txBody>
      </p:sp>
    </p:spTree>
    <p:extLst>
      <p:ext uri="{BB962C8B-B14F-4D97-AF65-F5344CB8AC3E}">
        <p14:creationId xmlns:p14="http://schemas.microsoft.com/office/powerpoint/2010/main" val="36809630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r>
              <a:rPr lang="ru-RU" sz="2800" b="1" dirty="0" smtClean="0"/>
              <a:t>Ограничения ДОПУСКА. Постановление </a:t>
            </a:r>
            <a:r>
              <a:rPr lang="ru-RU" sz="2800" b="1" dirty="0"/>
              <a:t>Правительства РФ </a:t>
            </a:r>
            <a:r>
              <a:rPr lang="ru-RU" sz="2800" b="1" dirty="0" smtClean="0"/>
              <a:t>от 05.02.2015 №102</a:t>
            </a:r>
            <a:r>
              <a:rPr lang="en-US" sz="2800" b="1" dirty="0"/>
              <a:t/>
            </a:r>
            <a:br>
              <a:rPr lang="en-US" sz="2800" b="1" dirty="0"/>
            </a:br>
            <a:endParaRPr lang="ru-RU" sz="2800" b="1" dirty="0"/>
          </a:p>
        </p:txBody>
      </p:sp>
      <p:sp>
        <p:nvSpPr>
          <p:cNvPr id="3" name="Объект 2"/>
          <p:cNvSpPr>
            <a:spLocks noGrp="1"/>
          </p:cNvSpPr>
          <p:nvPr>
            <p:ph idx="1"/>
          </p:nvPr>
        </p:nvSpPr>
        <p:spPr>
          <a:xfrm>
            <a:off x="457200" y="1556792"/>
            <a:ext cx="8219256" cy="4968552"/>
          </a:xfrm>
        </p:spPr>
        <p:txBody>
          <a:bodyPr>
            <a:noAutofit/>
          </a:bodyPr>
          <a:lstStyle/>
          <a:p>
            <a:pPr marL="114300" indent="0">
              <a:buNone/>
            </a:pPr>
            <a:endParaRPr lang="ru-RU" sz="1100" b="1" dirty="0" smtClean="0">
              <a:solidFill>
                <a:schemeClr val="tx1"/>
              </a:solidFill>
            </a:endParaRPr>
          </a:p>
          <a:p>
            <a:pPr marL="114300" indent="0">
              <a:buNone/>
            </a:pPr>
            <a:r>
              <a:rPr lang="ru-RU" sz="1100" dirty="0" smtClean="0">
                <a:solidFill>
                  <a:schemeClr val="tx1"/>
                </a:solidFill>
              </a:rPr>
              <a:t>Для </a:t>
            </a:r>
            <a:r>
              <a:rPr lang="ru-RU" sz="1100" dirty="0">
                <a:solidFill>
                  <a:schemeClr val="tx1"/>
                </a:solidFill>
              </a:rPr>
              <a:t>целей осуществления закупок отдельных видов медицинских изделий, включенных в перечень N 1 или перечень N 2, заказчик отклоняет все заявки, содержащие предложения о поставке отдельных видов указанных медицинских изделий, происходящих из иностранных государств (за исключением государств - членов Евразийского экономического союза и Донецкой Народной Республики, Луганской Народной Республики), при условии, что на участие в определении поставщика подано не менее 2 заявок, соответствующих требованиям, установленным в извещении об осуществлении закупки, которые одновременно</a:t>
            </a:r>
            <a:r>
              <a:rPr lang="ru-RU" sz="1100" dirty="0" smtClean="0">
                <a:solidFill>
                  <a:schemeClr val="tx1"/>
                </a:solidFill>
              </a:rPr>
              <a:t>:</a:t>
            </a:r>
          </a:p>
          <a:p>
            <a:pPr marL="114300" indent="0">
              <a:buNone/>
            </a:pPr>
            <a:endParaRPr lang="ru-RU" sz="1100" dirty="0">
              <a:solidFill>
                <a:schemeClr val="tx1"/>
              </a:solidFill>
            </a:endParaRPr>
          </a:p>
          <a:p>
            <a:pPr marL="114300" indent="0">
              <a:buNone/>
            </a:pPr>
            <a:r>
              <a:rPr lang="ru-RU" sz="1100" dirty="0">
                <a:solidFill>
                  <a:schemeClr val="tx1"/>
                </a:solidFill>
              </a:rPr>
              <a:t>б) для заявок, содержащих предложения </a:t>
            </a:r>
            <a:r>
              <a:rPr lang="ru-RU" sz="1100" b="1" dirty="0">
                <a:solidFill>
                  <a:schemeClr val="tx1"/>
                </a:solidFill>
              </a:rPr>
              <a:t>о поставке медицинских изделий одноразового применения (использования) из поливинилхлоридных пластиков и иных пластиков, полимеров и материалов, включенных в перечень N 2:</a:t>
            </a:r>
          </a:p>
          <a:p>
            <a:pPr marL="114300" indent="0">
              <a:buNone/>
            </a:pPr>
            <a:endParaRPr lang="ru-RU" sz="1100" dirty="0">
              <a:solidFill>
                <a:schemeClr val="tx1"/>
              </a:solidFill>
            </a:endParaRPr>
          </a:p>
          <a:p>
            <a:pPr marL="114300" indent="0">
              <a:buNone/>
            </a:pPr>
            <a:r>
              <a:rPr lang="ru-RU" sz="1100" b="1" dirty="0">
                <a:solidFill>
                  <a:schemeClr val="tx1"/>
                </a:solidFill>
              </a:rPr>
              <a:t>содержат предложения о поставке указанных медицинских изделий, </a:t>
            </a:r>
            <a:r>
              <a:rPr lang="ru-RU" sz="1100" b="1" u="sng" dirty="0">
                <a:solidFill>
                  <a:srgbClr val="FF0000"/>
                </a:solidFill>
              </a:rPr>
              <a:t>страной происхождения которых являются только государства - члены Евразийского экономического союза</a:t>
            </a:r>
            <a:r>
              <a:rPr lang="ru-RU" sz="1100" u="sng" dirty="0">
                <a:solidFill>
                  <a:srgbClr val="FF0000"/>
                </a:solidFill>
              </a:rPr>
              <a:t>;</a:t>
            </a:r>
          </a:p>
          <a:p>
            <a:pPr marL="114300" indent="0">
              <a:buNone/>
            </a:pPr>
            <a:endParaRPr lang="ru-RU" sz="1100" dirty="0" smtClean="0">
              <a:solidFill>
                <a:schemeClr val="tx1"/>
              </a:solidFill>
            </a:endParaRPr>
          </a:p>
          <a:p>
            <a:pPr marL="114300" indent="0">
              <a:buNone/>
            </a:pPr>
            <a:r>
              <a:rPr lang="ru-RU" sz="1100" b="1" dirty="0" smtClean="0">
                <a:solidFill>
                  <a:schemeClr val="tx1"/>
                </a:solidFill>
              </a:rPr>
              <a:t>не </a:t>
            </a:r>
            <a:r>
              <a:rPr lang="ru-RU" sz="1100" b="1" dirty="0">
                <a:solidFill>
                  <a:schemeClr val="tx1"/>
                </a:solidFill>
              </a:rPr>
              <a:t>содержат предложений о поставке одного и того же вида медицинского изделия одного производителя либо производителей, входящих в одну группу лиц, соответствующую признакам, предусмотренным статьей 9 Федерального закона "О защите конкуренции"</a:t>
            </a:r>
            <a:r>
              <a:rPr lang="ru-RU" sz="1100" dirty="0">
                <a:solidFill>
                  <a:schemeClr val="tx1"/>
                </a:solidFill>
              </a:rPr>
              <a:t>, при сопоставлении этих заявок;</a:t>
            </a:r>
          </a:p>
          <a:p>
            <a:pPr marL="114300" indent="0">
              <a:buNone/>
            </a:pPr>
            <a:endParaRPr lang="ru-RU" sz="1100" dirty="0">
              <a:solidFill>
                <a:schemeClr val="tx1"/>
              </a:solidFill>
            </a:endParaRPr>
          </a:p>
          <a:p>
            <a:pPr marL="114300" indent="0">
              <a:buNone/>
            </a:pPr>
            <a:r>
              <a:rPr lang="ru-RU" sz="1100" dirty="0">
                <a:solidFill>
                  <a:schemeClr val="tx1"/>
                </a:solidFill>
              </a:rPr>
              <a:t>содержат предложения о поставке указанных медицинских изделий, </a:t>
            </a:r>
            <a:r>
              <a:rPr lang="ru-RU" sz="1100" b="1" dirty="0">
                <a:solidFill>
                  <a:schemeClr val="tx1"/>
                </a:solidFill>
              </a:rPr>
              <a:t>процентная доля стоимости использованных материалов (сырья) иностранного происхождения в цене конечной продукции которых соответствует указанной в показателе локализации собственного производства медицинских изделий</a:t>
            </a:r>
            <a:r>
              <a:rPr lang="ru-RU" sz="1100" dirty="0">
                <a:solidFill>
                  <a:schemeClr val="tx1"/>
                </a:solidFill>
              </a:rPr>
              <a:t>;</a:t>
            </a:r>
          </a:p>
          <a:p>
            <a:pPr marL="114300" indent="0">
              <a:buNone/>
            </a:pPr>
            <a:endParaRPr lang="ru-RU" sz="1100" dirty="0" smtClean="0">
              <a:solidFill>
                <a:schemeClr val="tx1"/>
              </a:solidFill>
            </a:endParaRPr>
          </a:p>
          <a:p>
            <a:pPr marL="114300" indent="0">
              <a:buNone/>
            </a:pPr>
            <a:r>
              <a:rPr lang="ru-RU" sz="1100" dirty="0" smtClean="0">
                <a:solidFill>
                  <a:schemeClr val="tx1"/>
                </a:solidFill>
              </a:rPr>
              <a:t>содержат </a:t>
            </a:r>
            <a:r>
              <a:rPr lang="ru-RU" sz="1100" dirty="0">
                <a:solidFill>
                  <a:schemeClr val="tx1"/>
                </a:solidFill>
              </a:rPr>
              <a:t>предложения о поставке указанных медицинских изделий, на производство которых </a:t>
            </a:r>
            <a:r>
              <a:rPr lang="ru-RU" sz="1100" b="1" dirty="0">
                <a:solidFill>
                  <a:schemeClr val="tx1"/>
                </a:solidFill>
              </a:rPr>
              <a:t>имеется документ, подтверждающий соответствие собственного производства требованиям ГОСТ ISO 13485-2017 </a:t>
            </a:r>
            <a:r>
              <a:rPr lang="ru-RU" sz="1100" dirty="0">
                <a:solidFill>
                  <a:schemeClr val="tx1"/>
                </a:solidFill>
              </a:rPr>
              <a:t>"Межгосударственный стандарт. Изделия медицинские. Системы менеджмента качества. Требования для целей регулирования".</a:t>
            </a:r>
          </a:p>
          <a:p>
            <a:pPr marL="114300" indent="0">
              <a:buNone/>
            </a:pPr>
            <a:endParaRPr lang="ru-RU" sz="1200" dirty="0">
              <a:solidFill>
                <a:schemeClr val="tx1"/>
              </a:solidFill>
            </a:endParaRPr>
          </a:p>
        </p:txBody>
      </p:sp>
    </p:spTree>
    <p:extLst>
      <p:ext uri="{BB962C8B-B14F-4D97-AF65-F5344CB8AC3E}">
        <p14:creationId xmlns:p14="http://schemas.microsoft.com/office/powerpoint/2010/main" val="37181773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r>
              <a:rPr lang="ru-RU" sz="2800" b="1" dirty="0" smtClean="0"/>
              <a:t>Ограничения ДОПУСКА. Постановление </a:t>
            </a:r>
            <a:r>
              <a:rPr lang="ru-RU" sz="2800" b="1" dirty="0"/>
              <a:t>Правительства РФ </a:t>
            </a:r>
            <a:r>
              <a:rPr lang="ru-RU" sz="2800" b="1" dirty="0" smtClean="0"/>
              <a:t>от 05.02.2015 №102</a:t>
            </a:r>
            <a:r>
              <a:rPr lang="en-US" sz="2800" b="1" dirty="0"/>
              <a:t/>
            </a:r>
            <a:br>
              <a:rPr lang="en-US" sz="2800" b="1" dirty="0"/>
            </a:br>
            <a:endParaRPr lang="ru-RU" sz="2800" b="1" dirty="0"/>
          </a:p>
        </p:txBody>
      </p:sp>
      <p:sp>
        <p:nvSpPr>
          <p:cNvPr id="3" name="Объект 2"/>
          <p:cNvSpPr>
            <a:spLocks noGrp="1"/>
          </p:cNvSpPr>
          <p:nvPr>
            <p:ph idx="1"/>
          </p:nvPr>
        </p:nvSpPr>
        <p:spPr>
          <a:xfrm>
            <a:off x="457200" y="1556792"/>
            <a:ext cx="8579296" cy="5256584"/>
          </a:xfrm>
        </p:spPr>
        <p:txBody>
          <a:bodyPr>
            <a:noAutofit/>
          </a:bodyPr>
          <a:lstStyle/>
          <a:p>
            <a:pPr marL="114300" indent="0">
              <a:buNone/>
            </a:pPr>
            <a:endParaRPr lang="ru-RU" sz="1100" b="1" dirty="0" smtClean="0">
              <a:solidFill>
                <a:schemeClr val="tx1"/>
              </a:solidFill>
            </a:endParaRPr>
          </a:p>
          <a:p>
            <a:pPr marL="114300" indent="0">
              <a:buNone/>
            </a:pPr>
            <a:r>
              <a:rPr lang="ru-RU" sz="1400" dirty="0">
                <a:solidFill>
                  <a:schemeClr val="tx1"/>
                </a:solidFill>
              </a:rPr>
              <a:t>В случае </a:t>
            </a:r>
            <a:r>
              <a:rPr lang="ru-RU" sz="1400" b="1" dirty="0">
                <a:solidFill>
                  <a:schemeClr val="tx1"/>
                </a:solidFill>
              </a:rPr>
              <a:t>если заявка, которая содержит предложение о поставке медицинских изделий, включенных в перечень N 1 или перечень N 2 и происходящих из иностранных государств </a:t>
            </a:r>
            <a:r>
              <a:rPr lang="ru-RU" sz="1400" dirty="0">
                <a:solidFill>
                  <a:schemeClr val="tx1"/>
                </a:solidFill>
              </a:rPr>
              <a:t>(за исключением государств - членов Евразийского экономического союза и Донецкой Народной Республики, Луганской Народной Республики), </a:t>
            </a:r>
            <a:r>
              <a:rPr lang="ru-RU" sz="1400" b="1" dirty="0">
                <a:solidFill>
                  <a:schemeClr val="tx1"/>
                </a:solidFill>
              </a:rPr>
              <a:t>не отклоняется </a:t>
            </a:r>
            <a:r>
              <a:rPr lang="ru-RU" sz="1400" dirty="0">
                <a:solidFill>
                  <a:schemeClr val="tx1"/>
                </a:solidFill>
              </a:rPr>
              <a:t>в соответствии с установленными постановлением ограничениями, </a:t>
            </a:r>
            <a:r>
              <a:rPr lang="ru-RU" sz="1400" b="1" dirty="0">
                <a:solidFill>
                  <a:schemeClr val="tx1"/>
                </a:solidFill>
              </a:rPr>
              <a:t>применяются условия допуска для целей осуществления закупок товаров, происходящих из иностранного государства или группы иностранных государств</a:t>
            </a:r>
            <a:r>
              <a:rPr lang="ru-RU" sz="1400" dirty="0">
                <a:solidFill>
                  <a:schemeClr val="tx1"/>
                </a:solidFill>
              </a:rPr>
              <a:t>.</a:t>
            </a:r>
          </a:p>
          <a:p>
            <a:pPr marL="114300" indent="0">
              <a:buNone/>
            </a:pPr>
            <a:endParaRPr lang="ru-RU" sz="1400" dirty="0">
              <a:solidFill>
                <a:schemeClr val="tx1"/>
              </a:solidFill>
            </a:endParaRPr>
          </a:p>
          <a:p>
            <a:pPr marL="114300" indent="0">
              <a:buNone/>
            </a:pPr>
            <a:r>
              <a:rPr lang="ru-RU" sz="1400" dirty="0">
                <a:solidFill>
                  <a:schemeClr val="tx1"/>
                </a:solidFill>
              </a:rPr>
              <a:t>Для целей ограничения допуска отдельных видов медицинских изделий, происходящих из иностранных государств, </a:t>
            </a:r>
            <a:r>
              <a:rPr lang="ru-RU" sz="1400" b="1" dirty="0">
                <a:solidFill>
                  <a:schemeClr val="tx1"/>
                </a:solidFill>
              </a:rPr>
              <a:t>не могут быть предметом одного контракта (одного лота) медицинские изделия, включенные в перечень N 1 и не включенные в него</a:t>
            </a:r>
            <a:r>
              <a:rPr lang="ru-RU" sz="1400" dirty="0">
                <a:solidFill>
                  <a:schemeClr val="tx1"/>
                </a:solidFill>
              </a:rPr>
              <a:t>;</a:t>
            </a:r>
          </a:p>
          <a:p>
            <a:pPr marL="114300" indent="0">
              <a:buNone/>
            </a:pPr>
            <a:endParaRPr lang="ru-RU" sz="1400" dirty="0" smtClean="0">
              <a:solidFill>
                <a:schemeClr val="tx1"/>
              </a:solidFill>
            </a:endParaRPr>
          </a:p>
          <a:p>
            <a:pPr marL="114300" indent="0">
              <a:buNone/>
            </a:pPr>
            <a:r>
              <a:rPr lang="ru-RU" sz="1400" dirty="0" smtClean="0">
                <a:solidFill>
                  <a:schemeClr val="tx1"/>
                </a:solidFill>
              </a:rPr>
              <a:t>для </a:t>
            </a:r>
            <a:r>
              <a:rPr lang="ru-RU" sz="1400" dirty="0">
                <a:solidFill>
                  <a:schemeClr val="tx1"/>
                </a:solidFill>
              </a:rPr>
              <a:t>целей осуществления закупок медицинских изделий одноразового применения (использования) из поливинилхлоридных пластиков и иных пластиков, полимеров и материалов, включенных в перечень N 2, </a:t>
            </a:r>
            <a:r>
              <a:rPr lang="ru-RU" sz="1400" b="1" dirty="0">
                <a:solidFill>
                  <a:schemeClr val="tx1"/>
                </a:solidFill>
              </a:rPr>
              <a:t>не могут быть предметом одного контракта (одного лота) медицинские изделия, включенные в перечень N 2 и не включенные в него</a:t>
            </a:r>
            <a:r>
              <a:rPr lang="ru-RU" sz="1400" dirty="0" smtClean="0">
                <a:solidFill>
                  <a:schemeClr val="tx1"/>
                </a:solidFill>
              </a:rPr>
              <a:t>.</a:t>
            </a:r>
          </a:p>
          <a:p>
            <a:pPr marL="114300" indent="0">
              <a:buNone/>
            </a:pPr>
            <a:endParaRPr lang="ru-RU" sz="1400" dirty="0">
              <a:solidFill>
                <a:schemeClr val="tx1"/>
              </a:solidFill>
            </a:endParaRPr>
          </a:p>
          <a:p>
            <a:pPr marL="114300" indent="0">
              <a:buNone/>
            </a:pPr>
            <a:r>
              <a:rPr lang="ru-RU" sz="1400" dirty="0" smtClean="0">
                <a:solidFill>
                  <a:schemeClr val="tx1"/>
                </a:solidFill>
              </a:rPr>
              <a:t>Ограничения </a:t>
            </a:r>
            <a:r>
              <a:rPr lang="ru-RU" sz="1400" dirty="0">
                <a:solidFill>
                  <a:schemeClr val="tx1"/>
                </a:solidFill>
              </a:rPr>
              <a:t>не применяются: </a:t>
            </a:r>
            <a:r>
              <a:rPr lang="ru-RU" sz="1400" dirty="0" smtClean="0">
                <a:solidFill>
                  <a:schemeClr val="tx1"/>
                </a:solidFill>
              </a:rPr>
              <a:t>при осуществлении  </a:t>
            </a:r>
            <a:r>
              <a:rPr lang="ru-RU" sz="1400" dirty="0">
                <a:solidFill>
                  <a:schemeClr val="tx1"/>
                </a:solidFill>
              </a:rPr>
              <a:t>закупок отдельных видов медицинских изделий, включенных в перечень N 1, заказчиками, осуществляющими деятельность на территории иностранного государства</a:t>
            </a:r>
            <a:r>
              <a:rPr lang="ru-RU" sz="1400" dirty="0" smtClean="0">
                <a:solidFill>
                  <a:schemeClr val="tx1"/>
                </a:solidFill>
              </a:rPr>
              <a:t>.</a:t>
            </a:r>
            <a:endParaRPr lang="ru-RU" sz="1400" dirty="0">
              <a:solidFill>
                <a:schemeClr val="tx1"/>
              </a:solidFill>
            </a:endParaRPr>
          </a:p>
          <a:p>
            <a:pPr marL="114300" indent="0">
              <a:buNone/>
            </a:pPr>
            <a:endParaRPr lang="ru-RU" sz="1400" dirty="0">
              <a:solidFill>
                <a:schemeClr val="tx1"/>
              </a:solidFill>
            </a:endParaRPr>
          </a:p>
          <a:p>
            <a:pPr marL="114300" indent="0">
              <a:buNone/>
            </a:pPr>
            <a:endParaRPr lang="ru-RU" sz="1200" dirty="0">
              <a:solidFill>
                <a:schemeClr val="tx1"/>
              </a:solidFill>
            </a:endParaRPr>
          </a:p>
        </p:txBody>
      </p:sp>
    </p:spTree>
    <p:extLst>
      <p:ext uri="{BB962C8B-B14F-4D97-AF65-F5344CB8AC3E}">
        <p14:creationId xmlns:p14="http://schemas.microsoft.com/office/powerpoint/2010/main" val="3432231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endParaRPr lang="ru-RU" sz="2800" b="1" dirty="0"/>
          </a:p>
        </p:txBody>
      </p:sp>
      <p:pic>
        <p:nvPicPr>
          <p:cNvPr id="7" name="Рисунок 6"/>
          <p:cNvPicPr/>
          <p:nvPr/>
        </p:nvPicPr>
        <p:blipFill rotWithShape="1">
          <a:blip r:embed="rId2"/>
          <a:srcRect l="22171" t="22038" r="33024" b="9882"/>
          <a:stretch/>
        </p:blipFill>
        <p:spPr bwMode="auto">
          <a:xfrm>
            <a:off x="251520" y="116632"/>
            <a:ext cx="8640960" cy="6480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93815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r>
              <a:rPr lang="ru-RU" sz="2800" b="1" dirty="0" smtClean="0"/>
              <a:t>Ограничения ДОПУСКА. Постановление </a:t>
            </a:r>
            <a:r>
              <a:rPr lang="ru-RU" sz="2800" b="1" dirty="0"/>
              <a:t>Правительства РФ </a:t>
            </a:r>
            <a:r>
              <a:rPr lang="ru-RU" sz="2800" b="1" dirty="0" smtClean="0"/>
              <a:t>от 05.02.2015 №102</a:t>
            </a:r>
            <a:r>
              <a:rPr lang="en-US" sz="2800" b="1" dirty="0"/>
              <a:t/>
            </a:r>
            <a:br>
              <a:rPr lang="en-US" sz="2800" b="1" dirty="0"/>
            </a:br>
            <a:endParaRPr lang="ru-RU" sz="2800" b="1" dirty="0"/>
          </a:p>
        </p:txBody>
      </p:sp>
      <p:sp>
        <p:nvSpPr>
          <p:cNvPr id="3" name="Объект 2"/>
          <p:cNvSpPr>
            <a:spLocks noGrp="1"/>
          </p:cNvSpPr>
          <p:nvPr>
            <p:ph idx="1"/>
          </p:nvPr>
        </p:nvSpPr>
        <p:spPr>
          <a:xfrm>
            <a:off x="457200" y="1556792"/>
            <a:ext cx="8579296" cy="5256584"/>
          </a:xfrm>
        </p:spPr>
        <p:txBody>
          <a:bodyPr>
            <a:noAutofit/>
          </a:bodyPr>
          <a:lstStyle/>
          <a:p>
            <a:pPr marL="114300" indent="0">
              <a:buNone/>
            </a:pPr>
            <a:endParaRPr lang="ru-RU" sz="1100" b="1" dirty="0" smtClean="0">
              <a:solidFill>
                <a:schemeClr val="tx1"/>
              </a:solidFill>
            </a:endParaRPr>
          </a:p>
          <a:p>
            <a:pPr marL="114300" indent="0">
              <a:buNone/>
            </a:pPr>
            <a:r>
              <a:rPr lang="ru-RU" sz="1800" dirty="0" smtClean="0">
                <a:solidFill>
                  <a:schemeClr val="tx1"/>
                </a:solidFill>
              </a:rPr>
              <a:t>Приложение </a:t>
            </a:r>
            <a:r>
              <a:rPr lang="ru-RU" sz="1800" dirty="0">
                <a:solidFill>
                  <a:schemeClr val="tx1"/>
                </a:solidFill>
              </a:rPr>
              <a:t>№1</a:t>
            </a:r>
            <a:r>
              <a:rPr lang="ru-RU" sz="1800" dirty="0" smtClean="0">
                <a:solidFill>
                  <a:schemeClr val="tx1"/>
                </a:solidFill>
              </a:rPr>
              <a:t>: При </a:t>
            </a:r>
            <a:r>
              <a:rPr lang="ru-RU" sz="1800" dirty="0">
                <a:solidFill>
                  <a:schemeClr val="tx1"/>
                </a:solidFill>
              </a:rPr>
              <a:t>применении настоящего перечня следует руководствоваться </a:t>
            </a:r>
            <a:r>
              <a:rPr lang="ru-RU" sz="1800" b="1" dirty="0">
                <a:solidFill>
                  <a:schemeClr val="tx1"/>
                </a:solidFill>
              </a:rPr>
              <a:t>как кодом в соответствии </a:t>
            </a:r>
            <a:r>
              <a:rPr lang="ru-RU" sz="1800" dirty="0">
                <a:solidFill>
                  <a:schemeClr val="tx1"/>
                </a:solidFill>
              </a:rPr>
              <a:t>с Общероссийским классификатором продукции по видам экономической деятельности </a:t>
            </a:r>
            <a:r>
              <a:rPr lang="ru-RU" sz="1800" b="1" dirty="0">
                <a:solidFill>
                  <a:schemeClr val="tx1"/>
                </a:solidFill>
              </a:rPr>
              <a:t>(ОКПД2), так и наименованием вида медицинского изделия</a:t>
            </a:r>
            <a:r>
              <a:rPr lang="ru-RU" sz="1800" dirty="0">
                <a:solidFill>
                  <a:schemeClr val="tx1"/>
                </a:solidFill>
              </a:rPr>
              <a:t>.</a:t>
            </a:r>
          </a:p>
          <a:p>
            <a:pPr marL="114300" indent="0">
              <a:buNone/>
            </a:pPr>
            <a:endParaRPr lang="ru-RU" sz="1800" dirty="0" smtClean="0">
              <a:solidFill>
                <a:schemeClr val="tx1"/>
              </a:solidFill>
            </a:endParaRPr>
          </a:p>
          <a:p>
            <a:pPr marL="114300" indent="0">
              <a:buNone/>
            </a:pPr>
            <a:r>
              <a:rPr lang="ru-RU" sz="1800" dirty="0" smtClean="0">
                <a:solidFill>
                  <a:schemeClr val="tx1"/>
                </a:solidFill>
              </a:rPr>
              <a:t>Приложение №2:</a:t>
            </a:r>
          </a:p>
          <a:p>
            <a:pPr marL="114300" indent="0">
              <a:buNone/>
            </a:pPr>
            <a:r>
              <a:rPr lang="ru-RU" sz="1800" dirty="0" smtClean="0">
                <a:solidFill>
                  <a:schemeClr val="tx1"/>
                </a:solidFill>
              </a:rPr>
              <a:t>При </a:t>
            </a:r>
            <a:r>
              <a:rPr lang="ru-RU" sz="1800" dirty="0">
                <a:solidFill>
                  <a:schemeClr val="tx1"/>
                </a:solidFill>
              </a:rPr>
              <a:t>применении настоящего перечня следует руководствоваться указанными в соответствующих подразделе и пункте данного перечня </a:t>
            </a:r>
            <a:r>
              <a:rPr lang="ru-RU" sz="1800" b="1" dirty="0">
                <a:solidFill>
                  <a:schemeClr val="tx1"/>
                </a:solidFill>
              </a:rPr>
              <a:t>классификационными признаками медицинского изделия</a:t>
            </a:r>
            <a:r>
              <a:rPr lang="ru-RU" sz="1800" dirty="0">
                <a:solidFill>
                  <a:schemeClr val="tx1"/>
                </a:solidFill>
              </a:rPr>
              <a:t>, применимыми к закупаемому медицинскому изделию, </a:t>
            </a:r>
            <a:r>
              <a:rPr lang="ru-RU" sz="1800" b="1" dirty="0">
                <a:solidFill>
                  <a:schemeClr val="tx1"/>
                </a:solidFill>
              </a:rPr>
              <a:t>а также кодами </a:t>
            </a:r>
            <a:r>
              <a:rPr lang="ru-RU" sz="1800" dirty="0">
                <a:solidFill>
                  <a:schemeClr val="tx1"/>
                </a:solidFill>
              </a:rPr>
              <a:t>Общероссийского классификатора продукции по видам экономической деятельности (</a:t>
            </a:r>
            <a:r>
              <a:rPr lang="ru-RU" sz="1800" b="1" dirty="0">
                <a:solidFill>
                  <a:schemeClr val="tx1"/>
                </a:solidFill>
              </a:rPr>
              <a:t>ОКПД 2</a:t>
            </a:r>
            <a:r>
              <a:rPr lang="ru-RU" sz="1800" dirty="0">
                <a:solidFill>
                  <a:schemeClr val="tx1"/>
                </a:solidFill>
              </a:rPr>
              <a:t>) ОК 034-2014 (КПЕС 2008) </a:t>
            </a:r>
            <a:r>
              <a:rPr lang="ru-RU" sz="1800" b="1" u="sng" dirty="0">
                <a:solidFill>
                  <a:schemeClr val="tx1"/>
                </a:solidFill>
              </a:rPr>
              <a:t>и (или) </a:t>
            </a:r>
            <a:r>
              <a:rPr lang="ru-RU" sz="1800" b="1" dirty="0">
                <a:solidFill>
                  <a:schemeClr val="tx1"/>
                </a:solidFill>
              </a:rPr>
              <a:t>кодами </a:t>
            </a:r>
            <a:r>
              <a:rPr lang="ru-RU" sz="1800" dirty="0">
                <a:solidFill>
                  <a:schemeClr val="tx1"/>
                </a:solidFill>
              </a:rPr>
              <a:t>вида медицинского изделия в соответствии с номенклатурной классификацией медицинских изделий, утвержденной приказом Министерства здравоохранения Российской Федерации (</a:t>
            </a:r>
            <a:r>
              <a:rPr lang="ru-RU" sz="1800" b="1" dirty="0">
                <a:solidFill>
                  <a:schemeClr val="tx1"/>
                </a:solidFill>
              </a:rPr>
              <a:t>НКМИ</a:t>
            </a:r>
            <a:r>
              <a:rPr lang="ru-RU" sz="1800" dirty="0">
                <a:solidFill>
                  <a:schemeClr val="tx1"/>
                </a:solidFill>
              </a:rPr>
              <a:t>). </a:t>
            </a:r>
            <a:endParaRPr lang="ru-RU" sz="1800" dirty="0">
              <a:solidFill>
                <a:schemeClr val="tx1"/>
              </a:solidFill>
            </a:endParaRPr>
          </a:p>
          <a:p>
            <a:pPr marL="114300" indent="0">
              <a:buNone/>
            </a:pPr>
            <a:endParaRPr lang="ru-RU" sz="1200" dirty="0">
              <a:solidFill>
                <a:schemeClr val="tx1"/>
              </a:solidFill>
            </a:endParaRPr>
          </a:p>
        </p:txBody>
      </p:sp>
    </p:spTree>
    <p:extLst>
      <p:ext uri="{BB962C8B-B14F-4D97-AF65-F5344CB8AC3E}">
        <p14:creationId xmlns:p14="http://schemas.microsoft.com/office/powerpoint/2010/main" val="26713511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endParaRPr lang="ru-RU" sz="28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179142028"/>
              </p:ext>
            </p:extLst>
          </p:nvPr>
        </p:nvGraphicFramePr>
        <p:xfrm>
          <a:off x="251520" y="260648"/>
          <a:ext cx="8640960" cy="5262282"/>
        </p:xfrm>
        <a:graphic>
          <a:graphicData uri="http://schemas.openxmlformats.org/drawingml/2006/table">
            <a:tbl>
              <a:tblPr firstRow="1" firstCol="1" bandRow="1">
                <a:tableStyleId>{5C22544A-7EE6-4342-B048-85BDC9FD1C3A}</a:tableStyleId>
              </a:tblPr>
              <a:tblGrid>
                <a:gridCol w="2160434"/>
                <a:gridCol w="6480526"/>
              </a:tblGrid>
              <a:tr h="709451">
                <a:tc gridSpan="2">
                  <a:txBody>
                    <a:bodyPr/>
                    <a:lstStyle/>
                    <a:p>
                      <a:pPr algn="ctr">
                        <a:lnSpc>
                          <a:spcPct val="115000"/>
                        </a:lnSpc>
                        <a:spcAft>
                          <a:spcPts val="0"/>
                        </a:spcAft>
                      </a:pPr>
                      <a:r>
                        <a:rPr lang="ru-RU" sz="1100" dirty="0">
                          <a:effectLst/>
                        </a:rPr>
                        <a:t>Чем подтверждается соответствие требованиям ПП </a:t>
                      </a:r>
                      <a:r>
                        <a:rPr lang="ru-RU" sz="1100" dirty="0" smtClean="0">
                          <a:effectLst/>
                        </a:rPr>
                        <a:t>102? </a:t>
                      </a:r>
                      <a:endParaRPr lang="ru-RU" sz="1100" dirty="0">
                        <a:effectLst/>
                      </a:endParaRPr>
                    </a:p>
                  </a:txBody>
                  <a:tcPr marL="63151" marR="63151" marT="0" marB="0"/>
                </a:tc>
                <a:tc hMerge="1">
                  <a:txBody>
                    <a:bodyPr/>
                    <a:lstStyle/>
                    <a:p>
                      <a:endParaRPr lang="ru-RU"/>
                    </a:p>
                  </a:txBody>
                  <a:tcPr/>
                </a:tc>
              </a:tr>
              <a:tr h="1112007">
                <a:tc>
                  <a:txBody>
                    <a:bodyPr/>
                    <a:lstStyle/>
                    <a:p>
                      <a:pPr>
                        <a:lnSpc>
                          <a:spcPct val="115000"/>
                        </a:lnSpc>
                        <a:spcAft>
                          <a:spcPts val="0"/>
                        </a:spcAft>
                      </a:pPr>
                      <a:r>
                        <a:rPr lang="ru-RU" sz="1100" baseline="0" dirty="0">
                          <a:solidFill>
                            <a:schemeClr val="tx1"/>
                          </a:solidFill>
                          <a:effectLst/>
                          <a:latin typeface="+mn-lt"/>
                        </a:rPr>
                        <a:t>Товар, страной происхождения которого является государство – член Евразийского экономического союза, </a:t>
                      </a:r>
                      <a:r>
                        <a:rPr lang="ru-RU" sz="1100" baseline="0" dirty="0" smtClean="0">
                          <a:solidFill>
                            <a:schemeClr val="tx1"/>
                          </a:solidFill>
                          <a:effectLst/>
                          <a:latin typeface="+mn-lt"/>
                        </a:rPr>
                        <a:t>в том числе </a:t>
                      </a:r>
                      <a:r>
                        <a:rPr lang="ru-RU" sz="1100" baseline="0" dirty="0">
                          <a:solidFill>
                            <a:schemeClr val="tx1"/>
                          </a:solidFill>
                          <a:effectLst/>
                          <a:latin typeface="+mn-lt"/>
                        </a:rPr>
                        <a:t>Российской </a:t>
                      </a:r>
                      <a:r>
                        <a:rPr lang="ru-RU" sz="1100" baseline="0" dirty="0" smtClean="0">
                          <a:solidFill>
                            <a:schemeClr val="tx1"/>
                          </a:solidFill>
                          <a:effectLst/>
                          <a:latin typeface="+mn-lt"/>
                        </a:rPr>
                        <a:t>Федерации (включенный в Перечень №1, Перечень №2)</a:t>
                      </a:r>
                    </a:p>
                    <a:p>
                      <a:pPr>
                        <a:lnSpc>
                          <a:spcPct val="115000"/>
                        </a:lnSpc>
                        <a:spcAft>
                          <a:spcPts val="0"/>
                        </a:spcAft>
                      </a:pPr>
                      <a:endParaRPr lang="ru-RU" sz="1100" baseline="0" dirty="0">
                        <a:solidFill>
                          <a:schemeClr val="tx1"/>
                        </a:solidFill>
                        <a:effectLst/>
                        <a:latin typeface="+mn-lt"/>
                        <a:ea typeface="Calibri"/>
                        <a:cs typeface="Times New Roman"/>
                      </a:endParaRPr>
                    </a:p>
                  </a:txBody>
                  <a:tcPr marL="63151" marR="63151" marT="0" marB="0"/>
                </a:tc>
                <a:tc>
                  <a:txBody>
                    <a:bodyPr/>
                    <a:lstStyle/>
                    <a:p>
                      <a:pPr algn="just">
                        <a:lnSpc>
                          <a:spcPct val="115000"/>
                        </a:lnSpc>
                        <a:spcAft>
                          <a:spcPts val="0"/>
                        </a:spcAft>
                      </a:pPr>
                      <a:r>
                        <a:rPr lang="ru-RU" sz="1100" b="1" dirty="0" smtClean="0">
                          <a:effectLst/>
                          <a:latin typeface="+mn-lt"/>
                          <a:ea typeface="Calibri"/>
                          <a:cs typeface="Times New Roman"/>
                        </a:rPr>
                        <a:t>сертификат о происхождении товара, выдаваемый уполномоченным органом (организацией) государств - членов Евразийского экономического союза</a:t>
                      </a:r>
                    </a:p>
                    <a:p>
                      <a:pPr algn="just">
                        <a:lnSpc>
                          <a:spcPct val="115000"/>
                        </a:lnSpc>
                        <a:spcAft>
                          <a:spcPts val="0"/>
                        </a:spcAft>
                      </a:pPr>
                      <a:endParaRPr lang="ru-RU" sz="1100" dirty="0" smtClean="0">
                        <a:effectLst/>
                        <a:latin typeface="+mn-lt"/>
                        <a:ea typeface="Calibri"/>
                        <a:cs typeface="Times New Roman"/>
                      </a:endParaRPr>
                    </a:p>
                    <a:p>
                      <a:pPr algn="just">
                        <a:lnSpc>
                          <a:spcPct val="115000"/>
                        </a:lnSpc>
                        <a:spcAft>
                          <a:spcPts val="0"/>
                        </a:spcAft>
                      </a:pPr>
                      <a:r>
                        <a:rPr lang="ru-RU" sz="1100" b="1" dirty="0" smtClean="0">
                          <a:effectLst/>
                          <a:latin typeface="+mn-lt"/>
                          <a:ea typeface="Calibri"/>
                          <a:cs typeface="Times New Roman"/>
                        </a:rPr>
                        <a:t>Для приложения №2: </a:t>
                      </a:r>
                      <a:r>
                        <a:rPr lang="ru-RU" sz="1100" b="1" u="sng" dirty="0" smtClean="0">
                          <a:effectLst/>
                          <a:latin typeface="+mn-lt"/>
                          <a:ea typeface="Calibri"/>
                          <a:cs typeface="Times New Roman"/>
                        </a:rPr>
                        <a:t>Подтверждением </a:t>
                      </a:r>
                      <a:r>
                        <a:rPr lang="ru-RU" sz="1100" b="1" u="sng" dirty="0" smtClean="0">
                          <a:effectLst/>
                          <a:latin typeface="+mn-lt"/>
                          <a:ea typeface="Calibri"/>
                          <a:cs typeface="Times New Roman"/>
                        </a:rPr>
                        <a:t>процентной доли стоимости использованных материалов (сырья) иностранного происхождения </a:t>
                      </a:r>
                      <a:r>
                        <a:rPr lang="ru-RU" sz="1100" dirty="0" smtClean="0">
                          <a:effectLst/>
                          <a:latin typeface="+mn-lt"/>
                          <a:ea typeface="Calibri"/>
                          <a:cs typeface="Times New Roman"/>
                        </a:rPr>
                        <a:t>в цене конечной продукции является выданный Торгово-промышленной палатой Российской Федерации </a:t>
                      </a:r>
                      <a:r>
                        <a:rPr lang="ru-RU" sz="1100" b="1" dirty="0" smtClean="0">
                          <a:effectLst/>
                          <a:latin typeface="+mn-lt"/>
                          <a:ea typeface="Calibri"/>
                          <a:cs typeface="Times New Roman"/>
                        </a:rPr>
                        <a:t>акт экспертизы, содержащий информацию о доле стоимости иностранных материалов (сырья), используемых для производства одной единицы медицинского изделия </a:t>
                      </a:r>
                      <a:endParaRPr lang="ru-RU" sz="1100" dirty="0">
                        <a:effectLst/>
                        <a:latin typeface="+mn-lt"/>
                        <a:ea typeface="Calibri"/>
                        <a:cs typeface="Times New Roman"/>
                      </a:endParaRPr>
                    </a:p>
                  </a:txBody>
                  <a:tcPr marL="63151" marR="63151" marT="0" marB="0"/>
                </a:tc>
              </a:tr>
              <a:tr h="262497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100" baseline="0" dirty="0" smtClean="0">
                          <a:solidFill>
                            <a:schemeClr val="tx1"/>
                          </a:solidFill>
                          <a:effectLst/>
                          <a:latin typeface="+mn-lt"/>
                        </a:rPr>
                        <a:t>Товар, происходящий из ЛНР, ДНР (включенный в Перечень №1, Перечень №2)</a:t>
                      </a:r>
                    </a:p>
                    <a:p>
                      <a:pPr>
                        <a:lnSpc>
                          <a:spcPct val="115000"/>
                        </a:lnSpc>
                        <a:spcAft>
                          <a:spcPts val="0"/>
                        </a:spcAft>
                      </a:pPr>
                      <a:endParaRPr lang="ru-RU" sz="1100" baseline="0" dirty="0">
                        <a:solidFill>
                          <a:schemeClr val="tx1"/>
                        </a:solidFill>
                        <a:effectLst/>
                        <a:latin typeface="+mn-lt"/>
                        <a:ea typeface="Calibri"/>
                        <a:cs typeface="Times New Roman"/>
                      </a:endParaRPr>
                    </a:p>
                  </a:txBody>
                  <a:tcPr marL="63151" marR="63151" marT="0" marB="0"/>
                </a:tc>
                <a:tc>
                  <a:txBody>
                    <a:bodyPr/>
                    <a:lstStyle/>
                    <a:p>
                      <a:pPr algn="just">
                        <a:lnSpc>
                          <a:spcPct val="115000"/>
                        </a:lnSpc>
                        <a:spcAft>
                          <a:spcPts val="0"/>
                        </a:spcAft>
                      </a:pPr>
                      <a:r>
                        <a:rPr lang="ru-RU" sz="1100" b="1" dirty="0" smtClean="0">
                          <a:effectLst/>
                          <a:latin typeface="+mn-lt"/>
                          <a:ea typeface="Calibri"/>
                          <a:cs typeface="Times New Roman"/>
                        </a:rPr>
                        <a:t>сертификат о происхождении товара, выдаваемый уполномоченными органами (организациями) Донецкой Народной Республики, Луганской Народной Республики</a:t>
                      </a:r>
                    </a:p>
                    <a:p>
                      <a:pPr algn="just">
                        <a:lnSpc>
                          <a:spcPct val="115000"/>
                        </a:lnSpc>
                        <a:spcAft>
                          <a:spcPts val="0"/>
                        </a:spcAft>
                      </a:pPr>
                      <a:endParaRPr lang="ru-RU" sz="1100" dirty="0" smtClean="0">
                        <a:effectLst/>
                        <a:latin typeface="+mn-lt"/>
                        <a:ea typeface="Calibri"/>
                        <a:cs typeface="Times New Roman"/>
                      </a:endParaRPr>
                    </a:p>
                    <a:p>
                      <a:pPr algn="just">
                        <a:lnSpc>
                          <a:spcPct val="115000"/>
                        </a:lnSpc>
                        <a:spcAft>
                          <a:spcPts val="0"/>
                        </a:spcAft>
                      </a:pPr>
                      <a:r>
                        <a:rPr lang="ru-RU" sz="1100" b="1" dirty="0" smtClean="0">
                          <a:effectLst/>
                          <a:latin typeface="+mn-lt"/>
                          <a:ea typeface="Calibri"/>
                          <a:cs typeface="Times New Roman"/>
                        </a:rPr>
                        <a:t>Для приложения №2: </a:t>
                      </a:r>
                      <a:r>
                        <a:rPr lang="ru-RU" sz="1100" b="1" u="sng" dirty="0" smtClean="0">
                          <a:effectLst/>
                          <a:latin typeface="+mn-lt"/>
                          <a:ea typeface="Calibri"/>
                          <a:cs typeface="Times New Roman"/>
                        </a:rPr>
                        <a:t>Подтверждением </a:t>
                      </a:r>
                      <a:r>
                        <a:rPr lang="ru-RU" sz="1100" b="1" u="sng" dirty="0" smtClean="0">
                          <a:effectLst/>
                          <a:latin typeface="+mn-lt"/>
                          <a:ea typeface="Calibri"/>
                          <a:cs typeface="Times New Roman"/>
                        </a:rPr>
                        <a:t>процентной доли стоимости использованных материалов (сырья) иностранного происхождения </a:t>
                      </a:r>
                      <a:r>
                        <a:rPr lang="ru-RU" sz="1100" dirty="0" smtClean="0">
                          <a:effectLst/>
                          <a:latin typeface="+mn-lt"/>
                          <a:ea typeface="Calibri"/>
                          <a:cs typeface="Times New Roman"/>
                        </a:rPr>
                        <a:t>в цене конечной продукции является </a:t>
                      </a:r>
                      <a:r>
                        <a:rPr lang="ru-RU" sz="1100" b="1" dirty="0" smtClean="0">
                          <a:effectLst/>
                          <a:latin typeface="+mn-lt"/>
                          <a:ea typeface="Calibri"/>
                          <a:cs typeface="Times New Roman"/>
                        </a:rPr>
                        <a:t>документ, выданный уполномоченным органом (организацией) государства - члена Евразийского экономического союза или уполномоченным органом (организацией) Донецкой Народной Республики, Луганской Народной </a:t>
                      </a:r>
                      <a:r>
                        <a:rPr lang="ru-RU" sz="1100" b="1" dirty="0" smtClean="0">
                          <a:effectLst/>
                          <a:latin typeface="+mn-lt"/>
                          <a:ea typeface="Calibri"/>
                          <a:cs typeface="Times New Roman"/>
                        </a:rPr>
                        <a:t>Республики</a:t>
                      </a:r>
                      <a:endParaRPr lang="ru-RU" sz="1100" b="1" dirty="0" smtClean="0">
                        <a:effectLst/>
                        <a:latin typeface="+mn-lt"/>
                        <a:ea typeface="Calibri"/>
                        <a:cs typeface="Times New Roman"/>
                      </a:endParaRPr>
                    </a:p>
                    <a:p>
                      <a:pPr algn="just">
                        <a:lnSpc>
                          <a:spcPct val="115000"/>
                        </a:lnSpc>
                        <a:spcAft>
                          <a:spcPts val="0"/>
                        </a:spcAft>
                      </a:pPr>
                      <a:endParaRPr lang="ru-RU" sz="1100" dirty="0">
                        <a:effectLst/>
                        <a:latin typeface="+mn-lt"/>
                        <a:ea typeface="Calibri"/>
                        <a:cs typeface="Times New Roman"/>
                      </a:endParaRPr>
                    </a:p>
                  </a:txBody>
                  <a:tcPr marL="63151" marR="63151" marT="0" marB="0"/>
                </a:tc>
              </a:tr>
            </a:tbl>
          </a:graphicData>
        </a:graphic>
      </p:graphicFrame>
    </p:spTree>
    <p:extLst>
      <p:ext uri="{BB962C8B-B14F-4D97-AF65-F5344CB8AC3E}">
        <p14:creationId xmlns:p14="http://schemas.microsoft.com/office/powerpoint/2010/main" val="13780762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endParaRPr lang="ru-RU" sz="28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957997216"/>
              </p:ext>
            </p:extLst>
          </p:nvPr>
        </p:nvGraphicFramePr>
        <p:xfrm>
          <a:off x="323528" y="260648"/>
          <a:ext cx="8640960" cy="5380800"/>
        </p:xfrm>
        <a:graphic>
          <a:graphicData uri="http://schemas.openxmlformats.org/drawingml/2006/table">
            <a:tbl>
              <a:tblPr firstRow="1" firstCol="1" bandRow="1">
                <a:tableStyleId>{5C22544A-7EE6-4342-B048-85BDC9FD1C3A}</a:tableStyleId>
              </a:tblPr>
              <a:tblGrid>
                <a:gridCol w="2160434"/>
                <a:gridCol w="6480526"/>
              </a:tblGrid>
              <a:tr h="0">
                <a:tc>
                  <a:txBody>
                    <a:bodyPr/>
                    <a:lstStyle/>
                    <a:p>
                      <a:pPr>
                        <a:lnSpc>
                          <a:spcPct val="115000"/>
                        </a:lnSpc>
                        <a:spcAft>
                          <a:spcPts val="0"/>
                        </a:spcAft>
                      </a:pPr>
                      <a:r>
                        <a:rPr lang="ru-RU" sz="1100" baseline="0" dirty="0" smtClean="0">
                          <a:solidFill>
                            <a:schemeClr val="tx1"/>
                          </a:solidFill>
                          <a:effectLst/>
                          <a:latin typeface="+mn-lt"/>
                          <a:ea typeface="Calibri"/>
                          <a:cs typeface="Times New Roman"/>
                        </a:rPr>
                        <a:t>Товар</a:t>
                      </a:r>
                    </a:p>
                    <a:p>
                      <a:pPr>
                        <a:lnSpc>
                          <a:spcPct val="115000"/>
                        </a:lnSpc>
                        <a:spcAft>
                          <a:spcPts val="0"/>
                        </a:spcAft>
                      </a:pPr>
                      <a:endParaRPr lang="ru-RU" sz="1100" baseline="0" dirty="0" smtClean="0">
                        <a:solidFill>
                          <a:schemeClr val="tx1"/>
                        </a:solidFill>
                        <a:effectLst/>
                        <a:latin typeface="+mn-lt"/>
                        <a:ea typeface="Calibri"/>
                        <a:cs typeface="Times New Roman"/>
                      </a:endParaRPr>
                    </a:p>
                    <a:p>
                      <a:pPr>
                        <a:lnSpc>
                          <a:spcPct val="115000"/>
                        </a:lnSpc>
                        <a:spcAft>
                          <a:spcPts val="0"/>
                        </a:spcAft>
                      </a:pPr>
                      <a:endParaRPr lang="ru-RU" sz="1100" baseline="0" dirty="0" smtClean="0">
                        <a:solidFill>
                          <a:schemeClr val="tx1"/>
                        </a:solidFill>
                        <a:effectLst/>
                        <a:latin typeface="+mn-lt"/>
                        <a:ea typeface="Calibri"/>
                        <a:cs typeface="Times New Roman"/>
                      </a:endParaRPr>
                    </a:p>
                  </a:txBody>
                  <a:tcPr marL="63151" marR="63151" marT="0" marB="0">
                    <a:lnR w="12700" cap="flat" cmpd="sng" algn="ctr">
                      <a:solidFill>
                        <a:schemeClr val="tx1"/>
                      </a:solidFill>
                      <a:prstDash val="solid"/>
                      <a:round/>
                      <a:headEnd type="none" w="med" len="med"/>
                      <a:tailEnd type="none" w="med" len="med"/>
                    </a:lnR>
                  </a:tcPr>
                </a:tc>
                <a:tc>
                  <a:txBody>
                    <a:bodyPr/>
                    <a:lstStyle/>
                    <a:p>
                      <a:pPr algn="just">
                        <a:lnSpc>
                          <a:spcPct val="115000"/>
                        </a:lnSpc>
                        <a:spcAft>
                          <a:spcPts val="0"/>
                        </a:spcAft>
                      </a:pPr>
                      <a:r>
                        <a:rPr lang="ru-RU" sz="1100" b="1" dirty="0" smtClean="0">
                          <a:effectLst/>
                          <a:latin typeface="+mn-lt"/>
                          <a:ea typeface="Calibri"/>
                          <a:cs typeface="Times New Roman"/>
                        </a:rPr>
                        <a:t>Соблюдение национального режима при исполнении контракта</a:t>
                      </a:r>
                    </a:p>
                  </a:txBody>
                  <a:tcPr marL="63151" marR="63151" marT="0" marB="0">
                    <a:lnL w="12700" cap="flat" cmpd="sng" algn="ctr">
                      <a:solidFill>
                        <a:schemeClr val="tx1"/>
                      </a:solidFill>
                      <a:prstDash val="solid"/>
                      <a:round/>
                      <a:headEnd type="none" w="med" len="med"/>
                      <a:tailEnd type="none" w="med" len="med"/>
                    </a:lnL>
                  </a:tcPr>
                </a:tc>
              </a:tr>
              <a:tr h="1676931">
                <a:tc>
                  <a:txBody>
                    <a:bodyPr/>
                    <a:lstStyle/>
                    <a:p>
                      <a:pPr>
                        <a:lnSpc>
                          <a:spcPct val="115000"/>
                        </a:lnSpc>
                        <a:spcAft>
                          <a:spcPts val="0"/>
                        </a:spcAft>
                      </a:pPr>
                      <a:r>
                        <a:rPr lang="ru-RU" sz="1100" baseline="0" dirty="0" smtClean="0">
                          <a:solidFill>
                            <a:schemeClr val="tx1"/>
                          </a:solidFill>
                          <a:effectLst/>
                          <a:latin typeface="+mn-lt"/>
                        </a:rPr>
                        <a:t>Перечень №1</a:t>
                      </a:r>
                      <a:endParaRPr lang="ru-RU" sz="1100" baseline="0" dirty="0">
                        <a:solidFill>
                          <a:schemeClr val="tx1"/>
                        </a:solidFill>
                        <a:effectLst/>
                        <a:latin typeface="+mn-lt"/>
                        <a:ea typeface="Calibri"/>
                        <a:cs typeface="Times New Roman"/>
                      </a:endParaRPr>
                    </a:p>
                  </a:txBody>
                  <a:tcPr marL="63151" marR="63151"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1" kern="1200" dirty="0" smtClean="0">
                          <a:solidFill>
                            <a:schemeClr val="dk1"/>
                          </a:solidFill>
                          <a:effectLst/>
                          <a:latin typeface="+mn-lt"/>
                          <a:ea typeface="+mn-ea"/>
                          <a:cs typeface="+mn-cs"/>
                        </a:rPr>
                        <a:t>При исполнении контракта, при заключении которого были отклонены в соответствии с установленными постановлением ограничениями заявки</a:t>
                      </a:r>
                      <a:r>
                        <a:rPr lang="ru-RU" sz="1100" kern="1200" dirty="0" smtClean="0">
                          <a:solidFill>
                            <a:schemeClr val="dk1"/>
                          </a:solidFill>
                          <a:effectLst/>
                          <a:latin typeface="+mn-lt"/>
                          <a:ea typeface="+mn-ea"/>
                          <a:cs typeface="+mn-cs"/>
                        </a:rPr>
                        <a:t>, которые содержат предложения о поставке отдельных видов медицинских изделий, включенных в </a:t>
                      </a:r>
                      <a:r>
                        <a:rPr lang="ru-RU" sz="1100" u="none" strike="noStrike" kern="1200" baseline="0" dirty="0" smtClean="0">
                          <a:solidFill>
                            <a:schemeClr val="tx1"/>
                          </a:solidFill>
                          <a:effectLst/>
                          <a:latin typeface="+mn-lt"/>
                          <a:ea typeface="+mn-ea"/>
                          <a:cs typeface="+mn-cs"/>
                          <a:hlinkClick r:id="rId2"/>
                        </a:rPr>
                        <a:t>перечень N 1</a:t>
                      </a:r>
                      <a:r>
                        <a:rPr lang="ru-RU" sz="1100" kern="1200" dirty="0" smtClean="0">
                          <a:solidFill>
                            <a:schemeClr val="dk1"/>
                          </a:solidFill>
                          <a:effectLst/>
                          <a:latin typeface="+mn-lt"/>
                          <a:ea typeface="+mn-ea"/>
                          <a:cs typeface="+mn-cs"/>
                        </a:rPr>
                        <a:t> и происходящих из иностранных государств (за исключением государств - членов Евразийского экономического союза и Донецкой Народной Республики, Луганской Народной Республики), </a:t>
                      </a:r>
                      <a:r>
                        <a:rPr lang="ru-RU" sz="1100" b="1" kern="1200" dirty="0" smtClean="0">
                          <a:solidFill>
                            <a:schemeClr val="dk1"/>
                          </a:solidFill>
                          <a:effectLst/>
                          <a:latin typeface="+mn-lt"/>
                          <a:ea typeface="+mn-ea"/>
                          <a:cs typeface="+mn-cs"/>
                        </a:rPr>
                        <a:t>замена медицинского изделия на медицинское изделие, страной происхождения которого не является государство - член Евразийского экономического союза или Донецкая Народная Республика, Луганская Народная Республика, и замена производителя медицинского изделия не допускаются.</a:t>
                      </a:r>
                      <a:endParaRPr lang="ru-RU" sz="1100" kern="1200" dirty="0" smtClean="0">
                        <a:solidFill>
                          <a:schemeClr val="dk1"/>
                        </a:solidFill>
                        <a:effectLst/>
                        <a:latin typeface="+mn-lt"/>
                        <a:ea typeface="+mn-ea"/>
                        <a:cs typeface="+mn-cs"/>
                      </a:endParaRPr>
                    </a:p>
                    <a:p>
                      <a:pPr algn="just">
                        <a:lnSpc>
                          <a:spcPct val="115000"/>
                        </a:lnSpc>
                        <a:spcAft>
                          <a:spcPts val="0"/>
                        </a:spcAft>
                      </a:pPr>
                      <a:endParaRPr lang="ru-RU" sz="1100" dirty="0">
                        <a:effectLst/>
                        <a:latin typeface="+mn-lt"/>
                        <a:ea typeface="Calibri"/>
                        <a:cs typeface="Times New Roman"/>
                      </a:endParaRPr>
                    </a:p>
                  </a:txBody>
                  <a:tcPr marL="63151" marR="63151" marT="0" marB="0"/>
                </a:tc>
              </a:tr>
              <a:tr h="2283307">
                <a:tc>
                  <a:txBody>
                    <a:bodyPr/>
                    <a:lstStyle/>
                    <a:p>
                      <a:pPr>
                        <a:lnSpc>
                          <a:spcPct val="115000"/>
                        </a:lnSpc>
                        <a:spcAft>
                          <a:spcPts val="0"/>
                        </a:spcAft>
                      </a:pPr>
                      <a:r>
                        <a:rPr lang="ru-RU" sz="1100" baseline="0" dirty="0" smtClean="0">
                          <a:solidFill>
                            <a:schemeClr val="tx1"/>
                          </a:solidFill>
                          <a:effectLst/>
                          <a:latin typeface="+mn-lt"/>
                          <a:ea typeface="Calibri"/>
                          <a:cs typeface="Times New Roman"/>
                        </a:rPr>
                        <a:t>Перечень №2</a:t>
                      </a:r>
                      <a:endParaRPr lang="ru-RU" sz="1100" baseline="0" dirty="0">
                        <a:solidFill>
                          <a:schemeClr val="tx1"/>
                        </a:solidFill>
                        <a:effectLst/>
                        <a:latin typeface="+mn-lt"/>
                        <a:ea typeface="Calibri"/>
                        <a:cs typeface="Times New Roman"/>
                      </a:endParaRPr>
                    </a:p>
                  </a:txBody>
                  <a:tcPr marL="63151" marR="63151"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b="1" kern="1200" dirty="0" smtClean="0">
                          <a:solidFill>
                            <a:schemeClr val="dk1"/>
                          </a:solidFill>
                          <a:effectLst/>
                          <a:latin typeface="+mn-lt"/>
                          <a:ea typeface="+mn-ea"/>
                          <a:cs typeface="+mn-cs"/>
                        </a:rPr>
                        <a:t>При исполнении контракта, при заключении которого были отклонены в соответствии с установленными постановлением ограничениями заявки</a:t>
                      </a:r>
                      <a:r>
                        <a:rPr lang="ru-RU" sz="1100" kern="1200" dirty="0" smtClean="0">
                          <a:solidFill>
                            <a:schemeClr val="dk1"/>
                          </a:solidFill>
                          <a:effectLst/>
                          <a:latin typeface="+mn-lt"/>
                          <a:ea typeface="+mn-ea"/>
                          <a:cs typeface="+mn-cs"/>
                        </a:rPr>
                        <a:t>, содержащие предложения о поставке медицинских изделий одноразового применения (использования) из поливинилхлоридных пластиков и иных пластиков, полимеров и материалов, включенных в </a:t>
                      </a:r>
                      <a:r>
                        <a:rPr lang="ru-RU" sz="1100" u="none" strike="noStrike" kern="1200" dirty="0" smtClean="0">
                          <a:solidFill>
                            <a:schemeClr val="dk1"/>
                          </a:solidFill>
                          <a:effectLst/>
                          <a:latin typeface="+mn-lt"/>
                          <a:ea typeface="+mn-ea"/>
                          <a:cs typeface="+mn-cs"/>
                          <a:hlinkClick r:id="rId3"/>
                        </a:rPr>
                        <a:t>перечень N 2</a:t>
                      </a:r>
                      <a:r>
                        <a:rPr lang="ru-RU" sz="1100" kern="1200" dirty="0" smtClean="0">
                          <a:solidFill>
                            <a:schemeClr val="dk1"/>
                          </a:solidFill>
                          <a:effectLst/>
                          <a:latin typeface="+mn-lt"/>
                          <a:ea typeface="+mn-ea"/>
                          <a:cs typeface="+mn-cs"/>
                        </a:rPr>
                        <a:t> и происходящих из иностранных государств (за исключением государств - членов Евразийского экономического союза и Донецкой Народной Республики, Луганской Народной Республики), </a:t>
                      </a:r>
                      <a:r>
                        <a:rPr lang="ru-RU" sz="1100" b="1" kern="1200" dirty="0" smtClean="0">
                          <a:solidFill>
                            <a:schemeClr val="dk1"/>
                          </a:solidFill>
                          <a:effectLst/>
                          <a:latin typeface="+mn-lt"/>
                          <a:ea typeface="+mn-ea"/>
                          <a:cs typeface="+mn-cs"/>
                        </a:rPr>
                        <a:t>замена медицинского изделия на медицинское изделие, страной происхождения которого не является государство - член Евразийского экономического союза или Донецкая Народная Республика, Луганская Народная Республика или </a:t>
                      </a:r>
                      <a:r>
                        <a:rPr lang="ru-RU" sz="1100" b="1" u="sng" kern="1200" dirty="0" smtClean="0">
                          <a:solidFill>
                            <a:schemeClr val="dk1"/>
                          </a:solidFill>
                          <a:effectLst/>
                          <a:latin typeface="+mn-lt"/>
                          <a:ea typeface="+mn-ea"/>
                          <a:cs typeface="+mn-cs"/>
                        </a:rPr>
                        <a:t>процентная доля стоимости использованных материалов (сырья) иностранного происхождения в цене конечной продукции которого больше указанной в </a:t>
                      </a:r>
                      <a:r>
                        <a:rPr lang="ru-RU" sz="1100" b="1" u="sng" strike="noStrike" kern="1200" dirty="0" smtClean="0">
                          <a:solidFill>
                            <a:schemeClr val="dk1"/>
                          </a:solidFill>
                          <a:effectLst/>
                          <a:latin typeface="+mn-lt"/>
                          <a:ea typeface="+mn-ea"/>
                          <a:cs typeface="+mn-cs"/>
                          <a:hlinkClick r:id="rId4"/>
                        </a:rPr>
                        <a:t>показателе</a:t>
                      </a:r>
                      <a:r>
                        <a:rPr lang="ru-RU" sz="1100" b="1" u="sng" kern="1200" dirty="0" smtClean="0">
                          <a:solidFill>
                            <a:schemeClr val="dk1"/>
                          </a:solidFill>
                          <a:effectLst/>
                          <a:latin typeface="+mn-lt"/>
                          <a:ea typeface="+mn-ea"/>
                          <a:cs typeface="+mn-cs"/>
                        </a:rPr>
                        <a:t> локализации собственного производства медицинских изделий на соответствующий год</a:t>
                      </a:r>
                      <a:r>
                        <a:rPr lang="ru-RU" sz="1100" b="1" kern="1200" dirty="0" smtClean="0">
                          <a:solidFill>
                            <a:schemeClr val="dk1"/>
                          </a:solidFill>
                          <a:effectLst/>
                          <a:latin typeface="+mn-lt"/>
                          <a:ea typeface="+mn-ea"/>
                          <a:cs typeface="+mn-cs"/>
                        </a:rPr>
                        <a:t>, и замена производителя медицинского изделия не допускаются.</a:t>
                      </a:r>
                    </a:p>
                    <a:p>
                      <a:pPr algn="just">
                        <a:lnSpc>
                          <a:spcPct val="115000"/>
                        </a:lnSpc>
                        <a:spcAft>
                          <a:spcPts val="0"/>
                        </a:spcAft>
                      </a:pPr>
                      <a:endParaRPr lang="ru-RU" sz="1100" dirty="0">
                        <a:effectLst/>
                        <a:latin typeface="+mn-lt"/>
                        <a:ea typeface="Calibri"/>
                        <a:cs typeface="Times New Roman"/>
                      </a:endParaRPr>
                    </a:p>
                  </a:txBody>
                  <a:tcPr marL="63151" marR="63151" marT="0" marB="0"/>
                </a:tc>
              </a:tr>
            </a:tbl>
          </a:graphicData>
        </a:graphic>
      </p:graphicFrame>
    </p:spTree>
    <p:extLst>
      <p:ext uri="{BB962C8B-B14F-4D97-AF65-F5344CB8AC3E}">
        <p14:creationId xmlns:p14="http://schemas.microsoft.com/office/powerpoint/2010/main" val="14511105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860388"/>
          </a:xfrm>
        </p:spPr>
        <p:txBody>
          <a:bodyPr>
            <a:noAutofit/>
          </a:bodyPr>
          <a:lstStyle/>
          <a:p>
            <a:r>
              <a:rPr lang="ru-RU" sz="2800" b="1" dirty="0" smtClean="0"/>
              <a:t/>
            </a:r>
            <a:br>
              <a:rPr lang="ru-RU" sz="2800" b="1" dirty="0" smtClean="0"/>
            </a:br>
            <a:r>
              <a:rPr lang="ru-RU" sz="2800" b="1" dirty="0" smtClean="0"/>
              <a:t>РАЗЪЯСНЕНИЯ ПО ВОПРОСУ ПРИМЕНЕНИЯ ПП 102</a:t>
            </a:r>
            <a:endParaRPr lang="ru-RU" sz="2800" b="1" dirty="0"/>
          </a:p>
        </p:txBody>
      </p:sp>
      <p:sp>
        <p:nvSpPr>
          <p:cNvPr id="3" name="Объект 2"/>
          <p:cNvSpPr>
            <a:spLocks noGrp="1"/>
          </p:cNvSpPr>
          <p:nvPr>
            <p:ph idx="1"/>
          </p:nvPr>
        </p:nvSpPr>
        <p:spPr>
          <a:xfrm>
            <a:off x="457200" y="1556792"/>
            <a:ext cx="8435280" cy="5112568"/>
          </a:xfrm>
        </p:spPr>
        <p:txBody>
          <a:bodyPr>
            <a:noAutofit/>
          </a:bodyPr>
          <a:lstStyle/>
          <a:p>
            <a:r>
              <a:rPr lang="ru-RU" sz="1200" b="1" dirty="0">
                <a:solidFill>
                  <a:schemeClr val="tx1"/>
                </a:solidFill>
              </a:rPr>
              <a:t>Письмо Минфина России от 26.08.2021 N </a:t>
            </a:r>
            <a:r>
              <a:rPr lang="ru-RU" sz="1200" b="1" dirty="0" smtClean="0">
                <a:solidFill>
                  <a:schemeClr val="tx1"/>
                </a:solidFill>
              </a:rPr>
              <a:t>24-06-06/68799 (пересечение кодов ПП 102 и ПП 616)</a:t>
            </a:r>
            <a:endParaRPr lang="ru-RU" sz="1200" b="1" dirty="0">
              <a:solidFill>
                <a:schemeClr val="tx1"/>
              </a:solidFill>
            </a:endParaRPr>
          </a:p>
          <a:p>
            <a:endParaRPr lang="ru-RU" sz="1200" dirty="0">
              <a:solidFill>
                <a:schemeClr val="tx1"/>
              </a:solidFill>
            </a:endParaRPr>
          </a:p>
          <a:p>
            <a:endParaRPr lang="ru-RU" sz="1200" dirty="0"/>
          </a:p>
          <a:p>
            <a:pPr marL="114300" indent="0">
              <a:buNone/>
            </a:pPr>
            <a:r>
              <a:rPr lang="ru-RU" sz="1400" dirty="0">
                <a:solidFill>
                  <a:schemeClr val="tx1"/>
                </a:solidFill>
              </a:rPr>
              <a:t>Как следует из обращения, при применении Постановления N 102 и Постановления N 616 возникает правовая неопределенность ввиду одновременного наличия кодов Общероссийского классификатора продукции по видам экономической деятельности (ОКПД 2) </a:t>
            </a:r>
            <a:r>
              <a:rPr lang="ru-RU" sz="1400" b="1" dirty="0">
                <a:solidFill>
                  <a:schemeClr val="tx1"/>
                </a:solidFill>
              </a:rPr>
              <a:t>как в перечне, предусмотренном Постановлением N 102, так и в перечне, предусмотренном Постановлением N 616.</a:t>
            </a:r>
          </a:p>
          <a:p>
            <a:pPr marL="114300" indent="0">
              <a:buNone/>
            </a:pPr>
            <a:endParaRPr lang="ru-RU" sz="1400" dirty="0" smtClean="0">
              <a:solidFill>
                <a:schemeClr val="tx1"/>
              </a:solidFill>
            </a:endParaRPr>
          </a:p>
          <a:p>
            <a:pPr marL="114300" indent="0">
              <a:buNone/>
            </a:pPr>
            <a:r>
              <a:rPr lang="ru-RU" sz="1400" dirty="0" smtClean="0">
                <a:solidFill>
                  <a:schemeClr val="tx1"/>
                </a:solidFill>
              </a:rPr>
              <a:t>В </a:t>
            </a:r>
            <a:r>
              <a:rPr lang="ru-RU" sz="1400" dirty="0">
                <a:solidFill>
                  <a:schemeClr val="tx1"/>
                </a:solidFill>
              </a:rPr>
              <a:t>этой связи отмечаем, что в соответствии с примечанием к перечню отдельных видов медицинских изделий, происходящих из иностранных государств, в отношении которых устанавливаются ограничения допуска для целей осуществления закупок для обеспечения государственных и муниципальных нужд, утвержденному Постановлением N 102 (далее - Перечень), </a:t>
            </a:r>
            <a:r>
              <a:rPr lang="ru-RU" sz="1400" b="1" dirty="0">
                <a:solidFill>
                  <a:schemeClr val="tx1"/>
                </a:solidFill>
              </a:rPr>
              <a:t>при применении Перечня следует руководствоваться как кодом ОКПД 2, так и наименованием вида медицинского изделия.</a:t>
            </a:r>
          </a:p>
          <a:p>
            <a:pPr marL="114300" indent="0">
              <a:buNone/>
            </a:pPr>
            <a:endParaRPr lang="ru-RU" sz="1400" b="1" dirty="0" smtClean="0">
              <a:solidFill>
                <a:schemeClr val="tx1"/>
              </a:solidFill>
            </a:endParaRPr>
          </a:p>
          <a:p>
            <a:pPr marL="114300" indent="0">
              <a:buNone/>
            </a:pPr>
            <a:r>
              <a:rPr lang="ru-RU" sz="1400" b="1" dirty="0" smtClean="0">
                <a:solidFill>
                  <a:schemeClr val="tx1"/>
                </a:solidFill>
              </a:rPr>
              <a:t>Таким </a:t>
            </a:r>
            <a:r>
              <a:rPr lang="ru-RU" sz="1400" b="1" dirty="0">
                <a:solidFill>
                  <a:schemeClr val="tx1"/>
                </a:solidFill>
              </a:rPr>
              <a:t>образом, Постановление N 102 применяется при наличии совпадения кода ОКПД 2 и наименования вида закупаемого медицинского изделия с указанными в Перечне. При этом при несовпадении кода ОКПД 2 и наименования вида закупаемого медицинского изделия с указанными в Перечне применяется Постановление N 616.</a:t>
            </a:r>
          </a:p>
          <a:p>
            <a:endParaRPr lang="ru-RU" sz="1400" dirty="0">
              <a:solidFill>
                <a:schemeClr val="tx1"/>
              </a:solidFill>
            </a:endParaRPr>
          </a:p>
          <a:p>
            <a:pPr marL="114300" indent="0">
              <a:buNone/>
            </a:pPr>
            <a:endParaRPr lang="ru-RU" sz="1400" dirty="0">
              <a:solidFill>
                <a:schemeClr val="tx1"/>
              </a:solidFill>
            </a:endParaRPr>
          </a:p>
        </p:txBody>
      </p:sp>
    </p:spTree>
    <p:extLst>
      <p:ext uri="{BB962C8B-B14F-4D97-AF65-F5344CB8AC3E}">
        <p14:creationId xmlns:p14="http://schemas.microsoft.com/office/powerpoint/2010/main" val="15584170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860388"/>
          </a:xfrm>
        </p:spPr>
        <p:txBody>
          <a:bodyPr>
            <a:noAutofit/>
          </a:bodyPr>
          <a:lstStyle/>
          <a:p>
            <a:r>
              <a:rPr lang="ru-RU" sz="2800" b="1" dirty="0" smtClean="0"/>
              <a:t/>
            </a:r>
            <a:br>
              <a:rPr lang="ru-RU" sz="2800" b="1" dirty="0" smtClean="0"/>
            </a:br>
            <a:r>
              <a:rPr lang="ru-RU" sz="2800" b="1" dirty="0" smtClean="0"/>
              <a:t>РАЗЪЯСНЕНИЯ ПО ВОПРОСУ ПРИМЕНЕНИЯ ПП 102</a:t>
            </a:r>
            <a:endParaRPr lang="ru-RU" sz="2800" b="1" dirty="0"/>
          </a:p>
        </p:txBody>
      </p:sp>
      <p:sp>
        <p:nvSpPr>
          <p:cNvPr id="3" name="Объект 2"/>
          <p:cNvSpPr>
            <a:spLocks noGrp="1"/>
          </p:cNvSpPr>
          <p:nvPr>
            <p:ph idx="1"/>
          </p:nvPr>
        </p:nvSpPr>
        <p:spPr>
          <a:xfrm>
            <a:off x="457200" y="1556792"/>
            <a:ext cx="8435280" cy="5112568"/>
          </a:xfrm>
        </p:spPr>
        <p:txBody>
          <a:bodyPr>
            <a:noAutofit/>
          </a:bodyPr>
          <a:lstStyle/>
          <a:p>
            <a:pPr marL="114300" indent="0">
              <a:buNone/>
            </a:pPr>
            <a:r>
              <a:rPr lang="ru-RU" sz="1200" b="1" dirty="0">
                <a:solidFill>
                  <a:schemeClr val="tx1"/>
                </a:solidFill>
              </a:rPr>
              <a:t>Письмо Минэкономразвития России от 10.04.2017 N Д28и-1614</a:t>
            </a:r>
          </a:p>
          <a:p>
            <a:endParaRPr lang="ru-RU" sz="1200" dirty="0">
              <a:solidFill>
                <a:schemeClr val="tx1"/>
              </a:solidFill>
            </a:endParaRPr>
          </a:p>
          <a:p>
            <a:pPr marL="114300" indent="0">
              <a:buNone/>
            </a:pPr>
            <a:r>
              <a:rPr lang="ru-RU" sz="1400" dirty="0" smtClean="0">
                <a:solidFill>
                  <a:schemeClr val="tx1"/>
                </a:solidFill>
              </a:rPr>
              <a:t>Согласно </a:t>
            </a:r>
            <a:r>
              <a:rPr lang="ru-RU" sz="1400" dirty="0">
                <a:solidFill>
                  <a:schemeClr val="tx1"/>
                </a:solidFill>
              </a:rPr>
              <a:t>пункту 2 постановления N 102 для целей осуществления закупок отдельных видов медицинских изделий заказчик отклоняет все заявки (окончательные предложения), содержащие предложения о поставке отдельных видов медицинских изделий, включенных в перечень и происходящих из иностранных государств (за исключением государств - членов Евразийского экономического союза), при условии, что на участие в определении поставщика подано не менее 2 удовлетворяющих требованиям извещения об осуществлении закупки и (или) документации о закупке заявок (окончательных предложений), которые одновременно:</a:t>
            </a:r>
          </a:p>
          <a:p>
            <a:pPr marL="114300" indent="0">
              <a:buNone/>
            </a:pPr>
            <a:r>
              <a:rPr lang="ru-RU" sz="1400" dirty="0">
                <a:solidFill>
                  <a:schemeClr val="tx1"/>
                </a:solidFill>
              </a:rPr>
              <a:t>содержат предложения о поставке отдельных видов медицинских изделий, страной происхождения которых являются только государства - члены Евразийского экономического союза;</a:t>
            </a:r>
          </a:p>
          <a:p>
            <a:pPr marL="114300" indent="0">
              <a:buNone/>
            </a:pPr>
            <a:r>
              <a:rPr lang="ru-RU" sz="1400" dirty="0">
                <a:solidFill>
                  <a:schemeClr val="tx1"/>
                </a:solidFill>
              </a:rPr>
              <a:t>не содержат предложений о поставке одного и того же вида медицинского изделия одного производителя либо производителей, входящих в одну группу лиц, соответствующую признакам, предусмотренным статьей 9 Федерального закона "О защите конкуренции", при сопоставлении этих заявок (окончательных предложений).</a:t>
            </a:r>
          </a:p>
          <a:p>
            <a:pPr marL="114300" indent="0">
              <a:buNone/>
            </a:pPr>
            <a:r>
              <a:rPr lang="ru-RU" sz="1400" dirty="0">
                <a:solidFill>
                  <a:schemeClr val="tx1"/>
                </a:solidFill>
              </a:rPr>
              <a:t>Таким образом, </a:t>
            </a:r>
            <a:r>
              <a:rPr lang="ru-RU" sz="1400" b="1" dirty="0">
                <a:solidFill>
                  <a:schemeClr val="tx1"/>
                </a:solidFill>
              </a:rPr>
              <a:t>если заявка (окончательное предложение) участника закупки содержит несколько медицинских изделий </a:t>
            </a:r>
            <a:r>
              <a:rPr lang="ru-RU" sz="1400" b="1" u="sng" dirty="0">
                <a:solidFill>
                  <a:schemeClr val="tx1"/>
                </a:solidFill>
              </a:rPr>
              <a:t>и хотя бы одно из этих медицинских изделий является изделием, происходящим из иностранного государства </a:t>
            </a:r>
            <a:r>
              <a:rPr lang="ru-RU" sz="1400" b="1" dirty="0">
                <a:solidFill>
                  <a:schemeClr val="tx1"/>
                </a:solidFill>
              </a:rPr>
              <a:t>(за исключением государств - членов Евразийского экономического союза), </a:t>
            </a:r>
            <a:r>
              <a:rPr lang="ru-RU" sz="1400" b="1" u="sng" dirty="0">
                <a:solidFill>
                  <a:schemeClr val="tx1"/>
                </a:solidFill>
              </a:rPr>
              <a:t>такая заявка признается содержащей предложение о поставке медицинских изделий иностранного происхождения.</a:t>
            </a:r>
          </a:p>
          <a:p>
            <a:endParaRPr lang="ru-RU" sz="1400" dirty="0">
              <a:solidFill>
                <a:schemeClr val="tx1"/>
              </a:solidFill>
            </a:endParaRPr>
          </a:p>
          <a:p>
            <a:pPr marL="114300" indent="0">
              <a:buNone/>
            </a:pPr>
            <a:endParaRPr lang="ru-RU" sz="1400" dirty="0">
              <a:solidFill>
                <a:schemeClr val="tx1"/>
              </a:solidFill>
            </a:endParaRPr>
          </a:p>
        </p:txBody>
      </p:sp>
    </p:spTree>
    <p:extLst>
      <p:ext uri="{BB962C8B-B14F-4D97-AF65-F5344CB8AC3E}">
        <p14:creationId xmlns:p14="http://schemas.microsoft.com/office/powerpoint/2010/main" val="11085603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860388"/>
          </a:xfrm>
        </p:spPr>
        <p:txBody>
          <a:bodyPr>
            <a:noAutofit/>
          </a:bodyPr>
          <a:lstStyle/>
          <a:p>
            <a:r>
              <a:rPr lang="ru-RU" sz="2800" b="1" dirty="0" smtClean="0"/>
              <a:t/>
            </a:r>
            <a:br>
              <a:rPr lang="ru-RU" sz="2800" b="1" dirty="0" smtClean="0"/>
            </a:br>
            <a:r>
              <a:rPr lang="ru-RU" sz="2800" b="1" dirty="0" smtClean="0"/>
              <a:t>РАЗЪЯСНЕНИЯ ПО ВОПРОСУ ПРИМЕНЕНИЯ ПП 102</a:t>
            </a:r>
            <a:endParaRPr lang="ru-RU" sz="2800" b="1" dirty="0"/>
          </a:p>
        </p:txBody>
      </p:sp>
      <p:sp>
        <p:nvSpPr>
          <p:cNvPr id="3" name="Объект 2"/>
          <p:cNvSpPr>
            <a:spLocks noGrp="1"/>
          </p:cNvSpPr>
          <p:nvPr>
            <p:ph idx="1"/>
          </p:nvPr>
        </p:nvSpPr>
        <p:spPr>
          <a:xfrm>
            <a:off x="457200" y="1556792"/>
            <a:ext cx="8435280" cy="5112568"/>
          </a:xfrm>
        </p:spPr>
        <p:txBody>
          <a:bodyPr>
            <a:noAutofit/>
          </a:bodyPr>
          <a:lstStyle/>
          <a:p>
            <a:pPr marL="114300" indent="0">
              <a:buNone/>
            </a:pPr>
            <a:r>
              <a:rPr lang="ru-RU" sz="1200" b="1" dirty="0">
                <a:solidFill>
                  <a:schemeClr val="tx1"/>
                </a:solidFill>
              </a:rPr>
              <a:t>Письмо </a:t>
            </a:r>
            <a:r>
              <a:rPr lang="ru-RU" sz="1200" b="1" dirty="0" err="1">
                <a:solidFill>
                  <a:schemeClr val="tx1"/>
                </a:solidFill>
              </a:rPr>
              <a:t>Письмо</a:t>
            </a:r>
            <a:r>
              <a:rPr lang="ru-RU" sz="1200" b="1" dirty="0">
                <a:solidFill>
                  <a:schemeClr val="tx1"/>
                </a:solidFill>
              </a:rPr>
              <a:t> Минэкономразвития России от 07.12.2016 N ОГ-Д28-13887</a:t>
            </a:r>
          </a:p>
          <a:p>
            <a:endParaRPr lang="ru-RU" sz="1200" dirty="0">
              <a:solidFill>
                <a:schemeClr val="tx1"/>
              </a:solidFill>
            </a:endParaRPr>
          </a:p>
          <a:p>
            <a:pPr marL="114300" indent="0">
              <a:buNone/>
            </a:pPr>
            <a:r>
              <a:rPr lang="ru-RU" sz="1400" dirty="0" smtClean="0">
                <a:solidFill>
                  <a:schemeClr val="tx1"/>
                </a:solidFill>
              </a:rPr>
              <a:t>Согласно </a:t>
            </a:r>
            <a:r>
              <a:rPr lang="ru-RU" sz="1400" dirty="0">
                <a:solidFill>
                  <a:schemeClr val="tx1"/>
                </a:solidFill>
              </a:rPr>
              <a:t>пункту 2 постановления N 102 для целей осуществления закупок отдельных видов медицинских изделий, включенных в перечень, заказчик отклоняет все заявки (окончательные предложения), содержащие предложения о поставке отдельных видов медицинских изделий, включенных в перечень и происходящих из иностранных государств (за исключением государств - членов Евразийского экономического союза), при условии, что на участие в определении поставщика подано не менее 2 удовлетворяющих требованиям извещения об осуществлении закупки и (или) документации о закупке заявок (окончательных предложений), которые одновременно:</a:t>
            </a:r>
          </a:p>
          <a:p>
            <a:pPr marL="114300" indent="0">
              <a:buNone/>
            </a:pPr>
            <a:r>
              <a:rPr lang="ru-RU" sz="1400" dirty="0">
                <a:solidFill>
                  <a:schemeClr val="tx1"/>
                </a:solidFill>
              </a:rPr>
              <a:t>содержат предложения о поставке отдельных видов медицинских изделий, включенных в перечень, страной происхождения которых являются только государства - члены Евразийского экономического союза;</a:t>
            </a:r>
          </a:p>
          <a:p>
            <a:pPr marL="114300" indent="0">
              <a:buNone/>
            </a:pPr>
            <a:r>
              <a:rPr lang="ru-RU" sz="1400" dirty="0">
                <a:solidFill>
                  <a:schemeClr val="tx1"/>
                </a:solidFill>
              </a:rPr>
              <a:t>не содержат предложений о поставке одного и того же вида медицинского изделия одного производителя либо производителей, входящих в одну группу лиц, соответствующую признакам, предусмотренным статьей 9 Федерального закона "О защите конкуренции", при сопоставлении этих заявок (окончательных предложений).</a:t>
            </a:r>
          </a:p>
          <a:p>
            <a:pPr marL="114300" indent="0">
              <a:buNone/>
            </a:pPr>
            <a:r>
              <a:rPr lang="ru-RU" sz="1400" dirty="0">
                <a:solidFill>
                  <a:schemeClr val="tx1"/>
                </a:solidFill>
              </a:rPr>
              <a:t>Учитывая, что </a:t>
            </a:r>
            <a:r>
              <a:rPr lang="ru-RU" sz="1400" b="1" dirty="0">
                <a:solidFill>
                  <a:schemeClr val="tx1"/>
                </a:solidFill>
              </a:rPr>
              <a:t>положения постановления N 102 применяются </a:t>
            </a:r>
            <a:r>
              <a:rPr lang="ru-RU" sz="1400" b="1" u="sng" dirty="0">
                <a:solidFill>
                  <a:schemeClr val="tx1"/>
                </a:solidFill>
              </a:rPr>
              <a:t>при наличии не менее 2 заявок</a:t>
            </a:r>
            <a:r>
              <a:rPr lang="ru-RU" sz="1400" b="1" dirty="0">
                <a:solidFill>
                  <a:schemeClr val="tx1"/>
                </a:solidFill>
              </a:rPr>
              <a:t> участников закупки, указанное постановление </a:t>
            </a:r>
            <a:r>
              <a:rPr lang="ru-RU" sz="1400" b="1" u="sng" dirty="0">
                <a:solidFill>
                  <a:schemeClr val="tx1"/>
                </a:solidFill>
              </a:rPr>
              <a:t>не применяется при осуществлении закупки у единственного поставщика.</a:t>
            </a:r>
          </a:p>
          <a:p>
            <a:pPr marL="114300" indent="0">
              <a:buNone/>
            </a:pPr>
            <a:endParaRPr lang="ru-RU" sz="1400" dirty="0">
              <a:solidFill>
                <a:schemeClr val="tx1"/>
              </a:solidFill>
            </a:endParaRPr>
          </a:p>
        </p:txBody>
      </p:sp>
    </p:spTree>
    <p:extLst>
      <p:ext uri="{BB962C8B-B14F-4D97-AF65-F5344CB8AC3E}">
        <p14:creationId xmlns:p14="http://schemas.microsoft.com/office/powerpoint/2010/main" val="4592467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860388"/>
          </a:xfrm>
        </p:spPr>
        <p:txBody>
          <a:bodyPr>
            <a:noAutofit/>
          </a:bodyPr>
          <a:lstStyle/>
          <a:p>
            <a:r>
              <a:rPr lang="ru-RU" sz="2800" b="1" dirty="0" smtClean="0"/>
              <a:t/>
            </a:r>
            <a:br>
              <a:rPr lang="ru-RU" sz="2800" b="1" dirty="0" smtClean="0"/>
            </a:br>
            <a:r>
              <a:rPr lang="ru-RU" sz="2800" b="1" dirty="0" smtClean="0"/>
              <a:t>СУДЕБНАЯ ПРАКТИКА ПО ВОПРОСУ ПРИМЕНЕНИЯ ПП 102</a:t>
            </a:r>
            <a:endParaRPr lang="ru-RU" sz="2800" b="1" dirty="0"/>
          </a:p>
        </p:txBody>
      </p:sp>
      <p:sp>
        <p:nvSpPr>
          <p:cNvPr id="3" name="Объект 2"/>
          <p:cNvSpPr>
            <a:spLocks noGrp="1"/>
          </p:cNvSpPr>
          <p:nvPr>
            <p:ph idx="1"/>
          </p:nvPr>
        </p:nvSpPr>
        <p:spPr>
          <a:xfrm>
            <a:off x="457200" y="1556792"/>
            <a:ext cx="8435280" cy="5112568"/>
          </a:xfrm>
        </p:spPr>
        <p:txBody>
          <a:bodyPr>
            <a:noAutofit/>
          </a:bodyPr>
          <a:lstStyle/>
          <a:p>
            <a:pPr marL="114300" indent="0">
              <a:buNone/>
            </a:pPr>
            <a:r>
              <a:rPr lang="ru-RU" sz="1000" b="1" dirty="0">
                <a:solidFill>
                  <a:schemeClr val="tx1"/>
                </a:solidFill>
              </a:rPr>
              <a:t>Определение ВС РФ от 13.03.2019 № </a:t>
            </a:r>
            <a:r>
              <a:rPr lang="ru-RU" sz="1000" b="1" dirty="0" smtClean="0">
                <a:solidFill>
                  <a:schemeClr val="tx1"/>
                </a:solidFill>
              </a:rPr>
              <a:t>309-КГ18-16754 (Неправомерно не установлены требования по ПП 102)</a:t>
            </a:r>
          </a:p>
          <a:p>
            <a:pPr marL="114300" indent="0">
              <a:buNone/>
            </a:pPr>
            <a:endParaRPr lang="ru-RU" sz="1000" dirty="0">
              <a:solidFill>
                <a:schemeClr val="tx1"/>
              </a:solidFill>
            </a:endParaRPr>
          </a:p>
          <a:p>
            <a:pPr marL="114300" indent="0">
              <a:buNone/>
            </a:pPr>
            <a:r>
              <a:rPr lang="ru-RU" sz="1000" dirty="0">
                <a:solidFill>
                  <a:schemeClr val="tx1"/>
                </a:solidFill>
              </a:rPr>
              <a:t>При исследовании представленных в материалы дела доказательств, суды установили, что </a:t>
            </a:r>
            <a:r>
              <a:rPr lang="ru-RU" sz="1000" b="1" dirty="0">
                <a:solidFill>
                  <a:schemeClr val="tx1"/>
                </a:solidFill>
              </a:rPr>
              <a:t>предметом проводимой закупки является поставка слуховых аппаратов, требования к которым установлены в техническом задании, а также оказание услуг по слуховому протезированию </a:t>
            </a:r>
            <a:r>
              <a:rPr lang="ru-RU" sz="1000" dirty="0">
                <a:solidFill>
                  <a:schemeClr val="tx1"/>
                </a:solidFill>
              </a:rPr>
              <a:t>(проведение осмотра получателя врачом </a:t>
            </a:r>
            <a:r>
              <a:rPr lang="ru-RU" sz="1000" dirty="0" err="1">
                <a:solidFill>
                  <a:schemeClr val="tx1"/>
                </a:solidFill>
              </a:rPr>
              <a:t>сурдологом-оториноларингологом</a:t>
            </a:r>
            <a:r>
              <a:rPr lang="ru-RU" sz="1000" dirty="0">
                <a:solidFill>
                  <a:schemeClr val="tx1"/>
                </a:solidFill>
              </a:rPr>
              <a:t>, подбор слухового аппарата согласно аудиометрическим данным получателя, а также согласно медицинским рекомендациям, индивидуальную настройку слухового аппарата, инструктаж, консультационную помощь по правильному пользованию слуховым аппаратом, выдачу слухового аппарата получателю), </a:t>
            </a:r>
            <a:r>
              <a:rPr lang="ru-RU" sz="1000" b="1" dirty="0">
                <a:solidFill>
                  <a:schemeClr val="tx1"/>
                </a:solidFill>
              </a:rPr>
              <a:t>в связи с чем сочли, что контракт, заключаемый по результатам проводимой закупки, является смешанным договором, в котором присутствуют элементы договора возмездного оказания услуг и договора поставки</a:t>
            </a:r>
            <a:r>
              <a:rPr lang="ru-RU" sz="1000" b="1" dirty="0" smtClean="0">
                <a:solidFill>
                  <a:schemeClr val="tx1"/>
                </a:solidFill>
              </a:rPr>
              <a:t>.</a:t>
            </a:r>
          </a:p>
          <a:p>
            <a:pPr marL="114300" indent="0">
              <a:buNone/>
            </a:pPr>
            <a:r>
              <a:rPr lang="ru-RU" sz="1000" dirty="0">
                <a:solidFill>
                  <a:schemeClr val="tx1"/>
                </a:solidFill>
              </a:rPr>
              <a:t>Постановлением Правительства Российской Федерации от 05.02.2015 № 102 утвержден Перечень отдельных видов медицинских изделий, происходящих из иностранных государств, в отношении которых устанавливается ограничение допуска для целей осуществления закупок для обеспечения государственных и муниципальных нужд (далее – перечень).</a:t>
            </a:r>
          </a:p>
          <a:p>
            <a:pPr marL="114300" indent="0">
              <a:buNone/>
            </a:pPr>
            <a:endParaRPr lang="ru-RU" sz="1000" dirty="0">
              <a:solidFill>
                <a:schemeClr val="tx1"/>
              </a:solidFill>
            </a:endParaRPr>
          </a:p>
          <a:p>
            <a:pPr marL="114300" indent="0">
              <a:buNone/>
            </a:pPr>
            <a:r>
              <a:rPr lang="ru-RU" sz="1000" dirty="0">
                <a:solidFill>
                  <a:schemeClr val="tx1"/>
                </a:solidFill>
              </a:rPr>
              <a:t>К таким медицинским изделиям согласно перечню Постановления № 102 (в редакции, действующей в период проведения аукциона) относятся слуховые аппараты </a:t>
            </a:r>
            <a:r>
              <a:rPr lang="ru-RU" sz="1000" dirty="0" err="1">
                <a:solidFill>
                  <a:schemeClr val="tx1"/>
                </a:solidFill>
              </a:rPr>
              <a:t>неимплантируемые</a:t>
            </a:r>
            <a:r>
              <a:rPr lang="ru-RU" sz="1000" dirty="0">
                <a:solidFill>
                  <a:schemeClr val="tx1"/>
                </a:solidFill>
              </a:rPr>
              <a:t> с кодом ОКПД 26.60.14.120 по вступившему в силу ОК 034-2014, закупаемые заказчиком в рамках спорной закупки.</a:t>
            </a:r>
          </a:p>
          <a:p>
            <a:pPr marL="114300" indent="0">
              <a:buNone/>
            </a:pPr>
            <a:endParaRPr lang="ru-RU" sz="1000" dirty="0">
              <a:solidFill>
                <a:schemeClr val="tx1"/>
              </a:solidFill>
            </a:endParaRPr>
          </a:p>
          <a:p>
            <a:pPr marL="114300" indent="0">
              <a:buNone/>
            </a:pPr>
            <a:r>
              <a:rPr lang="ru-RU" sz="1000" dirty="0">
                <a:solidFill>
                  <a:schemeClr val="tx1"/>
                </a:solidFill>
              </a:rPr>
              <a:t>Суды, исходя из буквального содержания документации об аукционе и проекта контракта, </a:t>
            </a:r>
            <a:r>
              <a:rPr lang="ru-RU" sz="1000" b="1" dirty="0">
                <a:solidFill>
                  <a:schemeClr val="tx1"/>
                </a:solidFill>
              </a:rPr>
              <a:t>правомерно установили, что предметом закупки в данном случае являются именно закупка товаров (медицинских изделий) и закупка услуг (слуховое протезирование), </a:t>
            </a:r>
            <a:r>
              <a:rPr lang="ru-RU" sz="1000" dirty="0">
                <a:solidFill>
                  <a:schemeClr val="tx1"/>
                </a:solidFill>
              </a:rPr>
              <a:t>а проект контракта как неотъемлемая часть документации об аукционе не является договором оказания услуг, </a:t>
            </a:r>
            <a:r>
              <a:rPr lang="ru-RU" sz="1000" b="1" dirty="0">
                <a:solidFill>
                  <a:schemeClr val="tx1"/>
                </a:solidFill>
              </a:rPr>
              <a:t>но относится к смешанному договору, содержащему элементы договора купли-продажи товара и возмездного оказания услуг.</a:t>
            </a:r>
          </a:p>
          <a:p>
            <a:pPr marL="114300" indent="0">
              <a:buNone/>
            </a:pPr>
            <a:endParaRPr lang="ru-RU" sz="1000" dirty="0">
              <a:solidFill>
                <a:schemeClr val="tx1"/>
              </a:solidFill>
            </a:endParaRPr>
          </a:p>
          <a:p>
            <a:pPr marL="114300" indent="0">
              <a:buNone/>
            </a:pPr>
            <a:r>
              <a:rPr lang="ru-RU" sz="1000" dirty="0">
                <a:solidFill>
                  <a:schemeClr val="tx1"/>
                </a:solidFill>
              </a:rPr>
              <a:t>В связи с тем, что </a:t>
            </a:r>
            <a:r>
              <a:rPr lang="ru-RU" sz="1000" b="1" dirty="0">
                <a:solidFill>
                  <a:schemeClr val="tx1"/>
                </a:solidFill>
              </a:rPr>
              <a:t>в рассматриваемом случае в рамках приобретения услуг по слуховому протезированию заказчиком также планировалось осуществить, в том числе и закупку медицинских изделий, извещение об аукционе и аукционная документация в соответствии с требованиями Закона о контрактной системе (пункт 7 части 5 статьи 63) </a:t>
            </a:r>
            <a:r>
              <a:rPr lang="ru-RU" sz="1000" b="1" u="sng" dirty="0">
                <a:solidFill>
                  <a:schemeClr val="tx1"/>
                </a:solidFill>
              </a:rPr>
              <a:t>должны были отражать условия, запреты и ограничения допуска товаров, происходящих из иностранного государства, предусмотренные Постановлением № 102.</a:t>
            </a:r>
            <a:endParaRPr lang="ru-RU" sz="1000" b="1" u="sng" dirty="0">
              <a:solidFill>
                <a:schemeClr val="tx1"/>
              </a:solidFill>
            </a:endParaRPr>
          </a:p>
        </p:txBody>
      </p:sp>
    </p:spTree>
    <p:extLst>
      <p:ext uri="{BB962C8B-B14F-4D97-AF65-F5344CB8AC3E}">
        <p14:creationId xmlns:p14="http://schemas.microsoft.com/office/powerpoint/2010/main" val="10411542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860388"/>
          </a:xfrm>
        </p:spPr>
        <p:txBody>
          <a:bodyPr>
            <a:noAutofit/>
          </a:bodyPr>
          <a:lstStyle/>
          <a:p>
            <a:r>
              <a:rPr lang="ru-RU" sz="2800" b="1" dirty="0" smtClean="0"/>
              <a:t/>
            </a:r>
            <a:br>
              <a:rPr lang="ru-RU" sz="2800" b="1" dirty="0" smtClean="0"/>
            </a:br>
            <a:r>
              <a:rPr lang="ru-RU" sz="2800" b="1" dirty="0" smtClean="0"/>
              <a:t>Условия ДОПУСКА. Приказ №126н</a:t>
            </a:r>
            <a:endParaRPr lang="ru-RU" sz="2800" b="1" dirty="0"/>
          </a:p>
        </p:txBody>
      </p:sp>
      <p:sp>
        <p:nvSpPr>
          <p:cNvPr id="3" name="Объект 2"/>
          <p:cNvSpPr>
            <a:spLocks noGrp="1"/>
          </p:cNvSpPr>
          <p:nvPr>
            <p:ph idx="1"/>
          </p:nvPr>
        </p:nvSpPr>
        <p:spPr>
          <a:xfrm>
            <a:off x="457200" y="1556792"/>
            <a:ext cx="8435280" cy="5112568"/>
          </a:xfrm>
        </p:spPr>
        <p:txBody>
          <a:bodyPr>
            <a:noAutofit/>
          </a:bodyPr>
          <a:lstStyle/>
          <a:p>
            <a:pPr marL="114300" indent="0">
              <a:buNone/>
            </a:pPr>
            <a:r>
              <a:rPr lang="ru-RU" sz="1200" b="1" dirty="0" smtClean="0">
                <a:solidFill>
                  <a:schemeClr val="tx1"/>
                </a:solidFill>
              </a:rPr>
              <a:t>Приказ </a:t>
            </a:r>
            <a:r>
              <a:rPr lang="ru-RU" sz="1200" b="1" dirty="0">
                <a:solidFill>
                  <a:schemeClr val="tx1"/>
                </a:solidFill>
              </a:rPr>
              <a:t>Минфина России от 04.06.2018 N 126н (ред. от 11.05.2022) "Об условиях допуска товаров, происходящих из иностранного государства или группы иностранных государств, для целей осуществления закупок товаров для обеспечения государственных и муниципальных нужд"</a:t>
            </a:r>
          </a:p>
          <a:p>
            <a:pPr marL="114300" indent="0">
              <a:buNone/>
            </a:pPr>
            <a:endParaRPr lang="ru-RU" sz="1200" dirty="0">
              <a:solidFill>
                <a:schemeClr val="tx1"/>
              </a:solidFill>
            </a:endParaRPr>
          </a:p>
          <a:p>
            <a:pPr marL="114300" indent="0">
              <a:buNone/>
            </a:pPr>
            <a:r>
              <a:rPr lang="ru-RU" sz="1200" dirty="0" smtClean="0">
                <a:solidFill>
                  <a:schemeClr val="tx1"/>
                </a:solidFill>
              </a:rPr>
              <a:t>✓</a:t>
            </a:r>
            <a:r>
              <a:rPr lang="ru-RU" sz="1200" dirty="0">
                <a:solidFill>
                  <a:schemeClr val="tx1"/>
                </a:solidFill>
              </a:rPr>
              <a:t>Приказом определен порядок предоставления условий допуска (преимуществ) в отношении </a:t>
            </a:r>
            <a:r>
              <a:rPr lang="ru-RU" sz="1200" dirty="0" smtClean="0">
                <a:solidFill>
                  <a:schemeClr val="tx1"/>
                </a:solidFill>
              </a:rPr>
              <a:t>товаров, указанных </a:t>
            </a:r>
            <a:r>
              <a:rPr lang="ru-RU" sz="1200" dirty="0">
                <a:solidFill>
                  <a:schemeClr val="tx1"/>
                </a:solidFill>
              </a:rPr>
              <a:t>в Приложениях №1 и №2 к данному приказу</a:t>
            </a:r>
            <a:r>
              <a:rPr lang="ru-RU" sz="1200" dirty="0" smtClean="0">
                <a:solidFill>
                  <a:schemeClr val="tx1"/>
                </a:solidFill>
              </a:rPr>
              <a:t>;</a:t>
            </a:r>
          </a:p>
          <a:p>
            <a:pPr marL="114300" indent="0">
              <a:buNone/>
            </a:pPr>
            <a:endParaRPr lang="ru-RU" sz="1200" dirty="0">
              <a:solidFill>
                <a:schemeClr val="tx1"/>
              </a:solidFill>
            </a:endParaRPr>
          </a:p>
          <a:p>
            <a:r>
              <a:rPr lang="ru-RU" sz="1200" b="1" dirty="0">
                <a:solidFill>
                  <a:schemeClr val="tx1"/>
                </a:solidFill>
              </a:rPr>
              <a:t>При проведении конкурса, аукциона, запроса котировок</a:t>
            </a:r>
            <a:r>
              <a:rPr lang="ru-RU" sz="1200" dirty="0">
                <a:solidFill>
                  <a:schemeClr val="tx1"/>
                </a:solidFill>
              </a:rPr>
              <a:t> в электронной форме </a:t>
            </a:r>
            <a:r>
              <a:rPr lang="ru-RU" sz="1200" b="1" dirty="0">
                <a:solidFill>
                  <a:schemeClr val="tx1"/>
                </a:solidFill>
              </a:rPr>
              <a:t>преимущества</a:t>
            </a:r>
            <a:r>
              <a:rPr lang="ru-RU" sz="1200" dirty="0">
                <a:solidFill>
                  <a:schemeClr val="tx1"/>
                </a:solidFill>
              </a:rPr>
              <a:t> в отношении цены контракта в размере </a:t>
            </a:r>
            <a:r>
              <a:rPr lang="ru-RU" sz="1200" b="1" dirty="0">
                <a:solidFill>
                  <a:schemeClr val="tx1"/>
                </a:solidFill>
              </a:rPr>
              <a:t>15 %</a:t>
            </a:r>
            <a:r>
              <a:rPr lang="ru-RU" sz="1200" dirty="0">
                <a:solidFill>
                  <a:schemeClr val="tx1"/>
                </a:solidFill>
              </a:rPr>
              <a:t> в отношении товаров, указанных в приложении N 1, в размере </a:t>
            </a:r>
            <a:r>
              <a:rPr lang="ru-RU" sz="1200" b="1" dirty="0">
                <a:solidFill>
                  <a:schemeClr val="tx1"/>
                </a:solidFill>
              </a:rPr>
              <a:t>20 % </a:t>
            </a:r>
            <a:r>
              <a:rPr lang="ru-RU" sz="1200" dirty="0">
                <a:solidFill>
                  <a:schemeClr val="tx1"/>
                </a:solidFill>
              </a:rPr>
              <a:t>в отношении товаров, указанных в приложении N 2 и закупаемых при реализации национальных проектов (программ), </a:t>
            </a:r>
            <a:r>
              <a:rPr lang="ru-RU" sz="1200" b="1" dirty="0">
                <a:solidFill>
                  <a:schemeClr val="tx1"/>
                </a:solidFill>
              </a:rPr>
              <a:t>предоставляются</a:t>
            </a:r>
            <a:r>
              <a:rPr lang="ru-RU" sz="1200" dirty="0">
                <a:solidFill>
                  <a:schemeClr val="tx1"/>
                </a:solidFill>
              </a:rPr>
              <a:t> </a:t>
            </a:r>
            <a:r>
              <a:rPr lang="ru-RU" sz="1200" b="1" dirty="0">
                <a:solidFill>
                  <a:schemeClr val="tx1"/>
                </a:solidFill>
              </a:rPr>
              <a:t>участникам закупки, заявки которых признаны соответствующими требованиям извещения</a:t>
            </a:r>
            <a:r>
              <a:rPr lang="ru-RU" sz="1200" dirty="0">
                <a:solidFill>
                  <a:schemeClr val="tx1"/>
                </a:solidFill>
              </a:rPr>
              <a:t> </a:t>
            </a:r>
            <a:r>
              <a:rPr lang="ru-RU" sz="1200" b="1" dirty="0">
                <a:solidFill>
                  <a:schemeClr val="tx1"/>
                </a:solidFill>
              </a:rPr>
              <a:t>об осуществлении закупки</a:t>
            </a:r>
            <a:r>
              <a:rPr lang="ru-RU" sz="1200" dirty="0">
                <a:solidFill>
                  <a:schemeClr val="tx1"/>
                </a:solidFill>
              </a:rPr>
              <a:t> </a:t>
            </a:r>
            <a:r>
              <a:rPr lang="ru-RU" sz="1200" b="1" dirty="0">
                <a:solidFill>
                  <a:schemeClr val="tx1"/>
                </a:solidFill>
              </a:rPr>
              <a:t>и содержат исключительно предложения о поставке товаров, происходящих из государств - членов Евразийского экономического союза, из Донецкой Народной Республики, Луганской Народной Республики</a:t>
            </a:r>
            <a:r>
              <a:rPr lang="ru-RU" sz="1200" b="1" dirty="0" smtClean="0">
                <a:solidFill>
                  <a:schemeClr val="tx1"/>
                </a:solidFill>
              </a:rPr>
              <a:t>.</a:t>
            </a:r>
          </a:p>
          <a:p>
            <a:endParaRPr lang="ru-RU" sz="1200" b="1" dirty="0">
              <a:solidFill>
                <a:schemeClr val="tx1"/>
              </a:solidFill>
            </a:endParaRPr>
          </a:p>
          <a:p>
            <a:pPr marL="114300" indent="0">
              <a:buNone/>
            </a:pPr>
            <a:r>
              <a:rPr lang="ru-RU" sz="1200" dirty="0">
                <a:solidFill>
                  <a:schemeClr val="tx1"/>
                </a:solidFill>
              </a:rPr>
              <a:t>✓ Приказ подлежит применению </a:t>
            </a:r>
            <a:r>
              <a:rPr lang="ru-RU" sz="1200" b="1" dirty="0">
                <a:solidFill>
                  <a:schemeClr val="tx1"/>
                </a:solidFill>
              </a:rPr>
              <a:t>при проведении конкурентных способов </a:t>
            </a:r>
            <a:r>
              <a:rPr lang="ru-RU" sz="1200" dirty="0">
                <a:solidFill>
                  <a:schemeClr val="tx1"/>
                </a:solidFill>
              </a:rPr>
              <a:t>определения поставщиков (подрядчиков, исполнителей</a:t>
            </a:r>
            <a:r>
              <a:rPr lang="ru-RU" sz="1200" dirty="0" smtClean="0">
                <a:solidFill>
                  <a:schemeClr val="tx1"/>
                </a:solidFill>
              </a:rPr>
              <a:t>).</a:t>
            </a:r>
          </a:p>
          <a:p>
            <a:pPr marL="114300" indent="0">
              <a:buNone/>
            </a:pPr>
            <a:endParaRPr lang="ru-RU" sz="1200" dirty="0">
              <a:solidFill>
                <a:schemeClr val="tx1"/>
              </a:solidFill>
            </a:endParaRPr>
          </a:p>
          <a:p>
            <a:r>
              <a:rPr lang="ru-RU" sz="1200" dirty="0">
                <a:solidFill>
                  <a:schemeClr val="tx1"/>
                </a:solidFill>
              </a:rPr>
              <a:t>Для целей применения настоящего приказа </a:t>
            </a:r>
            <a:r>
              <a:rPr lang="ru-RU" sz="1200" b="1" dirty="0">
                <a:solidFill>
                  <a:schemeClr val="tx1"/>
                </a:solidFill>
              </a:rPr>
              <a:t>не могут быть предметом одного контракта </a:t>
            </a:r>
            <a:r>
              <a:rPr lang="ru-RU" sz="1200" dirty="0">
                <a:solidFill>
                  <a:schemeClr val="tx1"/>
                </a:solidFill>
              </a:rPr>
              <a:t>(одного лота) товары, указанные в Приложениях и не указанные в них</a:t>
            </a:r>
            <a:r>
              <a:rPr lang="ru-RU" sz="1200" dirty="0" smtClean="0">
                <a:solidFill>
                  <a:schemeClr val="tx1"/>
                </a:solidFill>
              </a:rPr>
              <a:t>.</a:t>
            </a:r>
            <a:r>
              <a:rPr lang="ru-RU" sz="1200" dirty="0">
                <a:solidFill>
                  <a:schemeClr val="tx1"/>
                </a:solidFill>
              </a:rPr>
              <a:t> </a:t>
            </a:r>
          </a:p>
          <a:p>
            <a:r>
              <a:rPr lang="ru-RU" sz="1200" dirty="0">
                <a:solidFill>
                  <a:schemeClr val="tx1"/>
                </a:solidFill>
              </a:rPr>
              <a:t>Для целей применения настоящего приказа </a:t>
            </a:r>
            <a:r>
              <a:rPr lang="ru-RU" sz="1200" b="1" dirty="0">
                <a:solidFill>
                  <a:schemeClr val="tx1"/>
                </a:solidFill>
              </a:rPr>
              <a:t>не могут быть предметом одного контракта (одного лота) товары, указанные в </a:t>
            </a:r>
            <a:r>
              <a:rPr lang="ru-RU" sz="1200" b="1" u="sng" dirty="0">
                <a:solidFill>
                  <a:schemeClr val="tx1"/>
                </a:solidFill>
                <a:hlinkClick r:id="rId2"/>
              </a:rPr>
              <a:t>приложении N 2</a:t>
            </a:r>
            <a:r>
              <a:rPr lang="ru-RU" sz="1200" b="1" dirty="0">
                <a:solidFill>
                  <a:schemeClr val="tx1"/>
                </a:solidFill>
              </a:rPr>
              <a:t> и закупаемые при реализации национальных проектов (программ) и не указанные в нем.</a:t>
            </a:r>
          </a:p>
          <a:p>
            <a:endParaRPr lang="ru-RU" sz="1200" dirty="0">
              <a:solidFill>
                <a:schemeClr val="tx1"/>
              </a:solidFill>
            </a:endParaRPr>
          </a:p>
          <a:p>
            <a:endParaRPr lang="ru-RU" sz="1200" dirty="0"/>
          </a:p>
          <a:p>
            <a:endParaRPr lang="ru-RU" sz="1400" dirty="0">
              <a:solidFill>
                <a:schemeClr val="tx1"/>
              </a:solidFill>
            </a:endParaRPr>
          </a:p>
          <a:p>
            <a:pPr marL="114300" indent="0">
              <a:buNone/>
            </a:pPr>
            <a:endParaRPr lang="ru-RU" sz="1400" dirty="0">
              <a:solidFill>
                <a:schemeClr val="tx1"/>
              </a:solidFill>
            </a:endParaRPr>
          </a:p>
        </p:txBody>
      </p:sp>
    </p:spTree>
    <p:extLst>
      <p:ext uri="{BB962C8B-B14F-4D97-AF65-F5344CB8AC3E}">
        <p14:creationId xmlns:p14="http://schemas.microsoft.com/office/powerpoint/2010/main" val="24055757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r>
              <a:rPr lang="ru-RU" sz="2800" b="1" dirty="0" smtClean="0"/>
              <a:t>Условия ДОПУСКА. Приказ №126н</a:t>
            </a:r>
            <a:endParaRPr lang="ru-RU" sz="2800" b="1" dirty="0"/>
          </a:p>
        </p:txBody>
      </p:sp>
      <p:sp>
        <p:nvSpPr>
          <p:cNvPr id="3" name="Объект 2"/>
          <p:cNvSpPr>
            <a:spLocks noGrp="1"/>
          </p:cNvSpPr>
          <p:nvPr>
            <p:ph idx="1"/>
          </p:nvPr>
        </p:nvSpPr>
        <p:spPr>
          <a:xfrm>
            <a:off x="457200" y="1556792"/>
            <a:ext cx="8435280" cy="5112568"/>
          </a:xfrm>
        </p:spPr>
        <p:txBody>
          <a:bodyPr>
            <a:noAutofit/>
          </a:bodyPr>
          <a:lstStyle/>
          <a:p>
            <a:pPr marL="114300" indent="0">
              <a:buNone/>
            </a:pPr>
            <a:endParaRPr lang="ru-RU" sz="1100" b="1" dirty="0" smtClean="0">
              <a:solidFill>
                <a:schemeClr val="tx1"/>
              </a:solidFill>
            </a:endParaRPr>
          </a:p>
          <a:p>
            <a:pPr marL="114300" indent="0">
              <a:buNone/>
            </a:pPr>
            <a:endParaRPr lang="ru-RU" sz="1400" dirty="0">
              <a:solidFill>
                <a:schemeClr val="tx1"/>
              </a:solidFill>
            </a:endParaRPr>
          </a:p>
          <a:p>
            <a:r>
              <a:rPr lang="ru-RU" sz="1100" b="1" u="sng" dirty="0">
                <a:solidFill>
                  <a:schemeClr val="tx1"/>
                </a:solidFill>
              </a:rPr>
              <a:t>При проведении конкурса, запроса котировок</a:t>
            </a:r>
            <a:r>
              <a:rPr lang="ru-RU" sz="1100" b="1" dirty="0">
                <a:solidFill>
                  <a:schemeClr val="tx1"/>
                </a:solidFill>
              </a:rPr>
              <a:t> </a:t>
            </a:r>
            <a:r>
              <a:rPr lang="ru-RU" sz="1100" dirty="0">
                <a:solidFill>
                  <a:schemeClr val="tx1"/>
                </a:solidFill>
              </a:rPr>
              <a:t>в электронной форме </a:t>
            </a:r>
            <a:r>
              <a:rPr lang="ru-RU" sz="1100" b="1" dirty="0">
                <a:solidFill>
                  <a:schemeClr val="tx1"/>
                </a:solidFill>
              </a:rPr>
              <a:t>рассмотрение и оценка заявок,</a:t>
            </a:r>
            <a:r>
              <a:rPr lang="ru-RU" sz="1100" dirty="0">
                <a:solidFill>
                  <a:schemeClr val="tx1"/>
                </a:solidFill>
              </a:rPr>
              <a:t> содержащих предложения о поставке товаров, указанных в Приложениях, и происходящих исключительно из государств - членов Евразийского экономического союза, из Донецкой Народной Республики, Луганской Народной Республики </a:t>
            </a:r>
            <a:r>
              <a:rPr lang="ru-RU" sz="1100" b="1" dirty="0">
                <a:solidFill>
                  <a:schemeClr val="tx1"/>
                </a:solidFill>
              </a:rPr>
              <a:t>осуществляются комиссиями заказчиков по осуществлению закупок с применением к предложенной в указанных заявках цене контракта понижающего 15-процентного коэффициента</a:t>
            </a:r>
            <a:r>
              <a:rPr lang="ru-RU" sz="1100" dirty="0">
                <a:solidFill>
                  <a:schemeClr val="tx1"/>
                </a:solidFill>
              </a:rPr>
              <a:t> в отношении товаров, указанных в приложении N 1, </a:t>
            </a:r>
            <a:r>
              <a:rPr lang="ru-RU" sz="1100" b="1" dirty="0">
                <a:solidFill>
                  <a:schemeClr val="tx1"/>
                </a:solidFill>
              </a:rPr>
              <a:t>понижающего 20-процентного коэффициента</a:t>
            </a:r>
            <a:r>
              <a:rPr lang="ru-RU" sz="1100" dirty="0">
                <a:solidFill>
                  <a:schemeClr val="tx1"/>
                </a:solidFill>
              </a:rPr>
              <a:t> в отношении товаров, указанных в приложении N 2 и закупаемых при реализации национальных проектов (программ). </a:t>
            </a:r>
            <a:r>
              <a:rPr lang="ru-RU" sz="1100" b="1" dirty="0">
                <a:solidFill>
                  <a:schemeClr val="tx1"/>
                </a:solidFill>
              </a:rPr>
              <a:t>Контракт заключается по цене, предложенной в заявке победителем конкурса, запроса котировок в электронной форме.</a:t>
            </a:r>
            <a:endParaRPr lang="ru-RU" sz="1100" dirty="0">
              <a:solidFill>
                <a:schemeClr val="tx1"/>
              </a:solidFill>
            </a:endParaRPr>
          </a:p>
          <a:p>
            <a:pPr marL="114300" indent="0">
              <a:buNone/>
            </a:pPr>
            <a:endParaRPr lang="ru-RU" sz="1100" dirty="0">
              <a:solidFill>
                <a:schemeClr val="tx1"/>
              </a:solidFill>
            </a:endParaRPr>
          </a:p>
          <a:p>
            <a:pPr marL="114300" indent="0">
              <a:buNone/>
            </a:pPr>
            <a:endParaRPr lang="ru-RU" sz="1100" dirty="0">
              <a:solidFill>
                <a:schemeClr val="tx1"/>
              </a:solidFill>
            </a:endParaRPr>
          </a:p>
          <a:p>
            <a:r>
              <a:rPr lang="ru-RU" sz="1100" b="1" u="sng" dirty="0">
                <a:solidFill>
                  <a:schemeClr val="tx1"/>
                </a:solidFill>
              </a:rPr>
              <a:t>При проведении аукциона</a:t>
            </a:r>
            <a:r>
              <a:rPr lang="ru-RU" sz="1100" dirty="0">
                <a:solidFill>
                  <a:schemeClr val="tx1"/>
                </a:solidFill>
              </a:rPr>
              <a:t> контракт заключается по цене:</a:t>
            </a:r>
          </a:p>
          <a:p>
            <a:pPr marL="114300" indent="0">
              <a:buNone/>
            </a:pPr>
            <a:r>
              <a:rPr lang="ru-RU" sz="1100" dirty="0">
                <a:solidFill>
                  <a:schemeClr val="tx1"/>
                </a:solidFill>
              </a:rPr>
              <a:t> </a:t>
            </a:r>
          </a:p>
          <a:p>
            <a:r>
              <a:rPr lang="ru-RU" sz="1100" dirty="0">
                <a:solidFill>
                  <a:schemeClr val="tx1"/>
                </a:solidFill>
              </a:rPr>
              <a:t>а) </a:t>
            </a:r>
            <a:r>
              <a:rPr lang="ru-RU" sz="1100" b="1" dirty="0">
                <a:solidFill>
                  <a:schemeClr val="tx1"/>
                </a:solidFill>
              </a:rPr>
              <a:t>сниженной на 15 %</a:t>
            </a:r>
            <a:r>
              <a:rPr lang="ru-RU" sz="1100" dirty="0">
                <a:solidFill>
                  <a:schemeClr val="tx1"/>
                </a:solidFill>
              </a:rPr>
              <a:t> в отношении товаров, указанных в приложении N 1, сниженной </a:t>
            </a:r>
            <a:r>
              <a:rPr lang="ru-RU" sz="1100" b="1" dirty="0">
                <a:solidFill>
                  <a:schemeClr val="tx1"/>
                </a:solidFill>
              </a:rPr>
              <a:t>на 20 %</a:t>
            </a:r>
            <a:r>
              <a:rPr lang="ru-RU" sz="1100" dirty="0">
                <a:solidFill>
                  <a:schemeClr val="tx1"/>
                </a:solidFill>
              </a:rPr>
              <a:t> в отношении товаров, указанных в приложении N 2 и закупаемых при реализации национальных проектов (программ), </a:t>
            </a:r>
            <a:r>
              <a:rPr lang="ru-RU" sz="1100" b="1" dirty="0">
                <a:solidFill>
                  <a:schemeClr val="tx1"/>
                </a:solidFill>
              </a:rPr>
              <a:t>от предложенной победителем аукциона</a:t>
            </a:r>
            <a:r>
              <a:rPr lang="ru-RU" sz="1100" dirty="0">
                <a:solidFill>
                  <a:schemeClr val="tx1"/>
                </a:solidFill>
              </a:rPr>
              <a:t> </a:t>
            </a:r>
            <a:r>
              <a:rPr lang="ru-RU" sz="1100" b="1" dirty="0">
                <a:solidFill>
                  <a:schemeClr val="tx1"/>
                </a:solidFill>
              </a:rPr>
              <a:t>в случае, если заявка такого победителя содержит предложение о поставке товаров, указанных в Приложениях, страной происхождения хотя бы одного из которых является иностранное государство</a:t>
            </a:r>
            <a:r>
              <a:rPr lang="ru-RU" sz="1100" dirty="0">
                <a:solidFill>
                  <a:schemeClr val="tx1"/>
                </a:solidFill>
              </a:rPr>
              <a:t> (за исключением государств - членов Евразийского экономического союза, Донецкой Народной Республики, Луганской Народной Республики);</a:t>
            </a:r>
          </a:p>
          <a:p>
            <a:endParaRPr lang="ru-RU" sz="1100" dirty="0">
              <a:solidFill>
                <a:schemeClr val="tx1"/>
              </a:solidFill>
            </a:endParaRPr>
          </a:p>
          <a:p>
            <a:r>
              <a:rPr lang="ru-RU" sz="1100" dirty="0">
                <a:solidFill>
                  <a:schemeClr val="tx1"/>
                </a:solidFill>
              </a:rPr>
              <a:t>б) </a:t>
            </a:r>
            <a:r>
              <a:rPr lang="ru-RU" sz="1100" b="1" dirty="0">
                <a:solidFill>
                  <a:schemeClr val="tx1"/>
                </a:solidFill>
              </a:rPr>
              <a:t>предложенной победителем аукциона</a:t>
            </a:r>
            <a:r>
              <a:rPr lang="ru-RU" sz="1100" dirty="0">
                <a:solidFill>
                  <a:schemeClr val="tx1"/>
                </a:solidFill>
              </a:rPr>
              <a:t> в случае, </a:t>
            </a:r>
            <a:r>
              <a:rPr lang="ru-RU" sz="1100" b="1" dirty="0">
                <a:solidFill>
                  <a:schemeClr val="tx1"/>
                </a:solidFill>
              </a:rPr>
              <a:t>если заявка такого победителя содержит предложение о поставке товаров, указанных в Приложениях, и происходящих исключительно из государств - членов Евразийского экономического союза, из Донецкой Народной Республики, Луганской Народной Республики.</a:t>
            </a:r>
            <a:endParaRPr lang="ru-RU" sz="1100" dirty="0">
              <a:solidFill>
                <a:schemeClr val="tx1"/>
              </a:solidFill>
            </a:endParaRPr>
          </a:p>
          <a:p>
            <a:endParaRPr lang="ru-RU" sz="1400" dirty="0" smtClean="0">
              <a:solidFill>
                <a:schemeClr val="tx1"/>
              </a:solidFill>
            </a:endParaRPr>
          </a:p>
          <a:p>
            <a:pPr marL="114300" indent="0">
              <a:buNone/>
            </a:pPr>
            <a:endParaRPr lang="ru-RU" sz="1400" dirty="0">
              <a:solidFill>
                <a:schemeClr val="tx1"/>
              </a:solidFill>
            </a:endParaRPr>
          </a:p>
        </p:txBody>
      </p:sp>
    </p:spTree>
    <p:extLst>
      <p:ext uri="{BB962C8B-B14F-4D97-AF65-F5344CB8AC3E}">
        <p14:creationId xmlns:p14="http://schemas.microsoft.com/office/powerpoint/2010/main" val="15245413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r>
              <a:rPr lang="ru-RU" sz="2800" b="1" dirty="0" smtClean="0"/>
              <a:t>Условия ДОПУСКА. Приказ №126н</a:t>
            </a:r>
            <a:endParaRPr lang="ru-RU" sz="2800" b="1" dirty="0"/>
          </a:p>
        </p:txBody>
      </p:sp>
      <p:sp>
        <p:nvSpPr>
          <p:cNvPr id="3" name="Объект 2"/>
          <p:cNvSpPr>
            <a:spLocks noGrp="1"/>
          </p:cNvSpPr>
          <p:nvPr>
            <p:ph idx="1"/>
          </p:nvPr>
        </p:nvSpPr>
        <p:spPr>
          <a:xfrm>
            <a:off x="457200" y="1556792"/>
            <a:ext cx="8435280" cy="5112568"/>
          </a:xfrm>
        </p:spPr>
        <p:txBody>
          <a:bodyPr>
            <a:noAutofit/>
          </a:bodyPr>
          <a:lstStyle/>
          <a:p>
            <a:pPr marL="114300" indent="0">
              <a:buNone/>
            </a:pPr>
            <a:endParaRPr lang="ru-RU" sz="1100" b="1" dirty="0" smtClean="0">
              <a:solidFill>
                <a:schemeClr val="tx1"/>
              </a:solidFill>
            </a:endParaRPr>
          </a:p>
          <a:p>
            <a:pPr marL="114300" indent="0">
              <a:buNone/>
            </a:pPr>
            <a:r>
              <a:rPr lang="ru-RU" sz="1400" dirty="0" smtClean="0">
                <a:solidFill>
                  <a:schemeClr val="tx1"/>
                </a:solidFill>
              </a:rPr>
              <a:t>✓ </a:t>
            </a:r>
            <a:r>
              <a:rPr lang="ru-RU" sz="1400" dirty="0">
                <a:solidFill>
                  <a:schemeClr val="tx1"/>
                </a:solidFill>
              </a:rPr>
              <a:t>Указаны условия, при которых установленный порядок предоставления преимуществ не применяется;</a:t>
            </a:r>
          </a:p>
          <a:p>
            <a:pPr marL="114300" indent="0">
              <a:buNone/>
            </a:pPr>
            <a:endParaRPr lang="ru-RU" sz="1400" dirty="0">
              <a:solidFill>
                <a:schemeClr val="tx1"/>
              </a:solidFill>
            </a:endParaRPr>
          </a:p>
          <a:p>
            <a:pPr marL="114300" indent="0">
              <a:buNone/>
            </a:pPr>
            <a:r>
              <a:rPr lang="ru-RU" sz="1100" b="1" dirty="0">
                <a:solidFill>
                  <a:schemeClr val="tx1"/>
                </a:solidFill>
              </a:rPr>
              <a:t>Положения приказа №126н не применяются</a:t>
            </a:r>
            <a:r>
              <a:rPr lang="ru-RU" sz="1100" dirty="0">
                <a:solidFill>
                  <a:schemeClr val="tx1"/>
                </a:solidFill>
              </a:rPr>
              <a:t> при проведении конкурса, аукциона, запроса котировок в электронной форме в случаях, если:</a:t>
            </a:r>
          </a:p>
          <a:p>
            <a:endParaRPr lang="ru-RU" sz="1100" dirty="0">
              <a:solidFill>
                <a:schemeClr val="tx1"/>
              </a:solidFill>
            </a:endParaRPr>
          </a:p>
          <a:p>
            <a:r>
              <a:rPr lang="ru-RU" sz="1100" dirty="0">
                <a:solidFill>
                  <a:schemeClr val="tx1"/>
                </a:solidFill>
              </a:rPr>
              <a:t>а) конкурс, аукцион, запрос котировок в электронной форме </a:t>
            </a:r>
            <a:r>
              <a:rPr lang="ru-RU" sz="1100" b="1" dirty="0">
                <a:solidFill>
                  <a:schemeClr val="tx1"/>
                </a:solidFill>
              </a:rPr>
              <a:t>признается не состоявшимся</a:t>
            </a:r>
            <a:r>
              <a:rPr lang="ru-RU" sz="1100" dirty="0">
                <a:solidFill>
                  <a:schemeClr val="tx1"/>
                </a:solidFill>
              </a:rPr>
              <a:t> в случаях, предусмотренных Федеральным законом;</a:t>
            </a:r>
          </a:p>
          <a:p>
            <a:pPr marL="114300" indent="0">
              <a:buNone/>
            </a:pPr>
            <a:r>
              <a:rPr lang="ru-RU" sz="1100" dirty="0">
                <a:solidFill>
                  <a:schemeClr val="tx1"/>
                </a:solidFill>
              </a:rPr>
              <a:t> </a:t>
            </a:r>
          </a:p>
          <a:p>
            <a:r>
              <a:rPr lang="ru-RU" sz="1100" dirty="0">
                <a:solidFill>
                  <a:schemeClr val="tx1"/>
                </a:solidFill>
              </a:rPr>
              <a:t>б) </a:t>
            </a:r>
            <a:r>
              <a:rPr lang="ru-RU" sz="1100" b="1" dirty="0">
                <a:solidFill>
                  <a:schemeClr val="tx1"/>
                </a:solidFill>
              </a:rPr>
              <a:t>все заявки</a:t>
            </a:r>
            <a:r>
              <a:rPr lang="ru-RU" sz="1100" dirty="0">
                <a:solidFill>
                  <a:schemeClr val="tx1"/>
                </a:solidFill>
              </a:rPr>
              <a:t> участников закупки, признанные в порядке, предусмотренном Федеральным законом, соответствующими требованиям извещения об осуществлении закупки, </a:t>
            </a:r>
            <a:r>
              <a:rPr lang="ru-RU" sz="1100" b="1" dirty="0">
                <a:solidFill>
                  <a:schemeClr val="tx1"/>
                </a:solidFill>
              </a:rPr>
              <a:t>содержат предложения о поставке товаров, указанных в Приложениях и происходящих исключительно из государств - членов Евразийского экономического союза, из Донецкой Народной Республики, Луганской Народной Республики;</a:t>
            </a:r>
            <a:endParaRPr lang="ru-RU" sz="1100" dirty="0">
              <a:solidFill>
                <a:schemeClr val="tx1"/>
              </a:solidFill>
            </a:endParaRPr>
          </a:p>
          <a:p>
            <a:pPr marL="114300" indent="0">
              <a:buNone/>
            </a:pPr>
            <a:r>
              <a:rPr lang="ru-RU" sz="1100" dirty="0">
                <a:solidFill>
                  <a:schemeClr val="tx1"/>
                </a:solidFill>
              </a:rPr>
              <a:t> </a:t>
            </a:r>
          </a:p>
          <a:p>
            <a:r>
              <a:rPr lang="ru-RU" sz="1100" dirty="0">
                <a:solidFill>
                  <a:schemeClr val="tx1"/>
                </a:solidFill>
              </a:rPr>
              <a:t>в) </a:t>
            </a:r>
            <a:r>
              <a:rPr lang="ru-RU" sz="1100" b="1" dirty="0">
                <a:solidFill>
                  <a:schemeClr val="tx1"/>
                </a:solidFill>
              </a:rPr>
              <a:t>все заявки</a:t>
            </a:r>
            <a:r>
              <a:rPr lang="ru-RU" sz="1100" dirty="0">
                <a:solidFill>
                  <a:schemeClr val="tx1"/>
                </a:solidFill>
              </a:rPr>
              <a:t> участников закупки, признанные в порядке, предусмотренном Федеральным законом, соответствующими требованиям извещения об осуществлении закупки, </a:t>
            </a:r>
            <a:r>
              <a:rPr lang="ru-RU" sz="1100" b="1" dirty="0">
                <a:solidFill>
                  <a:schemeClr val="tx1"/>
                </a:solidFill>
              </a:rPr>
              <a:t>содержат предложение о поставке указанных в Приложениях товаров, страной происхождения хотя бы одного из которых является иностранное государство</a:t>
            </a:r>
            <a:r>
              <a:rPr lang="ru-RU" sz="1100" dirty="0">
                <a:solidFill>
                  <a:schemeClr val="tx1"/>
                </a:solidFill>
              </a:rPr>
              <a:t> (за исключением государств - членов Евразийского экономического союза, Донецкой Народной Республики, Луганской Народной Республики</a:t>
            </a:r>
            <a:r>
              <a:rPr lang="ru-RU" sz="1100" dirty="0" smtClean="0">
                <a:solidFill>
                  <a:schemeClr val="tx1"/>
                </a:solidFill>
              </a:rPr>
              <a:t>); </a:t>
            </a:r>
            <a:r>
              <a:rPr lang="ru-RU" sz="1100" i="1" dirty="0" smtClean="0">
                <a:solidFill>
                  <a:schemeClr val="tx1"/>
                </a:solidFill>
              </a:rPr>
              <a:t>(все импорт или смешанные, смешанная заявка приравнивается к импорту)</a:t>
            </a:r>
            <a:endParaRPr lang="ru-RU" sz="1100" i="1" dirty="0">
              <a:solidFill>
                <a:schemeClr val="tx1"/>
              </a:solidFill>
            </a:endParaRPr>
          </a:p>
          <a:p>
            <a:endParaRPr lang="ru-RU" sz="1100" dirty="0">
              <a:solidFill>
                <a:schemeClr val="tx1"/>
              </a:solidFill>
            </a:endParaRPr>
          </a:p>
          <a:p>
            <a:r>
              <a:rPr lang="ru-RU" sz="1100" dirty="0">
                <a:solidFill>
                  <a:schemeClr val="tx1"/>
                </a:solidFill>
              </a:rPr>
              <a:t>г) </a:t>
            </a:r>
            <a:r>
              <a:rPr lang="ru-RU" sz="1100" b="1" dirty="0">
                <a:solidFill>
                  <a:schemeClr val="tx1"/>
                </a:solidFill>
              </a:rPr>
              <a:t>в отношении товаров, указанных в Приложениях, Правительством Российской Федерации установлен запрет в соответствии с частью 3 статьи 14 Федерального закона</a:t>
            </a:r>
            <a:r>
              <a:rPr lang="ru-RU" sz="1100" dirty="0">
                <a:solidFill>
                  <a:schemeClr val="tx1"/>
                </a:solidFill>
              </a:rPr>
              <a:t>.</a:t>
            </a:r>
          </a:p>
          <a:p>
            <a:pPr marL="114300" indent="0">
              <a:buNone/>
            </a:pPr>
            <a:endParaRPr lang="ru-RU" sz="1400" dirty="0">
              <a:solidFill>
                <a:schemeClr val="tx1"/>
              </a:solidFill>
            </a:endParaRPr>
          </a:p>
        </p:txBody>
      </p:sp>
    </p:spTree>
    <p:extLst>
      <p:ext uri="{BB962C8B-B14F-4D97-AF65-F5344CB8AC3E}">
        <p14:creationId xmlns:p14="http://schemas.microsoft.com/office/powerpoint/2010/main" val="3032667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ОСНОВНЫЕ ПОНЯТИЯ</a:t>
            </a:r>
            <a:endParaRPr lang="ru-RU" sz="2800" b="1" dirty="0"/>
          </a:p>
        </p:txBody>
      </p:sp>
      <p:sp>
        <p:nvSpPr>
          <p:cNvPr id="3" name="Объект 2"/>
          <p:cNvSpPr>
            <a:spLocks noGrp="1"/>
          </p:cNvSpPr>
          <p:nvPr>
            <p:ph idx="1"/>
          </p:nvPr>
        </p:nvSpPr>
        <p:spPr>
          <a:xfrm>
            <a:off x="457200" y="1556792"/>
            <a:ext cx="8435280" cy="5184576"/>
          </a:xfrm>
        </p:spPr>
        <p:txBody>
          <a:bodyPr>
            <a:noAutofit/>
          </a:bodyPr>
          <a:lstStyle/>
          <a:p>
            <a:pPr marL="137160" indent="0">
              <a:buNone/>
            </a:pPr>
            <a:r>
              <a:rPr lang="ru-RU" sz="1100" b="1" dirty="0" smtClean="0">
                <a:solidFill>
                  <a:schemeClr val="tx1"/>
                </a:solidFill>
              </a:rPr>
              <a:t>Страна </a:t>
            </a:r>
            <a:r>
              <a:rPr lang="ru-RU" sz="1100" b="1" dirty="0">
                <a:solidFill>
                  <a:schemeClr val="tx1"/>
                </a:solidFill>
              </a:rPr>
              <a:t>происхождения товара </a:t>
            </a:r>
            <a:r>
              <a:rPr lang="ru-RU" sz="1100" dirty="0">
                <a:solidFill>
                  <a:schemeClr val="tx1"/>
                </a:solidFill>
              </a:rPr>
              <a:t>– государство-член ЕАЭС в котором товар в соответствии с </a:t>
            </a:r>
            <a:r>
              <a:rPr lang="ru-RU" sz="1100" dirty="0" smtClean="0">
                <a:solidFill>
                  <a:schemeClr val="tx1"/>
                </a:solidFill>
              </a:rPr>
              <a:t>Правилами (утв</a:t>
            </a:r>
            <a:r>
              <a:rPr lang="ru-RU" sz="1100" dirty="0">
                <a:solidFill>
                  <a:schemeClr val="tx1"/>
                </a:solidFill>
              </a:rPr>
              <a:t>. Решением Совета Евразийской экономической комиссии от 23.11.2020 №105) был </a:t>
            </a:r>
            <a:r>
              <a:rPr lang="ru-RU" sz="1100" dirty="0" smtClean="0">
                <a:solidFill>
                  <a:schemeClr val="tx1"/>
                </a:solidFill>
              </a:rPr>
              <a:t>полностью произведен </a:t>
            </a:r>
            <a:r>
              <a:rPr lang="ru-RU" sz="1100" dirty="0">
                <a:solidFill>
                  <a:schemeClr val="tx1"/>
                </a:solidFill>
              </a:rPr>
              <a:t>или подвергнут достаточной обработке и (или) переработке</a:t>
            </a:r>
            <a:r>
              <a:rPr lang="ru-RU" sz="1100" dirty="0" smtClean="0">
                <a:solidFill>
                  <a:schemeClr val="tx1"/>
                </a:solidFill>
              </a:rPr>
              <a:t>.</a:t>
            </a:r>
          </a:p>
          <a:p>
            <a:pPr marL="137160" indent="0">
              <a:buNone/>
            </a:pPr>
            <a:endParaRPr lang="ru-RU" sz="1100" dirty="0">
              <a:solidFill>
                <a:schemeClr val="tx1"/>
              </a:solidFill>
            </a:endParaRPr>
          </a:p>
          <a:p>
            <a:pPr marL="137160" indent="0">
              <a:buNone/>
            </a:pPr>
            <a:r>
              <a:rPr lang="ru-RU" sz="1100" b="1" dirty="0" smtClean="0">
                <a:solidFill>
                  <a:schemeClr val="tx1"/>
                </a:solidFill>
              </a:rPr>
              <a:t>Производство</a:t>
            </a:r>
            <a:r>
              <a:rPr lang="ru-RU" sz="1100" dirty="0" smtClean="0">
                <a:solidFill>
                  <a:schemeClr val="tx1"/>
                </a:solidFill>
              </a:rPr>
              <a:t> </a:t>
            </a:r>
            <a:r>
              <a:rPr lang="ru-RU" sz="1100" dirty="0">
                <a:solidFill>
                  <a:schemeClr val="tx1"/>
                </a:solidFill>
              </a:rPr>
              <a:t>- выполнение любых видов производственных или технологических операций, включая переработку, обработку, сборку или какие-либо особые операции, целью которых является получение товара на территории государства-члена ЕАЭС;</a:t>
            </a:r>
          </a:p>
          <a:p>
            <a:pPr marL="137160" indent="0">
              <a:buNone/>
            </a:pPr>
            <a:endParaRPr lang="ru-RU" sz="1100" dirty="0">
              <a:solidFill>
                <a:schemeClr val="tx1"/>
              </a:solidFill>
            </a:endParaRPr>
          </a:p>
          <a:p>
            <a:pPr marL="137160" indent="0">
              <a:buNone/>
            </a:pPr>
            <a:r>
              <a:rPr lang="ru-RU" sz="1100" b="1" dirty="0" smtClean="0">
                <a:solidFill>
                  <a:schemeClr val="tx1"/>
                </a:solidFill>
              </a:rPr>
              <a:t>Акт </a:t>
            </a:r>
            <a:r>
              <a:rPr lang="ru-RU" sz="1100" b="1" dirty="0">
                <a:solidFill>
                  <a:schemeClr val="tx1"/>
                </a:solidFill>
              </a:rPr>
              <a:t>экспертизы </a:t>
            </a:r>
            <a:r>
              <a:rPr lang="ru-RU" sz="1100" dirty="0">
                <a:solidFill>
                  <a:schemeClr val="tx1"/>
                </a:solidFill>
              </a:rPr>
              <a:t>–документ подтверждающий выполнение при производстве промышленного </a:t>
            </a:r>
            <a:r>
              <a:rPr lang="ru-RU" sz="1100" dirty="0" smtClean="0">
                <a:solidFill>
                  <a:schemeClr val="tx1"/>
                </a:solidFill>
              </a:rPr>
              <a:t>товара государства-члена </a:t>
            </a:r>
            <a:r>
              <a:rPr lang="ru-RU" sz="1100" dirty="0">
                <a:solidFill>
                  <a:schemeClr val="tx1"/>
                </a:solidFill>
              </a:rPr>
              <a:t>ЕАЭС условий</a:t>
            </a:r>
            <a:r>
              <a:rPr lang="ru-RU" sz="1100" dirty="0" smtClean="0">
                <a:solidFill>
                  <a:schemeClr val="tx1"/>
                </a:solidFill>
              </a:rPr>
              <a:t>, </a:t>
            </a:r>
            <a:r>
              <a:rPr lang="ru-RU" sz="1100" dirty="0">
                <a:solidFill>
                  <a:schemeClr val="tx1"/>
                </a:solidFill>
              </a:rPr>
              <a:t>п</a:t>
            </a:r>
            <a:r>
              <a:rPr lang="ru-RU" sz="1100" dirty="0" smtClean="0">
                <a:solidFill>
                  <a:schemeClr val="tx1"/>
                </a:solidFill>
              </a:rPr>
              <a:t>роизводственных </a:t>
            </a:r>
            <a:r>
              <a:rPr lang="ru-RU" sz="1100" dirty="0">
                <a:solidFill>
                  <a:schemeClr val="tx1"/>
                </a:solidFill>
              </a:rPr>
              <a:t>и технологический операций, при выполнении </a:t>
            </a:r>
            <a:r>
              <a:rPr lang="ru-RU" sz="1100" dirty="0" smtClean="0">
                <a:solidFill>
                  <a:schemeClr val="tx1"/>
                </a:solidFill>
              </a:rPr>
              <a:t>которых товар считается происходящим из государства-члена и выдаваемый (организацией</a:t>
            </a:r>
            <a:r>
              <a:rPr lang="ru-RU" sz="1100" dirty="0">
                <a:solidFill>
                  <a:schemeClr val="tx1"/>
                </a:solidFill>
              </a:rPr>
              <a:t>) государства-члена в соответствии с его законодательством (в России </a:t>
            </a:r>
            <a:r>
              <a:rPr lang="ru-RU" sz="1100" dirty="0" smtClean="0">
                <a:solidFill>
                  <a:schemeClr val="tx1"/>
                </a:solidFill>
              </a:rPr>
              <a:t>– Минпромторгом РФ</a:t>
            </a:r>
            <a:r>
              <a:rPr lang="ru-RU" sz="1100" dirty="0">
                <a:solidFill>
                  <a:schemeClr val="tx1"/>
                </a:solidFill>
              </a:rPr>
              <a:t>);</a:t>
            </a:r>
          </a:p>
          <a:p>
            <a:pPr marL="137160" indent="0">
              <a:buNone/>
            </a:pPr>
            <a:endParaRPr lang="ru-RU" sz="1100" dirty="0">
              <a:solidFill>
                <a:schemeClr val="tx1"/>
              </a:solidFill>
            </a:endParaRPr>
          </a:p>
          <a:p>
            <a:pPr marL="137160" indent="0">
              <a:buNone/>
            </a:pPr>
            <a:r>
              <a:rPr lang="ru-RU" sz="1100" b="1" dirty="0" smtClean="0">
                <a:solidFill>
                  <a:schemeClr val="tx1"/>
                </a:solidFill>
              </a:rPr>
              <a:t>Сертификат </a:t>
            </a:r>
            <a:r>
              <a:rPr lang="ru-RU" sz="1100" b="1" dirty="0">
                <a:solidFill>
                  <a:schemeClr val="tx1"/>
                </a:solidFill>
              </a:rPr>
              <a:t>о </a:t>
            </a:r>
            <a:r>
              <a:rPr lang="ru-RU" sz="1100" b="1" dirty="0" smtClean="0">
                <a:solidFill>
                  <a:schemeClr val="tx1"/>
                </a:solidFill>
              </a:rPr>
              <a:t>происхождении товара </a:t>
            </a:r>
            <a:r>
              <a:rPr lang="ru-RU" sz="1100" b="1" dirty="0">
                <a:solidFill>
                  <a:schemeClr val="tx1"/>
                </a:solidFill>
              </a:rPr>
              <a:t>СТ-1 </a:t>
            </a:r>
            <a:r>
              <a:rPr lang="ru-RU" sz="1100" dirty="0">
                <a:solidFill>
                  <a:schemeClr val="tx1"/>
                </a:solidFill>
              </a:rPr>
              <a:t>- документ по форме СТ-1, выданный уполномоченным</a:t>
            </a:r>
          </a:p>
          <a:p>
            <a:pPr marL="137160" indent="0">
              <a:buNone/>
            </a:pPr>
            <a:r>
              <a:rPr lang="ru-RU" sz="1100" dirty="0" smtClean="0">
                <a:solidFill>
                  <a:schemeClr val="tx1"/>
                </a:solidFill>
              </a:rPr>
              <a:t>органом (организацией) государства-члена </a:t>
            </a:r>
            <a:r>
              <a:rPr lang="ru-RU" sz="1100" dirty="0">
                <a:solidFill>
                  <a:schemeClr val="tx1"/>
                </a:solidFill>
              </a:rPr>
              <a:t>ЕАЭС в </a:t>
            </a:r>
            <a:r>
              <a:rPr lang="ru-RU" sz="1100" dirty="0" smtClean="0">
                <a:solidFill>
                  <a:schemeClr val="tx1"/>
                </a:solidFill>
              </a:rPr>
              <a:t>соответствии с Правилами происхождения товаров, </a:t>
            </a:r>
            <a:r>
              <a:rPr lang="ru-RU" sz="1100" dirty="0">
                <a:solidFill>
                  <a:schemeClr val="tx1"/>
                </a:solidFill>
              </a:rPr>
              <a:t>являющимися неотъемлемой частью Соглашения о правилах </a:t>
            </a:r>
            <a:r>
              <a:rPr lang="ru-RU" sz="1100" dirty="0" smtClean="0">
                <a:solidFill>
                  <a:schemeClr val="tx1"/>
                </a:solidFill>
              </a:rPr>
              <a:t>определения страны </a:t>
            </a:r>
            <a:r>
              <a:rPr lang="ru-RU" sz="1100" dirty="0">
                <a:solidFill>
                  <a:schemeClr val="tx1"/>
                </a:solidFill>
              </a:rPr>
              <a:t>происхождения товаров в Содружестве Независимых Государств, подписанного 20.11.2009 </a:t>
            </a:r>
            <a:r>
              <a:rPr lang="ru-RU" sz="1100" dirty="0" smtClean="0">
                <a:solidFill>
                  <a:schemeClr val="tx1"/>
                </a:solidFill>
              </a:rPr>
              <a:t>и подтверждающий </a:t>
            </a:r>
            <a:r>
              <a:rPr lang="ru-RU" sz="1100" dirty="0">
                <a:solidFill>
                  <a:schemeClr val="tx1"/>
                </a:solidFill>
              </a:rPr>
              <a:t>происхождения товара на территории государства-члена. </a:t>
            </a:r>
            <a:endParaRPr lang="ru-RU" sz="1100" dirty="0" smtClean="0">
              <a:solidFill>
                <a:schemeClr val="tx1"/>
              </a:solidFill>
            </a:endParaRPr>
          </a:p>
          <a:p>
            <a:pPr marL="137160" indent="0">
              <a:buNone/>
            </a:pPr>
            <a:r>
              <a:rPr lang="ru-RU" sz="1100" dirty="0" smtClean="0">
                <a:solidFill>
                  <a:schemeClr val="tx1"/>
                </a:solidFill>
              </a:rPr>
              <a:t>(</a:t>
            </a:r>
            <a:r>
              <a:rPr lang="ru-RU" sz="1100" i="1" dirty="0">
                <a:solidFill>
                  <a:schemeClr val="tx1"/>
                </a:solidFill>
              </a:rPr>
              <a:t>Например, к таким органам относится: Белорусская торгово-промышленная палата, Министерство экономики Республики Армения,  Торгово-промышленная палата Кыргызской республики, экспертные организации Казахстана</a:t>
            </a:r>
            <a:r>
              <a:rPr lang="ru-RU" sz="1100" i="1" dirty="0" smtClean="0">
                <a:solidFill>
                  <a:schemeClr val="tx1"/>
                </a:solidFill>
              </a:rPr>
              <a:t>).</a:t>
            </a:r>
          </a:p>
          <a:p>
            <a:pPr marL="137160" indent="0">
              <a:buNone/>
            </a:pPr>
            <a:r>
              <a:rPr lang="ru-RU" sz="1100" i="1" dirty="0"/>
              <a:t>Например, проверить сертификат СТ-1, выданный Торгово-промышленной палатой РФ можно по ссылке: </a:t>
            </a:r>
            <a:r>
              <a:rPr lang="ru-RU" sz="1100" i="1" dirty="0">
                <a:solidFill>
                  <a:srgbClr val="00B0F0"/>
                </a:solidFill>
              </a:rPr>
              <a:t>https://verification.tpprf.ru/search/tenders,</a:t>
            </a:r>
            <a:r>
              <a:rPr lang="ru-RU" sz="1100" i="1" dirty="0"/>
              <a:t> выданный Белоруской торгово-промышленной палатой: </a:t>
            </a:r>
            <a:r>
              <a:rPr lang="ru-RU" sz="1100" i="1" dirty="0">
                <a:solidFill>
                  <a:srgbClr val="00B0F0"/>
                </a:solidFill>
              </a:rPr>
              <a:t>https://certs.cci.by/verify/check.do</a:t>
            </a:r>
            <a:r>
              <a:rPr lang="ru-RU" sz="1100" i="1" dirty="0"/>
              <a:t>, иных информационных ресурсах уполномоченных органов (организаций) государств - членов Евразийского экономического союза</a:t>
            </a:r>
            <a:endParaRPr lang="ru-RU" sz="1100" i="1" dirty="0">
              <a:latin typeface="Calibri"/>
              <a:ea typeface="Calibri"/>
              <a:cs typeface="Times New Roman"/>
            </a:endParaRPr>
          </a:p>
          <a:p>
            <a:pPr marL="137160" indent="0">
              <a:buNone/>
            </a:pPr>
            <a:endParaRPr lang="ru-RU" sz="1100" b="1" dirty="0" smtClean="0">
              <a:solidFill>
                <a:schemeClr val="tx1"/>
              </a:solidFill>
            </a:endParaRPr>
          </a:p>
          <a:p>
            <a:pPr marL="137160" indent="0">
              <a:buNone/>
            </a:pPr>
            <a:r>
              <a:rPr lang="ru-RU" sz="1100" b="1" dirty="0" smtClean="0">
                <a:solidFill>
                  <a:schemeClr val="tx1"/>
                </a:solidFill>
              </a:rPr>
              <a:t>Промышленный </a:t>
            </a:r>
            <a:r>
              <a:rPr lang="ru-RU" sz="1100" b="1" dirty="0">
                <a:solidFill>
                  <a:schemeClr val="tx1"/>
                </a:solidFill>
              </a:rPr>
              <a:t>товар </a:t>
            </a:r>
            <a:r>
              <a:rPr lang="ru-RU" sz="1100" b="1" dirty="0" smtClean="0">
                <a:solidFill>
                  <a:schemeClr val="tx1"/>
                </a:solidFill>
              </a:rPr>
              <a:t>государства-члена-</a:t>
            </a:r>
            <a:r>
              <a:rPr lang="ru-RU" sz="1100" b="1" dirty="0">
                <a:solidFill>
                  <a:schemeClr val="tx1"/>
                </a:solidFill>
              </a:rPr>
              <a:t> </a:t>
            </a:r>
            <a:r>
              <a:rPr lang="ru-RU" sz="1100" b="1" dirty="0" smtClean="0">
                <a:solidFill>
                  <a:schemeClr val="tx1"/>
                </a:solidFill>
              </a:rPr>
              <a:t>ЕАЭС </a:t>
            </a:r>
            <a:r>
              <a:rPr lang="ru-RU" sz="1100" dirty="0" smtClean="0">
                <a:solidFill>
                  <a:schemeClr val="tx1"/>
                </a:solidFill>
              </a:rPr>
              <a:t>-</a:t>
            </a:r>
            <a:r>
              <a:rPr lang="ru-RU" sz="1100" b="1" dirty="0" smtClean="0">
                <a:solidFill>
                  <a:schemeClr val="tx1"/>
                </a:solidFill>
              </a:rPr>
              <a:t> </a:t>
            </a:r>
            <a:r>
              <a:rPr lang="ru-RU" sz="1100" dirty="0">
                <a:solidFill>
                  <a:schemeClr val="tx1"/>
                </a:solidFill>
              </a:rPr>
              <a:t>товар, включенный в евразийский реестр промышленных товаров </a:t>
            </a:r>
            <a:r>
              <a:rPr lang="ru-RU" sz="1100" dirty="0" smtClean="0">
                <a:solidFill>
                  <a:schemeClr val="tx1"/>
                </a:solidFill>
              </a:rPr>
              <a:t>государств-членов</a:t>
            </a:r>
            <a:endParaRPr lang="ru-RU" sz="1100" dirty="0">
              <a:solidFill>
                <a:schemeClr val="tx1"/>
              </a:solidFill>
            </a:endParaRPr>
          </a:p>
          <a:p>
            <a:pPr marL="137160" indent="0">
              <a:buNone/>
            </a:pPr>
            <a:endParaRPr lang="ru-RU" sz="1200" dirty="0">
              <a:solidFill>
                <a:schemeClr val="tx1"/>
              </a:solidFill>
            </a:endParaRPr>
          </a:p>
          <a:p>
            <a:pPr marL="137160" indent="0">
              <a:buNone/>
            </a:pPr>
            <a:endParaRPr lang="ru-RU" sz="1200" dirty="0">
              <a:solidFill>
                <a:schemeClr val="tx1"/>
              </a:solidFill>
            </a:endParaRPr>
          </a:p>
          <a:p>
            <a:pPr marL="137160" indent="0">
              <a:buNone/>
            </a:pPr>
            <a:endParaRPr lang="ru-RU" sz="1200" dirty="0">
              <a:solidFill>
                <a:schemeClr val="tx1"/>
              </a:solidFill>
            </a:endParaRPr>
          </a:p>
          <a:p>
            <a:pPr marL="137160" indent="0">
              <a:buNone/>
            </a:pPr>
            <a:endParaRPr lang="ru-RU" sz="1200" dirty="0">
              <a:solidFill>
                <a:schemeClr val="tx1"/>
              </a:solidFill>
            </a:endParaRPr>
          </a:p>
        </p:txBody>
      </p:sp>
    </p:spTree>
    <p:extLst>
      <p:ext uri="{BB962C8B-B14F-4D97-AF65-F5344CB8AC3E}">
        <p14:creationId xmlns:p14="http://schemas.microsoft.com/office/powerpoint/2010/main" val="15400597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r>
              <a:rPr lang="ru-RU" sz="2800" b="1" dirty="0" smtClean="0"/>
              <a:t>Условия ДОПУСКА. Приказ №126н</a:t>
            </a:r>
            <a:endParaRPr lang="ru-RU" sz="2800" b="1" dirty="0"/>
          </a:p>
        </p:txBody>
      </p:sp>
      <p:sp>
        <p:nvSpPr>
          <p:cNvPr id="3" name="Объект 2"/>
          <p:cNvSpPr>
            <a:spLocks noGrp="1"/>
          </p:cNvSpPr>
          <p:nvPr>
            <p:ph idx="1"/>
          </p:nvPr>
        </p:nvSpPr>
        <p:spPr>
          <a:xfrm>
            <a:off x="457200" y="1556792"/>
            <a:ext cx="8435280" cy="5112568"/>
          </a:xfrm>
        </p:spPr>
        <p:txBody>
          <a:bodyPr>
            <a:noAutofit/>
          </a:bodyPr>
          <a:lstStyle/>
          <a:p>
            <a:pPr marL="114300" indent="0">
              <a:buNone/>
            </a:pPr>
            <a:endParaRPr lang="ru-RU" sz="1100" b="1" dirty="0" smtClean="0">
              <a:solidFill>
                <a:schemeClr val="tx1"/>
              </a:solidFill>
            </a:endParaRPr>
          </a:p>
          <a:p>
            <a:pPr marL="114300" indent="0">
              <a:buNone/>
            </a:pPr>
            <a:r>
              <a:rPr lang="ru-RU" sz="1100" b="1" dirty="0">
                <a:solidFill>
                  <a:schemeClr val="tx1"/>
                </a:solidFill>
              </a:rPr>
              <a:t>Подтверждением страны происхождения </a:t>
            </a:r>
            <a:r>
              <a:rPr lang="ru-RU" sz="1100" dirty="0">
                <a:solidFill>
                  <a:schemeClr val="tx1"/>
                </a:solidFill>
              </a:rPr>
              <a:t>товаров, указанных в Приложениях, является </a:t>
            </a:r>
            <a:r>
              <a:rPr lang="ru-RU" sz="1100" b="1" dirty="0">
                <a:solidFill>
                  <a:schemeClr val="tx1"/>
                </a:solidFill>
              </a:rPr>
              <a:t>указание (декларирование) участником закупки в заявке наименования страны происхождения товара.</a:t>
            </a:r>
          </a:p>
          <a:p>
            <a:pPr marL="114300" indent="0">
              <a:buNone/>
            </a:pPr>
            <a:endParaRPr lang="ru-RU" sz="1100" dirty="0" smtClean="0">
              <a:solidFill>
                <a:schemeClr val="tx1"/>
              </a:solidFill>
            </a:endParaRPr>
          </a:p>
          <a:p>
            <a:pPr marL="114300" indent="0">
              <a:buNone/>
            </a:pPr>
            <a:r>
              <a:rPr lang="ru-RU" sz="1100" b="1" dirty="0">
                <a:solidFill>
                  <a:schemeClr val="tx1"/>
                </a:solidFill>
              </a:rPr>
              <a:t>Письмо Минфина России от 15.07.2022 N 24-06-06/68443 </a:t>
            </a:r>
          </a:p>
          <a:p>
            <a:pPr marL="114300" indent="0">
              <a:buNone/>
            </a:pPr>
            <a:r>
              <a:rPr lang="ru-RU" sz="1100" dirty="0" smtClean="0">
                <a:solidFill>
                  <a:schemeClr val="tx1"/>
                </a:solidFill>
              </a:rPr>
              <a:t>Подтверждением </a:t>
            </a:r>
            <a:r>
              <a:rPr lang="ru-RU" sz="1100" dirty="0">
                <a:solidFill>
                  <a:schemeClr val="tx1"/>
                </a:solidFill>
              </a:rPr>
              <a:t>страны происхождения товаров, указанных в приложениях к Приказу N 126н, </a:t>
            </a:r>
            <a:r>
              <a:rPr lang="ru-RU" sz="1100" b="1" dirty="0">
                <a:solidFill>
                  <a:schemeClr val="tx1"/>
                </a:solidFill>
              </a:rPr>
              <a:t>является указание (декларирование) участником закупки в заявке в соответствии с Законом N 44-ФЗ наименования страны происхождения товара </a:t>
            </a:r>
            <a:r>
              <a:rPr lang="ru-RU" sz="1100" dirty="0">
                <a:solidFill>
                  <a:schemeClr val="tx1"/>
                </a:solidFill>
              </a:rPr>
              <a:t>(подпункт 1.6 пункта 1 Приказа N 126н). </a:t>
            </a:r>
            <a:endParaRPr lang="ru-RU" sz="1100" dirty="0" smtClean="0">
              <a:solidFill>
                <a:schemeClr val="tx1"/>
              </a:solidFill>
            </a:endParaRPr>
          </a:p>
          <a:p>
            <a:pPr marL="114300" indent="0">
              <a:buNone/>
            </a:pPr>
            <a:endParaRPr lang="ru-RU" sz="1100" dirty="0">
              <a:solidFill>
                <a:schemeClr val="tx1"/>
              </a:solidFill>
            </a:endParaRPr>
          </a:p>
          <a:p>
            <a:pPr marL="114300" indent="0">
              <a:buNone/>
            </a:pPr>
            <a:r>
              <a:rPr lang="ru-RU" sz="1100" b="1" dirty="0">
                <a:solidFill>
                  <a:schemeClr val="tx1"/>
                </a:solidFill>
              </a:rPr>
              <a:t>Письмо Минфина России от 20.08.2020 N 24-02-06/73031 </a:t>
            </a:r>
          </a:p>
          <a:p>
            <a:pPr marL="114300" indent="0">
              <a:buNone/>
            </a:pPr>
            <a:r>
              <a:rPr lang="ru-RU" sz="1100" b="1" dirty="0">
                <a:solidFill>
                  <a:schemeClr val="tx1"/>
                </a:solidFill>
              </a:rPr>
              <a:t>Вопрос: О подтверждении участником закупки страны происхождения товара в связи с применением условий допуска товаров из иностранных государств при закупке. </a:t>
            </a:r>
          </a:p>
          <a:p>
            <a:pPr marL="114300" indent="0">
              <a:buNone/>
            </a:pPr>
            <a:r>
              <a:rPr lang="ru-RU" sz="1100" dirty="0">
                <a:solidFill>
                  <a:schemeClr val="tx1"/>
                </a:solidFill>
              </a:rPr>
              <a:t>В соответствии с подпунктом 1.6 Приказа N 126н </a:t>
            </a:r>
            <a:r>
              <a:rPr lang="ru-RU" sz="1100" i="1" dirty="0">
                <a:solidFill>
                  <a:schemeClr val="tx1"/>
                </a:solidFill>
              </a:rPr>
              <a:t>подтверждением страны происхождения товаров, указанных в Приложении, является указание (декларирование) участником закупки в заявке в соответствии с Федеральным законом от 05.04.2013 N 44-ФЗ</a:t>
            </a:r>
            <a:r>
              <a:rPr lang="ru-RU" sz="1100" dirty="0">
                <a:solidFill>
                  <a:schemeClr val="tx1"/>
                </a:solidFill>
              </a:rPr>
              <a:t> "О контрактной системе в сфере закупок товаров, работ, услуг для обеспечения государственных и муниципальных нужд" </a:t>
            </a:r>
            <a:r>
              <a:rPr lang="ru-RU" sz="1100" b="1" dirty="0" smtClean="0">
                <a:solidFill>
                  <a:schemeClr val="tx1"/>
                </a:solidFill>
              </a:rPr>
              <a:t>наименования </a:t>
            </a:r>
            <a:r>
              <a:rPr lang="ru-RU" sz="1100" b="1" dirty="0">
                <a:solidFill>
                  <a:schemeClr val="tx1"/>
                </a:solidFill>
              </a:rPr>
              <a:t>страны происхождения товара. </a:t>
            </a:r>
          </a:p>
          <a:p>
            <a:pPr marL="114300" indent="0">
              <a:buNone/>
            </a:pPr>
            <a:r>
              <a:rPr lang="ru-RU" sz="1100" b="1" dirty="0">
                <a:solidFill>
                  <a:schemeClr val="tx1"/>
                </a:solidFill>
              </a:rPr>
              <a:t>При этом Приказом N 126н </a:t>
            </a:r>
            <a:r>
              <a:rPr lang="ru-RU" sz="1100" b="1" u="sng" dirty="0">
                <a:solidFill>
                  <a:schemeClr val="tx1"/>
                </a:solidFill>
              </a:rPr>
              <a:t>не установлены требования о представлении какого-либо документа в качестве подтверждения страны происхождения товара</a:t>
            </a:r>
            <a:r>
              <a:rPr lang="ru-RU" sz="1100" b="1" dirty="0">
                <a:solidFill>
                  <a:schemeClr val="tx1"/>
                </a:solidFill>
              </a:rPr>
              <a:t>, в том числе декларации</a:t>
            </a:r>
            <a:r>
              <a:rPr lang="ru-RU" sz="1100" dirty="0">
                <a:solidFill>
                  <a:schemeClr val="tx1"/>
                </a:solidFill>
              </a:rPr>
              <a:t>, предусмотренной постановлением Правительства Российской Федерации от 10.07.2019 N 878. </a:t>
            </a:r>
          </a:p>
          <a:p>
            <a:pPr marL="114300" indent="0">
              <a:buNone/>
            </a:pPr>
            <a:r>
              <a:rPr lang="ru-RU" sz="1100" dirty="0">
                <a:solidFill>
                  <a:schemeClr val="tx1"/>
                </a:solidFill>
              </a:rPr>
              <a:t>Таким образом, </a:t>
            </a:r>
            <a:r>
              <a:rPr lang="ru-RU" sz="1100" b="1" dirty="0">
                <a:solidFill>
                  <a:schemeClr val="tx1"/>
                </a:solidFill>
              </a:rPr>
              <a:t>в случае декларирования победителем в заявке, что страной происхождения предлагаемого товара является государство - член Евразийского экономического союза, такая заявка приравнивается к заявке, содержащей предложение о поставке товаров российского происхождения. </a:t>
            </a:r>
          </a:p>
          <a:p>
            <a:pPr marL="114300" indent="0">
              <a:buNone/>
            </a:pPr>
            <a:r>
              <a:rPr lang="ru-RU" sz="1100" dirty="0">
                <a:solidFill>
                  <a:schemeClr val="tx1"/>
                </a:solidFill>
              </a:rPr>
              <a:t>Дополнительно Минфин России отмечает, что основания в соответствии с положениями Закона N 44-ФЗ </a:t>
            </a:r>
            <a:r>
              <a:rPr lang="ru-RU" sz="1100" b="1" dirty="0">
                <a:solidFill>
                  <a:schemeClr val="tx1"/>
                </a:solidFill>
              </a:rPr>
              <a:t>в случае предоставления участником закупки в составе заявки недостоверной информации заказчик обязан в любой момент до заключения контракта отстранить такого участника. </a:t>
            </a:r>
          </a:p>
          <a:p>
            <a:pPr marL="114300" indent="0">
              <a:buNone/>
            </a:pPr>
            <a:endParaRPr lang="ru-RU" sz="1400" dirty="0">
              <a:solidFill>
                <a:schemeClr val="tx1"/>
              </a:solidFill>
            </a:endParaRPr>
          </a:p>
          <a:p>
            <a:pPr marL="114300" indent="0">
              <a:buNone/>
            </a:pPr>
            <a:endParaRPr lang="ru-RU" sz="1400" dirty="0">
              <a:solidFill>
                <a:schemeClr val="tx1"/>
              </a:solidFill>
            </a:endParaRPr>
          </a:p>
          <a:p>
            <a:pPr marL="114300" indent="0">
              <a:buNone/>
            </a:pPr>
            <a:endParaRPr lang="ru-RU" sz="1400" dirty="0">
              <a:solidFill>
                <a:schemeClr val="tx1"/>
              </a:solidFill>
            </a:endParaRPr>
          </a:p>
        </p:txBody>
      </p:sp>
    </p:spTree>
    <p:extLst>
      <p:ext uri="{BB962C8B-B14F-4D97-AF65-F5344CB8AC3E}">
        <p14:creationId xmlns:p14="http://schemas.microsoft.com/office/powerpoint/2010/main" val="37360675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r>
              <a:rPr lang="ru-RU" sz="2800" b="1" dirty="0" smtClean="0"/>
              <a:t>Условия ДОПУСКА. Приказ №126н</a:t>
            </a:r>
            <a:endParaRPr lang="ru-RU" sz="2800" b="1" dirty="0"/>
          </a:p>
        </p:txBody>
      </p:sp>
      <p:sp>
        <p:nvSpPr>
          <p:cNvPr id="3" name="Объект 2"/>
          <p:cNvSpPr>
            <a:spLocks noGrp="1"/>
          </p:cNvSpPr>
          <p:nvPr>
            <p:ph idx="1"/>
          </p:nvPr>
        </p:nvSpPr>
        <p:spPr>
          <a:xfrm>
            <a:off x="457200" y="1556792"/>
            <a:ext cx="8435280" cy="5112568"/>
          </a:xfrm>
        </p:spPr>
        <p:txBody>
          <a:bodyPr>
            <a:noAutofit/>
          </a:bodyPr>
          <a:lstStyle/>
          <a:p>
            <a:pPr marL="114300" indent="0">
              <a:buNone/>
            </a:pPr>
            <a:endParaRPr lang="ru-RU" sz="1100" b="1" dirty="0" smtClean="0">
              <a:solidFill>
                <a:schemeClr val="tx1"/>
              </a:solidFill>
            </a:endParaRPr>
          </a:p>
          <a:p>
            <a:pPr marL="114300" indent="0">
              <a:buNone/>
            </a:pPr>
            <a:endParaRPr lang="ru-RU" sz="1400" dirty="0" smtClean="0">
              <a:solidFill>
                <a:schemeClr val="tx1"/>
              </a:solidFill>
            </a:endParaRPr>
          </a:p>
          <a:p>
            <a:pPr marL="114300" indent="0">
              <a:buNone/>
            </a:pPr>
            <a:r>
              <a:rPr lang="ru-RU" dirty="0">
                <a:solidFill>
                  <a:schemeClr val="tx1"/>
                </a:solidFill>
              </a:rPr>
              <a:t>При исполнении контракта на поставку товаров, указанных в Приложениях, </a:t>
            </a:r>
            <a:r>
              <a:rPr lang="ru-RU" b="1" dirty="0">
                <a:solidFill>
                  <a:schemeClr val="tx1"/>
                </a:solidFill>
              </a:rPr>
              <a:t>не допускается замена страны происхождения данных товаров, за исключением случая, когда в результате такой замены страной происхождения товаров, указанных в Приложениях, будет являться государство - член Евразийского экономического союза, Донецкая Народная Республика, Луганская Народная Республика.</a:t>
            </a:r>
          </a:p>
          <a:p>
            <a:pPr marL="114300" indent="0">
              <a:buNone/>
            </a:pPr>
            <a:endParaRPr lang="ru-RU" dirty="0">
              <a:solidFill>
                <a:schemeClr val="tx1"/>
              </a:solidFill>
            </a:endParaRPr>
          </a:p>
        </p:txBody>
      </p:sp>
    </p:spTree>
    <p:extLst>
      <p:ext uri="{BB962C8B-B14F-4D97-AF65-F5344CB8AC3E}">
        <p14:creationId xmlns:p14="http://schemas.microsoft.com/office/powerpoint/2010/main" val="8161812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r>
              <a:rPr lang="ru-RU" sz="2800" b="1" dirty="0" smtClean="0"/>
              <a:t>Условия ДОПУСКА. Приказ №126н</a:t>
            </a:r>
            <a:endParaRPr lang="ru-RU" sz="2800" b="1" dirty="0"/>
          </a:p>
        </p:txBody>
      </p:sp>
      <p:sp>
        <p:nvSpPr>
          <p:cNvPr id="3" name="Объект 2"/>
          <p:cNvSpPr>
            <a:spLocks noGrp="1"/>
          </p:cNvSpPr>
          <p:nvPr>
            <p:ph idx="1"/>
          </p:nvPr>
        </p:nvSpPr>
        <p:spPr>
          <a:xfrm>
            <a:off x="457200" y="1556792"/>
            <a:ext cx="8435280" cy="5112568"/>
          </a:xfrm>
        </p:spPr>
        <p:txBody>
          <a:bodyPr>
            <a:noAutofit/>
          </a:bodyPr>
          <a:lstStyle/>
          <a:p>
            <a:pPr marL="114300" indent="0">
              <a:buNone/>
            </a:pPr>
            <a:endParaRPr lang="ru-RU" sz="1100" b="1" dirty="0" smtClean="0">
              <a:solidFill>
                <a:schemeClr val="tx1"/>
              </a:solidFill>
            </a:endParaRPr>
          </a:p>
          <a:p>
            <a:pPr marL="114300" indent="0">
              <a:buNone/>
            </a:pPr>
            <a:r>
              <a:rPr lang="ru-RU" sz="1100" b="1" dirty="0">
                <a:solidFill>
                  <a:schemeClr val="tx1"/>
                </a:solidFill>
              </a:rPr>
              <a:t>Письмо Минфина России от 18.01.2019 № 24-01-07/2281 о применении отдельных положений приказа Минфина России от 04.06.2018 № 126н «Об условиях допуска товаров, происходящих из иностранного государства или группы иностранных государств, для целей осуществления закупок товаров для обеспечения государственных и муниципальных нужд»</a:t>
            </a:r>
          </a:p>
          <a:p>
            <a:pPr marL="114300" indent="0">
              <a:buNone/>
            </a:pPr>
            <a:endParaRPr lang="ru-RU" sz="1100" dirty="0">
              <a:solidFill>
                <a:schemeClr val="tx1"/>
              </a:solidFill>
            </a:endParaRPr>
          </a:p>
          <a:p>
            <a:pPr marL="114300" indent="0">
              <a:buNone/>
            </a:pPr>
            <a:r>
              <a:rPr lang="ru-RU" sz="1100" b="1" dirty="0">
                <a:solidFill>
                  <a:schemeClr val="tx1"/>
                </a:solidFill>
              </a:rPr>
              <a:t>О невозможности применения условий допуска, предусмотренных Приказом № 126н, для целей осуществления закупок товаров, в отношении которых Правительством Российской Федерации установлен запрет.</a:t>
            </a:r>
          </a:p>
          <a:p>
            <a:pPr marL="114300" indent="0">
              <a:buNone/>
            </a:pPr>
            <a:r>
              <a:rPr lang="ru-RU" sz="1100" dirty="0">
                <a:solidFill>
                  <a:schemeClr val="tx1"/>
                </a:solidFill>
              </a:rPr>
              <a:t>Частью 4 статьи 14 Закона о контрактной системе установлено, что федеральный орган исполнительной власти по регулированию контрактной системы в сфере закупок по поручению Правительства Российской Федерации устанавливает условия допуска для целей осуществления закупок товаров, происходящих из иностранного государства или группы иностранных государств, работ, услуг, соответственно выполняемых, оказываемых иностранными лицами, </a:t>
            </a:r>
            <a:r>
              <a:rPr lang="ru-RU" sz="1100" b="1" dirty="0">
                <a:solidFill>
                  <a:schemeClr val="tx1"/>
                </a:solidFill>
              </a:rPr>
              <a:t>за исключением товаров, работ, услуг, в отношении которых Правительством Российской Федерации установлен запрет в соответствии с частью 3 статьи 14 Закона о контрактной системе.</a:t>
            </a:r>
          </a:p>
          <a:p>
            <a:pPr marL="114300" indent="0">
              <a:buNone/>
            </a:pPr>
            <a:r>
              <a:rPr lang="ru-RU" sz="1100" dirty="0">
                <a:solidFill>
                  <a:schemeClr val="tx1"/>
                </a:solidFill>
              </a:rPr>
              <a:t>Приказ № 126н разработан Минфином России в целях реализации положений, предусмотренных частью 4 статьи 14 Закона о контрактной системе, и устанавливает условия допуска товаров, происходящих из иностранного государства или группы иностранных государств, допускаемых на территорию Российской Федерации для целей осуществления закупок товаров для обеспечения государственных и муниципальных нужд.</a:t>
            </a:r>
          </a:p>
          <a:p>
            <a:pPr marL="114300" indent="0">
              <a:buNone/>
            </a:pPr>
            <a:r>
              <a:rPr lang="ru-RU" sz="1100" dirty="0">
                <a:solidFill>
                  <a:schemeClr val="tx1"/>
                </a:solidFill>
              </a:rPr>
              <a:t>Учитывая изложенное, условия допуска товаров, предусмотренные положениями Приказа № 126н, </a:t>
            </a:r>
            <a:r>
              <a:rPr lang="ru-RU" sz="1100" b="1" dirty="0">
                <a:solidFill>
                  <a:schemeClr val="tx1"/>
                </a:solidFill>
              </a:rPr>
              <a:t>не применяются к товарам, в отношении которых Правительством Российской Федерации установлен запрет в соответствии с частью 3 статьи 14 Закона о контрактной системе.</a:t>
            </a:r>
          </a:p>
          <a:p>
            <a:pPr marL="114300" indent="0">
              <a:buNone/>
            </a:pPr>
            <a:endParaRPr lang="ru-RU" sz="1400" dirty="0" smtClean="0">
              <a:solidFill>
                <a:schemeClr val="tx1"/>
              </a:solidFill>
            </a:endParaRPr>
          </a:p>
          <a:p>
            <a:pPr marL="114300" indent="0">
              <a:buNone/>
            </a:pPr>
            <a:endParaRPr lang="ru-RU" sz="1400" dirty="0">
              <a:solidFill>
                <a:schemeClr val="tx1"/>
              </a:solidFill>
            </a:endParaRPr>
          </a:p>
        </p:txBody>
      </p:sp>
    </p:spTree>
    <p:extLst>
      <p:ext uri="{BB962C8B-B14F-4D97-AF65-F5344CB8AC3E}">
        <p14:creationId xmlns:p14="http://schemas.microsoft.com/office/powerpoint/2010/main" val="29143569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r>
              <a:rPr lang="ru-RU" sz="2800" b="1" dirty="0" smtClean="0"/>
              <a:t>Условия ДОПУСКА. Приказ №126н</a:t>
            </a:r>
            <a:endParaRPr lang="ru-RU" sz="2800" b="1" dirty="0"/>
          </a:p>
        </p:txBody>
      </p:sp>
      <p:sp>
        <p:nvSpPr>
          <p:cNvPr id="3" name="Объект 2"/>
          <p:cNvSpPr>
            <a:spLocks noGrp="1"/>
          </p:cNvSpPr>
          <p:nvPr>
            <p:ph idx="1"/>
          </p:nvPr>
        </p:nvSpPr>
        <p:spPr>
          <a:xfrm>
            <a:off x="457200" y="1556792"/>
            <a:ext cx="8435280" cy="5112568"/>
          </a:xfrm>
        </p:spPr>
        <p:txBody>
          <a:bodyPr>
            <a:noAutofit/>
          </a:bodyPr>
          <a:lstStyle/>
          <a:p>
            <a:pPr marL="114300" indent="0">
              <a:buNone/>
            </a:pPr>
            <a:endParaRPr lang="ru-RU" sz="1100" b="1" dirty="0" smtClean="0">
              <a:solidFill>
                <a:schemeClr val="tx1"/>
              </a:solidFill>
            </a:endParaRPr>
          </a:p>
          <a:p>
            <a:pPr marL="114300" indent="0">
              <a:buNone/>
            </a:pPr>
            <a:r>
              <a:rPr lang="ru-RU" sz="1100" b="1" dirty="0">
                <a:solidFill>
                  <a:schemeClr val="tx1"/>
                </a:solidFill>
              </a:rPr>
              <a:t>Письмо Минфина России от 18.01.2019 № 24-01-07/2281 о применении отдельных положений приказа Минфина России от 04.06.2018 № 126н «Об условиях допуска товаров, происходящих из иностранного государства или группы иностранных государств, для целей осуществления закупок товаров для обеспечения государственных и муниципальных нужд»</a:t>
            </a:r>
          </a:p>
          <a:p>
            <a:pPr marL="114300" indent="0">
              <a:buNone/>
            </a:pPr>
            <a:endParaRPr lang="ru-RU" sz="1100" dirty="0">
              <a:solidFill>
                <a:schemeClr val="tx1"/>
              </a:solidFill>
            </a:endParaRPr>
          </a:p>
          <a:p>
            <a:pPr marL="114300" indent="0">
              <a:buNone/>
            </a:pPr>
            <a:r>
              <a:rPr lang="ru-RU" sz="1000" b="1" dirty="0" smtClean="0">
                <a:solidFill>
                  <a:schemeClr val="tx1"/>
                </a:solidFill>
              </a:rPr>
              <a:t>1. О </a:t>
            </a:r>
            <a:r>
              <a:rPr lang="ru-RU" sz="1000" b="1" dirty="0">
                <a:solidFill>
                  <a:schemeClr val="tx1"/>
                </a:solidFill>
              </a:rPr>
              <a:t>порядке декларирования участником закупки в заявке наименования страны происхождения товара.</a:t>
            </a:r>
          </a:p>
          <a:p>
            <a:pPr marL="114300" indent="0">
              <a:buNone/>
            </a:pPr>
            <a:r>
              <a:rPr lang="ru-RU" sz="1000" dirty="0">
                <a:solidFill>
                  <a:schemeClr val="tx1"/>
                </a:solidFill>
              </a:rPr>
              <a:t>В соответствии с подпунктом 1.6 пункта 1 Приказа № 126н подтверждением страны происхождения товаров, указанных в прилагаемом к Приказу № 126н перечне (далее – Перечень), является указание (декларирование) участником закупки в заявке в соответствии с Законом о контрактной системе наименования страны происхождения товара.</a:t>
            </a:r>
          </a:p>
          <a:p>
            <a:pPr marL="114300" indent="0">
              <a:buNone/>
            </a:pPr>
            <a:r>
              <a:rPr lang="ru-RU" sz="1000" dirty="0">
                <a:solidFill>
                  <a:schemeClr val="tx1"/>
                </a:solidFill>
              </a:rPr>
              <a:t>Следует отметить, что декларированием страны происхождения товара является указание наименования его страны происхождения.</a:t>
            </a:r>
          </a:p>
          <a:p>
            <a:pPr marL="114300" indent="0">
              <a:buNone/>
            </a:pPr>
            <a:r>
              <a:rPr lang="ru-RU" sz="1000" dirty="0">
                <a:solidFill>
                  <a:schemeClr val="tx1"/>
                </a:solidFill>
              </a:rPr>
              <a:t>Таким образом, учитывая, что Приказом № 126н не установлены требования о представлении определенного документа в качестве декларации о стране происхождения товара, указание участником закупки в заявке наименования страны происхождения товара является декларированием страны происхождения товара.</a:t>
            </a:r>
          </a:p>
          <a:p>
            <a:pPr marL="114300" indent="0">
              <a:buNone/>
            </a:pPr>
            <a:endParaRPr lang="ru-RU" sz="1000" dirty="0">
              <a:solidFill>
                <a:schemeClr val="tx1"/>
              </a:solidFill>
            </a:endParaRPr>
          </a:p>
          <a:p>
            <a:pPr marL="114300" indent="0">
              <a:buNone/>
            </a:pPr>
            <a:r>
              <a:rPr lang="ru-RU" sz="1000" b="1" dirty="0" smtClean="0">
                <a:solidFill>
                  <a:schemeClr val="tx1"/>
                </a:solidFill>
              </a:rPr>
              <a:t>2. О </a:t>
            </a:r>
            <a:r>
              <a:rPr lang="ru-RU" sz="1000" b="1" dirty="0">
                <a:solidFill>
                  <a:schemeClr val="tx1"/>
                </a:solidFill>
              </a:rPr>
              <a:t>положениях Приказа № 126н, предусматривающих условие, в соответствии с которым не могут быть предметом одного контракта (одного лота) товары, включенные в Перечень и не включенные в него.</a:t>
            </a:r>
          </a:p>
          <a:p>
            <a:pPr marL="114300" indent="0">
              <a:buNone/>
            </a:pPr>
            <a:r>
              <a:rPr lang="ru-RU" sz="1000" dirty="0">
                <a:solidFill>
                  <a:schemeClr val="tx1"/>
                </a:solidFill>
              </a:rPr>
              <a:t>Приказ № 126н подготовлен в соответствии с частью 4 статьи 14 Закона о контрактной системе, согласно которой федеральный орган исполнительной власти по регулированию контрактной системы в сфере закупок устанавливает условия допуска товаров, происходящих из иностранного государства или группы иностранных государств, допускаемых на территорию Российской Федерации для целей осуществления закупок товаров для обеспечения государственных и муниципальных нужд.</a:t>
            </a:r>
          </a:p>
          <a:p>
            <a:pPr marL="114300" indent="0">
              <a:buNone/>
            </a:pPr>
            <a:r>
              <a:rPr lang="ru-RU" sz="1000" dirty="0">
                <a:solidFill>
                  <a:schemeClr val="tx1"/>
                </a:solidFill>
              </a:rPr>
              <a:t>Пунктом 3 Приказа № 126н установлено, что </a:t>
            </a:r>
            <a:r>
              <a:rPr lang="ru-RU" sz="1000" b="1" dirty="0">
                <a:solidFill>
                  <a:schemeClr val="tx1"/>
                </a:solidFill>
              </a:rPr>
              <a:t>для целей применения данного приказа не могут быть предметом одного контракта (одного лота) товары, указанные в Перечне и не указанные в нем.</a:t>
            </a:r>
          </a:p>
          <a:p>
            <a:pPr marL="114300" indent="0">
              <a:buNone/>
            </a:pPr>
            <a:r>
              <a:rPr lang="ru-RU" sz="1000" dirty="0">
                <a:solidFill>
                  <a:schemeClr val="tx1"/>
                </a:solidFill>
              </a:rPr>
              <a:t>Таким образом, </a:t>
            </a:r>
            <a:r>
              <a:rPr lang="ru-RU" sz="1000" b="1" dirty="0">
                <a:solidFill>
                  <a:schemeClr val="tx1"/>
                </a:solidFill>
              </a:rPr>
              <a:t>включение заказчиком в состав одного лота товаров, указанных в Перечне и не указанных в нем, не будет соответствовать условиям допуска товаров, предусмотренных законодательством о контрактной системе.</a:t>
            </a:r>
          </a:p>
          <a:p>
            <a:pPr marL="114300" indent="0">
              <a:buNone/>
            </a:pPr>
            <a:endParaRPr lang="ru-RU" sz="1400" dirty="0">
              <a:solidFill>
                <a:schemeClr val="tx1"/>
              </a:solidFill>
            </a:endParaRPr>
          </a:p>
        </p:txBody>
      </p:sp>
    </p:spTree>
    <p:extLst>
      <p:ext uri="{BB962C8B-B14F-4D97-AF65-F5344CB8AC3E}">
        <p14:creationId xmlns:p14="http://schemas.microsoft.com/office/powerpoint/2010/main" val="7566234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r>
              <a:rPr lang="ru-RU" sz="2800" b="1" dirty="0" smtClean="0"/>
              <a:t>Условия ДОПУСКА. Приказ №126н</a:t>
            </a:r>
            <a:endParaRPr lang="ru-RU" sz="2800" b="1" dirty="0"/>
          </a:p>
        </p:txBody>
      </p:sp>
      <p:sp>
        <p:nvSpPr>
          <p:cNvPr id="3" name="Объект 2"/>
          <p:cNvSpPr>
            <a:spLocks noGrp="1"/>
          </p:cNvSpPr>
          <p:nvPr>
            <p:ph idx="1"/>
          </p:nvPr>
        </p:nvSpPr>
        <p:spPr>
          <a:xfrm>
            <a:off x="457200" y="1556792"/>
            <a:ext cx="8435280" cy="5112568"/>
          </a:xfrm>
        </p:spPr>
        <p:txBody>
          <a:bodyPr>
            <a:noAutofit/>
          </a:bodyPr>
          <a:lstStyle/>
          <a:p>
            <a:pPr marL="114300" indent="0">
              <a:buNone/>
            </a:pPr>
            <a:endParaRPr lang="ru-RU" sz="1100" b="1" dirty="0" smtClean="0">
              <a:solidFill>
                <a:schemeClr val="tx1"/>
              </a:solidFill>
            </a:endParaRPr>
          </a:p>
          <a:p>
            <a:pPr marL="114300" indent="0">
              <a:buNone/>
            </a:pPr>
            <a:r>
              <a:rPr lang="ru-RU" sz="1100" b="1" dirty="0" smtClean="0">
                <a:solidFill>
                  <a:schemeClr val="tx1"/>
                </a:solidFill>
              </a:rPr>
              <a:t>Письмо </a:t>
            </a:r>
            <a:r>
              <a:rPr lang="ru-RU" sz="1100" b="1" dirty="0">
                <a:solidFill>
                  <a:schemeClr val="tx1"/>
                </a:solidFill>
              </a:rPr>
              <a:t>Минфина России от 03.03.2020 № </a:t>
            </a:r>
            <a:r>
              <a:rPr lang="ru-RU" sz="1100" b="1" dirty="0" smtClean="0">
                <a:solidFill>
                  <a:schemeClr val="tx1"/>
                </a:solidFill>
              </a:rPr>
              <a:t>24-03-06/15928</a:t>
            </a:r>
          </a:p>
          <a:p>
            <a:pPr marL="114300" indent="0">
              <a:buNone/>
            </a:pPr>
            <a:r>
              <a:rPr lang="ru-RU" sz="1000" dirty="0" smtClean="0">
                <a:solidFill>
                  <a:schemeClr val="tx1"/>
                </a:solidFill>
              </a:rPr>
              <a:t>В </a:t>
            </a:r>
            <a:r>
              <a:rPr lang="ru-RU" sz="1000" dirty="0">
                <a:solidFill>
                  <a:schemeClr val="tx1"/>
                </a:solidFill>
              </a:rPr>
              <a:t>соответствии с пунктом 1.1 Приказа N 126н при проведении конкурса, аукциона, запроса котировок, запроса предложений преимущества в отношении цены контракта в размере 15 процентов в соответствии с подпунктами 1.2 и 1.3 пункта 1 указанного приказа предоставляются участникам закупки, заявки (окончательные предложения) которых признаны соответствующими требованиям документации о закупке, извещения о проведении запроса котировок и содержат исключительно предложения о поставке товаров, происходящих из государств - членов Евразийского экономического союза.</a:t>
            </a:r>
          </a:p>
          <a:p>
            <a:pPr marL="114300" indent="0">
              <a:buNone/>
            </a:pPr>
            <a:endParaRPr lang="ru-RU" sz="1000" dirty="0">
              <a:solidFill>
                <a:schemeClr val="tx1"/>
              </a:solidFill>
            </a:endParaRPr>
          </a:p>
          <a:p>
            <a:pPr marL="114300" indent="0">
              <a:buNone/>
            </a:pPr>
            <a:r>
              <a:rPr lang="ru-RU" sz="1000" dirty="0">
                <a:solidFill>
                  <a:schemeClr val="tx1"/>
                </a:solidFill>
              </a:rPr>
              <a:t>Вместе с тем согласно части 24 статьи 22 Закона N 44-ФЗ в случае, </a:t>
            </a:r>
            <a:r>
              <a:rPr lang="ru-RU" sz="1000" b="1" dirty="0">
                <a:solidFill>
                  <a:schemeClr val="tx1"/>
                </a:solidFill>
              </a:rPr>
              <a:t>если количество поставляемых товаров, объем подлежащих выполнению работ, оказанию услуг невозможно определить</a:t>
            </a:r>
            <a:r>
              <a:rPr lang="ru-RU" sz="1000" dirty="0">
                <a:solidFill>
                  <a:schemeClr val="tx1"/>
                </a:solidFill>
              </a:rPr>
              <a:t>, заказчик с учетом установленных в соответствии со статьей 19 Закона N 44-ФЗ требований к закупаемым заказчиком товару, работе, услуге (в том числе предельной цены товара, работы, услуги) и (или) нормативных затрат на обеспечение функций государственных органов, органов управления государственными внебюджетными фондами, муниципальных органов определяет начальную цену единицы товара, работы, услуги, начальную сумму цен указанных единиц, максимальное значение цены контракта, а также обосновывает в соответствии с указанной статьей цену единицы товара, работы, услуги.</a:t>
            </a:r>
          </a:p>
          <a:p>
            <a:pPr marL="114300" indent="0">
              <a:buNone/>
            </a:pPr>
            <a:endParaRPr lang="ru-RU" sz="1000" dirty="0">
              <a:solidFill>
                <a:schemeClr val="tx1"/>
              </a:solidFill>
            </a:endParaRPr>
          </a:p>
          <a:p>
            <a:pPr marL="114300" indent="0">
              <a:buNone/>
            </a:pPr>
            <a:r>
              <a:rPr lang="ru-RU" sz="1000" dirty="0">
                <a:solidFill>
                  <a:schemeClr val="tx1"/>
                </a:solidFill>
              </a:rPr>
              <a:t>При этом </a:t>
            </a:r>
            <a:r>
              <a:rPr lang="ru-RU" sz="1000" b="1" dirty="0">
                <a:solidFill>
                  <a:schemeClr val="tx1"/>
                </a:solidFill>
              </a:rPr>
              <a:t>положения Закона N 44-ФЗ, касающиеся применения начальной (максимальной) цены контракта</a:t>
            </a:r>
            <a:r>
              <a:rPr lang="ru-RU" sz="1000" dirty="0">
                <a:solidFill>
                  <a:schemeClr val="tx1"/>
                </a:solidFill>
              </a:rPr>
              <a:t>, в том числе для расчета размера обеспечения заявки или обеспечения исполнения контракта, </a:t>
            </a:r>
            <a:r>
              <a:rPr lang="ru-RU" sz="1000" b="1" dirty="0">
                <a:solidFill>
                  <a:schemeClr val="tx1"/>
                </a:solidFill>
              </a:rPr>
              <a:t>применяются к максимальному значению цены контракта, если Законом N 44-ФЗ не установлено иное.</a:t>
            </a:r>
          </a:p>
          <a:p>
            <a:pPr marL="114300" indent="0">
              <a:buNone/>
            </a:pPr>
            <a:endParaRPr lang="ru-RU" sz="1000" dirty="0">
              <a:solidFill>
                <a:schemeClr val="tx1"/>
              </a:solidFill>
            </a:endParaRPr>
          </a:p>
          <a:p>
            <a:pPr marL="114300" indent="0">
              <a:buNone/>
            </a:pPr>
            <a:r>
              <a:rPr lang="ru-RU" sz="1000" dirty="0">
                <a:solidFill>
                  <a:schemeClr val="tx1"/>
                </a:solidFill>
              </a:rPr>
              <a:t>Кроме того, отмечаем, что согласно части 2.1 статьи 83.2 Закона N 44-ФЗ в случае, предусмотренном частью 24 статьи 22 Закона N 44-ФЗ, с использованием единой информационной системы в сфере закупок в проект контракта включаются максимальное значение цены контракта, цена единицы товара, работы, услуги.</a:t>
            </a:r>
          </a:p>
          <a:p>
            <a:pPr marL="114300" indent="0">
              <a:buNone/>
            </a:pPr>
            <a:endParaRPr lang="ru-RU" sz="1000" dirty="0">
              <a:solidFill>
                <a:schemeClr val="tx1"/>
              </a:solidFill>
            </a:endParaRPr>
          </a:p>
          <a:p>
            <a:pPr marL="114300" indent="0">
              <a:buNone/>
            </a:pPr>
            <a:r>
              <a:rPr lang="ru-RU" sz="1000" dirty="0">
                <a:solidFill>
                  <a:schemeClr val="tx1"/>
                </a:solidFill>
              </a:rPr>
              <a:t>При этом </a:t>
            </a:r>
            <a:r>
              <a:rPr lang="ru-RU" sz="1000" b="1" dirty="0">
                <a:solidFill>
                  <a:schemeClr val="tx1"/>
                </a:solidFill>
              </a:rPr>
              <a:t>цена единицы товара, работы, услуги определяется путем уменьшения начальной цены таких единиц, указанных в извещении об осуществлении закупки, пропорционально снижению начальной суммы цен единиц товаров, работ, услуг, предложенному участником закупки, с которым заключается контракт.</a:t>
            </a:r>
          </a:p>
          <a:p>
            <a:pPr marL="114300" indent="0">
              <a:buNone/>
            </a:pPr>
            <a:endParaRPr lang="ru-RU" sz="1000" dirty="0">
              <a:solidFill>
                <a:schemeClr val="tx1"/>
              </a:solidFill>
            </a:endParaRPr>
          </a:p>
          <a:p>
            <a:pPr marL="114300" indent="0">
              <a:buNone/>
            </a:pPr>
            <a:r>
              <a:rPr lang="ru-RU" sz="1000" dirty="0">
                <a:solidFill>
                  <a:schemeClr val="tx1"/>
                </a:solidFill>
              </a:rPr>
              <a:t>Таким образом, в случае если количество поставляемых товаров, объем подлежащих выполнению работ, оказанию услуг невозможно определить, положения Приказа N 126н применяются с учетом установленных в контракте максимального значения цены контракта и цены единицы товара, работы, услуги.</a:t>
            </a:r>
          </a:p>
        </p:txBody>
      </p:sp>
    </p:spTree>
    <p:extLst>
      <p:ext uri="{BB962C8B-B14F-4D97-AF65-F5344CB8AC3E}">
        <p14:creationId xmlns:p14="http://schemas.microsoft.com/office/powerpoint/2010/main" val="35875804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r>
              <a:rPr lang="ru-RU" sz="2800" b="1" dirty="0" smtClean="0"/>
              <a:t>СУДЕБНАЯ ПРАКТИКА</a:t>
            </a:r>
            <a:endParaRPr lang="ru-RU" sz="2800" b="1" dirty="0"/>
          </a:p>
        </p:txBody>
      </p:sp>
      <p:sp>
        <p:nvSpPr>
          <p:cNvPr id="3" name="Объект 2"/>
          <p:cNvSpPr>
            <a:spLocks noGrp="1"/>
          </p:cNvSpPr>
          <p:nvPr>
            <p:ph idx="1"/>
          </p:nvPr>
        </p:nvSpPr>
        <p:spPr>
          <a:xfrm>
            <a:off x="457200" y="1556792"/>
            <a:ext cx="8435280" cy="5112568"/>
          </a:xfrm>
        </p:spPr>
        <p:txBody>
          <a:bodyPr>
            <a:noAutofit/>
          </a:bodyPr>
          <a:lstStyle/>
          <a:p>
            <a:pPr marL="114300" indent="0">
              <a:buNone/>
            </a:pPr>
            <a:r>
              <a:rPr lang="ru-RU" sz="1400" b="1" dirty="0" smtClean="0">
                <a:solidFill>
                  <a:schemeClr val="tx1"/>
                </a:solidFill>
              </a:rPr>
              <a:t>Определение </a:t>
            </a:r>
            <a:r>
              <a:rPr lang="ru-RU" sz="1400" b="1" dirty="0">
                <a:solidFill>
                  <a:schemeClr val="tx1"/>
                </a:solidFill>
              </a:rPr>
              <a:t>Верховного Суда РФ от 24.03.2022 № 305-ЭС22-2282 по </a:t>
            </a:r>
            <a:r>
              <a:rPr lang="ru-RU" sz="1400" b="1" dirty="0" smtClean="0">
                <a:solidFill>
                  <a:schemeClr val="tx1"/>
                </a:solidFill>
              </a:rPr>
              <a:t>делу № А40-250164/2020</a:t>
            </a:r>
          </a:p>
          <a:p>
            <a:pPr marL="114300" indent="0">
              <a:buNone/>
            </a:pPr>
            <a:endParaRPr lang="ru-RU" sz="1400" b="1" dirty="0">
              <a:solidFill>
                <a:schemeClr val="tx1"/>
              </a:solidFill>
            </a:endParaRPr>
          </a:p>
          <a:p>
            <a:pPr marL="114300" indent="0">
              <a:buNone/>
            </a:pPr>
            <a:r>
              <a:rPr lang="ru-RU" sz="1000" dirty="0">
                <a:solidFill>
                  <a:schemeClr val="tx1"/>
                </a:solidFill>
              </a:rPr>
              <a:t>При исследовании обстоятельств дела установлено, что </a:t>
            </a:r>
            <a:r>
              <a:rPr lang="ru-RU" sz="1000" b="1" dirty="0">
                <a:solidFill>
                  <a:schemeClr val="tx1"/>
                </a:solidFill>
              </a:rPr>
              <a:t>заявка </a:t>
            </a:r>
            <a:r>
              <a:rPr lang="ru-RU" sz="1000" b="1" dirty="0" smtClean="0">
                <a:solidFill>
                  <a:schemeClr val="tx1"/>
                </a:solidFill>
              </a:rPr>
              <a:t>общества (победитель </a:t>
            </a:r>
            <a:r>
              <a:rPr lang="ru-RU" sz="1000" b="1" dirty="0">
                <a:solidFill>
                  <a:schemeClr val="tx1"/>
                </a:solidFill>
              </a:rPr>
              <a:t>аукциона) содержала предложение о поставке товаров, </a:t>
            </a:r>
            <a:r>
              <a:rPr lang="ru-RU" sz="1000" b="1" dirty="0" smtClean="0">
                <a:solidFill>
                  <a:schemeClr val="tx1"/>
                </a:solidFill>
              </a:rPr>
              <a:t>страной происхождения </a:t>
            </a:r>
            <a:r>
              <a:rPr lang="ru-RU" sz="1000" b="1" dirty="0">
                <a:solidFill>
                  <a:schemeClr val="tx1"/>
                </a:solidFill>
              </a:rPr>
              <a:t>которых являются Соединенные Штаты Америки, Ирландия</a:t>
            </a:r>
            <a:r>
              <a:rPr lang="ru-RU" sz="1000" dirty="0">
                <a:solidFill>
                  <a:schemeClr val="tx1"/>
                </a:solidFill>
              </a:rPr>
              <a:t>, </a:t>
            </a:r>
            <a:r>
              <a:rPr lang="ru-RU" sz="1000" dirty="0" smtClean="0">
                <a:solidFill>
                  <a:schemeClr val="tx1"/>
                </a:solidFill>
              </a:rPr>
              <a:t>а </a:t>
            </a:r>
            <a:r>
              <a:rPr lang="ru-RU" sz="1000" b="1" dirty="0" smtClean="0">
                <a:solidFill>
                  <a:schemeClr val="tx1"/>
                </a:solidFill>
              </a:rPr>
              <a:t>заявка </a:t>
            </a:r>
            <a:r>
              <a:rPr lang="ru-RU" sz="1000" b="1" dirty="0">
                <a:solidFill>
                  <a:schemeClr val="tx1"/>
                </a:solidFill>
              </a:rPr>
              <a:t>спорного участника закупки содержала предложение о поставке </a:t>
            </a:r>
            <a:r>
              <a:rPr lang="ru-RU" sz="1000" b="1" dirty="0" smtClean="0">
                <a:solidFill>
                  <a:schemeClr val="tx1"/>
                </a:solidFill>
              </a:rPr>
              <a:t>товара, страной </a:t>
            </a:r>
            <a:r>
              <a:rPr lang="ru-RU" sz="1000" b="1" dirty="0">
                <a:solidFill>
                  <a:schemeClr val="tx1"/>
                </a:solidFill>
              </a:rPr>
              <a:t>происхождения которого является Российская Федерация</a:t>
            </a:r>
            <a:r>
              <a:rPr lang="ru-RU" sz="1000" dirty="0">
                <a:solidFill>
                  <a:schemeClr val="tx1"/>
                </a:solidFill>
              </a:rPr>
              <a:t>; </a:t>
            </a:r>
            <a:r>
              <a:rPr lang="ru-RU" sz="1000" dirty="0" smtClean="0">
                <a:solidFill>
                  <a:schemeClr val="tx1"/>
                </a:solidFill>
              </a:rPr>
              <a:t>отсутствуют доказательства </a:t>
            </a:r>
            <a:r>
              <a:rPr lang="ru-RU" sz="1000" dirty="0">
                <a:solidFill>
                  <a:schemeClr val="tx1"/>
                </a:solidFill>
              </a:rPr>
              <a:t>несоответствия заявки спорного участника закупки </a:t>
            </a:r>
            <a:r>
              <a:rPr lang="ru-RU" sz="1000" dirty="0" smtClean="0">
                <a:solidFill>
                  <a:schemeClr val="tx1"/>
                </a:solidFill>
              </a:rPr>
              <a:t>требованиям аукционной </a:t>
            </a:r>
            <a:r>
              <a:rPr lang="ru-RU" sz="1000" dirty="0">
                <a:solidFill>
                  <a:schemeClr val="tx1"/>
                </a:solidFill>
              </a:rPr>
              <a:t>документации и положениям Закона о контрактной системе.</a:t>
            </a:r>
          </a:p>
          <a:p>
            <a:pPr marL="114300" indent="0">
              <a:buNone/>
            </a:pPr>
            <a:endParaRPr lang="ru-RU" sz="1000" dirty="0">
              <a:solidFill>
                <a:schemeClr val="tx1"/>
              </a:solidFill>
            </a:endParaRPr>
          </a:p>
          <a:p>
            <a:pPr marL="114300" indent="0">
              <a:buNone/>
            </a:pPr>
            <a:r>
              <a:rPr lang="ru-RU" sz="1000" dirty="0">
                <a:solidFill>
                  <a:schemeClr val="tx1"/>
                </a:solidFill>
              </a:rPr>
              <a:t>Учитывая установленные обстоятельства, суды пришли к выводу о </a:t>
            </a:r>
            <a:r>
              <a:rPr lang="ru-RU" sz="1000" dirty="0" smtClean="0">
                <a:solidFill>
                  <a:schemeClr val="tx1"/>
                </a:solidFill>
              </a:rPr>
              <a:t>том, что </a:t>
            </a:r>
            <a:r>
              <a:rPr lang="ru-RU" sz="1000" dirty="0">
                <a:solidFill>
                  <a:schemeClr val="tx1"/>
                </a:solidFill>
              </a:rPr>
              <a:t>в отношении общества, </a:t>
            </a:r>
            <a:r>
              <a:rPr lang="ru-RU" sz="1000" b="1" dirty="0">
                <a:solidFill>
                  <a:schemeClr val="tx1"/>
                </a:solidFill>
              </a:rPr>
              <a:t>в заявке которого предлагаются </a:t>
            </a:r>
            <a:r>
              <a:rPr lang="ru-RU" sz="1000" b="1" dirty="0" smtClean="0">
                <a:solidFill>
                  <a:schemeClr val="tx1"/>
                </a:solidFill>
              </a:rPr>
              <a:t>товары иностранного </a:t>
            </a:r>
            <a:r>
              <a:rPr lang="ru-RU" sz="1000" b="1" dirty="0">
                <a:solidFill>
                  <a:schemeClr val="tx1"/>
                </a:solidFill>
              </a:rPr>
              <a:t>происхождения, применяются положения пункта 1.3 </a:t>
            </a:r>
            <a:r>
              <a:rPr lang="ru-RU" sz="1000" b="1" dirty="0" smtClean="0">
                <a:solidFill>
                  <a:schemeClr val="tx1"/>
                </a:solidFill>
              </a:rPr>
              <a:t>Приказа № </a:t>
            </a:r>
            <a:r>
              <a:rPr lang="ru-RU" sz="1000" b="1" dirty="0">
                <a:solidFill>
                  <a:schemeClr val="tx1"/>
                </a:solidFill>
              </a:rPr>
              <a:t>126н</a:t>
            </a:r>
            <a:r>
              <a:rPr lang="ru-RU" sz="1000" b="1" dirty="0" smtClean="0">
                <a:solidFill>
                  <a:schemeClr val="tx1"/>
                </a:solidFill>
              </a:rPr>
              <a:t>.</a:t>
            </a:r>
          </a:p>
          <a:p>
            <a:pPr marL="114300" indent="0">
              <a:buNone/>
            </a:pPr>
            <a:endParaRPr lang="ru-RU" sz="1000" dirty="0">
              <a:solidFill>
                <a:schemeClr val="tx1"/>
              </a:solidFill>
            </a:endParaRPr>
          </a:p>
          <a:p>
            <a:pPr marL="114300" indent="0">
              <a:buNone/>
            </a:pPr>
            <a:r>
              <a:rPr lang="ru-RU" sz="1000" b="1" dirty="0">
                <a:solidFill>
                  <a:schemeClr val="tx1"/>
                </a:solidFill>
              </a:rPr>
              <a:t>Подтверждением страны </a:t>
            </a:r>
            <a:r>
              <a:rPr lang="ru-RU" sz="1000" dirty="0">
                <a:solidFill>
                  <a:schemeClr val="tx1"/>
                </a:solidFill>
              </a:rPr>
              <a:t>происхождения товаров, указанных </a:t>
            </a:r>
            <a:r>
              <a:rPr lang="ru-RU" sz="1000" dirty="0" smtClean="0">
                <a:solidFill>
                  <a:schemeClr val="tx1"/>
                </a:solidFill>
              </a:rPr>
              <a:t>в Приложениях</a:t>
            </a:r>
            <a:r>
              <a:rPr lang="ru-RU" sz="1000" dirty="0">
                <a:solidFill>
                  <a:schemeClr val="tx1"/>
                </a:solidFill>
              </a:rPr>
              <a:t>, является указание (декларирование) участником закупки </a:t>
            </a:r>
            <a:r>
              <a:rPr lang="ru-RU" sz="1000" dirty="0" smtClean="0">
                <a:solidFill>
                  <a:schemeClr val="tx1"/>
                </a:solidFill>
              </a:rPr>
              <a:t>в заявке </a:t>
            </a:r>
            <a:r>
              <a:rPr lang="ru-RU" sz="1000" dirty="0">
                <a:solidFill>
                  <a:schemeClr val="tx1"/>
                </a:solidFill>
              </a:rPr>
              <a:t>в соответствии с Федеральным законом </a:t>
            </a:r>
            <a:r>
              <a:rPr lang="ru-RU" sz="1000" b="1" dirty="0">
                <a:solidFill>
                  <a:schemeClr val="tx1"/>
                </a:solidFill>
              </a:rPr>
              <a:t>наименования </a:t>
            </a:r>
            <a:r>
              <a:rPr lang="ru-RU" sz="1000" b="1" dirty="0" smtClean="0">
                <a:solidFill>
                  <a:schemeClr val="tx1"/>
                </a:solidFill>
              </a:rPr>
              <a:t>страны происхождения </a:t>
            </a:r>
            <a:r>
              <a:rPr lang="ru-RU" sz="1000" b="1" dirty="0">
                <a:solidFill>
                  <a:schemeClr val="tx1"/>
                </a:solidFill>
              </a:rPr>
              <a:t>товара </a:t>
            </a:r>
            <a:r>
              <a:rPr lang="ru-RU" sz="1000" dirty="0">
                <a:solidFill>
                  <a:schemeClr val="tx1"/>
                </a:solidFill>
              </a:rPr>
              <a:t>(пункт 1.6 Приказа № 126н</a:t>
            </a:r>
            <a:r>
              <a:rPr lang="ru-RU" sz="1000" dirty="0" smtClean="0">
                <a:solidFill>
                  <a:schemeClr val="tx1"/>
                </a:solidFill>
              </a:rPr>
              <a:t>). </a:t>
            </a:r>
          </a:p>
          <a:p>
            <a:pPr marL="114300" indent="0">
              <a:buNone/>
            </a:pPr>
            <a:endParaRPr lang="ru-RU" sz="1000" dirty="0" smtClean="0">
              <a:solidFill>
                <a:schemeClr val="tx1"/>
              </a:solidFill>
            </a:endParaRPr>
          </a:p>
          <a:p>
            <a:pPr marL="114300" indent="0">
              <a:buNone/>
            </a:pPr>
            <a:r>
              <a:rPr lang="ru-RU" sz="1000" b="1" dirty="0" smtClean="0">
                <a:solidFill>
                  <a:schemeClr val="tx1"/>
                </a:solidFill>
              </a:rPr>
              <a:t>Приказом </a:t>
            </a:r>
            <a:r>
              <a:rPr lang="ru-RU" sz="1000" b="1" dirty="0">
                <a:solidFill>
                  <a:schemeClr val="tx1"/>
                </a:solidFill>
              </a:rPr>
              <a:t>№ 126н не установлены требования о </a:t>
            </a:r>
            <a:r>
              <a:rPr lang="ru-RU" sz="1000" b="1" dirty="0" smtClean="0">
                <a:solidFill>
                  <a:schemeClr val="tx1"/>
                </a:solidFill>
              </a:rPr>
              <a:t>представлении определенного </a:t>
            </a:r>
            <a:r>
              <a:rPr lang="ru-RU" sz="1000" b="1" dirty="0">
                <a:solidFill>
                  <a:schemeClr val="tx1"/>
                </a:solidFill>
              </a:rPr>
              <a:t>документа в качестве декларации о стране </a:t>
            </a:r>
            <a:r>
              <a:rPr lang="ru-RU" sz="1000" b="1" dirty="0" smtClean="0">
                <a:solidFill>
                  <a:schemeClr val="tx1"/>
                </a:solidFill>
              </a:rPr>
              <a:t>происхождения товара</a:t>
            </a:r>
            <a:r>
              <a:rPr lang="ru-RU" sz="1000" b="1" dirty="0">
                <a:solidFill>
                  <a:schemeClr val="tx1"/>
                </a:solidFill>
              </a:rPr>
              <a:t>, указание участником закупки в заявке наименования </a:t>
            </a:r>
            <a:r>
              <a:rPr lang="ru-RU" sz="1000" b="1" dirty="0" smtClean="0">
                <a:solidFill>
                  <a:schemeClr val="tx1"/>
                </a:solidFill>
              </a:rPr>
              <a:t>страны происхождения </a:t>
            </a:r>
            <a:r>
              <a:rPr lang="ru-RU" sz="1000" b="1" dirty="0">
                <a:solidFill>
                  <a:schemeClr val="tx1"/>
                </a:solidFill>
              </a:rPr>
              <a:t>товара является декларированием страны </a:t>
            </a:r>
            <a:r>
              <a:rPr lang="ru-RU" sz="1000" b="1" dirty="0" smtClean="0">
                <a:solidFill>
                  <a:schemeClr val="tx1"/>
                </a:solidFill>
              </a:rPr>
              <a:t>происхождения </a:t>
            </a:r>
            <a:r>
              <a:rPr lang="ru-RU" sz="1000" dirty="0" smtClean="0">
                <a:solidFill>
                  <a:schemeClr val="tx1"/>
                </a:solidFill>
              </a:rPr>
              <a:t>товара. Отказывая </a:t>
            </a:r>
            <a:r>
              <a:rPr lang="ru-RU" sz="1000" dirty="0">
                <a:solidFill>
                  <a:schemeClr val="tx1"/>
                </a:solidFill>
              </a:rPr>
              <a:t>в удовлетворении заявленных требований, суды пришли </a:t>
            </a:r>
            <a:r>
              <a:rPr lang="ru-RU" sz="1000" dirty="0" smtClean="0">
                <a:solidFill>
                  <a:schemeClr val="tx1"/>
                </a:solidFill>
              </a:rPr>
              <a:t>к выводу </a:t>
            </a:r>
            <a:r>
              <a:rPr lang="ru-RU" sz="1000" dirty="0">
                <a:solidFill>
                  <a:schemeClr val="tx1"/>
                </a:solidFill>
              </a:rPr>
              <a:t>о законности оспариваемого решения, поскольку действия </a:t>
            </a:r>
            <a:r>
              <a:rPr lang="ru-RU" sz="1000" dirty="0" smtClean="0">
                <a:solidFill>
                  <a:schemeClr val="tx1"/>
                </a:solidFill>
              </a:rPr>
              <a:t>заказчика не </a:t>
            </a:r>
            <a:r>
              <a:rPr lang="ru-RU" sz="1000" dirty="0">
                <a:solidFill>
                  <a:schemeClr val="tx1"/>
                </a:solidFill>
              </a:rPr>
              <a:t>противоречат положениям Закона о контрактной системе и </a:t>
            </a:r>
            <a:r>
              <a:rPr lang="ru-RU" sz="1000" dirty="0" smtClean="0">
                <a:solidFill>
                  <a:schemeClr val="tx1"/>
                </a:solidFill>
              </a:rPr>
              <a:t>требованиям Приказа </a:t>
            </a:r>
            <a:r>
              <a:rPr lang="ru-RU" sz="1000" dirty="0">
                <a:solidFill>
                  <a:schemeClr val="tx1"/>
                </a:solidFill>
              </a:rPr>
              <a:t>№ 126н</a:t>
            </a:r>
            <a:r>
              <a:rPr lang="ru-RU" sz="1000" dirty="0" smtClean="0">
                <a:solidFill>
                  <a:schemeClr val="tx1"/>
                </a:solidFill>
              </a:rPr>
              <a:t>.</a:t>
            </a:r>
          </a:p>
          <a:p>
            <a:pPr marL="114300" indent="0">
              <a:buNone/>
            </a:pPr>
            <a:endParaRPr lang="ru-RU" sz="1000" dirty="0">
              <a:solidFill>
                <a:schemeClr val="tx1"/>
              </a:solidFill>
            </a:endParaRPr>
          </a:p>
          <a:p>
            <a:pPr marL="114300" indent="0">
              <a:buNone/>
            </a:pPr>
            <a:r>
              <a:rPr lang="ru-RU" sz="1000" b="1" dirty="0">
                <a:solidFill>
                  <a:schemeClr val="tx1"/>
                </a:solidFill>
              </a:rPr>
              <a:t>Отклоняя доводы общества о том, что </a:t>
            </a:r>
            <a:r>
              <a:rPr lang="ru-RU" sz="1000" dirty="0">
                <a:solidFill>
                  <a:schemeClr val="tx1"/>
                </a:solidFill>
              </a:rPr>
              <a:t>заявка участника закупки </a:t>
            </a:r>
            <a:r>
              <a:rPr lang="ru-RU" sz="1000" dirty="0" smtClean="0">
                <a:solidFill>
                  <a:schemeClr val="tx1"/>
                </a:solidFill>
              </a:rPr>
              <a:t>с идентификационным </a:t>
            </a:r>
            <a:r>
              <a:rPr lang="ru-RU" sz="1000" dirty="0">
                <a:solidFill>
                  <a:schemeClr val="tx1"/>
                </a:solidFill>
              </a:rPr>
              <a:t>номером 108151761, предложившего </a:t>
            </a:r>
            <a:r>
              <a:rPr lang="ru-RU" sz="1000" dirty="0" smtClean="0">
                <a:solidFill>
                  <a:schemeClr val="tx1"/>
                </a:solidFill>
              </a:rPr>
              <a:t>товар Российского </a:t>
            </a:r>
            <a:r>
              <a:rPr lang="ru-RU" sz="1000" dirty="0">
                <a:solidFill>
                  <a:schemeClr val="tx1"/>
                </a:solidFill>
              </a:rPr>
              <a:t>происхождения, не соответствует требованиям </a:t>
            </a:r>
            <a:r>
              <a:rPr lang="ru-RU" sz="1000" dirty="0" smtClean="0">
                <a:solidFill>
                  <a:schemeClr val="tx1"/>
                </a:solidFill>
              </a:rPr>
              <a:t>аукционной документации</a:t>
            </a:r>
            <a:r>
              <a:rPr lang="ru-RU" sz="1000" dirty="0">
                <a:solidFill>
                  <a:schemeClr val="tx1"/>
                </a:solidFill>
              </a:rPr>
              <a:t>, а также на то, что </a:t>
            </a:r>
            <a:r>
              <a:rPr lang="ru-RU" sz="1000" b="1" u="sng" dirty="0">
                <a:solidFill>
                  <a:schemeClr val="tx1"/>
                </a:solidFill>
              </a:rPr>
              <a:t>заказчиком проигнорирована </a:t>
            </a:r>
            <a:r>
              <a:rPr lang="ru-RU" sz="1000" b="1" u="sng" dirty="0" smtClean="0">
                <a:solidFill>
                  <a:schemeClr val="tx1"/>
                </a:solidFill>
              </a:rPr>
              <a:t>обязанность по </a:t>
            </a:r>
            <a:r>
              <a:rPr lang="ru-RU" sz="1000" b="1" u="sng" dirty="0">
                <a:solidFill>
                  <a:schemeClr val="tx1"/>
                </a:solidFill>
              </a:rPr>
              <a:t>дополнительной проверке поданной участником закупки с</a:t>
            </a:r>
          </a:p>
          <a:p>
            <a:pPr marL="114300" indent="0">
              <a:buNone/>
            </a:pPr>
            <a:r>
              <a:rPr lang="ru-RU" sz="1000" b="1" u="sng" dirty="0">
                <a:solidFill>
                  <a:schemeClr val="tx1"/>
                </a:solidFill>
              </a:rPr>
              <a:t>идентификационным номером 108151761 заявки</a:t>
            </a:r>
            <a:r>
              <a:rPr lang="ru-RU" sz="1000" dirty="0">
                <a:solidFill>
                  <a:schemeClr val="tx1"/>
                </a:solidFill>
              </a:rPr>
              <a:t>, суды со ссылкой </a:t>
            </a:r>
            <a:r>
              <a:rPr lang="ru-RU" sz="1000" dirty="0" smtClean="0">
                <a:solidFill>
                  <a:schemeClr val="tx1"/>
                </a:solidFill>
              </a:rPr>
              <a:t>на положения </a:t>
            </a:r>
            <a:r>
              <a:rPr lang="ru-RU" sz="1000" dirty="0">
                <a:solidFill>
                  <a:schemeClr val="tx1"/>
                </a:solidFill>
              </a:rPr>
              <a:t>части 1 статьи 67, части 1 статьи 69 Закона о </a:t>
            </a:r>
            <a:r>
              <a:rPr lang="ru-RU" sz="1000" dirty="0" smtClean="0">
                <a:solidFill>
                  <a:schemeClr val="tx1"/>
                </a:solidFill>
              </a:rPr>
              <a:t>контрактной системы </a:t>
            </a:r>
            <a:r>
              <a:rPr lang="ru-RU" sz="1000" dirty="0">
                <a:solidFill>
                  <a:schemeClr val="tx1"/>
                </a:solidFill>
              </a:rPr>
              <a:t>указали на то, что обязанность по рассмотрению заявок на участие </a:t>
            </a:r>
            <a:r>
              <a:rPr lang="ru-RU" sz="1000" dirty="0" smtClean="0">
                <a:solidFill>
                  <a:schemeClr val="tx1"/>
                </a:solidFill>
              </a:rPr>
              <a:t>в электронном </a:t>
            </a:r>
            <a:r>
              <a:rPr lang="ru-RU" sz="1000" dirty="0">
                <a:solidFill>
                  <a:schemeClr val="tx1"/>
                </a:solidFill>
              </a:rPr>
              <a:t>аукционе возлагается на аукционную комиссию, при </a:t>
            </a:r>
            <a:r>
              <a:rPr lang="ru-RU" sz="1000" dirty="0" smtClean="0">
                <a:solidFill>
                  <a:schemeClr val="tx1"/>
                </a:solidFill>
              </a:rPr>
              <a:t>этом </a:t>
            </a:r>
            <a:r>
              <a:rPr lang="ru-RU" sz="1000" b="1" u="sng" dirty="0" smtClean="0">
                <a:solidFill>
                  <a:schemeClr val="tx1"/>
                </a:solidFill>
              </a:rPr>
              <a:t>Законом </a:t>
            </a:r>
            <a:r>
              <a:rPr lang="ru-RU" sz="1000" b="1" u="sng" dirty="0">
                <a:solidFill>
                  <a:schemeClr val="tx1"/>
                </a:solidFill>
              </a:rPr>
              <a:t>о контрактной системе не предусмотрена обязанность заказчика </a:t>
            </a:r>
            <a:r>
              <a:rPr lang="ru-RU" sz="1000" b="1" u="sng" dirty="0" smtClean="0">
                <a:solidFill>
                  <a:schemeClr val="tx1"/>
                </a:solidFill>
              </a:rPr>
              <a:t>по дополнительной </a:t>
            </a:r>
            <a:r>
              <a:rPr lang="ru-RU" sz="1000" b="1" u="sng" dirty="0">
                <a:solidFill>
                  <a:schemeClr val="tx1"/>
                </a:solidFill>
              </a:rPr>
              <a:t>проверке заявок участников закупки.</a:t>
            </a:r>
          </a:p>
        </p:txBody>
      </p:sp>
    </p:spTree>
    <p:extLst>
      <p:ext uri="{BB962C8B-B14F-4D97-AF65-F5344CB8AC3E}">
        <p14:creationId xmlns:p14="http://schemas.microsoft.com/office/powerpoint/2010/main" val="32177424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0" y="115888"/>
            <a:ext cx="8785225" cy="6626225"/>
          </a:xfrm>
        </p:spPr>
        <p:txBody>
          <a:bodyPr>
            <a:normAutofit/>
          </a:bodyPr>
          <a:lstStyle/>
          <a:p>
            <a:r>
              <a:rPr lang="ru-RU" b="1" dirty="0" smtClean="0">
                <a:latin typeface="Century Gothic (Основной текст)"/>
              </a:rPr>
              <a:t>Спасибо за внимание!</a:t>
            </a:r>
            <a:br>
              <a:rPr lang="ru-RU" b="1" dirty="0" smtClean="0">
                <a:latin typeface="Century Gothic (Основной текст)"/>
              </a:rPr>
            </a:br>
            <a:r>
              <a:rPr lang="ru-RU" b="1">
                <a:latin typeface="Century Gothic (Основной текст)"/>
              </a:rPr>
              <a:t/>
            </a:r>
            <a:br>
              <a:rPr lang="ru-RU" b="1">
                <a:latin typeface="Century Gothic (Основной текст)"/>
              </a:rPr>
            </a:br>
            <a:r>
              <a:rPr lang="ru-RU" b="1" smtClean="0">
                <a:latin typeface="Century Gothic (Основной текст)"/>
              </a:rPr>
              <a:t/>
            </a:r>
            <a:br>
              <a:rPr lang="ru-RU" b="1" smtClean="0">
                <a:latin typeface="Century Gothic (Основной текст)"/>
              </a:rPr>
            </a:br>
            <a:r>
              <a:rPr lang="ru-RU" b="1" dirty="0" smtClean="0">
                <a:latin typeface="+mn-lt"/>
              </a:rPr>
              <a:t/>
            </a:r>
            <a:br>
              <a:rPr lang="ru-RU" b="1" dirty="0" smtClean="0">
                <a:latin typeface="+mn-lt"/>
              </a:rPr>
            </a:br>
            <a:r>
              <a:rPr lang="ru-RU" sz="2400" dirty="0" smtClean="0">
                <a:solidFill>
                  <a:schemeClr val="tx2">
                    <a:lumMod val="50000"/>
                  </a:schemeClr>
                </a:solidFill>
                <a:latin typeface="Century Gothic (Основной текст)"/>
              </a:rPr>
              <a:t>Скибина Ольга</a:t>
            </a:r>
            <a:br>
              <a:rPr lang="ru-RU" sz="2400" dirty="0" smtClean="0">
                <a:solidFill>
                  <a:schemeClr val="tx2">
                    <a:lumMod val="50000"/>
                  </a:schemeClr>
                </a:solidFill>
                <a:latin typeface="Century Gothic (Основной текст)"/>
              </a:rPr>
            </a:br>
            <a:r>
              <a:rPr lang="en-US" sz="2400" dirty="0" smtClean="0">
                <a:solidFill>
                  <a:schemeClr val="tx2">
                    <a:lumMod val="50000"/>
                  </a:schemeClr>
                </a:solidFill>
                <a:latin typeface="Century Gothic (Основной текст)"/>
              </a:rPr>
              <a:t/>
            </a:r>
            <a:br>
              <a:rPr lang="en-US" sz="2400" dirty="0" smtClean="0">
                <a:solidFill>
                  <a:schemeClr val="tx2">
                    <a:lumMod val="50000"/>
                  </a:schemeClr>
                </a:solidFill>
                <a:latin typeface="Century Gothic (Основной текст)"/>
              </a:rPr>
            </a:br>
            <a:r>
              <a:rPr lang="en-US" sz="2400" cap="none" dirty="0" smtClean="0">
                <a:solidFill>
                  <a:schemeClr val="tx2">
                    <a:lumMod val="50000"/>
                  </a:schemeClr>
                </a:solidFill>
                <a:latin typeface="Century Gothic (Основной текст)"/>
              </a:rPr>
              <a:t>E-mail</a:t>
            </a:r>
            <a:r>
              <a:rPr lang="ru-RU" sz="2400" cap="none" dirty="0" smtClean="0">
                <a:solidFill>
                  <a:schemeClr val="tx2">
                    <a:lumMod val="50000"/>
                  </a:schemeClr>
                </a:solidFill>
                <a:latin typeface="Century Gothic (Основной текст)"/>
              </a:rPr>
              <a:t>: </a:t>
            </a:r>
            <a:r>
              <a:rPr lang="en-US" sz="2400" cap="none" dirty="0" smtClean="0">
                <a:solidFill>
                  <a:schemeClr val="tx2">
                    <a:lumMod val="50000"/>
                  </a:schemeClr>
                </a:solidFill>
                <a:latin typeface="Century Gothic (Основной текст)"/>
              </a:rPr>
              <a:t>OlgaSkibina1@yandex.ru</a:t>
            </a:r>
            <a:r>
              <a:rPr lang="ru-RU" sz="2400" cap="none" dirty="0" smtClean="0">
                <a:solidFill>
                  <a:schemeClr val="tx2">
                    <a:lumMod val="50000"/>
                  </a:schemeClr>
                </a:solidFill>
                <a:latin typeface="Century Gothic (Основной текст)"/>
              </a:rPr>
              <a:t/>
            </a:r>
            <a:br>
              <a:rPr lang="ru-RU" sz="2400" cap="none" dirty="0" smtClean="0">
                <a:solidFill>
                  <a:schemeClr val="tx2">
                    <a:lumMod val="50000"/>
                  </a:schemeClr>
                </a:solidFill>
                <a:latin typeface="Century Gothic (Основной текст)"/>
              </a:rPr>
            </a:br>
            <a:r>
              <a:rPr lang="ru-RU" sz="2400" cap="none" dirty="0">
                <a:solidFill>
                  <a:schemeClr val="tx2">
                    <a:lumMod val="50000"/>
                  </a:schemeClr>
                </a:solidFill>
                <a:latin typeface="Century Gothic (Основной текст)"/>
              </a:rPr>
              <a:t>Тел: +7 (4722) 32-86-69 </a:t>
            </a:r>
          </a:p>
        </p:txBody>
      </p:sp>
    </p:spTree>
    <p:extLst>
      <p:ext uri="{BB962C8B-B14F-4D97-AF65-F5344CB8AC3E}">
        <p14:creationId xmlns:p14="http://schemas.microsoft.com/office/powerpoint/2010/main" val="2210963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smtClean="0"/>
              <a:t/>
            </a:r>
            <a:br>
              <a:rPr lang="ru-RU" sz="2800" b="1" dirty="0" smtClean="0"/>
            </a:br>
            <a:r>
              <a:rPr lang="ru-RU" sz="2800" b="1" dirty="0" smtClean="0"/>
              <a:t>СУДЕБНАЯ ПРАКТИКА</a:t>
            </a:r>
            <a:endParaRPr lang="ru-RU" sz="2800" b="1" dirty="0"/>
          </a:p>
        </p:txBody>
      </p:sp>
      <p:sp>
        <p:nvSpPr>
          <p:cNvPr id="3" name="Объект 2"/>
          <p:cNvSpPr>
            <a:spLocks noGrp="1"/>
          </p:cNvSpPr>
          <p:nvPr>
            <p:ph idx="1"/>
          </p:nvPr>
        </p:nvSpPr>
        <p:spPr>
          <a:xfrm>
            <a:off x="457200" y="1556792"/>
            <a:ext cx="8435280" cy="5112568"/>
          </a:xfrm>
        </p:spPr>
        <p:txBody>
          <a:bodyPr>
            <a:noAutofit/>
          </a:bodyPr>
          <a:lstStyle/>
          <a:p>
            <a:pPr marL="114300" indent="0">
              <a:buNone/>
            </a:pPr>
            <a:endParaRPr lang="ru-RU" sz="1100" b="1" dirty="0" smtClean="0">
              <a:solidFill>
                <a:schemeClr val="tx1"/>
              </a:solidFill>
            </a:endParaRPr>
          </a:p>
          <a:p>
            <a:pPr marL="114300" indent="0">
              <a:buNone/>
            </a:pPr>
            <a:endParaRPr lang="ru-RU" sz="1400" dirty="0" smtClean="0">
              <a:solidFill>
                <a:schemeClr val="tx1"/>
              </a:solidFill>
            </a:endParaRPr>
          </a:p>
          <a:p>
            <a:r>
              <a:rPr lang="ru-RU" sz="1400" b="1" dirty="0">
                <a:solidFill>
                  <a:schemeClr val="tx1"/>
                </a:solidFill>
              </a:rPr>
              <a:t>Верховный суд РФ в своем определении от 20 июня 2017 г. N 306-КГ17-552 по делу N А49-307/2016</a:t>
            </a:r>
            <a:r>
              <a:rPr lang="ru-RU" sz="1400" dirty="0">
                <a:solidFill>
                  <a:schemeClr val="tx1"/>
                </a:solidFill>
              </a:rPr>
              <a:t> на основе анализа Закона о контрактной системе и Таможенного кодекса сделал вывод о том, что участник электронного аукциона </a:t>
            </a:r>
            <a:r>
              <a:rPr lang="ru-RU" sz="1400" b="1" dirty="0">
                <a:solidFill>
                  <a:schemeClr val="tx1"/>
                </a:solidFill>
              </a:rPr>
              <a:t>не лишен возможности указать </a:t>
            </a:r>
            <a:r>
              <a:rPr lang="ru-RU" sz="1400" b="1" dirty="0" smtClean="0">
                <a:solidFill>
                  <a:schemeClr val="tx1"/>
                </a:solidFill>
              </a:rPr>
              <a:t>одновременно </a:t>
            </a:r>
            <a:r>
              <a:rPr lang="ru-RU" sz="1400" b="1" dirty="0">
                <a:solidFill>
                  <a:schemeClr val="tx1"/>
                </a:solidFill>
              </a:rPr>
              <a:t>несколько стран происхождения предлагаемого к закупке товара, и заказчик по этому основанию не вправе отказать такому участнику в допуске к участию в электронном аукционе. </a:t>
            </a:r>
          </a:p>
          <a:p>
            <a:r>
              <a:rPr lang="ru-RU" sz="1400" dirty="0">
                <a:solidFill>
                  <a:schemeClr val="tx1"/>
                </a:solidFill>
              </a:rPr>
              <a:t> </a:t>
            </a:r>
          </a:p>
          <a:p>
            <a:r>
              <a:rPr lang="ru-RU" sz="1400" dirty="0">
                <a:solidFill>
                  <a:schemeClr val="tx1"/>
                </a:solidFill>
              </a:rPr>
              <a:t>Верховный суд решил, что </a:t>
            </a:r>
            <a:r>
              <a:rPr lang="ru-RU" sz="1400" b="1" dirty="0">
                <a:solidFill>
                  <a:schemeClr val="tx1"/>
                </a:solidFill>
              </a:rPr>
              <a:t>указание нескольких стран в составе первой части заявки не означает </a:t>
            </a:r>
            <a:r>
              <a:rPr lang="ru-RU" sz="1400" b="1" dirty="0" err="1">
                <a:solidFill>
                  <a:schemeClr val="tx1"/>
                </a:solidFill>
              </a:rPr>
              <a:t>неотражение</a:t>
            </a:r>
            <a:r>
              <a:rPr lang="ru-RU" sz="1400" b="1" dirty="0">
                <a:solidFill>
                  <a:schemeClr val="tx1"/>
                </a:solidFill>
              </a:rPr>
              <a:t> сведений о стране происхождения товара, не влияет на оценку соответствия предлагаемых характеристик товара требованиям законодательства и не влечет негативных последствий, как для заказчика, так и для участников аукциона</a:t>
            </a:r>
            <a:r>
              <a:rPr lang="ru-RU" sz="1400" dirty="0">
                <a:solidFill>
                  <a:schemeClr val="tx1"/>
                </a:solidFill>
              </a:rPr>
              <a:t>, и соответственно, не может служить основанием для отказа в допуске заявки на участие в аукционе по причине </a:t>
            </a:r>
            <a:r>
              <a:rPr lang="ru-RU" sz="1400" dirty="0" err="1">
                <a:solidFill>
                  <a:schemeClr val="tx1"/>
                </a:solidFill>
              </a:rPr>
              <a:t>непредоставления</a:t>
            </a:r>
            <a:r>
              <a:rPr lang="ru-RU" sz="1400" dirty="0">
                <a:solidFill>
                  <a:schemeClr val="tx1"/>
                </a:solidFill>
              </a:rPr>
              <a:t> информации, предусмотренной частью 3 статьи 66 Закона о контрактной системе. </a:t>
            </a:r>
            <a:endParaRPr lang="ru-RU" sz="1400" dirty="0" smtClean="0">
              <a:solidFill>
                <a:schemeClr val="tx1"/>
              </a:solidFill>
            </a:endParaRPr>
          </a:p>
          <a:p>
            <a:r>
              <a:rPr lang="ru-RU" sz="1400" dirty="0" smtClean="0">
                <a:solidFill>
                  <a:schemeClr val="tx1"/>
                </a:solidFill>
              </a:rPr>
              <a:t>Решающую </a:t>
            </a:r>
            <a:r>
              <a:rPr lang="ru-RU" sz="1400" dirty="0">
                <a:solidFill>
                  <a:schemeClr val="tx1"/>
                </a:solidFill>
              </a:rPr>
              <a:t>роль в принятии решения сыграли нормы пункта 1 статьи 58 Таможенного кодекса </a:t>
            </a:r>
            <a:r>
              <a:rPr lang="ru-RU" sz="1400" dirty="0" smtClean="0">
                <a:solidFill>
                  <a:schemeClr val="tx1"/>
                </a:solidFill>
              </a:rPr>
              <a:t> Таможенного </a:t>
            </a:r>
            <a:r>
              <a:rPr lang="ru-RU" sz="1400" dirty="0">
                <a:solidFill>
                  <a:schemeClr val="tx1"/>
                </a:solidFill>
              </a:rPr>
              <a:t>союза согласно которым </a:t>
            </a:r>
            <a:r>
              <a:rPr lang="ru-RU" sz="1400" b="1" u="sng" dirty="0">
                <a:solidFill>
                  <a:schemeClr val="tx1"/>
                </a:solidFill>
              </a:rPr>
              <a:t>под страной происхождения товаров может пониматься группа стран, либо таможенные союзы стран, либо регион или часть страны, если имеется необходимость их выделения для целей определения страны происхождения товаров. </a:t>
            </a:r>
          </a:p>
          <a:p>
            <a:pPr marL="114300" indent="0">
              <a:buNone/>
            </a:pPr>
            <a:endParaRPr lang="ru-RU" sz="1400" dirty="0">
              <a:solidFill>
                <a:schemeClr val="tx1"/>
              </a:solidFill>
            </a:endParaRPr>
          </a:p>
        </p:txBody>
      </p:sp>
    </p:spTree>
    <p:extLst>
      <p:ext uri="{BB962C8B-B14F-4D97-AF65-F5344CB8AC3E}">
        <p14:creationId xmlns:p14="http://schemas.microsoft.com/office/powerpoint/2010/main" val="3878893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pPr marL="137160" indent="0"/>
            <a:r>
              <a:rPr lang="ru-RU" sz="1600" dirty="0">
                <a:solidFill>
                  <a:schemeClr val="tx1"/>
                </a:solidFill>
              </a:rPr>
              <a:t>Указ Президента РФ от 15.11.2021 N 657 "Об оказании гуманитарной поддержки населению отдельных районов Донецкой и Луганской областей Украины"</a:t>
            </a:r>
          </a:p>
        </p:txBody>
      </p:sp>
      <p:sp>
        <p:nvSpPr>
          <p:cNvPr id="3" name="Объект 2"/>
          <p:cNvSpPr>
            <a:spLocks noGrp="1"/>
          </p:cNvSpPr>
          <p:nvPr>
            <p:ph idx="1"/>
          </p:nvPr>
        </p:nvSpPr>
        <p:spPr>
          <a:xfrm>
            <a:off x="457200" y="1556792"/>
            <a:ext cx="8219256" cy="4968552"/>
          </a:xfrm>
        </p:spPr>
        <p:txBody>
          <a:bodyPr>
            <a:noAutofit/>
          </a:bodyPr>
          <a:lstStyle/>
          <a:p>
            <a:pPr marL="137160" indent="0">
              <a:buNone/>
            </a:pPr>
            <a:endParaRPr lang="ru-RU" sz="1200" dirty="0" smtClean="0">
              <a:solidFill>
                <a:schemeClr val="tx1"/>
              </a:solidFill>
            </a:endParaRPr>
          </a:p>
          <a:p>
            <a:pPr marL="137160" indent="0">
              <a:buNone/>
            </a:pPr>
            <a:endParaRPr lang="ru-RU" sz="1200" dirty="0">
              <a:solidFill>
                <a:schemeClr val="tx1"/>
              </a:solidFill>
            </a:endParaRPr>
          </a:p>
          <a:p>
            <a:pPr marL="137160" indent="0">
              <a:buNone/>
            </a:pPr>
            <a:r>
              <a:rPr lang="ru-RU" sz="1800" dirty="0">
                <a:solidFill>
                  <a:schemeClr val="tx1"/>
                </a:solidFill>
              </a:rPr>
              <a:t>Правительству Российской Федерации в месячный срок:</a:t>
            </a:r>
          </a:p>
          <a:p>
            <a:pPr marL="137160" indent="0">
              <a:buNone/>
            </a:pPr>
            <a:r>
              <a:rPr lang="ru-RU" sz="1800" b="1" dirty="0" smtClean="0">
                <a:solidFill>
                  <a:schemeClr val="tx1"/>
                </a:solidFill>
              </a:rPr>
              <a:t>обеспечить</a:t>
            </a:r>
            <a:r>
              <a:rPr lang="ru-RU" sz="1800" dirty="0" smtClean="0">
                <a:solidFill>
                  <a:schemeClr val="tx1"/>
                </a:solidFill>
              </a:rPr>
              <a:t> </a:t>
            </a:r>
            <a:r>
              <a:rPr lang="ru-RU" sz="1800" dirty="0">
                <a:solidFill>
                  <a:schemeClr val="tx1"/>
                </a:solidFill>
              </a:rPr>
              <a:t>в порядке исключения на период до политического урегулирования ситуации в отдельных районах Донецкой и Луганской областей Украины на основании Минских соглашений:</a:t>
            </a:r>
          </a:p>
          <a:p>
            <a:pPr marL="137160" indent="0">
              <a:buNone/>
            </a:pPr>
            <a:r>
              <a:rPr lang="ru-RU" sz="1800" b="1" dirty="0" smtClean="0">
                <a:solidFill>
                  <a:schemeClr val="tx1"/>
                </a:solidFill>
              </a:rPr>
              <a:t>- признание </a:t>
            </a:r>
            <a:r>
              <a:rPr lang="ru-RU" sz="1800" b="1" dirty="0">
                <a:solidFill>
                  <a:schemeClr val="tx1"/>
                </a:solidFill>
              </a:rPr>
              <a:t>в Российской Федерации действительными сертификатов о происхождении товаров, выдаваемых органами (организациями), фактически действующими на территориях указанных районов;</a:t>
            </a:r>
          </a:p>
          <a:p>
            <a:pPr marL="137160" indent="0">
              <a:buNone/>
            </a:pPr>
            <a:r>
              <a:rPr lang="ru-RU" sz="1800" dirty="0" smtClean="0">
                <a:solidFill>
                  <a:schemeClr val="tx1"/>
                </a:solidFill>
              </a:rPr>
              <a:t>- </a:t>
            </a:r>
            <a:r>
              <a:rPr lang="ru-RU" sz="1800" b="1" dirty="0" smtClean="0">
                <a:solidFill>
                  <a:schemeClr val="tx1"/>
                </a:solidFill>
              </a:rPr>
              <a:t>допуск </a:t>
            </a:r>
            <a:r>
              <a:rPr lang="ru-RU" sz="1800" b="1" dirty="0">
                <a:solidFill>
                  <a:schemeClr val="tx1"/>
                </a:solidFill>
              </a:rPr>
              <a:t>на равных условиях с товарами российского происхождения товаров, происходящих из указанных районов, в целях осуществления закупок товаров для обеспечения государственных и муниципальных нужд </a:t>
            </a:r>
            <a:r>
              <a:rPr lang="ru-RU" sz="1800" dirty="0">
                <a:solidFill>
                  <a:schemeClr val="tx1"/>
                </a:solidFill>
              </a:rPr>
              <a:t>и закупок товаров отдельными видами юридических </a:t>
            </a:r>
            <a:r>
              <a:rPr lang="ru-RU" sz="1800" dirty="0" smtClean="0">
                <a:solidFill>
                  <a:schemeClr val="tx1"/>
                </a:solidFill>
              </a:rPr>
              <a:t>лиц.</a:t>
            </a:r>
          </a:p>
          <a:p>
            <a:pPr marL="137160" indent="0">
              <a:buNone/>
            </a:pPr>
            <a:endParaRPr lang="ru-RU" sz="1800" dirty="0" smtClean="0">
              <a:solidFill>
                <a:schemeClr val="tx1"/>
              </a:solidFill>
            </a:endParaRPr>
          </a:p>
          <a:p>
            <a:pPr marL="137160" indent="0">
              <a:buNone/>
            </a:pPr>
            <a:r>
              <a:rPr lang="ru-RU" sz="1400" dirty="0" smtClean="0">
                <a:solidFill>
                  <a:schemeClr val="tx1"/>
                </a:solidFill>
              </a:rPr>
              <a:t>Внесены изменения во все НПА, принятые во исполнение ст. 14 44-ФЗ, за исключением ПП 878, ПП 1236.</a:t>
            </a:r>
            <a:endParaRPr lang="ru-RU" sz="1400" dirty="0">
              <a:solidFill>
                <a:schemeClr val="tx1"/>
              </a:solidFill>
            </a:endParaRPr>
          </a:p>
          <a:p>
            <a:pPr marL="137160" indent="0">
              <a:buNone/>
            </a:pPr>
            <a:endParaRPr lang="ru-RU" sz="1200" dirty="0">
              <a:solidFill>
                <a:schemeClr val="tx1"/>
              </a:solidFill>
            </a:endParaRPr>
          </a:p>
          <a:p>
            <a:pPr marL="137160" indent="0">
              <a:buNone/>
            </a:pPr>
            <a:endParaRPr lang="ru-RU" sz="1200" dirty="0">
              <a:solidFill>
                <a:schemeClr val="tx1"/>
              </a:solidFill>
            </a:endParaRPr>
          </a:p>
          <a:p>
            <a:pPr marL="137160" indent="0">
              <a:buNone/>
            </a:pPr>
            <a:endParaRPr lang="ru-RU" sz="1200" dirty="0">
              <a:solidFill>
                <a:schemeClr val="tx1"/>
              </a:solidFill>
            </a:endParaRPr>
          </a:p>
          <a:p>
            <a:pPr marL="137160" indent="0">
              <a:buNone/>
            </a:pPr>
            <a:endParaRPr lang="ru-RU" sz="1200" dirty="0">
              <a:solidFill>
                <a:schemeClr val="tx1"/>
              </a:solidFill>
            </a:endParaRPr>
          </a:p>
          <a:p>
            <a:pPr marL="137160" indent="0">
              <a:buNone/>
            </a:pPr>
            <a:endParaRPr lang="ru-RU" sz="1200" dirty="0">
              <a:solidFill>
                <a:schemeClr val="tx1"/>
              </a:solidFill>
            </a:endParaRPr>
          </a:p>
          <a:p>
            <a:pPr marL="137160" indent="0">
              <a:buNone/>
            </a:pPr>
            <a:endParaRPr lang="ru-RU" sz="1200" dirty="0">
              <a:solidFill>
                <a:schemeClr val="tx1"/>
              </a:solidFill>
            </a:endParaRPr>
          </a:p>
          <a:p>
            <a:pPr marL="137160" indent="0">
              <a:buNone/>
            </a:pPr>
            <a:endParaRPr lang="ru-RU" sz="1200" dirty="0">
              <a:solidFill>
                <a:schemeClr val="tx1"/>
              </a:solidFill>
            </a:endParaRPr>
          </a:p>
          <a:p>
            <a:pPr marL="137160" indent="0">
              <a:buNone/>
            </a:pPr>
            <a:endParaRPr lang="ru-RU" sz="1200" dirty="0">
              <a:solidFill>
                <a:schemeClr val="tx1"/>
              </a:solidFill>
            </a:endParaRPr>
          </a:p>
        </p:txBody>
      </p:sp>
    </p:spTree>
    <p:extLst>
      <p:ext uri="{BB962C8B-B14F-4D97-AF65-F5344CB8AC3E}">
        <p14:creationId xmlns:p14="http://schemas.microsoft.com/office/powerpoint/2010/main" val="2890374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260672" cy="1148420"/>
          </a:xfrm>
        </p:spPr>
        <p:txBody>
          <a:bodyPr>
            <a:noAutofit/>
          </a:bodyPr>
          <a:lstStyle/>
          <a:p>
            <a:r>
              <a:rPr lang="ru-RU" sz="2800" b="1" dirty="0"/>
              <a:t>реестр российской промышленной продукции </a:t>
            </a:r>
          </a:p>
        </p:txBody>
      </p:sp>
      <p:sp>
        <p:nvSpPr>
          <p:cNvPr id="3" name="Объект 2"/>
          <p:cNvSpPr>
            <a:spLocks noGrp="1"/>
          </p:cNvSpPr>
          <p:nvPr>
            <p:ph idx="1"/>
          </p:nvPr>
        </p:nvSpPr>
        <p:spPr>
          <a:xfrm>
            <a:off x="457200" y="1556792"/>
            <a:ext cx="8219256" cy="4968552"/>
          </a:xfrm>
        </p:spPr>
        <p:txBody>
          <a:bodyPr>
            <a:noAutofit/>
          </a:bodyPr>
          <a:lstStyle/>
          <a:p>
            <a:pPr marL="114300" indent="0">
              <a:buNone/>
            </a:pPr>
            <a:r>
              <a:rPr lang="ru-RU" sz="1200" dirty="0" smtClean="0">
                <a:solidFill>
                  <a:schemeClr val="tx1"/>
                </a:solidFill>
              </a:rPr>
              <a:t>Реестр </a:t>
            </a:r>
            <a:r>
              <a:rPr lang="ru-RU" sz="1200" dirty="0">
                <a:solidFill>
                  <a:schemeClr val="tx1"/>
                </a:solidFill>
              </a:rPr>
              <a:t>российской промышленной продукции формируется и ведется Минпромторгом России с использованием государственной информационной системы промышленности и размещен на ее платформе в информационно-коммуникационной сети "Интернет" - </a:t>
            </a:r>
            <a:r>
              <a:rPr lang="ru-RU" sz="1200" dirty="0">
                <a:solidFill>
                  <a:srgbClr val="00B0F0"/>
                </a:solidFill>
              </a:rPr>
              <a:t>https://gisp.gov.ru/pp719/p/pub/products/.</a:t>
            </a:r>
          </a:p>
          <a:p>
            <a:pPr marL="114300" indent="0">
              <a:buNone/>
            </a:pPr>
            <a:endParaRPr lang="ru-RU" sz="1200" b="1" dirty="0" smtClean="0">
              <a:solidFill>
                <a:schemeClr val="tx1"/>
              </a:solidFill>
            </a:endParaRPr>
          </a:p>
        </p:txBody>
      </p:sp>
      <p:pic>
        <p:nvPicPr>
          <p:cNvPr id="4" name="Рисунок 3"/>
          <p:cNvPicPr/>
          <p:nvPr/>
        </p:nvPicPr>
        <p:blipFill rotWithShape="1">
          <a:blip r:embed="rId2"/>
          <a:srcRect b="4536"/>
          <a:stretch/>
        </p:blipFill>
        <p:spPr bwMode="auto">
          <a:xfrm>
            <a:off x="683568" y="2420888"/>
            <a:ext cx="7920880" cy="42484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32044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25701</TotalTime>
  <Words>12451</Words>
  <Application>Microsoft Office PowerPoint</Application>
  <PresentationFormat>Экран (4:3)</PresentationFormat>
  <Paragraphs>791</Paragraphs>
  <Slides>66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66</vt:i4>
      </vt:variant>
    </vt:vector>
  </HeadingPairs>
  <TitlesOfParts>
    <vt:vector size="67" baseType="lpstr">
      <vt:lpstr>Аптека</vt:lpstr>
      <vt:lpstr>УПРАВЛЕНИЕ ПО РЕГУЛИРОВАНИЮ                      КОНТРАКТНОЙ СИСТЕМЫ В СФЕРЕ ЗАКУПОК БЕЛГОРОДСКОЙ ОБЛАСТИ</vt:lpstr>
      <vt:lpstr>Понятие «Медицинские изделия»</vt:lpstr>
      <vt:lpstr>Статья 14 ЗАКОНА О КОНТРАКТНОЙ СИСТЕМЕ</vt:lpstr>
      <vt:lpstr>Презентация PowerPoint</vt:lpstr>
      <vt:lpstr>Презентация PowerPoint</vt:lpstr>
      <vt:lpstr>ОСНОВНЫЕ ПОНЯТИЯ</vt:lpstr>
      <vt:lpstr> СУДЕБНАЯ ПРАКТИКА</vt:lpstr>
      <vt:lpstr>Указ Президента РФ от 15.11.2021 N 657 "Об оказании гуманитарной поддержки населению отдельных районов Донецкой и Луганской областей Украины"</vt:lpstr>
      <vt:lpstr>реестр российской промышленной продукции </vt:lpstr>
      <vt:lpstr>Постановление Правительства РФ от 01.04.2022 № 553. РЕЕСТР РОССИЙСКОЙ ПРОМЫШЛЕННОЙ ПРОДУКЦИИ. </vt:lpstr>
      <vt:lpstr>Постановление Правительства РФ от 01.04.2022 № 553. </vt:lpstr>
      <vt:lpstr>реестр российской радиоэлектронной продукции</vt:lpstr>
      <vt:lpstr>Ведение ЕДИНОГО РЕЕСТРА РОССИЙСКОЙ  РАДИОЭЛЕКТРОННОЙ ПРОДУКЦИИ  </vt:lpstr>
      <vt:lpstr>евразийский реестр промышленных товаров</vt:lpstr>
      <vt:lpstr>Решение Совета Евразийской экономической комиссии от 23.11.2020 N 105 "Об утверждении Правил определения страны происхождения отдельных видов товаров для целей государственных (муниципальных) закупок" </vt:lpstr>
      <vt:lpstr>Решение Совета Евразийской экономической комиссии от 23.11.2020 N 105 "Об утверждении Правил определения страны происхождения отдельных видов товаров для целей государственных (муниципальных) закупок" </vt:lpstr>
      <vt:lpstr>Положение о порядке выдачи сертификатов о происхождении товаров формы СТ-1 для целей осуществления закупок для обеспечения государственных и муниципальных нужд (для отдельных видов медицинских изделий), утвержденное приказом ТПП России от 10 апреля 2015 г. N 29 </vt:lpstr>
      <vt:lpstr>ПРОДЛЕНИЕ действия сертификатов СТ-1</vt:lpstr>
      <vt:lpstr> </vt:lpstr>
      <vt:lpstr> </vt:lpstr>
      <vt:lpstr>ЗАПРЕТ. Постановление Правительства РФ от 30.04.2020 N 616 </vt:lpstr>
      <vt:lpstr>Постановление Правительства РФ от 30.04.2020 N 616 </vt:lpstr>
      <vt:lpstr>Постановление Правительства РФ от 30.04.2020 N 616 </vt:lpstr>
      <vt:lpstr>Постановление Правительства РФ от 30.04.2020 N 616 </vt:lpstr>
      <vt:lpstr>Постановление Правительства РФ от 30.04.2020 N 616 </vt:lpstr>
      <vt:lpstr>Презентация PowerPoint</vt:lpstr>
      <vt:lpstr>Презентация PowerPoint</vt:lpstr>
      <vt:lpstr>Разъяснения по вопросу применения ПП РФ № 616</vt:lpstr>
      <vt:lpstr>Разъяснения по вопросу применения ПП РФ № 616</vt:lpstr>
      <vt:lpstr>Разъяснения по вопросу применения ПП РФ № 616</vt:lpstr>
      <vt:lpstr>Разъяснения по вопросу применения ПП РФ № 616</vt:lpstr>
      <vt:lpstr>Ограничения ДОПУСКА. Постановление Правительства РФ от 30.04.2020 N 617 </vt:lpstr>
      <vt:lpstr>Ограничения ДОПУСКА. Постановление Правительства РФ от 30.04.2020 N 617 </vt:lpstr>
      <vt:lpstr>Ограничения ДОПУСКА. Постановление Правительства РФ от 30.04.2020 N 617 </vt:lpstr>
      <vt:lpstr>Презентация PowerPoint</vt:lpstr>
      <vt:lpstr>Презентация PowerPoint</vt:lpstr>
      <vt:lpstr>Разъяснения по вопросу применения ПП РФ № 617</vt:lpstr>
      <vt:lpstr>Разъяснения по вопросу применения ПП РФ № 617</vt:lpstr>
      <vt:lpstr> Ограничения ДОПУСКА. Постановление Правительства РФ от 10.07.2019 N 878 </vt:lpstr>
      <vt:lpstr> Ограничения ДОПУСКА. Постановление Правительства РФ от 10.07.2019 N 878 </vt:lpstr>
      <vt:lpstr> Ограничения ДОПУСКА. Постановление Правительства РФ от 10.07.2019 N 878 </vt:lpstr>
      <vt:lpstr> Ограничения ДОПУСКА. Постановление Правительства РФ от 10.07.2019 N 878 </vt:lpstr>
      <vt:lpstr> Ограничения ДОПУСКА. Постановление Правительства РФ от 10.07.2019 N 878 </vt:lpstr>
      <vt:lpstr> </vt:lpstr>
      <vt:lpstr> </vt:lpstr>
      <vt:lpstr> Разъяснения по вопросу применения ПП РФ № 878  </vt:lpstr>
      <vt:lpstr> Ограничения ДОПУСКА. Постановление Правительства РФ от 05.02.2015 №102 </vt:lpstr>
      <vt:lpstr> Ограничения ДОПУСКА. Постановление Правительства РФ от 05.02.2015 №102 </vt:lpstr>
      <vt:lpstr> Ограничения ДОПУСКА. Постановление Правительства РФ от 05.02.2015 №102 </vt:lpstr>
      <vt:lpstr> Ограничения ДОПУСКА. Постановление Правительства РФ от 05.02.2015 №102 </vt:lpstr>
      <vt:lpstr> </vt:lpstr>
      <vt:lpstr> </vt:lpstr>
      <vt:lpstr> РАЗЪЯСНЕНИЯ ПО ВОПРОСУ ПРИМЕНЕНИЯ ПП 102</vt:lpstr>
      <vt:lpstr> РАЗЪЯСНЕНИЯ ПО ВОПРОСУ ПРИМЕНЕНИЯ ПП 102</vt:lpstr>
      <vt:lpstr> РАЗЪЯСНЕНИЯ ПО ВОПРОСУ ПРИМЕНЕНИЯ ПП 102</vt:lpstr>
      <vt:lpstr> СУДЕБНАЯ ПРАКТИКА ПО ВОПРОСУ ПРИМЕНЕНИЯ ПП 102</vt:lpstr>
      <vt:lpstr> Условия ДОПУСКА. Приказ №126н</vt:lpstr>
      <vt:lpstr> Условия ДОПУСКА. Приказ №126н</vt:lpstr>
      <vt:lpstr> Условия ДОПУСКА. Приказ №126н</vt:lpstr>
      <vt:lpstr> Условия ДОПУСКА. Приказ №126н</vt:lpstr>
      <vt:lpstr> Условия ДОПУСКА. Приказ №126н</vt:lpstr>
      <vt:lpstr> Условия ДОПУСКА. Приказ №126н</vt:lpstr>
      <vt:lpstr> Условия ДОПУСКА. Приказ №126н</vt:lpstr>
      <vt:lpstr> Условия ДОПУСКА. Приказ №126н</vt:lpstr>
      <vt:lpstr> СУДЕБНАЯ ПРАКТИКА</vt:lpstr>
      <vt:lpstr>Спасибо за внимание!    Скибина Ольга  E-mail: OlgaSkibina1@yandex.ru Тел: +7 (4722) 32-86-69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Стандартные разделы (условия)</dc:title>
  <dc:creator>Admin</dc:creator>
  <cp:lastModifiedBy>Ольга Скибина</cp:lastModifiedBy>
  <cp:revision>1214</cp:revision>
  <cp:lastPrinted>2021-10-25T08:52:30Z</cp:lastPrinted>
  <dcterms:created xsi:type="dcterms:W3CDTF">2009-10-13T11:01:23Z</dcterms:created>
  <dcterms:modified xsi:type="dcterms:W3CDTF">2022-09-06T19:24:20Z</dcterms:modified>
</cp:coreProperties>
</file>