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421" r:id="rId1"/>
  </p:sldMasterIdLst>
  <p:notesMasterIdLst>
    <p:notesMasterId r:id="rId12"/>
  </p:notesMasterIdLst>
  <p:sldIdLst>
    <p:sldId id="313" r:id="rId2"/>
    <p:sldId id="433" r:id="rId3"/>
    <p:sldId id="451" r:id="rId4"/>
    <p:sldId id="453" r:id="rId5"/>
    <p:sldId id="464" r:id="rId6"/>
    <p:sldId id="450" r:id="rId7"/>
    <p:sldId id="454" r:id="rId8"/>
    <p:sldId id="455" r:id="rId9"/>
    <p:sldId id="463" r:id="rId10"/>
    <p:sldId id="465" r:id="rId11"/>
  </p:sldIdLst>
  <p:sldSz cx="9144000" cy="6858000" type="screen4x3"/>
  <p:notesSz cx="6858000" cy="994727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33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EEAB0"/>
    <a:srgbClr val="ABDB77"/>
    <a:srgbClr val="80C5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591" autoAdjust="0"/>
    <p:restoredTop sz="97762" autoAdjust="0"/>
  </p:normalViewPr>
  <p:slideViewPr>
    <p:cSldViewPr>
      <p:cViewPr>
        <p:scale>
          <a:sx n="89" d="100"/>
          <a:sy n="89" d="100"/>
        </p:scale>
        <p:origin x="-2274" y="-5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-4002" y="-84"/>
      </p:cViewPr>
      <p:guideLst>
        <p:guide orient="horz" pos="3133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9B006D0-5BA4-4DC7-A3B5-A01552EFA324}" type="datetimeFigureOut">
              <a:rPr lang="ru-RU"/>
              <a:pPr>
                <a:defRPr/>
              </a:pPr>
              <a:t>23.01.2023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60D54F76-2FC5-4CF4-A191-3D58A57CC2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363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D54F76-2FC5-4CF4-A191-3D58A57CC208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43255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9A0863-F166-45EE-889F-01152849CD0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1229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50D75A-6C9E-441B-9BED-237A99442C6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4394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9863F5-6C81-48A7-B5C7-9EB2C19C9BA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8117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1E54E-A18A-45F9-B93F-A6DCC9EAA0C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4522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275C3C-944D-475C-9AB0-1FD6524E236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30746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BD7B16-36CC-410B-A853-DAF270E4772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10910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F29D84-33EF-4E03-A25E-0DCAFAC6BC5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6597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12EE1-10CF-4893-AFCB-8DB1CDD4224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7200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5DEF6B-0E1E-4B94-A2FA-1C71CA59026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5016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0A37FE-93D9-4E42-ACC3-D2FB61D3F47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4645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FF334F-F6BB-43DA-9B2F-E9C7FD59BCF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5092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C73A34F-69CC-47BE-BDF0-A807656FE1B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3093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2" r:id="rId1"/>
    <p:sldLayoutId id="2147484423" r:id="rId2"/>
    <p:sldLayoutId id="2147484424" r:id="rId3"/>
    <p:sldLayoutId id="2147484425" r:id="rId4"/>
    <p:sldLayoutId id="2147484426" r:id="rId5"/>
    <p:sldLayoutId id="2147484427" r:id="rId6"/>
    <p:sldLayoutId id="2147484428" r:id="rId7"/>
    <p:sldLayoutId id="2147484429" r:id="rId8"/>
    <p:sldLayoutId id="2147484430" r:id="rId9"/>
    <p:sldLayoutId id="2147484431" r:id="rId10"/>
    <p:sldLayoutId id="2147484432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504" y="1484784"/>
            <a:ext cx="8784976" cy="4680520"/>
          </a:xfr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t">
            <a:noAutofit/>
          </a:bodyPr>
          <a:lstStyle/>
          <a:p>
            <a:r>
              <a:rPr lang="ru-RU" sz="3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Закупки </a:t>
            </a:r>
            <a:r>
              <a:rPr lang="ru-RU" sz="3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товаров, работ, услуг </a:t>
            </a:r>
            <a:r>
              <a:rPr lang="ru-RU" sz="3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у </a:t>
            </a:r>
            <a:r>
              <a:rPr lang="ru-RU" sz="3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единственного </a:t>
            </a:r>
            <a:r>
              <a:rPr lang="ru-RU" sz="3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поставщика (подрядчика, исполнителя)                                   в </a:t>
            </a:r>
            <a:r>
              <a:rPr lang="ru-RU" sz="3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соответствии с постановлением Правительства Белгородской области </a:t>
            </a:r>
            <a:br>
              <a:rPr lang="ru-RU" sz="3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 21 марта 2023 года № 141-пп</a:t>
            </a:r>
            <a:endParaRPr lang="ru-RU" sz="36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43608" y="260648"/>
            <a:ext cx="7848872" cy="100811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по регулированию контрактной системы </a:t>
            </a: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сфере закупок Белгородской области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60648"/>
            <a:ext cx="913202" cy="100811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134626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2401" y="150515"/>
            <a:ext cx="8363272" cy="1066130"/>
          </a:xfr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t">
            <a:normAutofit/>
          </a:bodyPr>
          <a:lstStyle/>
          <a:p>
            <a:r>
              <a:rPr lang="ru-RU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Благодарю за внимание!</a:t>
            </a:r>
            <a:endParaRPr lang="ru-RU" sz="3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570360"/>
            <a:ext cx="8363272" cy="4810968"/>
          </a:xfr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ru-RU" sz="20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Заместитель начальника управления по регулированию контрактной системы в сфере закупок</a:t>
            </a:r>
            <a:r>
              <a:rPr lang="en-US" sz="20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Белгородской области </a:t>
            </a:r>
          </a:p>
          <a:p>
            <a:pPr marL="0" lvl="0" indent="0" algn="ctr">
              <a:buNone/>
            </a:pPr>
            <a:r>
              <a:rPr lang="ru-RU" sz="20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Бука Оксана Владимировна</a:t>
            </a:r>
          </a:p>
          <a:p>
            <a:pPr marL="0" lvl="0" indent="0" algn="ctr">
              <a:buNone/>
            </a:pPr>
            <a:r>
              <a:rPr lang="ru-RU" sz="20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(4722)35-39-73, </a:t>
            </a:r>
          </a:p>
          <a:p>
            <a:pPr marL="0" lvl="0" indent="0" algn="ctr">
              <a:buNone/>
            </a:pPr>
            <a:r>
              <a:rPr lang="ru-RU" sz="20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+7-910-366-71-54,</a:t>
            </a:r>
            <a:endParaRPr lang="en-US" sz="2000" b="1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buNone/>
            </a:pPr>
            <a:r>
              <a:rPr lang="en-US" sz="20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buka_ov@belregion.ru</a:t>
            </a:r>
            <a:endParaRPr lang="ru-RU" sz="2000" b="1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1E54E-A18A-45F9-B93F-A6DCC9EAA0C6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6075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0928" y="188640"/>
            <a:ext cx="8379544" cy="1066130"/>
          </a:xfr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t">
            <a:normAutofit fontScale="90000"/>
          </a:bodyPr>
          <a:lstStyle/>
          <a:p>
            <a:r>
              <a:rPr lang="ru-RU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Основание осуществления закупок в соответствии с Законом № 46-ФЗ</a:t>
            </a:r>
            <a:endParaRPr lang="ru-RU" sz="3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268760"/>
            <a:ext cx="8363272" cy="5184576"/>
          </a:xfr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соответствии с частью 2 статьи 15 Федерального закона от 8 марта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2022 года №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46-ФЗ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«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 внесении изменений в отдельные законодательные акты Российской Федерации»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период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до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31 декабря 2023 года включительно решением высшего исполнительного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органа субъекта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Российской Федерации в дополнение к случаям, предусмотренным частью 1 статьи 93 Федерального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закона от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 апреля 2013 года № 44-ФЗ «О контрактной системе в сфере закупок товаров, работ,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услуг для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обеспечения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государственных и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муниципальных нужд»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могут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быть установлены иные случаи осуществления закупок товаров, работ, услуг для государственных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и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(или) муниципальных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нужд у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единственного поставщика (подрядчика, исполнителя) в целях обеспечения нужд соответствующего субъекта Российской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Федерации и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муниципальных нужд муниципальных образований, находящихся на его территории, а также определен порядок осуществления закупок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таких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случаях</a:t>
            </a:r>
            <a:endParaRPr lang="ru-RU" sz="24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u-RU" sz="24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 исполнение указанной нормы Правительством Белгородской области принято постановление                       от 21 марта 2022 года № 141-пп «Об установлении случаев осуществления закупок товаров, работ, услуг у единственного поставщика (подрядчика, исполнителя) для обеспечения государственных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и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(или) муниципальных нужд и порядка их осуществления»</a:t>
            </a: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1E54E-A18A-45F9-B93F-A6DCC9EAA0C6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0530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2401" y="150515"/>
            <a:ext cx="8363272" cy="1066130"/>
          </a:xfr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t">
            <a:normAutofit/>
          </a:bodyPr>
          <a:lstStyle/>
          <a:p>
            <a:r>
              <a:rPr lang="ru-RU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№ 141-пп</a:t>
            </a:r>
            <a:endParaRPr lang="ru-RU" sz="3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363272" cy="5256584"/>
          </a:xfr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Постановлением № 141-пп определены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случаи-основания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(их 10) закупок у единственного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поставщика (подрядчика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исполнителя)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осуществления таких закупок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Порядок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предусматривает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 этапа подготовки закупки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24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Заказчик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формирует пакет документов и сведений о закупке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у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единственного 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поставщика (подрядчика, исполнителя) </a:t>
            </a: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направляет его в Комиссию,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созданную ГРБС;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24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Комиссия ГРБС на основании представленных заказчиком документов и сведений принимает решение о целесообразности (нецелесообразности) осуществления закупки у единственного 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поставщика (подрядчика, исполнителя)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Порядок работы такой комиссии определяется ГРБС самостоятельно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24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Подготовка и принятие правового акта о праве заказчика заключить контракт с единственным поставщиком (подрядчиком, исполнителем)</a:t>
            </a:r>
            <a:endParaRPr lang="ru-RU" sz="20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/>
          </a:p>
          <a:p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1E54E-A18A-45F9-B93F-A6DCC9EAA0C6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9876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2401" y="150514"/>
            <a:ext cx="8363272" cy="1190254"/>
          </a:xfr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t">
            <a:noAutofit/>
          </a:bodyPr>
          <a:lstStyle/>
          <a:p>
            <a:r>
              <a:rPr lang="ru-RU" sz="2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Документы и сведения, необходимые для принятия решения </a:t>
            </a:r>
            <a:r>
              <a:rPr lang="ru-RU" sz="2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о </a:t>
            </a:r>
            <a:r>
              <a:rPr lang="ru-RU" sz="2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закупке у единственного </a:t>
            </a:r>
            <a:r>
              <a:rPr lang="ru-RU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поставщика </a:t>
            </a:r>
            <a:r>
              <a:rPr lang="ru-RU" sz="2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подрядчика, исполнителя):</a:t>
            </a:r>
            <a:endParaRPr lang="ru-RU" sz="2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363272" cy="5112568"/>
          </a:xfr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кономическое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(или) технологическое обоснование нецелесообразности осуществления закупки с использованием конкурентных способов определения поставщиков (подрядчиков, исполнителей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2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Предмет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контракта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2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Подготовленное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соответствии со статьей 22 Федерального закона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№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44-ФЗ и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подписанное заказчиком обоснование цены контракта,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заключаемого с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единственным поставщиком (подрядчиком, исполнителем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 Такое обоснование является неотъемлемой частью контракта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2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Информацию 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 предполагаемом единственном поставщике (подрядчике,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исполнителе), с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которым планируется заключить контракт, включая его наименование и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ИНН;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2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 Результаты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проведенной заказчиком проверки соответствия предполагаемого единственного поставщика (подрядчика, исполнителя) требованиям статьи 31 Федерального закона № 44-ФЗ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(обязательные требования частей 1 и 1.1);</a:t>
            </a:r>
            <a:endParaRPr lang="ru-RU" sz="2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400" dirty="0" smtClean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/>
          </a:p>
          <a:p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1E54E-A18A-45F9-B93F-A6DCC9EAA0C6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3335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2401" y="150515"/>
            <a:ext cx="8363272" cy="1066130"/>
          </a:xfr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t">
            <a:normAutofit fontScale="90000"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Документы и сведения, необходимые для принятия решения 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о 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закупке у единственного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поставщика 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подрядчика, исполнителя):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16645"/>
            <a:ext cx="8363272" cy="5236691"/>
          </a:xfr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ru-RU" sz="29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6. Информацию </a:t>
            </a:r>
            <a:r>
              <a:rPr lang="ru-RU" sz="29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 исполнении предполагаемым единственным поставщиком (подрядчиком, исполнителем) своих обязательств по контракту лично </a:t>
            </a:r>
            <a:r>
              <a:rPr lang="ru-RU" sz="29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или с </a:t>
            </a:r>
            <a:r>
              <a:rPr lang="ru-RU" sz="29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привлечением к его исполнению субподрядчиков, соисполнителей и обоснование необходимости их привлечения, а также требование к объему исполнения этим единственным поставщиком (подрядчиком, исполнителем) своих </a:t>
            </a:r>
            <a:r>
              <a:rPr lang="ru-RU" sz="29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обязательств по </a:t>
            </a:r>
            <a:r>
              <a:rPr lang="ru-RU" sz="29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такому контракту лично, установленному в виде процента от цены </a:t>
            </a:r>
            <a:r>
              <a:rPr lang="ru-RU" sz="29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заключаемого с </a:t>
            </a:r>
            <a:r>
              <a:rPr lang="ru-RU" sz="29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ним контракта, в случае привлечения к его исполнению субподрядчиков, соисполнителей</a:t>
            </a:r>
            <a:r>
              <a:rPr lang="ru-RU" sz="29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endParaRPr lang="ru-RU" sz="29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9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7. Информацию </a:t>
            </a:r>
            <a:r>
              <a:rPr lang="ru-RU" sz="29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 установлении этапов исполнения контракта</a:t>
            </a:r>
            <a:r>
              <a:rPr lang="ru-RU" sz="29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endParaRPr lang="ru-RU" sz="29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9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8. Информацию </a:t>
            </a:r>
            <a:r>
              <a:rPr lang="ru-RU" sz="29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 размере аванса (в случае, если контрактом предусмотрена выплата аванса),  о размере аванса в отношении каждого этапа исполнения контракта (если контрактом предусмотрены этапы исполнения контракта</a:t>
            </a:r>
            <a:r>
              <a:rPr lang="ru-RU" sz="29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indent="0" algn="just">
              <a:buNone/>
            </a:pPr>
            <a:endParaRPr lang="ru-RU" sz="29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9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9. Информацию </a:t>
            </a:r>
            <a:r>
              <a:rPr lang="ru-RU" sz="29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 установлении требований к обеспечению исполнения контракта или обоснование нецелесообразности установления такого требования; информацию </a:t>
            </a:r>
            <a:r>
              <a:rPr lang="ru-RU" sz="29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об </a:t>
            </a:r>
            <a:r>
              <a:rPr lang="ru-RU" sz="29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установлении требования к обеспечению гарантийных обязательств или обоснование нецелесообразности установления таких требований</a:t>
            </a:r>
            <a:r>
              <a:rPr lang="ru-RU" sz="29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endParaRPr lang="ru-RU" sz="29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9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10. Информацию </a:t>
            </a:r>
            <a:r>
              <a:rPr lang="ru-RU" sz="29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 казначейском сопровождении расчетов по контракту (</a:t>
            </a:r>
            <a:r>
              <a:rPr lang="ru-RU" sz="29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расчетов                  </a:t>
            </a:r>
            <a:r>
              <a:rPr lang="ru-RU" sz="29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контракту в части выплаты аванса</a:t>
            </a:r>
            <a:r>
              <a:rPr lang="ru-RU" sz="29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indent="0" algn="just">
              <a:buNone/>
            </a:pPr>
            <a:endParaRPr lang="ru-RU" sz="29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9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11. Информацию </a:t>
            </a:r>
            <a:r>
              <a:rPr lang="ru-RU" sz="29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 источниках финансирования </a:t>
            </a:r>
            <a:r>
              <a:rPr lang="ru-RU" sz="29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закупки</a:t>
            </a:r>
            <a:endParaRPr lang="ru-RU" sz="29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400" dirty="0" smtClean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/>
          </a:p>
          <a:p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1E54E-A18A-45F9-B93F-A6DCC9EAA0C6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6832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2401" y="150515"/>
            <a:ext cx="8363272" cy="1066130"/>
          </a:xfr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t">
            <a:normAutofit fontScale="90000"/>
          </a:bodyPr>
          <a:lstStyle/>
          <a:p>
            <a:r>
              <a:rPr lang="ru-RU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Правительства </a:t>
            </a:r>
            <a:r>
              <a:rPr lang="ru-RU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 </a:t>
            </a:r>
            <a:br>
              <a:rPr lang="ru-RU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местной Администрации)</a:t>
            </a:r>
            <a:endParaRPr lang="ru-RU" sz="3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363272" cy="5256584"/>
          </a:xfr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32500" lnSpcReduction="20000"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4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</a:t>
            </a:r>
            <a:r>
              <a:rPr lang="ru-RU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распоряжения Правительства Белгородской области </a:t>
            </a:r>
            <a:r>
              <a:rPr lang="ru-RU" sz="4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(местной </a:t>
            </a:r>
            <a:r>
              <a:rPr lang="ru-RU" sz="4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Администрации) о </a:t>
            </a:r>
            <a:r>
              <a:rPr lang="ru-RU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праве заказчика заключить контракт с единственным поставщиком (подрядчиком, исполнителем) должен содержать следующие сведения</a:t>
            </a:r>
            <a:r>
              <a:rPr lang="ru-RU" sz="4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ru-RU" sz="4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4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П</a:t>
            </a:r>
            <a:r>
              <a:rPr lang="ru-RU" sz="4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редмет контракта;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ru-RU" sz="4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4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П</a:t>
            </a:r>
            <a:r>
              <a:rPr lang="ru-RU" sz="4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редельный </a:t>
            </a:r>
            <a:r>
              <a:rPr lang="ru-RU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срок, на который заключается контракт</a:t>
            </a:r>
            <a:r>
              <a:rPr lang="ru-RU" sz="4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ru-RU" sz="4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4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О</a:t>
            </a:r>
            <a:r>
              <a:rPr lang="ru-RU" sz="4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бязанности </a:t>
            </a:r>
            <a:r>
              <a:rPr lang="ru-RU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единственного поставщика (подрядчика, исполнителя) исполнить свои обязательства по контракту лично или возможности привлечь к исполнению контракта субподрядчиков, соисполнителей и требования к объему исполнения единственным поставщиком (подрядчиком, исполнителем) своих обязательств по контракту </a:t>
            </a:r>
            <a:r>
              <a:rPr lang="ru-RU" sz="4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лично</a:t>
            </a:r>
            <a:r>
              <a:rPr lang="ru-RU" sz="4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ru-RU" sz="4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4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В</a:t>
            </a:r>
            <a:r>
              <a:rPr lang="ru-RU" sz="4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озможность </a:t>
            </a:r>
            <a:r>
              <a:rPr lang="ru-RU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выплаты авансовых платежей по контракту</a:t>
            </a:r>
            <a:r>
              <a:rPr lang="ru-RU" sz="4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ru-RU" sz="4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4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О</a:t>
            </a:r>
            <a:r>
              <a:rPr lang="ru-RU" sz="4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бязанность </a:t>
            </a:r>
            <a:r>
              <a:rPr lang="ru-RU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заказчика установить в соответствии с Федеральным законом № 44-ФЗ требование обеспечения исполнения контракта (при необходимости) </a:t>
            </a:r>
            <a:endParaRPr lang="ru-RU" sz="4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ru-RU" sz="4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Вместе с проектом распоряжения Правительства Белгородской </a:t>
            </a:r>
            <a:r>
              <a:rPr lang="ru-RU" sz="4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 (местной Администрации)  о </a:t>
            </a:r>
            <a:r>
              <a:rPr lang="ru-RU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праве заказчика заключить контракт с единственным поставщиком (подрядчиком, исполнителем), направляемым для </a:t>
            </a:r>
            <a:r>
              <a:rPr lang="ru-RU" sz="4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согласования, представляется </a:t>
            </a:r>
            <a:r>
              <a:rPr lang="ru-RU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копия протокола </a:t>
            </a:r>
            <a:r>
              <a:rPr lang="ru-RU" sz="4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Комиссии ГРБС, в которой отражен результат оценки по всем подпунктам пункта 3 Порядка, утвержденного </a:t>
            </a:r>
            <a:r>
              <a:rPr lang="ru-RU" sz="4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Постановлением </a:t>
            </a:r>
            <a:r>
              <a:rPr lang="ru-RU" sz="4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 </a:t>
            </a:r>
            <a:r>
              <a:rPr lang="ru-RU" sz="4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141-пп</a:t>
            </a:r>
            <a:endParaRPr lang="ru-RU" sz="4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/>
          </a:p>
          <a:p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1E54E-A18A-45F9-B93F-A6DCC9EAA0C6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6677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2401" y="150515"/>
            <a:ext cx="8363272" cy="1066130"/>
          </a:xfr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t">
            <a:normAutofit/>
          </a:bodyPr>
          <a:lstStyle/>
          <a:p>
            <a:r>
              <a:rPr lang="ru-RU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Заключение контракта</a:t>
            </a:r>
            <a:endParaRPr lang="ru-RU" sz="3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363272" cy="5256584"/>
          </a:xfr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Внесение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закупки у единственного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поставщика (подрядчика,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исполнителя)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план-график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закупок осуществляется не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позднее чем за один день до дня заключения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контракта (согласно части 1 статьи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16 Федерального закона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№ 44-ФЗ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закупки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не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предусмотренные планами-графиками, не могут быть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осуществлены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 smtClean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Обеспечение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применения национального режима (запреты, установленные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в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соответствии со статьей 14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Федерального закона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№ 44-ФЗ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распространяются               на закупки у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единственного </a:t>
            </a:r>
            <a:r>
              <a:rPr lang="ru-RU" sz="25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поставщика (подрядчика, </a:t>
            </a:r>
            <a:r>
              <a:rPr lang="ru-RU" sz="25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исполнителя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2400" dirty="0" smtClean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Подготовка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проекта контракта с включением основания заключения контракта,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обоснования цены контракта в соответствии со статьей 22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Федерального закона             №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44-ФЗ, обязательных условий, предусмотренных решением Правительства области (местной администрации) о заключении контракта с единственным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поставщиком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подрядчиком, исполнителем),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положениями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Федерального закона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№ 44-ФЗ (ИКЗ, ответственность, условия приемки, цена, порядок оплаты, условия казначейского сопровождения, при установлении, иные существенные условия, типовые условия, при необходимости применение типового контракта и др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.);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2400" dirty="0" smtClean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Включение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сведений о заключении контракта в реестр контрактов, предусмотренный статьей 103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Федерального закона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№ 44-ФЗ, при этом такие сведения не выгружаются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на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официальном сайте ЕИС </a:t>
            </a:r>
            <a:r>
              <a:rPr lang="ru-RU" sz="2400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(то </a:t>
            </a: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есть, </a:t>
            </a:r>
            <a:r>
              <a:rPr lang="ru-RU" sz="2400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размещение осуществляется </a:t>
            </a:r>
            <a:r>
              <a:rPr lang="ru-RU" sz="2400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только                       </a:t>
            </a: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ЗАКРЫТОЙ части </a:t>
            </a:r>
            <a:r>
              <a:rPr lang="ru-RU" sz="2400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ЕИС)</a:t>
            </a:r>
            <a:endParaRPr lang="ru-RU" sz="2400" i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/>
          </a:p>
          <a:p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1E54E-A18A-45F9-B93F-A6DCC9EAA0C6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8479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2401" y="150515"/>
            <a:ext cx="8363272" cy="1066130"/>
          </a:xfr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t">
            <a:normAutofit/>
          </a:bodyPr>
          <a:lstStyle/>
          <a:p>
            <a:r>
              <a:rPr lang="ru-RU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Исполнение контракта</a:t>
            </a:r>
            <a:endParaRPr lang="ru-RU" sz="3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363272" cy="5256584"/>
          </a:xfr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marL="0" indent="0" algn="just">
              <a:lnSpc>
                <a:spcPct val="107000"/>
              </a:lnSpc>
              <a:spcBef>
                <a:spcPts val="0"/>
              </a:spcBef>
              <a:buNone/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Частью 3 статьи 15 Федерального закона № 46-ФЗ установлено, что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исполнении контрактов, заключенных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 единственным поставщиком (подрядчиком, исполнителем) в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случаях, установленных в соответствии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с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частью 1 (ПП РФ 339) и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частью 2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(141-пп) статьи 15 Федерального закона №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46-ФЗ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применяются положения Федерального закона № 44-ФЗ, касающиеся закупок, осуществляемых в соответствии с пунктом 2 части 1 статьи 93 Федерального закона №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44-ФЗ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ru-RU" sz="24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том числе соблюдаются </a:t>
            </a:r>
            <a:r>
              <a:rPr lang="ru-RU" sz="24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условия статей 94, 95 </a:t>
            </a:r>
            <a:r>
              <a:rPr lang="ru-RU" sz="24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Федерального закона № </a:t>
            </a:r>
            <a:r>
              <a:rPr lang="ru-RU" sz="24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44-ФЗ в части касающейся) </a:t>
            </a:r>
            <a:endParaRPr lang="ru-RU" sz="2400" i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buNone/>
            </a:pPr>
            <a:endParaRPr lang="ru-RU" sz="2400" i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соответствии с частью 5 статьи 15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Федерального закона № 46-ФЗ 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исполнении контрактов, заключенных в случаях, определенных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частями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и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указанной статьи, применяются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положения частей 13 и 14 статьи 94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Федерального закона № 44-ФЗ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именно нормы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 электронной приемке и электронном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актировании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этом документы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предусмотренные частями 13 и 14 статьи 94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Федерального закона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№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44-ФЗ, не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размещаются на официальном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сайте ЕИС </a:t>
            </a:r>
            <a:r>
              <a:rPr lang="ru-RU" sz="2400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(то есть, размещаются только в ЗАКРЫТОЙ части ЕИС)</a:t>
            </a:r>
            <a:endParaRPr lang="ru-RU" sz="2400" i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400" b="1" dirty="0" smtClean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/>
          </a:p>
          <a:p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1E54E-A18A-45F9-B93F-A6DCC9EAA0C6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312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2401" y="150515"/>
            <a:ext cx="8363272" cy="1066130"/>
          </a:xfr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t">
            <a:normAutofit/>
          </a:bodyPr>
          <a:lstStyle/>
          <a:p>
            <a:r>
              <a:rPr lang="ru-RU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Ответственность</a:t>
            </a:r>
            <a:endParaRPr lang="ru-RU" sz="3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96752"/>
            <a:ext cx="8352928" cy="5256584"/>
          </a:xfr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anose="02020603050405020304" pitchFamily="18" charset="0"/>
              </a:rPr>
              <a:t>В соответствии с частью 6 статьи 15 Закона № 46-ФЗ запреты</a:t>
            </a:r>
            <a:r>
              <a:rPr lang="ru-RU" sz="2000" dirty="0">
                <a:latin typeface="Times New Roman" panose="02020603050405020304" pitchFamily="18" charset="0"/>
              </a:rPr>
              <a:t>, установленные </a:t>
            </a:r>
            <a:r>
              <a:rPr lang="ru-RU" sz="2000" dirty="0" smtClean="0">
                <a:latin typeface="Times New Roman" panose="02020603050405020304" pitchFamily="18" charset="0"/>
              </a:rPr>
              <a:t>статьями 15, 16, 17 Федерального </a:t>
            </a:r>
            <a:r>
              <a:rPr lang="ru-RU" sz="2000" dirty="0">
                <a:latin typeface="Times New Roman" panose="02020603050405020304" pitchFamily="18" charset="0"/>
              </a:rPr>
              <a:t>закона от 26 июля 2006 года </a:t>
            </a:r>
            <a:r>
              <a:rPr lang="ru-RU" sz="2000" dirty="0" smtClean="0">
                <a:latin typeface="Times New Roman" panose="02020603050405020304" pitchFamily="18" charset="0"/>
              </a:rPr>
              <a:t>№ </a:t>
            </a:r>
            <a:r>
              <a:rPr lang="ru-RU" sz="2000" dirty="0">
                <a:latin typeface="Times New Roman" panose="02020603050405020304" pitchFamily="18" charset="0"/>
              </a:rPr>
              <a:t>135-ФЗ </a:t>
            </a:r>
            <a:r>
              <a:rPr lang="ru-RU" sz="2000" dirty="0" smtClean="0">
                <a:latin typeface="Times New Roman" panose="02020603050405020304" pitchFamily="18" charset="0"/>
              </a:rPr>
              <a:t>«О </a:t>
            </a:r>
            <a:r>
              <a:rPr lang="ru-RU" sz="2000" dirty="0">
                <a:latin typeface="Times New Roman" panose="02020603050405020304" pitchFamily="18" charset="0"/>
              </a:rPr>
              <a:t>защите </a:t>
            </a:r>
            <a:r>
              <a:rPr lang="ru-RU" sz="2000" dirty="0" smtClean="0">
                <a:latin typeface="Times New Roman" panose="02020603050405020304" pitchFamily="18" charset="0"/>
              </a:rPr>
              <a:t>конкуренции», </a:t>
            </a:r>
            <a:r>
              <a:rPr lang="ru-RU" sz="2000" b="1" dirty="0">
                <a:latin typeface="Times New Roman" panose="02020603050405020304" pitchFamily="18" charset="0"/>
              </a:rPr>
              <a:t>не распространяются </a:t>
            </a:r>
            <a:r>
              <a:rPr lang="ru-RU" sz="2000" dirty="0">
                <a:latin typeface="Times New Roman" panose="02020603050405020304" pitchFamily="18" charset="0"/>
              </a:rPr>
              <a:t>на отношения, связанные с принятием в соответствии с </a:t>
            </a:r>
            <a:r>
              <a:rPr lang="ru-RU" sz="2000" dirty="0" smtClean="0">
                <a:latin typeface="Times New Roman" panose="02020603050405020304" pitchFamily="18" charset="0"/>
              </a:rPr>
              <a:t>частями 1 и 2 </a:t>
            </a:r>
            <a:r>
              <a:rPr lang="ru-RU" sz="2000" dirty="0">
                <a:latin typeface="Times New Roman" panose="02020603050405020304" pitchFamily="18" charset="0"/>
              </a:rPr>
              <a:t>настоящей статьи актов Правительства Российской Федерации и актов высшего исполнительного органа субъекта Российской Федерации, а также на отношения, связанные с осуществлением заказчиками закупок товаров, работ, услуг для обеспечения государственных и муниципальных нужд у единственного поставщика (подрядчика, исполнителя) в соответствии с такими </a:t>
            </a:r>
            <a:r>
              <a:rPr lang="ru-RU" sz="2000" dirty="0" smtClean="0">
                <a:latin typeface="Times New Roman" panose="02020603050405020304" pitchFamily="18" charset="0"/>
              </a:rPr>
              <a:t>актами </a:t>
            </a:r>
            <a:endParaRPr lang="ru-RU" sz="2000" dirty="0">
              <a:latin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2000" b="0" dirty="0" smtClean="0">
              <a:effectLst/>
              <a:latin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anose="02020603050405020304" pitchFamily="18" charset="0"/>
              </a:rPr>
              <a:t>Вместе с тем, ФАС России в письме от </a:t>
            </a:r>
            <a:r>
              <a:rPr lang="ru-RU" sz="2000" dirty="0">
                <a:latin typeface="Times New Roman" panose="02020603050405020304" pitchFamily="18" charset="0"/>
              </a:rPr>
              <a:t>17 марта 2022 </a:t>
            </a:r>
            <a:r>
              <a:rPr lang="ru-RU" sz="2000" dirty="0" smtClean="0">
                <a:latin typeface="Times New Roman" panose="02020603050405020304" pitchFamily="18" charset="0"/>
              </a:rPr>
              <a:t>года № МШ/22107/22р однозначно рекомендует: «Решение </a:t>
            </a:r>
            <a:r>
              <a:rPr lang="ru-RU" sz="2000" dirty="0">
                <a:latin typeface="Times New Roman" panose="02020603050405020304" pitchFamily="18" charset="0"/>
              </a:rPr>
              <a:t>о закупках у единственного поставщика (подрядчика, исполнителя) в соответствии с частью 2 статьи 15 </a:t>
            </a:r>
            <a:r>
              <a:rPr lang="ru-RU" sz="2000" dirty="0" smtClean="0">
                <a:latin typeface="Times New Roman" panose="02020603050405020304" pitchFamily="18" charset="0"/>
              </a:rPr>
              <a:t>Федерального закона    № </a:t>
            </a:r>
            <a:r>
              <a:rPr lang="ru-RU" sz="2000" dirty="0">
                <a:latin typeface="Times New Roman" panose="02020603050405020304" pitchFamily="18" charset="0"/>
              </a:rPr>
              <a:t>46-ФЗ должны </a:t>
            </a:r>
            <a:r>
              <a:rPr lang="ru-RU" sz="2000" dirty="0" smtClean="0">
                <a:latin typeface="Times New Roman" panose="02020603050405020304" pitchFamily="18" charset="0"/>
              </a:rPr>
              <a:t>приниматься с </a:t>
            </a:r>
            <a:r>
              <a:rPr lang="ru-RU" sz="2000" dirty="0">
                <a:latin typeface="Times New Roman" panose="02020603050405020304" pitchFamily="18" charset="0"/>
              </a:rPr>
              <a:t>учетом необходимости защиты национальных интересов Российской Федерации в связи с недружественными действиями иностранных государств и международных организаций, а также с учетом срочности осуществления закупки. При наличии возможности осуществления конкурентных закупок товаров, работ, услуг, такие закупки должны проводиться конкурентными </a:t>
            </a:r>
            <a:r>
              <a:rPr lang="ru-RU" sz="2000" dirty="0" smtClean="0">
                <a:latin typeface="Times New Roman" panose="02020603050405020304" pitchFamily="18" charset="0"/>
              </a:rPr>
              <a:t>способами»</a:t>
            </a:r>
            <a:endParaRPr lang="ru-RU" sz="2000" dirty="0" smtClean="0">
              <a:latin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anose="02020603050405020304" pitchFamily="18" charset="0"/>
              </a:rPr>
              <a:t>Административная и уголовная ответственность за несоблюдение требований законодательства о контрактной системе в </a:t>
            </a:r>
            <a:r>
              <a:rPr lang="ru-RU" sz="2000" dirty="0" smtClean="0">
                <a:latin typeface="Times New Roman" panose="02020603050405020304" pitchFamily="18" charset="0"/>
              </a:rPr>
              <a:t>отношении закупок, осуществляемых </a:t>
            </a:r>
            <a:r>
              <a:rPr lang="ru-RU" sz="2000" dirty="0" smtClean="0">
                <a:latin typeface="Times New Roman" panose="02020603050405020304" pitchFamily="18" charset="0"/>
              </a:rPr>
              <a:t>в соответствии с частями 1 и 2 статьи 15 закона № 46-ФЗ </a:t>
            </a:r>
            <a:r>
              <a:rPr lang="ru-RU" sz="2000" b="1" dirty="0" smtClean="0">
                <a:latin typeface="Times New Roman" panose="02020603050405020304" pitchFamily="18" charset="0"/>
              </a:rPr>
              <a:t>сохраняется в полной мере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1E54E-A18A-45F9-B93F-A6DCC9EAA0C6}" type="slidenum">
              <a:rPr lang="ru-RU" smtClean="0"/>
              <a:pPr>
                <a:defRPr/>
              </a:pPr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0261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22219</TotalTime>
  <Words>1442</Words>
  <Application>Microsoft Office PowerPoint</Application>
  <PresentationFormat>Экран (4:3)</PresentationFormat>
  <Paragraphs>132</Paragraphs>
  <Slides>10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 Закупки товаров, работ, услуг                                у единственного поставщика (подрядчика, исполнителя)                                   в соответствии с постановлением Правительства Белгородской области  от 21 марта 2023 года № 141-пп</vt:lpstr>
      <vt:lpstr>Основание осуществления закупок в соответствии с Законом № 46-ФЗ</vt:lpstr>
      <vt:lpstr>Постановление № 141-пп</vt:lpstr>
      <vt:lpstr>Документы и сведения, необходимые для принятия решения              о закупке у единственного поставщика  (подрядчика, исполнителя):</vt:lpstr>
      <vt:lpstr>Документы и сведения, необходимые для принятия решения        о закупке у единственного поставщика  (подрядчика, исполнителя):</vt:lpstr>
      <vt:lpstr>Решение Правительства области  (местной Администрации)</vt:lpstr>
      <vt:lpstr>Заключение контракта</vt:lpstr>
      <vt:lpstr>Исполнение контракта</vt:lpstr>
      <vt:lpstr>Ответственность</vt:lpstr>
      <vt:lpstr>Благодарю за внимание!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Стандартные разделы (условия)</dc:title>
  <dc:creator>Admin</dc:creator>
  <cp:lastModifiedBy>Оксана Бука</cp:lastModifiedBy>
  <cp:revision>841</cp:revision>
  <cp:lastPrinted>2020-01-23T13:10:35Z</cp:lastPrinted>
  <dcterms:created xsi:type="dcterms:W3CDTF">2009-10-13T11:01:23Z</dcterms:created>
  <dcterms:modified xsi:type="dcterms:W3CDTF">2023-01-23T09:09:01Z</dcterms:modified>
</cp:coreProperties>
</file>