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21" r:id="rId1"/>
  </p:sldMasterIdLst>
  <p:notesMasterIdLst>
    <p:notesMasterId r:id="rId18"/>
  </p:notesMasterIdLst>
  <p:sldIdLst>
    <p:sldId id="313" r:id="rId2"/>
    <p:sldId id="433" r:id="rId3"/>
    <p:sldId id="451" r:id="rId4"/>
    <p:sldId id="453" r:id="rId5"/>
    <p:sldId id="450" r:id="rId6"/>
    <p:sldId id="454" r:id="rId7"/>
    <p:sldId id="455" r:id="rId8"/>
    <p:sldId id="434" r:id="rId9"/>
    <p:sldId id="456" r:id="rId10"/>
    <p:sldId id="457" r:id="rId11"/>
    <p:sldId id="460" r:id="rId12"/>
    <p:sldId id="465" r:id="rId13"/>
    <p:sldId id="462" r:id="rId14"/>
    <p:sldId id="464" r:id="rId15"/>
    <p:sldId id="466" r:id="rId16"/>
    <p:sldId id="463" r:id="rId1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AB0"/>
    <a:srgbClr val="ABDB77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91" autoAdjust="0"/>
    <p:restoredTop sz="97762" autoAdjust="0"/>
  </p:normalViewPr>
  <p:slideViewPr>
    <p:cSldViewPr>
      <p:cViewPr>
        <p:scale>
          <a:sx n="119" d="100"/>
          <a:sy n="119" d="100"/>
        </p:scale>
        <p:origin x="-1404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4002" y="-84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D54F76-2FC5-4CF4-A191-3D58A57CC20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32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2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11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52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07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9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59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20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1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64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09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2" r:id="rId1"/>
    <p:sldLayoutId id="2147484423" r:id="rId2"/>
    <p:sldLayoutId id="2147484424" r:id="rId3"/>
    <p:sldLayoutId id="2147484425" r:id="rId4"/>
    <p:sldLayoutId id="2147484426" r:id="rId5"/>
    <p:sldLayoutId id="2147484427" r:id="rId6"/>
    <p:sldLayoutId id="2147484428" r:id="rId7"/>
    <p:sldLayoutId id="2147484429" r:id="rId8"/>
    <p:sldLayoutId id="2147484430" r:id="rId9"/>
    <p:sldLayoutId id="2147484431" r:id="rId10"/>
    <p:sldLayoutId id="214748443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84976" cy="468052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КАЗНАЧЕЙСКОЕ СОПРОВОЖДЕНИЕ В КОНТРАКТАХ</a:t>
            </a:r>
            <a:b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60648"/>
            <a:ext cx="7848872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регулированию контрактной системы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закупок Белгородской области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913202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КС </a:t>
            </a:r>
            <a:b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контрактов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338511"/>
              </p:ext>
            </p:extLst>
          </p:nvPr>
        </p:nvGraphicFramePr>
        <p:xfrm>
          <a:off x="467544" y="1052737"/>
          <a:ext cx="8352928" cy="53661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83288"/>
                <a:gridCol w="1962300"/>
                <a:gridCol w="2507340"/>
              </a:tblGrid>
              <a:tr h="8272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казначейского сопровождения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90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Расчетов по </a:t>
                      </a:r>
                      <a:r>
                        <a:rPr lang="ru-RU" sz="1300" b="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государственным (муниципальным</a:t>
                      </a: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контрактам, заключаемым в соответствии с пунктом 2 части 1 статьи 93 Федерального закона № 44-ФЗ (у единственного исполнителя по решению Президента РФ, Правительства РФ)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(или) в иных случаях, установленных в соответствии с другими федеральными законами, принятыми в целях реализации Федерального закона от 5 апреля 2013 года </a:t>
                      </a:r>
                      <a:r>
                        <a:rPr lang="ru-RU" sz="1300" u="sng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30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44-ФЗ</a:t>
                      </a: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контрактной системе в сфере закупок товаров, работ, услуг для обеспечения государственных и муниципальных нужд», на сумму более 3 млн. рублей, включая расчеты по контрактам (договорам) с «соисполнителями», заключаемым на сумму более 3 млн. рублей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Средства, предоставляемые из бюджета субъекта Российской Федерации (местного бюджета)</a:t>
                      </a:r>
                    </a:p>
                    <a:p>
                      <a:endParaRPr lang="ru-RU" sz="13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Обязанность устанавливать в силу требований федерального закона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Изменить на уровне субъекта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нельзя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(пункт 2 части 1 статьи 242.26 БК РФ, пункт 3 части 3 статьи 5 №466-ФЗ, часть 3 статьи 15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46-ФЗ)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Осуществляют ТОФК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314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Частью 3 статьи 15 Федерального закона № 46-ФЗ установлено, что при планировании закупок у единственного поставщика в случаях, установленных в соответствии с частью 1 (ПП РФ 339) и частью 2 (141-пп) статьи 15 Федерального закона № 46-ФЗ, и при исполнении контрактов, заключенных при осуществлении таких закупок, применяются положения Федерального закона № 44-ФЗ, касающиеся закупок, осуществляемых в соответствии с пунктом 2 части 1 статьи  93 Федерального закона № </a:t>
                      </a:r>
                      <a:r>
                        <a:rPr lang="ru-RU" sz="1200" b="0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44-ФЗ</a:t>
                      </a:r>
                      <a:endParaRPr lang="ru-RU" sz="1200" b="0" i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5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Минфина России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63083"/>
              </p:ext>
            </p:extLst>
          </p:nvPr>
        </p:nvGraphicFramePr>
        <p:xfrm>
          <a:off x="467544" y="1052736"/>
          <a:ext cx="8352928" cy="56444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6304"/>
                <a:gridCol w="2592288"/>
                <a:gridCol w="3024336"/>
              </a:tblGrid>
              <a:tr h="9047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ПИСЬМО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от 24 июня 2022 г.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 09-02-10/61710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ПИСЬМО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29 декабря 2022 г.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№24-06-06/129295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ПИСЬМО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 декабря 2022 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№24-06-06/125061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11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«Казначейское сопровождение ОСУЩЕСТВЛЯЕТСЯ в отношении расчетов по государственным контрактам, заключаемым в </a:t>
                      </a:r>
                      <a:r>
                        <a:rPr kumimoji="0" lang="ru-RU" sz="13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соответствии с пунктом 3 статьи 15  Федерального закона № 46-ФЗ</a:t>
                      </a: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, </a:t>
                      </a:r>
                      <a:endParaRPr kumimoji="0" lang="ru-RU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сумму более 5 млн рублей*, </a:t>
                      </a:r>
                      <a:endParaRPr kumimoji="0" lang="ru-RU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также по контрактам (договорам), заключаемым в целях исполнения указанных государственных контрактов на сумму более 5 млн рублей*»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(*предусмотренные п.3 ч.3  ст. 5 Федерального закона от 06.12.2021 года № 390-ФЗ «</a:t>
                      </a:r>
                      <a:r>
                        <a:rPr lang="ru-RU" sz="13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федеральном бюджете на 2022 год</a:t>
                      </a:r>
                      <a:r>
                        <a:rPr lang="ru-RU" sz="13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плановый период 2023 и 2024 годов»,  с </a:t>
                      </a:r>
                      <a:r>
                        <a:rPr lang="ru-RU" sz="13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учетом особенностей</a:t>
                      </a:r>
                      <a:r>
                        <a:rPr lang="ru-RU" sz="13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закрепленных п. 41 ст. 2  Федерального закона  от 28.05.2022 № 146-ФЗ</a:t>
                      </a:r>
                      <a:r>
                        <a:rPr kumimoji="0" lang="ru-RU" sz="13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«Положения части 3 статьи 5 Закона № 390-ФЗ </a:t>
                      </a:r>
                      <a:endParaRPr lang="ru-RU" sz="13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1300" b="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РАСПРОСТРАНЯЕТСЯ </a:t>
                      </a:r>
                      <a:endParaRPr lang="ru-RU" sz="1300" b="0" baseline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расчеты по государственным (муниципальным) контрактам, заключенным с единственным поставщиком (подрядчиком, исполнителем) </a:t>
                      </a:r>
                      <a:r>
                        <a:rPr lang="ru-RU" sz="13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основании частей 1 и 2 статьи 15 </a:t>
                      </a:r>
                      <a:r>
                        <a:rPr lang="ru-RU" sz="13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Закона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46-ФЗ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Казначейское 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сопровождение расчетов по государственным (муниципальным) контрактам, заключаемым, в том числе </a:t>
                      </a:r>
                      <a:r>
                        <a:rPr lang="ru-RU" sz="1300" u="sng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соответствии с частью 2 статьи15 Закона № 46-ФЗ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ОСУЩЕСТВЛЯЕТСЯ </a:t>
                      </a:r>
                      <a:r>
                        <a:rPr lang="ru-RU" sz="13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сумму более 3 млн. рублей*, источником финансового обеспечения которых являются средства, предоставляемые из бюджета субъекта РФ (местного бюджета), а также расчетов по контрактам (договорам), заключаемым в целях исполнения указанных государственных (муниципальных) контрактов на сумму более 3 млн. рублей*»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(*предусмотренные п.3 ч.3 ст. 5 Федерального закона от 06.12.2021 года № 466-ФЗ «О федеральном бюджете на 2023 год и плановый период 2024 и 2025 годов</a:t>
                      </a:r>
                      <a:r>
                        <a:rPr lang="ru-RU" sz="13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»)</a:t>
                      </a:r>
                      <a:endParaRPr lang="ru-RU" sz="1400" i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31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Противоречащие разъяснения</a:t>
                      </a:r>
                      <a:endParaRPr kumimoji="0" lang="ru-RU" sz="13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85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КС </a:t>
            </a:r>
            <a:b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областных контрактов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1947"/>
              </p:ext>
            </p:extLst>
          </p:nvPr>
        </p:nvGraphicFramePr>
        <p:xfrm>
          <a:off x="467544" y="998810"/>
          <a:ext cx="8280921" cy="56850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40736"/>
                <a:gridCol w="2221862"/>
                <a:gridCol w="2418323"/>
              </a:tblGrid>
              <a:tr h="12297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казначейского сопровождения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Орган, осуществляющий казначейское сопровождение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2165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 Белгородской области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23</a:t>
                      </a:r>
                      <a:r>
                        <a:rPr lang="ru-RU" sz="14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декабря </a:t>
                      </a: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года №246: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расчеты по государственным контрактам о поставке товаров, выполнении работ, оказании услуг, заключаемым на сумму 300 млн. рублей и более, включая расчеты по контрактам (договорам) с соисполнителями, заключаемым на сумму более 600 тыс. рублей;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расчеты по контрактам (договорам) о поставке товаров, выполнении работ, оказании услуг, заключаемым на сумму 300 млн. рублей и более государственными областными бюджетными и автономными учреждениями, включая расчеты по контрактам (договорам) с соисполнителями, заключаемым на сумму более 600 тыс. рублей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областного бюджета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Обязанность установлена в законе об областном бюджете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(пункт 1 части 1 статьи 242.26 БК РФ, пункт 5 части 3 статьи 5 №466-ФЗ, статья 15 Закона области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246)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Министерство финансов и бюджетной политики области 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соглашению ТОФК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(соглашение в соответствии со статьей 220.2 БК РФ есть)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КС </a:t>
            </a:r>
            <a:b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контрактов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765417"/>
              </p:ext>
            </p:extLst>
          </p:nvPr>
        </p:nvGraphicFramePr>
        <p:xfrm>
          <a:off x="611560" y="1196752"/>
          <a:ext cx="8136905" cy="51163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24336"/>
                <a:gridCol w="2664296"/>
                <a:gridCol w="2448273"/>
              </a:tblGrid>
              <a:tr h="111761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казначейского сопровождения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Орган, осуществляющий казначейское сопровождение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0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определяются на муниципальном уровне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местного бюджета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Обязанность устанавливается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муниципальным правовым актом представительного органа муниципального образования о местном бюджете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(пункт 1 части 1 статьи 242.26 БК РФ, пункт 5 части 3 статьи 5 №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466-ФЗ,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НПА 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уровня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Финансовый орган муниципального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образования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соглашению ТОФК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85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СЛУЧАИ казначейского сопровождения в </a:t>
            </a:r>
            <a:r>
              <a:rPr lang="ru-RU" sz="3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году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70360"/>
            <a:ext cx="8363272" cy="4810968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статьи 10 Федерального закона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ноября 2022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448-ФЗ в 2023 году Правительству региона предоставлено право устанавливать случаи казначейского сопровождения в дополнение к случаям, определенным областным законом о бюджете. Такое же право предоставлено местной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b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казначейского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в 2023 году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Частями 4-6 статьи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Федерального закона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 ноября 2022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448-ФЗ в 2023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предусмотренных, в том числе частью 3 статьи 5 Федерального закона № 466-ФЗ,  предусмотрены упрощенные условия, когда расчеты осуществляются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лицевых счетов участника казначейского сопровождения, открытых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территориальных органах Федерального казначейства, на расчетные счета, открытые поставщикам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таких расчетов утвержден постановлением Правительства Российской Федерации от 26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2022 года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2438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70360"/>
            <a:ext cx="8363272" cy="4810968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управления по регулированию контрактной системы в сфере закупок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Белгородской области 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Бука Оксана Владимировна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(4722)35-39-73, 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+7-910-366-71-54,</a:t>
            </a:r>
            <a:endParaRPr lang="en-US" sz="2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buka_ov@belregion.ru</a:t>
            </a:r>
            <a:endParaRPr lang="ru-RU" sz="2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2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Казначейское сопровождение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механизм, с помощью которого государство контролирует целевое использование бюджетных средств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элементы механизма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гарантия эффективного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расходования бюджетных средств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отвлечения денежных средств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нужды, не связанные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целями исполнения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Прозрачность процедур,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от момента выделения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расходов путем подтверждения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надлежащих ресурсов для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гарантированного исполнения контрактов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после мониторинга исполнения обязательств через счета, открытые в ТОФК (фин. органы) заказчикам, поставщикам (подрядчикам, исполнителям), субподрядчикам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регулирование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Статья 242.25. Средства, подлежащие казначейскому сопровождению, источником финансового обеспечения которых являются средства,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предоставляемые из федерального 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бюджета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Казначейскому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сопровождению подлежат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определенные федеральным законом о федеральном бюджете средства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получаемые на основании государственных контрактов, договоров (соглашений), контрактов (договоров)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87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регулирование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24536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Федеральный закон № 466-ФЗ 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 2 статьи  5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Установить, что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242.25 Бюджетного кодекса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казначейскому сопровождению подлежат следующие целевые средства: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- 9 случаев в отношении средств ФЕДЕРАЛЬНОГО бюджета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КС осуществляется ТОФК РФ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33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регулирование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Статья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242.26. Средства, подлежащие казначейскому сопровождению, источником финансового обеспечения которых являются средства,</a:t>
            </a:r>
            <a:r>
              <a:rPr lang="ru-RU" sz="2000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 предоставляемые из бюджета субъекта Российской Федерации (местного бюджета</a:t>
            </a:r>
            <a:r>
              <a:rPr lang="ru-RU" sz="2000" b="1" u="sng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Казначейскому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сопровождению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подлежат: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определенные законом субъекта Российской Федерации о бюджете субъекта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Российской Федерации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(муниципальным правовым актом представительного органа муниципального образования о местном бюджете)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средства, получаемые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на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основании государственных (муниципальных) контрактов, договоров (соглашений), контрактов (договоров), источником финансового обеспечения исполнения которых являются предоставляемые из бюджета субъекта Российской Федерации (местного бюджета) средства;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средства, получаемые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(полученные) участниками казначейского сопровождения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     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случаях, установленных федеральными законами*, решениями Правительства Российской Федерации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ч.3 ст. 5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Федерального закона 466-ФЗ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67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регулирование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466-ФЗ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 3 статьи  5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подпунктом 2 пункта 1 статьи 242.26 Бюджетного кодекса </a:t>
            </a: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Российской Федерации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осуществляется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казначейское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сопровождение 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порядке, установленном Правительством Российской Федерации в соответствии с пунктом 3 статьи 242.23 Бюджетного кодекса Российской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Федерации: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- 5 случаев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бюджета субъекта РФ (местного бюджета)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КС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осуществляется ТОФК РФ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4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регулирование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9654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Помимо обязательных случаев казначейского сопровождения, установленных в соответствии с пунктом 2 статьи 242.26 БК РФ в Федеральном законе № 466-ФЗ, Законом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бюджете субъекта Российской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Федерации и муниципальными правовыми актами 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местном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бюджете во исполнение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пункта 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статьи 242.26 БК РФ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также могут быть определены средства подлежащие казначейскому сопровождению 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КС осуществляется финансовыми органами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субъекта Российской Федерации (муниципального образования) или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ТОФК РФ при передаче полномочий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             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статьей 220.2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БК РФ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КС </a:t>
            </a:r>
            <a:b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контрактов</a:t>
            </a:r>
            <a:b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353163"/>
              </p:ext>
            </p:extLst>
          </p:nvPr>
        </p:nvGraphicFramePr>
        <p:xfrm>
          <a:off x="971600" y="1196752"/>
          <a:ext cx="7560839" cy="51125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7379"/>
                <a:gridCol w="2327237"/>
                <a:gridCol w="2016223"/>
              </a:tblGrid>
              <a:tr h="107687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казначейского сопровождения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14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Расчеты по государственным (муниципальным) контрактам о поставке товаров, выполнении работ, оказании услуг, заключаемым на сумму 100 млн. рублей и более, включая расчеты по контрактам (договорам) с «соисполнителями», заключаемым на сумму более 3 млн. рублей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трансферты, имеющие целевое назначение, предоставляемые из федерального бюджета бюджету субъекта Российской Федерации на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софинансирование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капитальных вложений в объекты капитального строительства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Обязанность устанавливать в силу требований федерального закона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Изменить на уровне субъекта нельзя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(пункт 2 части 1 статьи 242.26 БК РФ, пункт 1 части 3 статьи 5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№466-ФЗ)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Осуществляют ТОФК</a:t>
                      </a:r>
                    </a:p>
                  </a:txBody>
                  <a:tcPr/>
                </a:tc>
              </a:tr>
              <a:tr h="1920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Расчеты по контрактам (договорам) бюджетных и автономных учреждений</a:t>
                      </a: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(включая муниципальный уровень) </a:t>
                      </a:r>
                      <a:r>
                        <a:rPr lang="ru-RU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заключаемым на сумму 100 млн. рублей и более, включая расчеты по контрактам (договорам) с «соисполнителями», заключаемым на сумму более 3 млн. рублей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21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604" y="188640"/>
            <a:ext cx="8363272" cy="758205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КС </a:t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контрактов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691" y="980727"/>
            <a:ext cx="8363272" cy="5740747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308856"/>
              </p:ext>
            </p:extLst>
          </p:nvPr>
        </p:nvGraphicFramePr>
        <p:xfrm>
          <a:off x="827584" y="980728"/>
          <a:ext cx="7776864" cy="54003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84376"/>
                <a:gridCol w="2304256"/>
                <a:gridCol w="2088232"/>
              </a:tblGrid>
              <a:tr h="93610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Случаи казначейского сопровождения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813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Расчеты по государственным (муниципальным)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контрактам о поставке товаров, выполнении работ, оказании услуг (вне зависимости от цены таких государственных контрактов), включая расчеты по контрактам (договорам) с «соисполнителями», заключаемым на сумму более 3 млн. рублей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Бюджетные кредиты, предоставляемые из федерального бюджета бюджету субъекта Российской Федерации, на финансовое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обеспечение реализации инфраструктурных проектов, правилами предоставления которых предусмотрены условия об осуществлении ФК РФ казначейского сопровождения указанных средств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Обязанность устанавливать в силу требований федерального закона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Изменить на уровне субъекта  нельзя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(пункт 2 части 1 статьи 242.26 БК РФ, пункт 2 части 3 статьи 5 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№466-ФЗ)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Осуществляют ТОФК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706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Расчеты по контрактам (договорам) бюджетных и автономных учреждений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(включая муниципальный уровень)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поставке товаров, выполнении работ, оказании услуг (вне зависимости от цены таких контрактов), включая расчеты по контрактам (договорам) с «соисполнителями», заключаемым на сумму более 3 млн. рублей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10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21952</TotalTime>
  <Words>1620</Words>
  <Application>Microsoft Office PowerPoint</Application>
  <PresentationFormat>Экран (4:3)</PresentationFormat>
  <Paragraphs>238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КАЗНАЧЕЙСКОЕ СОПРОВОЖДЕНИЕ В КОНТРАКТАХ </vt:lpstr>
      <vt:lpstr>ПОНЯТИЕ</vt:lpstr>
      <vt:lpstr>Нормативно-правовое регулирование</vt:lpstr>
      <vt:lpstr>Нормативно-правовое регулирование</vt:lpstr>
      <vt:lpstr>Нормативно-правовое регулирование</vt:lpstr>
      <vt:lpstr>Нормативно-правовое регулирование</vt:lpstr>
      <vt:lpstr>Нормативно-правовое регулирование</vt:lpstr>
      <vt:lpstr>СЛУЧАИ КС  при исполнении контрактов </vt:lpstr>
      <vt:lpstr>СЛУЧАИ КС  при исполнении контрактов</vt:lpstr>
      <vt:lpstr>СЛУЧАИ КС  при исполнении контрактов</vt:lpstr>
      <vt:lpstr>Разъяснения Минфина России</vt:lpstr>
      <vt:lpstr>СЛУЧАИ КС  при исполнении областных контрактов</vt:lpstr>
      <vt:lpstr>СЛУЧАИ КС  при исполнении муниципальных контрактов</vt:lpstr>
      <vt:lpstr>ДОПОЛНИТЕЛЬНЫЕ СЛУЧАИ казначейского сопровождения в 2023 году</vt:lpstr>
      <vt:lpstr>ОСОБЕННОСТИ  казначейского сопровождения в 2023 году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Оксана Бука</cp:lastModifiedBy>
  <cp:revision>825</cp:revision>
  <cp:lastPrinted>2020-01-23T13:10:35Z</cp:lastPrinted>
  <dcterms:created xsi:type="dcterms:W3CDTF">2009-10-13T11:01:23Z</dcterms:created>
  <dcterms:modified xsi:type="dcterms:W3CDTF">2023-01-23T09:52:47Z</dcterms:modified>
</cp:coreProperties>
</file>