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53" r:id="rId1"/>
  </p:sldMasterIdLst>
  <p:notesMasterIdLst>
    <p:notesMasterId r:id="rId26"/>
  </p:notesMasterIdLst>
  <p:handoutMasterIdLst>
    <p:handoutMasterId r:id="rId27"/>
  </p:handoutMasterIdLst>
  <p:sldIdLst>
    <p:sldId id="305" r:id="rId2"/>
    <p:sldId id="419" r:id="rId3"/>
    <p:sldId id="516" r:id="rId4"/>
    <p:sldId id="472" r:id="rId5"/>
    <p:sldId id="526" r:id="rId6"/>
    <p:sldId id="558" r:id="rId7"/>
    <p:sldId id="559" r:id="rId8"/>
    <p:sldId id="560" r:id="rId9"/>
    <p:sldId id="578" r:id="rId10"/>
    <p:sldId id="561" r:id="rId11"/>
    <p:sldId id="562" r:id="rId12"/>
    <p:sldId id="563" r:id="rId13"/>
    <p:sldId id="564" r:id="rId14"/>
    <p:sldId id="565" r:id="rId15"/>
    <p:sldId id="566" r:id="rId16"/>
    <p:sldId id="569" r:id="rId17"/>
    <p:sldId id="570" r:id="rId18"/>
    <p:sldId id="572" r:id="rId19"/>
    <p:sldId id="573" r:id="rId20"/>
    <p:sldId id="574" r:id="rId21"/>
    <p:sldId id="575" r:id="rId22"/>
    <p:sldId id="576" r:id="rId23"/>
    <p:sldId id="577" r:id="rId24"/>
    <p:sldId id="298"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76" autoAdjust="0"/>
  </p:normalViewPr>
  <p:slideViewPr>
    <p:cSldViewPr>
      <p:cViewPr>
        <p:scale>
          <a:sx n="100" d="100"/>
          <a:sy n="100" d="100"/>
        </p:scale>
        <p:origin x="-1128" y="3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8" d="100"/>
          <a:sy n="88" d="100"/>
        </p:scale>
        <p:origin x="-382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ru-RU" smtClean="0"/>
              <a:t>Управление государственного заказа и лицензирования Белгородской области, 2018 г.</a:t>
            </a:r>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FDF08C-AD7F-4AE7-A8BA-4B74EE6B2AB1}" type="datetimeFigureOut">
              <a:rPr lang="ru-RU" smtClean="0"/>
              <a:t>25.12.2023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7510B5-0A13-49C4-9AFB-26250E3C653F}" type="slidenum">
              <a:rPr lang="ru-RU" smtClean="0"/>
              <a:t>‹#›</a:t>
            </a:fld>
            <a:endParaRPr lang="ru-RU"/>
          </a:p>
        </p:txBody>
      </p:sp>
    </p:spTree>
    <p:extLst>
      <p:ext uri="{BB962C8B-B14F-4D97-AF65-F5344CB8AC3E}">
        <p14:creationId xmlns:p14="http://schemas.microsoft.com/office/powerpoint/2010/main" val="90626472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r>
              <a:rPr lang="ru-RU" smtClean="0"/>
              <a:t>Управление государственного заказа и лицензирования Белгородской области, 2018 г.</a:t>
            </a: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9B006D0-5BA4-4DC7-A3B5-A01552EFA324}" type="datetimeFigureOut">
              <a:rPr lang="ru-RU"/>
              <a:pPr>
                <a:defRPr/>
              </a:pPr>
              <a:t>25.12.2023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0D54F76-2FC5-4CF4-A191-3D58A57CC208}" type="slidenum">
              <a:rPr lang="ru-RU"/>
              <a:pPr>
                <a:defRPr/>
              </a:pPr>
              <a:t>‹#›</a:t>
            </a:fld>
            <a:endParaRPr lang="ru-RU"/>
          </a:p>
        </p:txBody>
      </p:sp>
    </p:spTree>
    <p:extLst>
      <p:ext uri="{BB962C8B-B14F-4D97-AF65-F5344CB8AC3E}">
        <p14:creationId xmlns:p14="http://schemas.microsoft.com/office/powerpoint/2010/main" val="39736302"/>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pPr>
              <a:defRPr/>
            </a:pPr>
            <a:fld id="{BD9A0863-F166-45EE-889F-01152849CD0D}" type="slidenum">
              <a:rPr lang="ru-RU" smtClean="0"/>
              <a:pPr>
                <a:defRPr/>
              </a:pPr>
              <a:t>‹#›</a:t>
            </a:fld>
            <a:endParaRPr lang="ru-RU"/>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A50D75A-6C9E-441B-9BED-237A99442C63}"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49863F5-6C81-48A7-B5C7-9EB2C19C9BA8}" type="slidenum">
              <a:rPr lang="ru-RU" smtClean="0"/>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FDD1E54E-A18A-45F9-B93F-A6DCC9EAA0C6}" type="slidenum">
              <a:rPr lang="ru-RU" smtClean="0"/>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endParaRPr lang="ru-RU"/>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D275C3C-944D-475C-9AB0-1FD6524E236A}" type="slidenum">
              <a:rPr lang="ru-RU" smtClean="0"/>
              <a:pPr>
                <a:defRPr/>
              </a:pPr>
              <a:t>‹#›</a:t>
            </a:fld>
            <a:endParaRPr lang="ru-RU"/>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FBD7B16-36CC-410B-A853-DAF270E4772D}" type="slidenum">
              <a:rPr lang="ru-RU" smtClean="0"/>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79F29D84-33EF-4E03-A25E-0DCAFAC6BC5C}"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C9612EE1-10CF-4893-AFCB-8DB1CDD4224D}"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745DEF6B-0E1E-4B94-A2FA-1C71CA59026D}"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90A37FE-93D9-4E42-ACC3-D2FB61D3F476}" type="slidenum">
              <a:rPr lang="ru-RU" smtClean="0"/>
              <a:pPr>
                <a:defRPr/>
              </a:pPr>
              <a:t>‹#›</a:t>
            </a:fld>
            <a:endParaRPr lang="ru-RU"/>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FDFF334F-F6BB-43DA-9B2F-E9C7FD59BCF8}" type="slidenum">
              <a:rPr lang="ru-RU" smtClean="0"/>
              <a:pPr>
                <a:defRPr/>
              </a:pPr>
              <a:t>‹#›</a:t>
            </a:fld>
            <a:endParaRPr lang="ru-RU"/>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pPr>
              <a:defRPr/>
            </a:pPr>
            <a:endParaRPr lang="ru-RU"/>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7C73A34F-69CC-47BE-BDF0-A807656FE1B8}" type="slidenum">
              <a:rPr lang="ru-RU" smtClean="0"/>
              <a:pPr>
                <a:defRPr/>
              </a:pPr>
              <a:t>‹#›</a:t>
            </a:fld>
            <a:endParaRPr lang="ru-RU"/>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4554" r:id="rId1"/>
    <p:sldLayoutId id="2147484555" r:id="rId2"/>
    <p:sldLayoutId id="2147484556" r:id="rId3"/>
    <p:sldLayoutId id="2147484557" r:id="rId4"/>
    <p:sldLayoutId id="2147484558" r:id="rId5"/>
    <p:sldLayoutId id="2147484559" r:id="rId6"/>
    <p:sldLayoutId id="2147484560" r:id="rId7"/>
    <p:sldLayoutId id="2147484561" r:id="rId8"/>
    <p:sldLayoutId id="2147484562" r:id="rId9"/>
    <p:sldLayoutId id="2147484563" r:id="rId10"/>
    <p:sldLayoutId id="2147484564"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000" b="1" dirty="0" smtClean="0"/>
              <a:t>УПРАВЛЕНИЕ </a:t>
            </a:r>
            <a:r>
              <a:rPr lang="ru-RU" sz="2000" b="1" dirty="0"/>
              <a:t>ПО РЕГУЛИРОВАНИЮ </a:t>
            </a:r>
            <a:r>
              <a:rPr lang="ru-RU" sz="2000" b="1" dirty="0" smtClean="0"/>
              <a:t>                     КОНТРАКТНОЙ </a:t>
            </a:r>
            <a:r>
              <a:rPr lang="ru-RU" sz="2000" b="1" dirty="0"/>
              <a:t>СИСТЕМЫ В СФЕРЕ ЗАКУПОК БЕЛГОРОДСКОЙ ОБЛАСТИ</a:t>
            </a:r>
          </a:p>
        </p:txBody>
      </p:sp>
      <p:sp>
        <p:nvSpPr>
          <p:cNvPr id="3" name="Объект 2"/>
          <p:cNvSpPr>
            <a:spLocks noGrp="1"/>
          </p:cNvSpPr>
          <p:nvPr>
            <p:ph idx="1"/>
          </p:nvPr>
        </p:nvSpPr>
        <p:spPr/>
        <p:txBody>
          <a:bodyPr>
            <a:normAutofit fontScale="55000" lnSpcReduction="20000"/>
          </a:bodyPr>
          <a:lstStyle/>
          <a:p>
            <a:pPr marL="0" indent="0" algn="ctr">
              <a:lnSpc>
                <a:spcPct val="80000"/>
              </a:lnSpc>
              <a:buNone/>
              <a:defRPr/>
            </a:pPr>
            <a:endParaRPr lang="ru-RU" b="1" dirty="0"/>
          </a:p>
          <a:p>
            <a:pPr marL="0" indent="0" algn="ctr">
              <a:lnSpc>
                <a:spcPct val="120000"/>
              </a:lnSpc>
              <a:buNone/>
              <a:defRPr/>
            </a:pPr>
            <a:endParaRPr lang="ru-RU" sz="4600" b="1" dirty="0" smtClean="0"/>
          </a:p>
          <a:p>
            <a:pPr marL="0" indent="0" algn="ctr">
              <a:lnSpc>
                <a:spcPct val="120000"/>
              </a:lnSpc>
              <a:buNone/>
              <a:defRPr/>
            </a:pPr>
            <a:r>
              <a:rPr lang="ru-RU" sz="4600" b="1" dirty="0"/>
              <a:t>Некоторые вопросы применения антидемпинговых мер в закупках</a:t>
            </a:r>
          </a:p>
          <a:p>
            <a:pPr marL="0" indent="0" algn="ctr">
              <a:lnSpc>
                <a:spcPct val="120000"/>
              </a:lnSpc>
              <a:buNone/>
              <a:defRPr/>
            </a:pPr>
            <a:r>
              <a:rPr lang="ru-RU" sz="4600" b="1" dirty="0"/>
              <a:t>по Федеральному закону от 05.04.2013 </a:t>
            </a:r>
            <a:r>
              <a:rPr lang="ru-RU" sz="4600" b="1" dirty="0" smtClean="0"/>
              <a:t>№ </a:t>
            </a:r>
            <a:r>
              <a:rPr lang="ru-RU" sz="4600" b="1" dirty="0"/>
              <a:t>44-ФЗ «О контрактной системе в сфере закупок товаров, работ, услуг для обеспечения государственных и муниципальных нужд»</a:t>
            </a:r>
          </a:p>
          <a:p>
            <a:pPr marL="0" indent="0" algn="ctr">
              <a:lnSpc>
                <a:spcPct val="80000"/>
              </a:lnSpc>
              <a:buNone/>
              <a:defRPr/>
            </a:pPr>
            <a:endParaRPr lang="ru-RU" b="1" dirty="0"/>
          </a:p>
          <a:p>
            <a:pPr marL="0" indent="0" algn="ctr">
              <a:lnSpc>
                <a:spcPct val="80000"/>
              </a:lnSpc>
              <a:buNone/>
              <a:defRPr/>
            </a:pPr>
            <a:endParaRPr lang="ru-RU" sz="2800" b="1" dirty="0" smtClean="0"/>
          </a:p>
          <a:p>
            <a:pPr marL="0" indent="0" algn="ctr">
              <a:lnSpc>
                <a:spcPct val="80000"/>
              </a:lnSpc>
              <a:buNone/>
              <a:defRPr/>
            </a:pPr>
            <a:endParaRPr lang="ru-RU" b="1" dirty="0"/>
          </a:p>
          <a:p>
            <a:pPr marL="0" indent="0" algn="ctr">
              <a:lnSpc>
                <a:spcPct val="80000"/>
              </a:lnSpc>
              <a:buNone/>
              <a:defRPr/>
            </a:pPr>
            <a:r>
              <a:rPr lang="ru-RU" sz="2800" b="1" dirty="0" smtClean="0"/>
              <a:t>25 декабря 2023 года </a:t>
            </a:r>
            <a:endParaRPr lang="ru-RU" sz="2800" b="1" dirty="0"/>
          </a:p>
          <a:p>
            <a:endParaRPr lang="ru-RU" dirty="0"/>
          </a:p>
        </p:txBody>
      </p:sp>
      <p:pic>
        <p:nvPicPr>
          <p:cNvPr id="4" name="Рисунок 3" descr="C:\Users\User\Desktop\gerb_belgorodskoy_oblasti_gerbmaster.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332656"/>
            <a:ext cx="1020321" cy="1224136"/>
          </a:xfrm>
          <a:prstGeom prst="rect">
            <a:avLst/>
          </a:prstGeom>
          <a:noFill/>
          <a:ln>
            <a:noFill/>
          </a:ln>
        </p:spPr>
      </p:pic>
    </p:spTree>
    <p:extLst>
      <p:ext uri="{BB962C8B-B14F-4D97-AF65-F5344CB8AC3E}">
        <p14:creationId xmlns:p14="http://schemas.microsoft.com/office/powerpoint/2010/main" val="3338022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Алгоритм применения антидемпинговых мер</a:t>
            </a:r>
          </a:p>
        </p:txBody>
      </p:sp>
      <p:sp>
        <p:nvSpPr>
          <p:cNvPr id="3" name="Объект 2"/>
          <p:cNvSpPr>
            <a:spLocks noGrp="1"/>
          </p:cNvSpPr>
          <p:nvPr>
            <p:ph idx="1"/>
          </p:nvPr>
        </p:nvSpPr>
        <p:spPr>
          <a:xfrm>
            <a:off x="457200" y="1484784"/>
            <a:ext cx="8219256" cy="5184576"/>
          </a:xfrm>
        </p:spPr>
        <p:txBody>
          <a:bodyPr>
            <a:noAutofit/>
          </a:bodyPr>
          <a:lstStyle/>
          <a:p>
            <a:pPr marL="137160" indent="0" algn="just">
              <a:buNone/>
            </a:pPr>
            <a:r>
              <a:rPr lang="ru-RU" sz="1400" b="1" dirty="0" smtClean="0">
                <a:solidFill>
                  <a:schemeClr val="tx1"/>
                </a:solidFill>
              </a:rPr>
              <a:t>Например</a:t>
            </a:r>
            <a:r>
              <a:rPr lang="ru-RU" sz="1400" b="1" dirty="0">
                <a:solidFill>
                  <a:schemeClr val="tx1"/>
                </a:solidFill>
              </a:rPr>
              <a:t>, </a:t>
            </a:r>
            <a:r>
              <a:rPr lang="ru-RU" sz="1400" dirty="0">
                <a:solidFill>
                  <a:schemeClr val="tx1"/>
                </a:solidFill>
              </a:rPr>
              <a:t>НМЦК  1 </a:t>
            </a:r>
            <a:r>
              <a:rPr lang="ru-RU" sz="1400" dirty="0" smtClean="0">
                <a:solidFill>
                  <a:schemeClr val="tx1"/>
                </a:solidFill>
              </a:rPr>
              <a:t>500 </a:t>
            </a:r>
            <a:r>
              <a:rPr lang="ru-RU" sz="1400" dirty="0">
                <a:solidFill>
                  <a:schemeClr val="tx1"/>
                </a:solidFill>
              </a:rPr>
              <a:t>000 рублей. Представлены сведения о трех контрактах:</a:t>
            </a:r>
          </a:p>
          <a:p>
            <a:pPr marL="137160" indent="0" algn="just">
              <a:buNone/>
            </a:pPr>
            <a:r>
              <a:rPr lang="ru-RU" sz="1400" dirty="0">
                <a:solidFill>
                  <a:schemeClr val="tx1"/>
                </a:solidFill>
              </a:rPr>
              <a:t>Контракт № 1 с ценой 100 000 рублей (есть в реестре, без неустоек, исполнен в течение трех лет до даты подачи заявки на участие в закупке)</a:t>
            </a:r>
          </a:p>
          <a:p>
            <a:pPr marL="137160" indent="0" algn="just">
              <a:buNone/>
            </a:pPr>
            <a:r>
              <a:rPr lang="ru-RU" sz="1400" dirty="0">
                <a:solidFill>
                  <a:schemeClr val="tx1"/>
                </a:solidFill>
              </a:rPr>
              <a:t>Контракт № 2 с ценой 200 000 рублей (есть в реестре, без неустоек, исполнен в течение трех лет до даты подачи заявки на участие в закупке)</a:t>
            </a:r>
          </a:p>
          <a:p>
            <a:pPr marL="137160" indent="0" algn="just">
              <a:buNone/>
            </a:pPr>
            <a:r>
              <a:rPr lang="ru-RU" sz="1400" dirty="0">
                <a:solidFill>
                  <a:schemeClr val="tx1"/>
                </a:solidFill>
              </a:rPr>
              <a:t>Контракт № 3 с ценой 250 000 рублей (есть в реестре, без неустоек, исполнен в течение трех лет до даты подачи заявки на участие в закупке)</a:t>
            </a:r>
          </a:p>
          <a:p>
            <a:pPr marL="137160" indent="0" algn="just">
              <a:buNone/>
            </a:pPr>
            <a:r>
              <a:rPr lang="ru-RU" sz="1400" dirty="0">
                <a:solidFill>
                  <a:schemeClr val="tx1"/>
                </a:solidFill>
              </a:rPr>
              <a:t>20% от НМЦК (1 </a:t>
            </a:r>
            <a:r>
              <a:rPr lang="ru-RU" sz="1400" dirty="0" smtClean="0">
                <a:solidFill>
                  <a:schemeClr val="tx1"/>
                </a:solidFill>
              </a:rPr>
              <a:t>500 </a:t>
            </a:r>
            <a:r>
              <a:rPr lang="ru-RU" sz="1400" dirty="0">
                <a:solidFill>
                  <a:schemeClr val="tx1"/>
                </a:solidFill>
              </a:rPr>
              <a:t>000 рублей) = </a:t>
            </a:r>
            <a:r>
              <a:rPr lang="ru-RU" sz="1400" dirty="0" smtClean="0">
                <a:solidFill>
                  <a:schemeClr val="tx1"/>
                </a:solidFill>
              </a:rPr>
              <a:t>300 </a:t>
            </a:r>
            <a:r>
              <a:rPr lang="ru-RU" sz="1400" dirty="0">
                <a:solidFill>
                  <a:schemeClr val="tx1"/>
                </a:solidFill>
              </a:rPr>
              <a:t>000 рублей. </a:t>
            </a:r>
            <a:r>
              <a:rPr lang="ru-RU" sz="1400" dirty="0" smtClean="0">
                <a:solidFill>
                  <a:schemeClr val="tx1"/>
                </a:solidFill>
              </a:rPr>
              <a:t>Ни один из представленных контрактов не имеет </a:t>
            </a:r>
            <a:r>
              <a:rPr lang="ru-RU" sz="1400" dirty="0">
                <a:solidFill>
                  <a:schemeClr val="tx1"/>
                </a:solidFill>
              </a:rPr>
              <a:t>цену, </a:t>
            </a:r>
            <a:r>
              <a:rPr lang="ru-RU" sz="1400" dirty="0" smtClean="0">
                <a:solidFill>
                  <a:schemeClr val="tx1"/>
                </a:solidFill>
              </a:rPr>
              <a:t>300 </a:t>
            </a:r>
            <a:r>
              <a:rPr lang="ru-RU" sz="1400" dirty="0">
                <a:solidFill>
                  <a:schemeClr val="tx1"/>
                </a:solidFill>
              </a:rPr>
              <a:t>000 </a:t>
            </a:r>
            <a:r>
              <a:rPr lang="ru-RU" sz="1400" dirty="0" smtClean="0">
                <a:solidFill>
                  <a:schemeClr val="tx1"/>
                </a:solidFill>
              </a:rPr>
              <a:t>рублей или более. </a:t>
            </a:r>
            <a:r>
              <a:rPr lang="ru-RU" sz="1400" dirty="0">
                <a:solidFill>
                  <a:schemeClr val="tx1"/>
                </a:solidFill>
              </a:rPr>
              <a:t>Поэтому информация не подтверждает добросовестность участника закупки. </a:t>
            </a:r>
          </a:p>
          <a:p>
            <a:pPr marL="137160" indent="0" algn="just">
              <a:buNone/>
            </a:pPr>
            <a:r>
              <a:rPr lang="ru-RU" sz="1400" b="1" dirty="0" smtClean="0">
                <a:solidFill>
                  <a:schemeClr val="tx1"/>
                </a:solidFill>
              </a:rPr>
              <a:t>Другой </a:t>
            </a:r>
            <a:r>
              <a:rPr lang="ru-RU" sz="1400" b="1" dirty="0">
                <a:solidFill>
                  <a:schemeClr val="tx1"/>
                </a:solidFill>
              </a:rPr>
              <a:t>пример</a:t>
            </a:r>
            <a:r>
              <a:rPr lang="ru-RU" sz="1400" dirty="0">
                <a:solidFill>
                  <a:schemeClr val="tx1"/>
                </a:solidFill>
              </a:rPr>
              <a:t>, НМЦК  1 300 000 рублей. Представлены сведения о трех контрактах:</a:t>
            </a:r>
          </a:p>
          <a:p>
            <a:pPr marL="137160" indent="0" algn="just">
              <a:buNone/>
            </a:pPr>
            <a:r>
              <a:rPr lang="ru-RU" sz="1400" dirty="0">
                <a:solidFill>
                  <a:schemeClr val="tx1"/>
                </a:solidFill>
              </a:rPr>
              <a:t>Контракт № 1 с ценой 100 000 рублей (есть в реестре, без неустоек, исполнен в течение трех лет до даты подачи заявки на участие в закупке)</a:t>
            </a:r>
          </a:p>
          <a:p>
            <a:pPr marL="137160" indent="0" algn="just">
              <a:buNone/>
            </a:pPr>
            <a:r>
              <a:rPr lang="ru-RU" sz="1400" dirty="0">
                <a:solidFill>
                  <a:schemeClr val="tx1"/>
                </a:solidFill>
              </a:rPr>
              <a:t>Контракт № 2 с ценой 200 000 рублей (есть в реестре, начислена неустойка, исполнен в течение трех лет до даты подачи заявки на участие в закупке)</a:t>
            </a:r>
          </a:p>
          <a:p>
            <a:pPr marL="137160" indent="0" algn="just">
              <a:buNone/>
            </a:pPr>
            <a:r>
              <a:rPr lang="ru-RU" sz="1400" dirty="0">
                <a:solidFill>
                  <a:schemeClr val="tx1"/>
                </a:solidFill>
              </a:rPr>
              <a:t>Контракт № 3 с ценой 600 000 рублей (есть в реестре, без неустоек, исполнен в течение трех лет до даты подачи заявки на участие в закупке)</a:t>
            </a:r>
          </a:p>
          <a:p>
            <a:pPr marL="137160" indent="0" algn="just">
              <a:buNone/>
            </a:pPr>
            <a:r>
              <a:rPr lang="ru-RU" sz="1400" dirty="0">
                <a:solidFill>
                  <a:schemeClr val="tx1"/>
                </a:solidFill>
              </a:rPr>
              <a:t>20% от НМЦК (1 300 000 рублей) = 260 000 рублей. Контракт № 3 имеет цену, превышающую 260 000 рублей, однако контракт № 2 исполнен с применением неустойки. Поэтому информация не подтверждает добросовестность участника закупки. </a:t>
            </a:r>
          </a:p>
        </p:txBody>
      </p:sp>
    </p:spTree>
    <p:extLst>
      <p:ext uri="{BB962C8B-B14F-4D97-AF65-F5344CB8AC3E}">
        <p14:creationId xmlns:p14="http://schemas.microsoft.com/office/powerpoint/2010/main" val="15565723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Когда предоставляется информация о добросовестности, кто ее рассматривает</a:t>
            </a:r>
          </a:p>
        </p:txBody>
      </p:sp>
      <p:sp>
        <p:nvSpPr>
          <p:cNvPr id="3" name="Объект 2"/>
          <p:cNvSpPr>
            <a:spLocks noGrp="1"/>
          </p:cNvSpPr>
          <p:nvPr>
            <p:ph idx="1"/>
          </p:nvPr>
        </p:nvSpPr>
        <p:spPr>
          <a:xfrm>
            <a:off x="457200" y="1772816"/>
            <a:ext cx="8219256" cy="4896544"/>
          </a:xfrm>
        </p:spPr>
        <p:txBody>
          <a:bodyPr>
            <a:noAutofit/>
          </a:bodyPr>
          <a:lstStyle/>
          <a:p>
            <a:pPr marL="137160" indent="0" algn="just">
              <a:buNone/>
            </a:pPr>
            <a:r>
              <a:rPr lang="ru-RU" sz="1600" b="1" dirty="0">
                <a:solidFill>
                  <a:schemeClr val="tx1"/>
                </a:solidFill>
              </a:rPr>
              <a:t>	1. При проведении электронного конкурса, закрытого электронного конкурса, электронного аукциона, закрытого аукциона, закрытого электронного аукциона</a:t>
            </a:r>
          </a:p>
          <a:p>
            <a:pPr marL="137160" indent="0" algn="just">
              <a:buNone/>
            </a:pPr>
            <a:r>
              <a:rPr lang="ru-RU" sz="1600" dirty="0" smtClean="0">
                <a:solidFill>
                  <a:schemeClr val="tx1"/>
                </a:solidFill>
              </a:rPr>
              <a:t>	Информация </a:t>
            </a:r>
            <a:r>
              <a:rPr lang="ru-RU" sz="1600" dirty="0">
                <a:solidFill>
                  <a:schemeClr val="tx1"/>
                </a:solidFill>
              </a:rPr>
              <a:t>предоставляется участником закупки, с которым заключается контракт,  </a:t>
            </a:r>
            <a:r>
              <a:rPr lang="ru-RU" sz="1600" b="1" dirty="0">
                <a:solidFill>
                  <a:schemeClr val="tx1"/>
                </a:solidFill>
              </a:rPr>
              <a:t>при направлении заказчику подписанного проекта контракта </a:t>
            </a:r>
            <a:r>
              <a:rPr lang="ru-RU" sz="1600" dirty="0">
                <a:solidFill>
                  <a:schemeClr val="tx1"/>
                </a:solidFill>
              </a:rPr>
              <a:t>и документа об обеспечении исполнения контракта (независимая гарантия или платежное поручение). </a:t>
            </a:r>
          </a:p>
          <a:p>
            <a:pPr marL="137160" indent="0" algn="just">
              <a:buNone/>
            </a:pPr>
            <a:r>
              <a:rPr lang="ru-RU" sz="1600" dirty="0" smtClean="0">
                <a:solidFill>
                  <a:schemeClr val="tx1"/>
                </a:solidFill>
              </a:rPr>
              <a:t>	Не </a:t>
            </a:r>
            <a:r>
              <a:rPr lang="ru-RU" sz="1600" dirty="0">
                <a:solidFill>
                  <a:schemeClr val="tx1"/>
                </a:solidFill>
              </a:rPr>
              <a:t>позднее двух рабочих дней (трех рабочих дней – для закрытого конкурса и закрытого аукциона), следующих за днем размещения участником закупки, с которым заключается контракт, подписанного со своей стороны контракта и информации и документов </a:t>
            </a:r>
            <a:r>
              <a:rPr lang="ru-RU" sz="1600" b="1" dirty="0">
                <a:solidFill>
                  <a:schemeClr val="tx1"/>
                </a:solidFill>
              </a:rPr>
              <a:t>заказчик проверяет информацию.</a:t>
            </a:r>
          </a:p>
          <a:p>
            <a:pPr marL="137160" indent="0" algn="just">
              <a:buNone/>
            </a:pPr>
            <a:r>
              <a:rPr lang="ru-RU" sz="1600" dirty="0" smtClean="0">
                <a:solidFill>
                  <a:schemeClr val="tx1"/>
                </a:solidFill>
              </a:rPr>
              <a:t>	Если </a:t>
            </a:r>
            <a:r>
              <a:rPr lang="ru-RU" sz="1600" dirty="0">
                <a:solidFill>
                  <a:schemeClr val="tx1"/>
                </a:solidFill>
              </a:rPr>
              <a:t>размер обеспечения контракта не увеличен, а информация о добросовестности недостоверна или не соответствует требованиям части 3 статьи 37 Закона о контрактной системе,  </a:t>
            </a:r>
            <a:r>
              <a:rPr lang="ru-RU" sz="1600" b="1" dirty="0">
                <a:solidFill>
                  <a:schemeClr val="tx1"/>
                </a:solidFill>
              </a:rPr>
              <a:t>контракт с таким участником не заключается</a:t>
            </a:r>
            <a:r>
              <a:rPr lang="ru-RU" sz="1600" dirty="0">
                <a:solidFill>
                  <a:schemeClr val="tx1"/>
                </a:solidFill>
              </a:rPr>
              <a:t>,  и он признается в соответствии с Законом № 44-ФЗ уклонившимся от заключения контракта. </a:t>
            </a:r>
            <a:endParaRPr lang="ru-RU" sz="1600" dirty="0" smtClean="0">
              <a:solidFill>
                <a:schemeClr val="tx1"/>
              </a:solidFill>
            </a:endParaRPr>
          </a:p>
          <a:p>
            <a:pPr marL="137160" indent="0" algn="just">
              <a:buNone/>
            </a:pPr>
            <a:r>
              <a:rPr lang="ru-RU" sz="1600" dirty="0">
                <a:solidFill>
                  <a:schemeClr val="tx1"/>
                </a:solidFill>
              </a:rPr>
              <a:t>	</a:t>
            </a:r>
            <a:r>
              <a:rPr lang="ru-RU" sz="1600" dirty="0" smtClean="0">
                <a:solidFill>
                  <a:schemeClr val="tx1"/>
                </a:solidFill>
              </a:rPr>
              <a:t>Исправить </a:t>
            </a:r>
            <a:r>
              <a:rPr lang="ru-RU" sz="1600" dirty="0">
                <a:solidFill>
                  <a:schemeClr val="tx1"/>
                </a:solidFill>
              </a:rPr>
              <a:t>ошибки в информации о добросовестности или предоставить сведения о других контрактах контрагент не может.</a:t>
            </a:r>
          </a:p>
        </p:txBody>
      </p:sp>
    </p:spTree>
    <p:extLst>
      <p:ext uri="{BB962C8B-B14F-4D97-AF65-F5344CB8AC3E}">
        <p14:creationId xmlns:p14="http://schemas.microsoft.com/office/powerpoint/2010/main" val="1701893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Когда предоставляется информация о добросовестности, кто ее рассматривает</a:t>
            </a:r>
          </a:p>
        </p:txBody>
      </p:sp>
      <p:sp>
        <p:nvSpPr>
          <p:cNvPr id="3" name="Объект 2"/>
          <p:cNvSpPr>
            <a:spLocks noGrp="1"/>
          </p:cNvSpPr>
          <p:nvPr>
            <p:ph idx="1"/>
          </p:nvPr>
        </p:nvSpPr>
        <p:spPr>
          <a:xfrm>
            <a:off x="457200" y="1772816"/>
            <a:ext cx="8219256" cy="4896544"/>
          </a:xfrm>
        </p:spPr>
        <p:txBody>
          <a:bodyPr>
            <a:noAutofit/>
          </a:bodyPr>
          <a:lstStyle/>
          <a:p>
            <a:pPr marL="137160" indent="0" algn="just">
              <a:buNone/>
            </a:pPr>
            <a:r>
              <a:rPr lang="ru-RU" sz="1600" b="1" dirty="0">
                <a:solidFill>
                  <a:schemeClr val="tx1"/>
                </a:solidFill>
              </a:rPr>
              <a:t>	2. При проведении закрытого конкурса</a:t>
            </a:r>
          </a:p>
          <a:p>
            <a:pPr marL="137160" indent="0" algn="just">
              <a:buNone/>
            </a:pPr>
            <a:r>
              <a:rPr lang="ru-RU" sz="1600" dirty="0" smtClean="0">
                <a:solidFill>
                  <a:schemeClr val="tx1"/>
                </a:solidFill>
              </a:rPr>
              <a:t>	Информация </a:t>
            </a:r>
            <a:r>
              <a:rPr lang="ru-RU" sz="1600" dirty="0">
                <a:solidFill>
                  <a:schemeClr val="tx1"/>
                </a:solidFill>
              </a:rPr>
              <a:t>о добросовестности предоставляется участником закупки в составе заявки на участие в закрытом </a:t>
            </a:r>
            <a:r>
              <a:rPr lang="ru-RU" sz="1600" dirty="0" smtClean="0">
                <a:solidFill>
                  <a:schemeClr val="tx1"/>
                </a:solidFill>
              </a:rPr>
              <a:t>конкурсе</a:t>
            </a:r>
            <a:r>
              <a:rPr lang="ru-RU" sz="1600" dirty="0">
                <a:solidFill>
                  <a:schemeClr val="tx1"/>
                </a:solidFill>
              </a:rPr>
              <a:t> </a:t>
            </a:r>
            <a:r>
              <a:rPr lang="ru-RU" sz="1600" dirty="0" smtClean="0">
                <a:solidFill>
                  <a:schemeClr val="tx1"/>
                </a:solidFill>
              </a:rPr>
              <a:t>(пункт 3 части 7 статьи 73                      Закона № 44-ФЗ)</a:t>
            </a:r>
            <a:endParaRPr lang="ru-RU" sz="1600" dirty="0">
              <a:solidFill>
                <a:schemeClr val="tx1"/>
              </a:solidFill>
            </a:endParaRPr>
          </a:p>
          <a:p>
            <a:pPr marL="137160" indent="0" algn="just">
              <a:buNone/>
            </a:pPr>
            <a:r>
              <a:rPr lang="ru-RU" sz="1600" dirty="0" smtClean="0">
                <a:solidFill>
                  <a:schemeClr val="tx1"/>
                </a:solidFill>
              </a:rPr>
              <a:t>	Если </a:t>
            </a:r>
            <a:r>
              <a:rPr lang="ru-RU" sz="1600" dirty="0">
                <a:solidFill>
                  <a:schemeClr val="tx1"/>
                </a:solidFill>
              </a:rPr>
              <a:t>информация представлена</a:t>
            </a:r>
            <a:r>
              <a:rPr lang="ru-RU" sz="1600" b="1" dirty="0">
                <a:solidFill>
                  <a:schemeClr val="tx1"/>
                </a:solidFill>
              </a:rPr>
              <a:t>, ее рассматривает закупочная комиссия</a:t>
            </a:r>
            <a:r>
              <a:rPr lang="ru-RU" sz="1600" dirty="0">
                <a:solidFill>
                  <a:schemeClr val="tx1"/>
                </a:solidFill>
              </a:rPr>
              <a:t>, в случае выявления недостоверной информации, такая заявка отклоняется, что отражается в протоколе.</a:t>
            </a:r>
          </a:p>
          <a:p>
            <a:pPr marL="137160" indent="0" algn="just">
              <a:buNone/>
            </a:pPr>
            <a:r>
              <a:rPr lang="ru-RU" sz="1600" dirty="0" smtClean="0">
                <a:solidFill>
                  <a:schemeClr val="tx1"/>
                </a:solidFill>
              </a:rPr>
              <a:t>	Если </a:t>
            </a:r>
            <a:r>
              <a:rPr lang="ru-RU" sz="1600" dirty="0">
                <a:solidFill>
                  <a:schemeClr val="tx1"/>
                </a:solidFill>
              </a:rPr>
              <a:t>информация не предоставлена, заявка отклонению не подлежит</a:t>
            </a:r>
            <a:r>
              <a:rPr lang="ru-RU" sz="1600" dirty="0" smtClean="0">
                <a:solidFill>
                  <a:schemeClr val="tx1"/>
                </a:solidFill>
              </a:rPr>
              <a:t>.</a:t>
            </a:r>
          </a:p>
          <a:p>
            <a:pPr marL="137160" indent="0" algn="just">
              <a:buNone/>
            </a:pPr>
            <a:r>
              <a:rPr lang="ru-RU" sz="1600" dirty="0">
                <a:solidFill>
                  <a:schemeClr val="tx1"/>
                </a:solidFill>
              </a:rPr>
              <a:t>	</a:t>
            </a:r>
            <a:r>
              <a:rPr lang="ru-RU" sz="1600" dirty="0" smtClean="0">
                <a:solidFill>
                  <a:schemeClr val="tx1"/>
                </a:solidFill>
              </a:rPr>
              <a:t> </a:t>
            </a:r>
            <a:r>
              <a:rPr lang="ru-RU" sz="1600" dirty="0">
                <a:solidFill>
                  <a:schemeClr val="tx1"/>
                </a:solidFill>
              </a:rPr>
              <a:t>В случае заключения контракта с таким участником, он должен предоставить обеспечение исполнения контракта в размере, в полтора раза превышающем размер  первоначально установленного обеспечения исполнения контракта и не менее 10% НМЦК (цены контракта, если закупка проводится среди СМП и СОНКО). </a:t>
            </a:r>
            <a:endParaRPr lang="ru-RU" sz="1600" dirty="0" smtClean="0">
              <a:solidFill>
                <a:schemeClr val="tx1"/>
              </a:solidFill>
            </a:endParaRPr>
          </a:p>
          <a:p>
            <a:pPr marL="137160" indent="0" algn="just">
              <a:buNone/>
            </a:pPr>
            <a:r>
              <a:rPr lang="ru-RU" sz="1600" dirty="0">
                <a:solidFill>
                  <a:schemeClr val="tx1"/>
                </a:solidFill>
              </a:rPr>
              <a:t>	</a:t>
            </a:r>
            <a:r>
              <a:rPr lang="ru-RU" sz="1600" dirty="0" smtClean="0">
                <a:solidFill>
                  <a:schemeClr val="tx1"/>
                </a:solidFill>
              </a:rPr>
              <a:t>Если </a:t>
            </a:r>
            <a:r>
              <a:rPr lang="ru-RU" sz="1600" dirty="0">
                <a:solidFill>
                  <a:schemeClr val="tx1"/>
                </a:solidFill>
              </a:rPr>
              <a:t>это требование не будет выполнено, контракт с таким участником не заключается,  и он признается в соответствии с </a:t>
            </a:r>
            <a:r>
              <a:rPr lang="ru-RU" sz="1600" dirty="0" smtClean="0">
                <a:solidFill>
                  <a:schemeClr val="tx1"/>
                </a:solidFill>
              </a:rPr>
              <a:t>                    Законом </a:t>
            </a:r>
            <a:r>
              <a:rPr lang="ru-RU" sz="1600" dirty="0">
                <a:solidFill>
                  <a:schemeClr val="tx1"/>
                </a:solidFill>
              </a:rPr>
              <a:t>№ 44-ФЗ уклонившимся от заключения контракта.</a:t>
            </a:r>
          </a:p>
        </p:txBody>
      </p:sp>
    </p:spTree>
    <p:extLst>
      <p:ext uri="{BB962C8B-B14F-4D97-AF65-F5344CB8AC3E}">
        <p14:creationId xmlns:p14="http://schemas.microsoft.com/office/powerpoint/2010/main" val="990484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Особенности применения антидемпинговых мер</a:t>
            </a:r>
          </a:p>
        </p:txBody>
      </p:sp>
      <p:sp>
        <p:nvSpPr>
          <p:cNvPr id="3" name="Объект 2"/>
          <p:cNvSpPr>
            <a:spLocks noGrp="1"/>
          </p:cNvSpPr>
          <p:nvPr>
            <p:ph idx="1"/>
          </p:nvPr>
        </p:nvSpPr>
        <p:spPr>
          <a:xfrm>
            <a:off x="457200" y="1772816"/>
            <a:ext cx="8219256" cy="4896544"/>
          </a:xfrm>
        </p:spPr>
        <p:txBody>
          <a:bodyPr>
            <a:noAutofit/>
          </a:bodyPr>
          <a:lstStyle/>
          <a:p>
            <a:pPr marL="137160" indent="0" algn="just">
              <a:buNone/>
            </a:pPr>
            <a:r>
              <a:rPr lang="ru-RU" sz="1600" b="1" dirty="0">
                <a:solidFill>
                  <a:schemeClr val="tx1"/>
                </a:solidFill>
              </a:rPr>
              <a:t>	1. Проведение конкурсов в целях заключения контрактов на выполнение научно-исследовательских, опытно-конструкторских или технологических работ, оказание консультационных услуг</a:t>
            </a:r>
          </a:p>
          <a:p>
            <a:pPr marL="137160" indent="0" algn="just">
              <a:buNone/>
            </a:pPr>
            <a:r>
              <a:rPr lang="ru-RU" sz="1600" dirty="0" smtClean="0">
                <a:solidFill>
                  <a:schemeClr val="tx1"/>
                </a:solidFill>
              </a:rPr>
              <a:t>	Заказчик </a:t>
            </a:r>
            <a:r>
              <a:rPr lang="ru-RU" sz="1600" dirty="0">
                <a:solidFill>
                  <a:schemeClr val="tx1"/>
                </a:solidFill>
              </a:rPr>
              <a:t>вправе установить в извещении об осуществлении закупки, приглашении, </a:t>
            </a:r>
            <a:r>
              <a:rPr lang="ru-RU" sz="1600" b="1" dirty="0">
                <a:solidFill>
                  <a:schemeClr val="tx1"/>
                </a:solidFill>
              </a:rPr>
              <a:t>различные величины значимости критериев оценки </a:t>
            </a:r>
            <a:r>
              <a:rPr lang="ru-RU" sz="1600" dirty="0">
                <a:solidFill>
                  <a:schemeClr val="tx1"/>
                </a:solidFill>
              </a:rPr>
              <a:t>заявок для случаев подачи участником конкурса заявки, содержащей предложение о цене контракта, которая</a:t>
            </a:r>
            <a:r>
              <a:rPr lang="ru-RU" sz="1600" dirty="0" smtClean="0">
                <a:solidFill>
                  <a:schemeClr val="tx1"/>
                </a:solidFill>
              </a:rPr>
              <a:t>:</a:t>
            </a:r>
          </a:p>
          <a:p>
            <a:pPr marL="137160" indent="0" algn="just">
              <a:buNone/>
            </a:pPr>
            <a:r>
              <a:rPr lang="ru-RU" sz="1600" dirty="0" smtClean="0">
                <a:solidFill>
                  <a:schemeClr val="tx1"/>
                </a:solidFill>
              </a:rPr>
              <a:t>1</a:t>
            </a:r>
            <a:r>
              <a:rPr lang="ru-RU" sz="1600" dirty="0">
                <a:solidFill>
                  <a:schemeClr val="tx1"/>
                </a:solidFill>
              </a:rPr>
              <a:t>) до двадцати пяти процентов ниже начальной (максимальной) цены </a:t>
            </a:r>
            <a:r>
              <a:rPr lang="ru-RU" sz="1600" dirty="0" smtClean="0">
                <a:solidFill>
                  <a:schemeClr val="tx1"/>
                </a:solidFill>
              </a:rPr>
              <a:t>контракта (минимальная значимость 20 %);</a:t>
            </a:r>
            <a:endParaRPr lang="ru-RU" sz="1600" dirty="0">
              <a:solidFill>
                <a:schemeClr val="tx1"/>
              </a:solidFill>
            </a:endParaRPr>
          </a:p>
          <a:p>
            <a:pPr marL="137160" indent="0" algn="just">
              <a:buNone/>
            </a:pPr>
            <a:r>
              <a:rPr lang="ru-RU" sz="1600" dirty="0">
                <a:solidFill>
                  <a:schemeClr val="tx1"/>
                </a:solidFill>
              </a:rPr>
              <a:t>2) на двадцать пять и более процентов ниже начальной (максимальной) цены контракта.</a:t>
            </a:r>
          </a:p>
          <a:p>
            <a:pPr marL="137160" indent="0" algn="just">
              <a:buNone/>
            </a:pPr>
            <a:r>
              <a:rPr lang="ru-RU" sz="1600" dirty="0">
                <a:solidFill>
                  <a:schemeClr val="tx1"/>
                </a:solidFill>
              </a:rPr>
              <a:t>В случаях, если цена контракта снижена на 25% и более от НМЦК, величина значимости такого критерия, как цена контракта, устанавливается равной десяти процентам суммы величин значимости всех критериев оценки заявок. То есть, если участник значительно снижает цену, величина значимости такого критерия, как цена, уменьшается, и оценка  в большей степени осуществляется по </a:t>
            </a:r>
            <a:r>
              <a:rPr lang="ru-RU" sz="1600" dirty="0" err="1">
                <a:solidFill>
                  <a:schemeClr val="tx1"/>
                </a:solidFill>
              </a:rPr>
              <a:t>нестоимостным</a:t>
            </a:r>
            <a:r>
              <a:rPr lang="ru-RU" sz="1600" dirty="0">
                <a:solidFill>
                  <a:schemeClr val="tx1"/>
                </a:solidFill>
              </a:rPr>
              <a:t> критериям.</a:t>
            </a:r>
          </a:p>
        </p:txBody>
      </p:sp>
    </p:spTree>
    <p:extLst>
      <p:ext uri="{BB962C8B-B14F-4D97-AF65-F5344CB8AC3E}">
        <p14:creationId xmlns:p14="http://schemas.microsoft.com/office/powerpoint/2010/main" val="23482701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Особенности применения антидемпинговых мер</a:t>
            </a:r>
          </a:p>
        </p:txBody>
      </p:sp>
      <p:sp>
        <p:nvSpPr>
          <p:cNvPr id="3" name="Объект 2"/>
          <p:cNvSpPr>
            <a:spLocks noGrp="1"/>
          </p:cNvSpPr>
          <p:nvPr>
            <p:ph idx="1"/>
          </p:nvPr>
        </p:nvSpPr>
        <p:spPr>
          <a:xfrm>
            <a:off x="457200" y="1772816"/>
            <a:ext cx="8219256" cy="4896544"/>
          </a:xfrm>
        </p:spPr>
        <p:txBody>
          <a:bodyPr>
            <a:noAutofit/>
          </a:bodyPr>
          <a:lstStyle/>
          <a:p>
            <a:pPr marL="137160" indent="0" algn="just">
              <a:buNone/>
            </a:pPr>
            <a:r>
              <a:rPr lang="ru-RU" sz="1600" b="1" dirty="0">
                <a:solidFill>
                  <a:schemeClr val="tx1"/>
                </a:solidFill>
              </a:rPr>
              <a:t>	2. Проведение конкурса или аукциона в целях заключения контракта на поставку товаров, необходимых для нормального жизнеобеспечения граждан</a:t>
            </a:r>
          </a:p>
          <a:p>
            <a:pPr marL="137160" indent="0" algn="just">
              <a:buNone/>
            </a:pPr>
            <a:r>
              <a:rPr lang="ru-RU" sz="1600" dirty="0" smtClean="0">
                <a:solidFill>
                  <a:schemeClr val="tx1"/>
                </a:solidFill>
              </a:rPr>
              <a:t>	Участник </a:t>
            </a:r>
            <a:r>
              <a:rPr lang="ru-RU" sz="1600" dirty="0">
                <a:solidFill>
                  <a:schemeClr val="tx1"/>
                </a:solidFill>
              </a:rPr>
              <a:t>закупки </a:t>
            </a:r>
            <a:r>
              <a:rPr lang="ru-RU" sz="1600" b="1" dirty="0">
                <a:solidFill>
                  <a:schemeClr val="tx1"/>
                </a:solidFill>
              </a:rPr>
              <a:t>дополнительно обязан представить заказчику обоснование предлагаемой цены контракта.</a:t>
            </a:r>
          </a:p>
          <a:p>
            <a:pPr marL="137160" indent="0" algn="just">
              <a:buNone/>
            </a:pPr>
            <a:r>
              <a:rPr lang="ru-RU" sz="1600" dirty="0">
                <a:solidFill>
                  <a:schemeClr val="tx1"/>
                </a:solidFill>
              </a:rPr>
              <a:t>Это может быть</a:t>
            </a:r>
          </a:p>
          <a:p>
            <a:pPr marL="137160" indent="0" algn="just">
              <a:buNone/>
            </a:pPr>
            <a:r>
              <a:rPr lang="ru-RU" sz="1600" dirty="0" smtClean="0">
                <a:solidFill>
                  <a:schemeClr val="tx1"/>
                </a:solidFill>
              </a:rPr>
              <a:t>- гарантийное </a:t>
            </a:r>
            <a:r>
              <a:rPr lang="ru-RU" sz="1600" dirty="0">
                <a:solidFill>
                  <a:schemeClr val="tx1"/>
                </a:solidFill>
              </a:rPr>
              <a:t>письмо от производителя с указанием цены и количества поставляемого товара (за исключением закупок без объема). Из письма должно однозначно следовать, кому оно выдано (участнику закупки) и для какой закупки;</a:t>
            </a:r>
          </a:p>
          <a:p>
            <a:pPr marL="137160" indent="0" algn="just">
              <a:buNone/>
            </a:pPr>
            <a:r>
              <a:rPr lang="ru-RU" sz="1600" dirty="0" smtClean="0">
                <a:solidFill>
                  <a:schemeClr val="tx1"/>
                </a:solidFill>
              </a:rPr>
              <a:t>- документы</a:t>
            </a:r>
            <a:r>
              <a:rPr lang="ru-RU" sz="1600" dirty="0">
                <a:solidFill>
                  <a:schemeClr val="tx1"/>
                </a:solidFill>
              </a:rPr>
              <a:t>, подтверждающие наличие товара у участника закупки;</a:t>
            </a:r>
          </a:p>
          <a:p>
            <a:pPr marL="137160" indent="0" algn="just">
              <a:buNone/>
            </a:pPr>
            <a:r>
              <a:rPr lang="ru-RU" sz="1600" dirty="0" smtClean="0">
                <a:solidFill>
                  <a:schemeClr val="tx1"/>
                </a:solidFill>
              </a:rPr>
              <a:t>- иные </a:t>
            </a:r>
            <a:r>
              <a:rPr lang="ru-RU" sz="1600" dirty="0">
                <a:solidFill>
                  <a:schemeClr val="tx1"/>
                </a:solidFill>
              </a:rPr>
              <a:t>документы и расчеты, подтверждающие возможность участника закупки осуществить поставку товара по предлагаемой цене.</a:t>
            </a:r>
          </a:p>
          <a:p>
            <a:pPr marL="137160" indent="0" algn="just">
              <a:buNone/>
            </a:pPr>
            <a:r>
              <a:rPr lang="ru-RU" sz="1600" i="1" dirty="0">
                <a:solidFill>
                  <a:schemeClr val="tx1"/>
                </a:solidFill>
              </a:rPr>
              <a:t>Документы, представляемые участником, должны подтверждать реальную возможность поставки товара по предложенной цене и обосновывать ценовое снижение</a:t>
            </a:r>
            <a:r>
              <a:rPr lang="ru-RU" sz="1600" b="1" i="1" dirty="0">
                <a:solidFill>
                  <a:schemeClr val="tx1"/>
                </a:solidFill>
              </a:rPr>
              <a:t>. </a:t>
            </a:r>
          </a:p>
        </p:txBody>
      </p:sp>
    </p:spTree>
    <p:extLst>
      <p:ext uri="{BB962C8B-B14F-4D97-AF65-F5344CB8AC3E}">
        <p14:creationId xmlns:p14="http://schemas.microsoft.com/office/powerpoint/2010/main" val="22152640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Особенности применения антидемпинговых мер</a:t>
            </a:r>
          </a:p>
        </p:txBody>
      </p:sp>
      <p:sp>
        <p:nvSpPr>
          <p:cNvPr id="3" name="Объект 2"/>
          <p:cNvSpPr>
            <a:spLocks noGrp="1"/>
          </p:cNvSpPr>
          <p:nvPr>
            <p:ph idx="1"/>
          </p:nvPr>
        </p:nvSpPr>
        <p:spPr>
          <a:xfrm>
            <a:off x="457200" y="1772816"/>
            <a:ext cx="8219256" cy="4896544"/>
          </a:xfrm>
        </p:spPr>
        <p:txBody>
          <a:bodyPr>
            <a:noAutofit/>
          </a:bodyPr>
          <a:lstStyle/>
          <a:p>
            <a:pPr marL="137160" indent="0" algn="just">
              <a:buNone/>
            </a:pPr>
            <a:r>
              <a:rPr lang="ru-RU" sz="1600" b="1" dirty="0">
                <a:solidFill>
                  <a:schemeClr val="tx1"/>
                </a:solidFill>
              </a:rPr>
              <a:t>	</a:t>
            </a:r>
            <a:r>
              <a:rPr lang="ru-RU" sz="1600" dirty="0" smtClean="0">
                <a:solidFill>
                  <a:schemeClr val="tx1"/>
                </a:solidFill>
              </a:rPr>
              <a:t>В </a:t>
            </a:r>
            <a:r>
              <a:rPr lang="ru-RU" sz="1600" dirty="0">
                <a:solidFill>
                  <a:schemeClr val="tx1"/>
                </a:solidFill>
              </a:rPr>
              <a:t>соответствии с пунктом 8.3 части 1 статьи 3 Закона о контрактной системе</a:t>
            </a:r>
          </a:p>
          <a:p>
            <a:pPr marL="137160" indent="0" algn="just">
              <a:buNone/>
            </a:pPr>
            <a:r>
              <a:rPr lang="ru-RU" sz="1600" dirty="0">
                <a:solidFill>
                  <a:schemeClr val="tx1"/>
                </a:solidFill>
              </a:rPr>
              <a:t> контракт на поставку товаров, необходимых для нормального жизнеобеспечения граждан - контракт, предусматривающий поставку </a:t>
            </a:r>
          </a:p>
          <a:p>
            <a:pPr marL="137160" indent="0" algn="just">
              <a:buNone/>
            </a:pPr>
            <a:r>
              <a:rPr lang="ru-RU" sz="1600" dirty="0">
                <a:solidFill>
                  <a:schemeClr val="tx1"/>
                </a:solidFill>
              </a:rPr>
              <a:t>- продовольствия, </a:t>
            </a:r>
          </a:p>
          <a:p>
            <a:pPr marL="137160" indent="0" algn="just">
              <a:buNone/>
            </a:pPr>
            <a:r>
              <a:rPr lang="ru-RU" sz="1600" dirty="0">
                <a:solidFill>
                  <a:schemeClr val="tx1"/>
                </a:solidFill>
              </a:rPr>
              <a:t>- средств, необходимых для оказания скорой, в том числе скорой специализированной, медицинской помощи в экстренной или неотложной форме,</a:t>
            </a:r>
          </a:p>
          <a:p>
            <a:pPr marL="137160" indent="0" algn="just">
              <a:buNone/>
            </a:pPr>
            <a:r>
              <a:rPr lang="ru-RU" sz="1600" dirty="0">
                <a:solidFill>
                  <a:schemeClr val="tx1"/>
                </a:solidFill>
              </a:rPr>
              <a:t>-  лекарственных средств, </a:t>
            </a:r>
          </a:p>
          <a:p>
            <a:pPr marL="137160" indent="0" algn="just">
              <a:buNone/>
            </a:pPr>
            <a:r>
              <a:rPr lang="ru-RU" sz="1600" dirty="0">
                <a:solidFill>
                  <a:schemeClr val="tx1"/>
                </a:solidFill>
              </a:rPr>
              <a:t>- медицинских изделий, </a:t>
            </a:r>
          </a:p>
          <a:p>
            <a:pPr marL="137160" indent="0" algn="just">
              <a:buNone/>
            </a:pPr>
            <a:r>
              <a:rPr lang="ru-RU" sz="1600" dirty="0">
                <a:solidFill>
                  <a:schemeClr val="tx1"/>
                </a:solidFill>
              </a:rPr>
              <a:t>- технических средств реабилитации, </a:t>
            </a:r>
          </a:p>
          <a:p>
            <a:pPr marL="137160" indent="0" algn="just">
              <a:buNone/>
            </a:pPr>
            <a:r>
              <a:rPr lang="ru-RU" sz="1600" dirty="0">
                <a:solidFill>
                  <a:schemeClr val="tx1"/>
                </a:solidFill>
              </a:rPr>
              <a:t>- топлива, </a:t>
            </a:r>
          </a:p>
          <a:p>
            <a:pPr marL="137160" indent="0" algn="just">
              <a:buNone/>
            </a:pPr>
            <a:r>
              <a:rPr lang="ru-RU" sz="1600" dirty="0">
                <a:solidFill>
                  <a:schemeClr val="tx1"/>
                </a:solidFill>
              </a:rPr>
              <a:t>отсутствие которых приведет к нарушению нормального жизнеобеспечения </a:t>
            </a:r>
            <a:r>
              <a:rPr lang="ru-RU" sz="1600" dirty="0" smtClean="0">
                <a:solidFill>
                  <a:schemeClr val="tx1"/>
                </a:solidFill>
              </a:rPr>
              <a:t>граждан.</a:t>
            </a:r>
            <a:endParaRPr lang="ru-RU" sz="1600" dirty="0">
              <a:solidFill>
                <a:schemeClr val="tx1"/>
              </a:solidFill>
            </a:endParaRPr>
          </a:p>
        </p:txBody>
      </p:sp>
    </p:spTree>
    <p:extLst>
      <p:ext uri="{BB962C8B-B14F-4D97-AF65-F5344CB8AC3E}">
        <p14:creationId xmlns:p14="http://schemas.microsoft.com/office/powerpoint/2010/main" val="41443353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Особенности применения антидемпинговых мер</a:t>
            </a:r>
          </a:p>
        </p:txBody>
      </p:sp>
      <p:sp>
        <p:nvSpPr>
          <p:cNvPr id="3" name="Объект 2"/>
          <p:cNvSpPr>
            <a:spLocks noGrp="1"/>
          </p:cNvSpPr>
          <p:nvPr>
            <p:ph idx="1"/>
          </p:nvPr>
        </p:nvSpPr>
        <p:spPr>
          <a:xfrm>
            <a:off x="457200" y="1772816"/>
            <a:ext cx="8219256" cy="4896544"/>
          </a:xfrm>
        </p:spPr>
        <p:txBody>
          <a:bodyPr>
            <a:noAutofit/>
          </a:bodyPr>
          <a:lstStyle/>
          <a:p>
            <a:pPr indent="0" algn="just">
              <a:lnSpc>
                <a:spcPct val="115000"/>
              </a:lnSpc>
              <a:spcAft>
                <a:spcPts val="0"/>
              </a:spcAft>
              <a:buNone/>
            </a:pPr>
            <a:r>
              <a:rPr lang="ru-RU" sz="1600" b="1" dirty="0">
                <a:solidFill>
                  <a:schemeClr val="tx1"/>
                </a:solidFill>
              </a:rPr>
              <a:t>	</a:t>
            </a:r>
            <a:r>
              <a:rPr lang="ru-RU" sz="1600" b="1" dirty="0">
                <a:solidFill>
                  <a:srgbClr val="000000"/>
                </a:solidFill>
                <a:ea typeface="Calibri"/>
                <a:cs typeface="Times New Roman"/>
              </a:rPr>
              <a:t>3. Проведение конкурса или аукциона среди субъектов малого предпринимательства (СМП),</a:t>
            </a:r>
            <a:r>
              <a:rPr lang="ru-RU" sz="1400" b="1" dirty="0">
                <a:ea typeface="Calibri"/>
                <a:cs typeface="Times New Roman"/>
              </a:rPr>
              <a:t> </a:t>
            </a:r>
            <a:r>
              <a:rPr lang="ru-RU" sz="1600" b="1" dirty="0">
                <a:solidFill>
                  <a:srgbClr val="000000"/>
                </a:solidFill>
                <a:ea typeface="Calibri"/>
                <a:cs typeface="Times New Roman"/>
              </a:rPr>
              <a:t>социально ориентированных некоммерческих организаций (СОНКО) – </a:t>
            </a:r>
            <a:r>
              <a:rPr lang="ru-RU" sz="1600" b="1" dirty="0" smtClean="0">
                <a:solidFill>
                  <a:srgbClr val="000000"/>
                </a:solidFill>
                <a:ea typeface="Calibri"/>
                <a:cs typeface="Times New Roman"/>
              </a:rPr>
              <a:t>возможно освобождение </a:t>
            </a:r>
            <a:r>
              <a:rPr lang="ru-RU" sz="1600" b="1" dirty="0">
                <a:solidFill>
                  <a:srgbClr val="000000"/>
                </a:solidFill>
                <a:ea typeface="Calibri"/>
                <a:cs typeface="Times New Roman"/>
              </a:rPr>
              <a:t>от применения антидемпинговых мер</a:t>
            </a:r>
            <a:endParaRPr lang="ru-RU" sz="1400" dirty="0">
              <a:ea typeface="Calibri"/>
              <a:cs typeface="Times New Roman"/>
            </a:endParaRPr>
          </a:p>
          <a:p>
            <a:pPr indent="0" algn="just">
              <a:lnSpc>
                <a:spcPct val="115000"/>
              </a:lnSpc>
              <a:spcAft>
                <a:spcPts val="0"/>
              </a:spcAft>
              <a:buNone/>
            </a:pPr>
            <a:r>
              <a:rPr lang="ru-RU" sz="1600" dirty="0" smtClean="0">
                <a:solidFill>
                  <a:srgbClr val="000000"/>
                </a:solidFill>
                <a:ea typeface="Calibri"/>
                <a:cs typeface="Times New Roman"/>
              </a:rPr>
              <a:t>	В </a:t>
            </a:r>
            <a:r>
              <a:rPr lang="ru-RU" sz="1600" dirty="0">
                <a:solidFill>
                  <a:srgbClr val="000000"/>
                </a:solidFill>
                <a:ea typeface="Calibri"/>
                <a:cs typeface="Times New Roman"/>
              </a:rPr>
              <a:t>соответствии с нормами части 8.1. статьи 96 Закона о контрактной системе участник закупки, с которым заключается контракт по результатам определения поставщика (подрядчика, исполнителя) в соответствии с пунктом 1 части 1 статьи 30 Закона № 44-ФЗ, </a:t>
            </a:r>
            <a:r>
              <a:rPr lang="ru-RU" sz="1600" b="1" dirty="0">
                <a:solidFill>
                  <a:srgbClr val="000000"/>
                </a:solidFill>
                <a:ea typeface="Calibri"/>
                <a:cs typeface="Times New Roman"/>
              </a:rPr>
              <a:t>освобождается от предоставления обеспечения исполнения контракта,</a:t>
            </a:r>
            <a:r>
              <a:rPr lang="ru-RU" sz="1600" dirty="0">
                <a:solidFill>
                  <a:srgbClr val="000000"/>
                </a:solidFill>
                <a:ea typeface="Calibri"/>
                <a:cs typeface="Times New Roman"/>
              </a:rPr>
              <a:t> </a:t>
            </a:r>
            <a:r>
              <a:rPr lang="ru-RU" sz="1600" b="1" dirty="0">
                <a:solidFill>
                  <a:srgbClr val="000000"/>
                </a:solidFill>
                <a:ea typeface="Calibri"/>
                <a:cs typeface="Times New Roman"/>
              </a:rPr>
              <a:t>в том числе с учетом положений статьи 37,</a:t>
            </a:r>
            <a:endParaRPr lang="ru-RU" sz="1400" dirty="0">
              <a:ea typeface="Calibri"/>
              <a:cs typeface="Times New Roman"/>
            </a:endParaRPr>
          </a:p>
          <a:p>
            <a:pPr indent="0" algn="just">
              <a:lnSpc>
                <a:spcPct val="115000"/>
              </a:lnSpc>
              <a:spcAft>
                <a:spcPts val="0"/>
              </a:spcAft>
              <a:buNone/>
            </a:pPr>
            <a:r>
              <a:rPr lang="ru-RU" sz="1600" dirty="0" smtClean="0">
                <a:solidFill>
                  <a:srgbClr val="000000"/>
                </a:solidFill>
                <a:ea typeface="Calibri"/>
                <a:cs typeface="Times New Roman"/>
              </a:rPr>
              <a:t>	</a:t>
            </a:r>
          </a:p>
          <a:p>
            <a:pPr indent="0" algn="just">
              <a:lnSpc>
                <a:spcPct val="115000"/>
              </a:lnSpc>
              <a:spcAft>
                <a:spcPts val="0"/>
              </a:spcAft>
              <a:buNone/>
            </a:pPr>
            <a:r>
              <a:rPr lang="ru-RU" sz="1600" dirty="0">
                <a:solidFill>
                  <a:srgbClr val="000000"/>
                </a:solidFill>
                <a:ea typeface="Calibri"/>
                <a:cs typeface="Times New Roman"/>
              </a:rPr>
              <a:t>	</a:t>
            </a:r>
            <a:r>
              <a:rPr lang="ru-RU" sz="1600" dirty="0" smtClean="0">
                <a:solidFill>
                  <a:srgbClr val="000000"/>
                </a:solidFill>
                <a:ea typeface="Calibri"/>
                <a:cs typeface="Times New Roman"/>
              </a:rPr>
              <a:t> </a:t>
            </a:r>
            <a:r>
              <a:rPr lang="ru-RU" sz="1600" dirty="0">
                <a:solidFill>
                  <a:srgbClr val="000000"/>
                </a:solidFill>
                <a:ea typeface="Calibri"/>
                <a:cs typeface="Times New Roman"/>
              </a:rPr>
              <a:t>в случае предоставления таким участником закупки </a:t>
            </a:r>
            <a:r>
              <a:rPr lang="ru-RU" sz="1600" dirty="0" smtClean="0">
                <a:solidFill>
                  <a:srgbClr val="000000"/>
                </a:solidFill>
                <a:ea typeface="Calibri"/>
                <a:cs typeface="Times New Roman"/>
              </a:rPr>
              <a:t>информации о своей добросовестности </a:t>
            </a:r>
            <a:endParaRPr lang="ru-RU" sz="1400" dirty="0">
              <a:ea typeface="Calibri"/>
              <a:cs typeface="Times New Roman"/>
            </a:endParaRPr>
          </a:p>
        </p:txBody>
      </p:sp>
    </p:spTree>
    <p:extLst>
      <p:ext uri="{BB962C8B-B14F-4D97-AF65-F5344CB8AC3E}">
        <p14:creationId xmlns:p14="http://schemas.microsoft.com/office/powerpoint/2010/main" val="1011698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220428"/>
          </a:xfrm>
        </p:spPr>
        <p:txBody>
          <a:bodyPr>
            <a:noAutofit/>
          </a:bodyPr>
          <a:lstStyle/>
          <a:p>
            <a:r>
              <a:rPr lang="ru-RU" sz="2800" b="1" dirty="0"/>
              <a:t>Особенности применения антидемпинговых мер</a:t>
            </a:r>
          </a:p>
        </p:txBody>
      </p:sp>
      <p:sp>
        <p:nvSpPr>
          <p:cNvPr id="3" name="Объект 2"/>
          <p:cNvSpPr>
            <a:spLocks noGrp="1"/>
          </p:cNvSpPr>
          <p:nvPr>
            <p:ph idx="1"/>
          </p:nvPr>
        </p:nvSpPr>
        <p:spPr>
          <a:xfrm>
            <a:off x="457200" y="1772816"/>
            <a:ext cx="8219256" cy="4896544"/>
          </a:xfrm>
        </p:spPr>
        <p:txBody>
          <a:bodyPr>
            <a:noAutofit/>
          </a:bodyPr>
          <a:lstStyle/>
          <a:p>
            <a:pPr indent="0" algn="just">
              <a:lnSpc>
                <a:spcPct val="115000"/>
              </a:lnSpc>
              <a:spcAft>
                <a:spcPts val="0"/>
              </a:spcAft>
              <a:buNone/>
            </a:pPr>
            <a:r>
              <a:rPr lang="ru-RU" sz="1600" dirty="0" smtClean="0">
                <a:solidFill>
                  <a:schemeClr val="tx1"/>
                </a:solidFill>
              </a:rPr>
              <a:t>	</a:t>
            </a:r>
            <a:r>
              <a:rPr lang="ru-RU" sz="1800" dirty="0" smtClean="0">
                <a:solidFill>
                  <a:schemeClr val="tx1"/>
                </a:solidFill>
              </a:rPr>
              <a:t>В соответствии </a:t>
            </a:r>
            <a:r>
              <a:rPr lang="ru-RU" sz="1800" dirty="0">
                <a:solidFill>
                  <a:schemeClr val="tx1"/>
                </a:solidFill>
              </a:rPr>
              <a:t>с </a:t>
            </a:r>
            <a:r>
              <a:rPr lang="ru-RU" sz="1800" dirty="0" smtClean="0">
                <a:solidFill>
                  <a:schemeClr val="tx1"/>
                </a:solidFill>
              </a:rPr>
              <a:t>частью </a:t>
            </a:r>
            <a:r>
              <a:rPr lang="ru-RU" sz="1800" dirty="0">
                <a:solidFill>
                  <a:schemeClr val="tx1"/>
                </a:solidFill>
              </a:rPr>
              <a:t>8.1. статьи 96 Закона о контрактной систем </a:t>
            </a:r>
            <a:r>
              <a:rPr lang="ru-RU" sz="1800" dirty="0" smtClean="0">
                <a:solidFill>
                  <a:schemeClr val="tx1"/>
                </a:solidFill>
              </a:rPr>
              <a:t>информация о добросовестности участника закупки – это информация, </a:t>
            </a:r>
            <a:endParaRPr lang="ru-RU" sz="1800" dirty="0">
              <a:solidFill>
                <a:schemeClr val="tx1"/>
              </a:solidFill>
            </a:endParaRPr>
          </a:p>
          <a:p>
            <a:pPr indent="0" algn="just">
              <a:lnSpc>
                <a:spcPct val="115000"/>
              </a:lnSpc>
              <a:spcAft>
                <a:spcPts val="0"/>
              </a:spcAft>
              <a:buNone/>
            </a:pPr>
            <a:r>
              <a:rPr lang="ru-RU" sz="1800" dirty="0" smtClean="0">
                <a:solidFill>
                  <a:schemeClr val="tx1"/>
                </a:solidFill>
              </a:rPr>
              <a:t>содержащаяся </a:t>
            </a:r>
            <a:r>
              <a:rPr lang="ru-RU" sz="1800" dirty="0">
                <a:solidFill>
                  <a:schemeClr val="tx1"/>
                </a:solidFill>
              </a:rPr>
              <a:t>в реестре контрактов, заключенных заказчиками (закупки по </a:t>
            </a:r>
            <a:r>
              <a:rPr lang="ru-RU" sz="1800" dirty="0" smtClean="0">
                <a:solidFill>
                  <a:schemeClr val="tx1"/>
                </a:solidFill>
              </a:rPr>
              <a:t>Закону </a:t>
            </a:r>
            <a:r>
              <a:rPr lang="ru-RU" sz="1800" dirty="0">
                <a:solidFill>
                  <a:schemeClr val="tx1"/>
                </a:solidFill>
              </a:rPr>
              <a:t>№ 44-ФЗ) </a:t>
            </a:r>
          </a:p>
          <a:p>
            <a:pPr indent="0" algn="just">
              <a:lnSpc>
                <a:spcPct val="115000"/>
              </a:lnSpc>
              <a:spcAft>
                <a:spcPts val="0"/>
              </a:spcAft>
              <a:buNone/>
            </a:pPr>
            <a:r>
              <a:rPr lang="ru-RU" sz="1800" dirty="0">
                <a:solidFill>
                  <a:schemeClr val="tx1"/>
                </a:solidFill>
              </a:rPr>
              <a:t>и </a:t>
            </a:r>
            <a:r>
              <a:rPr lang="ru-RU" sz="1800" dirty="0" smtClean="0">
                <a:solidFill>
                  <a:schemeClr val="tx1"/>
                </a:solidFill>
              </a:rPr>
              <a:t>подтверждающая </a:t>
            </a:r>
            <a:r>
              <a:rPr lang="ru-RU" sz="1800" dirty="0">
                <a:solidFill>
                  <a:schemeClr val="tx1"/>
                </a:solidFill>
              </a:rPr>
              <a:t>исполнение таким участником (без учета правопреемства) в течение трех лет до даты подачи заявки на участие в закупке</a:t>
            </a:r>
          </a:p>
          <a:p>
            <a:pPr indent="0" algn="just">
              <a:lnSpc>
                <a:spcPct val="115000"/>
              </a:lnSpc>
              <a:spcAft>
                <a:spcPts val="0"/>
              </a:spcAft>
              <a:buNone/>
            </a:pPr>
            <a:r>
              <a:rPr lang="ru-RU" sz="1800" dirty="0">
                <a:solidFill>
                  <a:schemeClr val="tx1"/>
                </a:solidFill>
              </a:rPr>
              <a:t> трех контрактов, исполненных без применения к такому участнику неустоек (штрафов, пеней). </a:t>
            </a:r>
          </a:p>
          <a:p>
            <a:pPr indent="0" algn="just">
              <a:lnSpc>
                <a:spcPct val="115000"/>
              </a:lnSpc>
              <a:spcAft>
                <a:spcPts val="0"/>
              </a:spcAft>
              <a:buNone/>
            </a:pPr>
            <a:r>
              <a:rPr lang="ru-RU" sz="1800" b="1" dirty="0">
                <a:solidFill>
                  <a:schemeClr val="tx1"/>
                </a:solidFill>
              </a:rPr>
              <a:t>сумма цен таких контрактов должна составлять не менее НМЦК, указанной в извещении об осуществлении закупки </a:t>
            </a:r>
          </a:p>
        </p:txBody>
      </p:sp>
    </p:spTree>
    <p:extLst>
      <p:ext uri="{BB962C8B-B14F-4D97-AF65-F5344CB8AC3E}">
        <p14:creationId xmlns:p14="http://schemas.microsoft.com/office/powerpoint/2010/main" val="23461982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26128" y="408373"/>
            <a:ext cx="8260672" cy="788380"/>
          </a:xfrm>
        </p:spPr>
        <p:txBody>
          <a:bodyPr>
            <a:normAutofit fontScale="90000"/>
          </a:bodyPr>
          <a:lstStyle/>
          <a:p>
            <a:r>
              <a:rPr lang="ru-RU" sz="2400" dirty="0"/>
              <a:t>Сравнение условий неприменения антидемпинговых </a:t>
            </a:r>
            <a:r>
              <a:rPr lang="ru-RU" sz="2400" dirty="0" smtClean="0"/>
              <a:t>мер. Сходство</a:t>
            </a:r>
            <a:endParaRPr lang="ru-RU" sz="2400" dirty="0"/>
          </a:p>
        </p:txBody>
      </p:sp>
      <p:sp>
        <p:nvSpPr>
          <p:cNvPr id="8" name="Текст 7"/>
          <p:cNvSpPr>
            <a:spLocks noGrp="1"/>
          </p:cNvSpPr>
          <p:nvPr>
            <p:ph type="body" idx="1"/>
          </p:nvPr>
        </p:nvSpPr>
        <p:spPr>
          <a:xfrm>
            <a:off x="426128" y="1484784"/>
            <a:ext cx="4040188" cy="720080"/>
          </a:xfrm>
        </p:spPr>
        <p:txBody>
          <a:bodyPr/>
          <a:lstStyle/>
          <a:p>
            <a:r>
              <a:rPr lang="ru-RU" dirty="0"/>
              <a:t>Часть 2, часть 3 статьи 37 Закона № 44-ФЗ</a:t>
            </a:r>
          </a:p>
        </p:txBody>
      </p:sp>
      <p:sp>
        <p:nvSpPr>
          <p:cNvPr id="9" name="Объект 8"/>
          <p:cNvSpPr>
            <a:spLocks noGrp="1"/>
          </p:cNvSpPr>
          <p:nvPr>
            <p:ph sz="half" idx="2"/>
          </p:nvPr>
        </p:nvSpPr>
        <p:spPr>
          <a:xfrm>
            <a:off x="426128" y="2276872"/>
            <a:ext cx="4040188" cy="4176464"/>
          </a:xfrm>
        </p:spPr>
        <p:txBody>
          <a:bodyPr>
            <a:noAutofit/>
          </a:bodyPr>
          <a:lstStyle/>
          <a:p>
            <a:pPr marL="114300" indent="0" algn="just">
              <a:buNone/>
            </a:pPr>
            <a:r>
              <a:rPr lang="ru-RU" sz="1600" dirty="0"/>
              <a:t>Источник подтверждающей </a:t>
            </a:r>
            <a:r>
              <a:rPr lang="ru-RU" sz="1600" dirty="0" smtClean="0"/>
              <a:t>информации - Реестр </a:t>
            </a:r>
            <a:r>
              <a:rPr lang="ru-RU" sz="1600" dirty="0"/>
              <a:t>контрактов, заключенных заказчиками (статья 103 Закона № 44-ФЗ) </a:t>
            </a:r>
            <a:endParaRPr lang="ru-RU" sz="1600" dirty="0" smtClean="0"/>
          </a:p>
          <a:p>
            <a:pPr marL="114300" indent="0" algn="just">
              <a:buNone/>
            </a:pPr>
            <a:r>
              <a:rPr lang="ru-RU" sz="1600" dirty="0"/>
              <a:t>Необходимое количество </a:t>
            </a:r>
            <a:r>
              <a:rPr lang="ru-RU" sz="1600" dirty="0" smtClean="0"/>
              <a:t>контрактов  - 3</a:t>
            </a:r>
          </a:p>
          <a:p>
            <a:pPr marL="114300" indent="0" algn="just">
              <a:buNone/>
            </a:pPr>
            <a:r>
              <a:rPr lang="ru-RU" sz="1600" dirty="0"/>
              <a:t>Статус </a:t>
            </a:r>
            <a:r>
              <a:rPr lang="ru-RU" sz="1600" dirty="0" smtClean="0"/>
              <a:t>контрактов- «исполнение завершено»</a:t>
            </a:r>
          </a:p>
          <a:p>
            <a:pPr marL="114300" indent="0" algn="just">
              <a:buNone/>
            </a:pPr>
            <a:r>
              <a:rPr lang="ru-RU" sz="1600" dirty="0"/>
              <a:t>Период исполнения </a:t>
            </a:r>
            <a:r>
              <a:rPr lang="ru-RU" sz="1600" dirty="0" smtClean="0"/>
              <a:t>контракта - 3 </a:t>
            </a:r>
            <a:r>
              <a:rPr lang="ru-RU" sz="1600" dirty="0"/>
              <a:t>года до даты подачи заявки на участие в закупке (то есть документ о приемке должен быть подписан в этот период</a:t>
            </a:r>
            <a:r>
              <a:rPr lang="ru-RU" sz="1600" dirty="0" smtClean="0"/>
              <a:t>)</a:t>
            </a:r>
          </a:p>
          <a:p>
            <a:pPr marL="114300" indent="0" algn="just">
              <a:buNone/>
            </a:pPr>
            <a:r>
              <a:rPr lang="ru-RU" sz="1600" dirty="0"/>
              <a:t>Качество исполнения </a:t>
            </a:r>
            <a:r>
              <a:rPr lang="ru-RU" sz="1600" dirty="0" smtClean="0"/>
              <a:t>контрактов - без </a:t>
            </a:r>
            <a:r>
              <a:rPr lang="ru-RU" sz="1600" dirty="0"/>
              <a:t>применения к такому участнику неустоек (штрафов, пеней)</a:t>
            </a:r>
          </a:p>
        </p:txBody>
      </p:sp>
      <p:sp>
        <p:nvSpPr>
          <p:cNvPr id="10" name="Текст 9"/>
          <p:cNvSpPr>
            <a:spLocks noGrp="1"/>
          </p:cNvSpPr>
          <p:nvPr>
            <p:ph type="body" sz="quarter" idx="3"/>
          </p:nvPr>
        </p:nvSpPr>
        <p:spPr>
          <a:xfrm>
            <a:off x="4645025" y="1556792"/>
            <a:ext cx="4041775" cy="648072"/>
          </a:xfrm>
        </p:spPr>
        <p:txBody>
          <a:bodyPr/>
          <a:lstStyle/>
          <a:p>
            <a:r>
              <a:rPr lang="ru-RU" dirty="0"/>
              <a:t>Часть 8.1. ст. 96 Закона № 44-ФЗ</a:t>
            </a:r>
          </a:p>
        </p:txBody>
      </p:sp>
      <p:sp>
        <p:nvSpPr>
          <p:cNvPr id="11" name="Объект 10"/>
          <p:cNvSpPr>
            <a:spLocks noGrp="1"/>
          </p:cNvSpPr>
          <p:nvPr>
            <p:ph sz="quarter" idx="4"/>
          </p:nvPr>
        </p:nvSpPr>
        <p:spPr>
          <a:xfrm>
            <a:off x="4645025" y="2276872"/>
            <a:ext cx="4041775" cy="4248472"/>
          </a:xfrm>
        </p:spPr>
        <p:txBody>
          <a:bodyPr>
            <a:noAutofit/>
          </a:bodyPr>
          <a:lstStyle/>
          <a:p>
            <a:pPr marL="114300" indent="0" algn="just">
              <a:buNone/>
            </a:pPr>
            <a:r>
              <a:rPr lang="ru-RU" sz="1600" dirty="0"/>
              <a:t>Источник подтверждающей </a:t>
            </a:r>
            <a:r>
              <a:rPr lang="ru-RU" sz="1600" dirty="0" smtClean="0"/>
              <a:t>информации - </a:t>
            </a:r>
            <a:r>
              <a:rPr lang="ru-RU" sz="1600" dirty="0"/>
              <a:t>Реестр контрактов, заключенных заказчиками (статья 103 Закона № 44-ФЗ) </a:t>
            </a:r>
            <a:endParaRPr lang="ru-RU" sz="1600" dirty="0" smtClean="0"/>
          </a:p>
          <a:p>
            <a:pPr marL="114300" indent="0" algn="just">
              <a:buNone/>
            </a:pPr>
            <a:r>
              <a:rPr lang="ru-RU" sz="1600" dirty="0"/>
              <a:t>Необходимое количество </a:t>
            </a:r>
            <a:r>
              <a:rPr lang="ru-RU" sz="1600" dirty="0" smtClean="0"/>
              <a:t>контрактов - 3</a:t>
            </a:r>
          </a:p>
          <a:p>
            <a:pPr marL="114300" indent="0" algn="just">
              <a:buNone/>
            </a:pPr>
            <a:r>
              <a:rPr lang="ru-RU" sz="1600" dirty="0"/>
              <a:t>Статус контрактов - «исполнение завершено</a:t>
            </a:r>
            <a:r>
              <a:rPr lang="ru-RU" sz="1600" dirty="0" smtClean="0"/>
              <a:t>»</a:t>
            </a:r>
          </a:p>
          <a:p>
            <a:pPr marL="114300" indent="0" algn="just">
              <a:buNone/>
            </a:pPr>
            <a:r>
              <a:rPr lang="ru-RU" sz="1600" dirty="0"/>
              <a:t>Период исполнения </a:t>
            </a:r>
            <a:r>
              <a:rPr lang="ru-RU" sz="1600" dirty="0" smtClean="0"/>
              <a:t>контракта  - 3 </a:t>
            </a:r>
            <a:r>
              <a:rPr lang="ru-RU" sz="1600" dirty="0"/>
              <a:t>года до даты подачи заявки на участие в закупке (то есть документ о приемке должен быть подписан в этот период</a:t>
            </a:r>
            <a:r>
              <a:rPr lang="ru-RU" sz="1600" dirty="0" smtClean="0"/>
              <a:t>)</a:t>
            </a:r>
          </a:p>
          <a:p>
            <a:pPr marL="114300" indent="0" algn="just">
              <a:buNone/>
            </a:pPr>
            <a:r>
              <a:rPr lang="ru-RU" sz="1600" dirty="0"/>
              <a:t>Качество исполнения </a:t>
            </a:r>
            <a:r>
              <a:rPr lang="ru-RU" sz="1600" dirty="0" smtClean="0"/>
              <a:t>контрактов - без </a:t>
            </a:r>
            <a:r>
              <a:rPr lang="ru-RU" sz="1600" dirty="0"/>
              <a:t>применения к такому участнику неустоек (штрафов, пеней)</a:t>
            </a:r>
          </a:p>
        </p:txBody>
      </p:sp>
    </p:spTree>
    <p:extLst>
      <p:ext uri="{BB962C8B-B14F-4D97-AF65-F5344CB8AC3E}">
        <p14:creationId xmlns:p14="http://schemas.microsoft.com/office/powerpoint/2010/main" val="1686804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26128" y="408373"/>
            <a:ext cx="8260672" cy="788380"/>
          </a:xfrm>
        </p:spPr>
        <p:txBody>
          <a:bodyPr>
            <a:normAutofit fontScale="90000"/>
          </a:bodyPr>
          <a:lstStyle/>
          <a:p>
            <a:r>
              <a:rPr lang="ru-RU" sz="2400" dirty="0"/>
              <a:t>Сравнение условий неприменения антидемпинговых </a:t>
            </a:r>
            <a:r>
              <a:rPr lang="ru-RU" sz="2400" dirty="0" smtClean="0"/>
              <a:t>мер. Различия.</a:t>
            </a:r>
            <a:endParaRPr lang="ru-RU" sz="2400" dirty="0"/>
          </a:p>
        </p:txBody>
      </p:sp>
      <p:sp>
        <p:nvSpPr>
          <p:cNvPr id="8" name="Текст 7"/>
          <p:cNvSpPr>
            <a:spLocks noGrp="1"/>
          </p:cNvSpPr>
          <p:nvPr>
            <p:ph type="body" idx="1"/>
          </p:nvPr>
        </p:nvSpPr>
        <p:spPr>
          <a:xfrm>
            <a:off x="426128" y="1484784"/>
            <a:ext cx="4040188" cy="720080"/>
          </a:xfrm>
        </p:spPr>
        <p:txBody>
          <a:bodyPr/>
          <a:lstStyle/>
          <a:p>
            <a:r>
              <a:rPr lang="ru-RU" dirty="0"/>
              <a:t>Часть 2, часть 3 статьи 37 Закона № 44-ФЗ</a:t>
            </a:r>
          </a:p>
        </p:txBody>
      </p:sp>
      <p:sp>
        <p:nvSpPr>
          <p:cNvPr id="9" name="Объект 8"/>
          <p:cNvSpPr>
            <a:spLocks noGrp="1"/>
          </p:cNvSpPr>
          <p:nvPr>
            <p:ph sz="half" idx="2"/>
          </p:nvPr>
        </p:nvSpPr>
        <p:spPr>
          <a:xfrm>
            <a:off x="426128" y="2276872"/>
            <a:ext cx="4040188" cy="4176464"/>
          </a:xfrm>
        </p:spPr>
        <p:txBody>
          <a:bodyPr>
            <a:noAutofit/>
          </a:bodyPr>
          <a:lstStyle/>
          <a:p>
            <a:pPr marL="114300" indent="0" algn="just">
              <a:buNone/>
            </a:pPr>
            <a:r>
              <a:rPr lang="ru-RU" sz="1600" dirty="0" smtClean="0"/>
              <a:t>Правопреемство – с учетом</a:t>
            </a:r>
          </a:p>
          <a:p>
            <a:pPr marL="114300" indent="0" algn="just">
              <a:buNone/>
            </a:pPr>
            <a:r>
              <a:rPr lang="ru-RU" sz="1600" dirty="0"/>
              <a:t>Цена </a:t>
            </a:r>
            <a:r>
              <a:rPr lang="ru-RU" sz="1600" dirty="0" smtClean="0"/>
              <a:t>контрактов </a:t>
            </a:r>
            <a:r>
              <a:rPr lang="ru-RU" sz="1600" dirty="0"/>
              <a:t>- цена одного из контрактов должна составлять не менее 20% НМЦК, указанной в </a:t>
            </a:r>
            <a:r>
              <a:rPr lang="ru-RU" sz="1600" dirty="0" smtClean="0"/>
              <a:t>извещении</a:t>
            </a:r>
          </a:p>
          <a:p>
            <a:pPr marL="114300" indent="0" algn="just">
              <a:buNone/>
            </a:pPr>
            <a:r>
              <a:rPr lang="ru-RU" sz="1600" dirty="0"/>
              <a:t>Участники </a:t>
            </a:r>
            <a:r>
              <a:rPr lang="ru-RU" sz="1600" dirty="0" smtClean="0"/>
              <a:t>закупки - любой </a:t>
            </a:r>
            <a:r>
              <a:rPr lang="ru-RU" sz="1600" dirty="0"/>
              <a:t>участник </a:t>
            </a:r>
            <a:r>
              <a:rPr lang="ru-RU" sz="1600" dirty="0" smtClean="0"/>
              <a:t>закупки</a:t>
            </a:r>
          </a:p>
          <a:p>
            <a:pPr marL="114300" indent="0" algn="just">
              <a:buNone/>
            </a:pPr>
            <a:r>
              <a:rPr lang="ru-RU" sz="1600" dirty="0"/>
              <a:t>Размер обеспечения контракта при условии предоставления </a:t>
            </a:r>
            <a:r>
              <a:rPr lang="ru-RU" sz="1600" dirty="0" smtClean="0"/>
              <a:t>информации </a:t>
            </a:r>
            <a:r>
              <a:rPr lang="ru-RU" sz="1600" dirty="0"/>
              <a:t>о </a:t>
            </a:r>
            <a:r>
              <a:rPr lang="ru-RU" sz="1600" dirty="0" smtClean="0"/>
              <a:t>добросовестности-</a:t>
            </a:r>
          </a:p>
          <a:p>
            <a:pPr marL="114300" indent="0" algn="just">
              <a:buNone/>
            </a:pPr>
            <a:r>
              <a:rPr lang="ru-RU" sz="1600" dirty="0" smtClean="0"/>
              <a:t>в </a:t>
            </a:r>
            <a:r>
              <a:rPr lang="ru-RU" sz="1600" dirty="0"/>
              <a:t>размере, установленном в извещении о проведении закупки (</a:t>
            </a:r>
            <a:r>
              <a:rPr lang="ru-RU" sz="1600" b="1" dirty="0"/>
              <a:t>освобождается от предоставления повышенного размера обеспечения</a:t>
            </a:r>
            <a:r>
              <a:rPr lang="ru-RU" sz="1600" dirty="0"/>
              <a:t>) </a:t>
            </a:r>
          </a:p>
        </p:txBody>
      </p:sp>
      <p:sp>
        <p:nvSpPr>
          <p:cNvPr id="10" name="Текст 9"/>
          <p:cNvSpPr>
            <a:spLocks noGrp="1"/>
          </p:cNvSpPr>
          <p:nvPr>
            <p:ph type="body" sz="quarter" idx="3"/>
          </p:nvPr>
        </p:nvSpPr>
        <p:spPr>
          <a:xfrm>
            <a:off x="4645025" y="1556792"/>
            <a:ext cx="4041775" cy="648072"/>
          </a:xfrm>
        </p:spPr>
        <p:txBody>
          <a:bodyPr/>
          <a:lstStyle/>
          <a:p>
            <a:r>
              <a:rPr lang="ru-RU" dirty="0"/>
              <a:t>Часть 8.1. ст. 96 Закона № 44-ФЗ</a:t>
            </a:r>
          </a:p>
        </p:txBody>
      </p:sp>
      <p:sp>
        <p:nvSpPr>
          <p:cNvPr id="11" name="Объект 10"/>
          <p:cNvSpPr>
            <a:spLocks noGrp="1"/>
          </p:cNvSpPr>
          <p:nvPr>
            <p:ph sz="quarter" idx="4"/>
          </p:nvPr>
        </p:nvSpPr>
        <p:spPr>
          <a:xfrm>
            <a:off x="4645025" y="2276872"/>
            <a:ext cx="4041775" cy="4248472"/>
          </a:xfrm>
        </p:spPr>
        <p:txBody>
          <a:bodyPr>
            <a:noAutofit/>
          </a:bodyPr>
          <a:lstStyle/>
          <a:p>
            <a:pPr marL="114300" indent="0" algn="just">
              <a:buNone/>
            </a:pPr>
            <a:r>
              <a:rPr lang="ru-RU" sz="1600" dirty="0" smtClean="0"/>
              <a:t>Правопреемство – без учета</a:t>
            </a:r>
          </a:p>
          <a:p>
            <a:pPr marL="114300" indent="0" algn="just">
              <a:buNone/>
            </a:pPr>
            <a:r>
              <a:rPr lang="ru-RU" sz="1600" dirty="0"/>
              <a:t>Цена </a:t>
            </a:r>
            <a:r>
              <a:rPr lang="ru-RU" sz="1600" dirty="0" smtClean="0"/>
              <a:t>контрактов </a:t>
            </a:r>
            <a:r>
              <a:rPr lang="ru-RU" sz="1600" dirty="0"/>
              <a:t>- сумма цен контрактов должна составлять не менее НМЦК, указанной в </a:t>
            </a:r>
            <a:r>
              <a:rPr lang="ru-RU" sz="1600" dirty="0" smtClean="0"/>
              <a:t>извещении</a:t>
            </a:r>
          </a:p>
          <a:p>
            <a:pPr marL="114300" indent="0" algn="just">
              <a:buNone/>
            </a:pPr>
            <a:r>
              <a:rPr lang="ru-RU" sz="1600" dirty="0"/>
              <a:t>Участники закупки - </a:t>
            </a:r>
            <a:r>
              <a:rPr lang="ru-RU" sz="1600" dirty="0" smtClean="0"/>
              <a:t>только  </a:t>
            </a:r>
            <a:r>
              <a:rPr lang="ru-RU" sz="1600" dirty="0"/>
              <a:t>СМП и </a:t>
            </a:r>
            <a:r>
              <a:rPr lang="ru-RU" sz="1600" dirty="0" smtClean="0"/>
              <a:t>СОНКО</a:t>
            </a:r>
          </a:p>
          <a:p>
            <a:pPr marL="114300" indent="0" algn="just">
              <a:buNone/>
            </a:pPr>
            <a:r>
              <a:rPr lang="ru-RU" sz="1600" dirty="0"/>
              <a:t>Размер обеспечения контракта при условии предоставления информации о </a:t>
            </a:r>
            <a:r>
              <a:rPr lang="ru-RU" sz="1600" dirty="0" smtClean="0"/>
              <a:t>добросовестности-</a:t>
            </a:r>
          </a:p>
          <a:p>
            <a:pPr marL="114300" indent="0" algn="just">
              <a:buNone/>
            </a:pPr>
            <a:r>
              <a:rPr lang="ru-RU" sz="1600" b="1" dirty="0" smtClean="0"/>
              <a:t>обеспечение </a:t>
            </a:r>
            <a:r>
              <a:rPr lang="ru-RU" sz="1600" b="1" dirty="0"/>
              <a:t>не предоставляется  </a:t>
            </a:r>
            <a:r>
              <a:rPr lang="ru-RU" sz="1600" dirty="0"/>
              <a:t>даже при снижении больше чем на 25 %  НМЦК или суммы цен единиц товара, работы, услуги</a:t>
            </a:r>
          </a:p>
        </p:txBody>
      </p:sp>
    </p:spTree>
    <p:extLst>
      <p:ext uri="{BB962C8B-B14F-4D97-AF65-F5344CB8AC3E}">
        <p14:creationId xmlns:p14="http://schemas.microsoft.com/office/powerpoint/2010/main" val="1011922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smtClean="0"/>
              <a:t>антидемпинговые меры</a:t>
            </a:r>
            <a:endParaRPr lang="ru-RU" sz="2800" b="1" dirty="0"/>
          </a:p>
        </p:txBody>
      </p:sp>
      <p:sp>
        <p:nvSpPr>
          <p:cNvPr id="3" name="Объект 2"/>
          <p:cNvSpPr>
            <a:spLocks noGrp="1"/>
          </p:cNvSpPr>
          <p:nvPr>
            <p:ph idx="1"/>
          </p:nvPr>
        </p:nvSpPr>
        <p:spPr>
          <a:xfrm>
            <a:off x="457200" y="1556792"/>
            <a:ext cx="8219256" cy="5040560"/>
          </a:xfrm>
        </p:spPr>
        <p:txBody>
          <a:bodyPr>
            <a:noAutofit/>
          </a:bodyPr>
          <a:lstStyle/>
          <a:p>
            <a:pPr marL="137160" indent="0" algn="just">
              <a:buNone/>
            </a:pPr>
            <a:r>
              <a:rPr lang="ru-RU" sz="1600" dirty="0" smtClean="0">
                <a:solidFill>
                  <a:schemeClr val="tx1"/>
                </a:solidFill>
              </a:rPr>
              <a:t>	</a:t>
            </a:r>
            <a:r>
              <a:rPr lang="ru-RU" sz="2000" dirty="0" smtClean="0">
                <a:solidFill>
                  <a:schemeClr val="tx1"/>
                </a:solidFill>
              </a:rPr>
              <a:t>Федеральным </a:t>
            </a:r>
            <a:r>
              <a:rPr lang="ru-RU" sz="2000" dirty="0">
                <a:solidFill>
                  <a:schemeClr val="tx1"/>
                </a:solidFill>
              </a:rPr>
              <a:t>законом от 05.04.2013 № 44-ФЗ «О контрактной системе в сфере закупок товаров, работ, услуг для обеспечения государственных и муниципальных нужд» (далее - Закон № 44-ФЗ, Закон о контрактной системе) не запрещается снижать цену в процессе конкурентной закупки. Однако если эта цена снизится больше чем на </a:t>
            </a:r>
            <a:r>
              <a:rPr lang="ru-RU" sz="2000" dirty="0" smtClean="0">
                <a:solidFill>
                  <a:schemeClr val="tx1"/>
                </a:solidFill>
              </a:rPr>
              <a:t>      25 %,  должны </a:t>
            </a:r>
            <a:r>
              <a:rPr lang="ru-RU" sz="2000" dirty="0">
                <a:solidFill>
                  <a:schemeClr val="tx1"/>
                </a:solidFill>
              </a:rPr>
              <a:t>быть применены антидемпинговые меры</a:t>
            </a:r>
            <a:r>
              <a:rPr lang="ru-RU" sz="2000" dirty="0" smtClean="0">
                <a:solidFill>
                  <a:schemeClr val="tx1"/>
                </a:solidFill>
              </a:rPr>
              <a:t>.</a:t>
            </a:r>
          </a:p>
          <a:p>
            <a:pPr marL="137160" indent="0" algn="just">
              <a:buNone/>
            </a:pPr>
            <a:r>
              <a:rPr lang="ru-RU" sz="2000" dirty="0" smtClean="0">
                <a:solidFill>
                  <a:schemeClr val="tx1"/>
                </a:solidFill>
              </a:rPr>
              <a:t>	</a:t>
            </a:r>
            <a:r>
              <a:rPr lang="ru-RU" sz="2000" dirty="0" err="1" smtClean="0">
                <a:solidFill>
                  <a:schemeClr val="tx1"/>
                </a:solidFill>
              </a:rPr>
              <a:t>Антидемпинг</a:t>
            </a:r>
            <a:r>
              <a:rPr lang="ru-RU" sz="2000" dirty="0" smtClean="0">
                <a:solidFill>
                  <a:schemeClr val="tx1"/>
                </a:solidFill>
              </a:rPr>
              <a:t> - одна из мер, предусмотренных Законом № 44-ФЗ, направленная на защиту заказчиков и поставщиков от недобросовестной конкуренции. Такие меры позволяют избежать риска необоснованного снижения цены участником, который не имеет намерений и реальной возможности исполнить контракт.</a:t>
            </a:r>
            <a:endParaRPr lang="ru-RU" sz="2000" dirty="0">
              <a:solidFill>
                <a:schemeClr val="tx1"/>
              </a:solidFill>
            </a:endParaRPr>
          </a:p>
        </p:txBody>
      </p:sp>
    </p:spTree>
    <p:extLst>
      <p:ext uri="{BB962C8B-B14F-4D97-AF65-F5344CB8AC3E}">
        <p14:creationId xmlns:p14="http://schemas.microsoft.com/office/powerpoint/2010/main" val="1722592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323528" y="476672"/>
            <a:ext cx="8260672" cy="1039427"/>
          </a:xfrm>
        </p:spPr>
        <p:txBody>
          <a:bodyPr>
            <a:normAutofit/>
          </a:bodyPr>
          <a:lstStyle/>
          <a:p>
            <a:r>
              <a:rPr lang="ru-RU" sz="2800" dirty="0"/>
              <a:t>Некоторые вопросы о применении антидемпинговых мер</a:t>
            </a:r>
          </a:p>
        </p:txBody>
      </p:sp>
      <p:sp>
        <p:nvSpPr>
          <p:cNvPr id="8" name="Объект 7"/>
          <p:cNvSpPr>
            <a:spLocks noGrp="1"/>
          </p:cNvSpPr>
          <p:nvPr>
            <p:ph idx="1"/>
          </p:nvPr>
        </p:nvSpPr>
        <p:spPr/>
        <p:txBody>
          <a:bodyPr>
            <a:normAutofit/>
          </a:bodyPr>
          <a:lstStyle/>
          <a:p>
            <a:pPr marL="114300" indent="0" algn="just">
              <a:buNone/>
            </a:pPr>
            <a:r>
              <a:rPr lang="ru-RU" sz="1600" b="1" i="1" dirty="0" smtClean="0"/>
              <a:t>Применяются </a:t>
            </a:r>
            <a:r>
              <a:rPr lang="ru-RU" sz="1600" b="1" i="1" dirty="0"/>
              <a:t>ли антидемпинговые меры при заключении контракта на право</a:t>
            </a:r>
            <a:r>
              <a:rPr lang="ru-RU" sz="1600" b="1" i="1" dirty="0" smtClean="0"/>
              <a:t>?</a:t>
            </a:r>
          </a:p>
          <a:p>
            <a:pPr marL="114300" indent="0" algn="just">
              <a:buNone/>
            </a:pPr>
            <a:r>
              <a:rPr lang="ru-RU" sz="1300" dirty="0"/>
              <a:t>Часть 8 статьи 48 «Проведение электронного конкурса» Закона № 44-ФЗ:</a:t>
            </a:r>
          </a:p>
          <a:p>
            <a:pPr marL="114300" indent="0" algn="just">
              <a:buNone/>
            </a:pPr>
            <a:r>
              <a:rPr lang="ru-RU" sz="1300" dirty="0"/>
              <a:t>… Подача участником закупки ценового предложения, предусматривающего снижение цены контракта либо суммы цен единиц товара, работы, услуги (в случае, предусмотренном частью 24 статьи 22 Закона № 44-ФЗ) ниже нуля, означает подачу предложения о размере платы, подлежащей внесению участником закупки за заключение контракта и указываемой в качестве цены контракта. </a:t>
            </a:r>
            <a:endParaRPr lang="ru-RU" sz="1300" dirty="0" smtClean="0"/>
          </a:p>
          <a:p>
            <a:pPr marL="114300" indent="0" algn="just">
              <a:buNone/>
            </a:pPr>
            <a:r>
              <a:rPr lang="ru-RU" sz="1300" dirty="0"/>
              <a:t>Пункт 9 части 3 статьи 49 «Проведение </a:t>
            </a:r>
            <a:r>
              <a:rPr lang="ru-RU" sz="1300"/>
              <a:t>электронного </a:t>
            </a:r>
            <a:r>
              <a:rPr lang="ru-RU" sz="1300" smtClean="0"/>
              <a:t>аукциона» </a:t>
            </a:r>
            <a:r>
              <a:rPr lang="ru-RU" sz="1300" dirty="0"/>
              <a:t>Закона № 44-ФЗ: </a:t>
            </a:r>
          </a:p>
          <a:p>
            <a:pPr marL="114300" indent="0" algn="just">
              <a:buNone/>
            </a:pPr>
            <a:r>
              <a:rPr lang="ru-RU" sz="1300" dirty="0"/>
              <a:t>…в случае, если при проведении процедуры подачи ценовых предложений подано ценовое предложение, предусматривающее снижение цены контракта либо суммы цен единиц товара, работы, услуги (в случае, предусмотренном частью 24 статьи 22 настоящего Федерального закона) до половины процента начальной (максимальной) цены контракта либо начальной суммы цен единиц товара, работы, услуги (в случае, предусмотренном частью 24 статьи 22 настоящего Федерального закона) или ниже, такая процедура проводится на право заключения контракта в порядке, предусмотренном настоящей </a:t>
            </a:r>
            <a:r>
              <a:rPr lang="ru-RU" sz="1300" dirty="0" smtClean="0"/>
              <a:t>частью…</a:t>
            </a:r>
          </a:p>
          <a:p>
            <a:pPr marL="114300" indent="0" algn="just">
              <a:buNone/>
            </a:pPr>
            <a:r>
              <a:rPr lang="ru-RU" sz="1600" dirty="0"/>
              <a:t>При заключении контракта на право заключения контракта антидемпинговые меры применяются на общих основаниях.</a:t>
            </a:r>
          </a:p>
          <a:p>
            <a:pPr marL="114300" indent="0">
              <a:buNone/>
            </a:pPr>
            <a:endParaRPr lang="ru-RU" sz="1300" dirty="0"/>
          </a:p>
          <a:p>
            <a:pPr marL="114300" indent="0">
              <a:buNone/>
            </a:pPr>
            <a:endParaRPr lang="ru-RU" dirty="0"/>
          </a:p>
        </p:txBody>
      </p:sp>
    </p:spTree>
    <p:extLst>
      <p:ext uri="{BB962C8B-B14F-4D97-AF65-F5344CB8AC3E}">
        <p14:creationId xmlns:p14="http://schemas.microsoft.com/office/powerpoint/2010/main" val="14505003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323528" y="476672"/>
            <a:ext cx="8260672" cy="1039427"/>
          </a:xfrm>
        </p:spPr>
        <p:txBody>
          <a:bodyPr>
            <a:normAutofit/>
          </a:bodyPr>
          <a:lstStyle/>
          <a:p>
            <a:r>
              <a:rPr lang="ru-RU" sz="2800" dirty="0"/>
              <a:t>Некоторые вопросы о применении антидемпинговых мер</a:t>
            </a:r>
          </a:p>
        </p:txBody>
      </p:sp>
      <p:sp>
        <p:nvSpPr>
          <p:cNvPr id="8" name="Объект 7"/>
          <p:cNvSpPr>
            <a:spLocks noGrp="1"/>
          </p:cNvSpPr>
          <p:nvPr>
            <p:ph idx="1"/>
          </p:nvPr>
        </p:nvSpPr>
        <p:spPr/>
        <p:txBody>
          <a:bodyPr>
            <a:normAutofit lnSpcReduction="10000"/>
          </a:bodyPr>
          <a:lstStyle/>
          <a:p>
            <a:pPr marL="114300" indent="0" algn="just">
              <a:buNone/>
            </a:pPr>
            <a:r>
              <a:rPr lang="ru-RU" sz="1600" b="1" i="1" dirty="0" smtClean="0"/>
              <a:t>	Как </a:t>
            </a:r>
            <a:r>
              <a:rPr lang="ru-RU" sz="1600" b="1" i="1" dirty="0"/>
              <a:t>применять антидемпинговые меры при применении механизма Приказа Минфина России от 04.06.2018 № 126н «Об условиях допуска товаров, происходящих из иностранного государства или группы иностранных государств, для целей осуществления закупок товаров для обеспечения государственных и муниципальных нужд» (далее – </a:t>
            </a:r>
            <a:r>
              <a:rPr lang="ru-RU" sz="1600" b="1" i="1" dirty="0" smtClean="0"/>
              <a:t>                 Приказ </a:t>
            </a:r>
            <a:r>
              <a:rPr lang="ru-RU" sz="1600" b="1" i="1" dirty="0"/>
              <a:t>№ 126н</a:t>
            </a:r>
            <a:r>
              <a:rPr lang="ru-RU" sz="1600" b="1" i="1" dirty="0" smtClean="0"/>
              <a:t>)?</a:t>
            </a:r>
          </a:p>
          <a:p>
            <a:pPr marL="114300" indent="0" algn="just">
              <a:buNone/>
            </a:pPr>
            <a:r>
              <a:rPr lang="ru-RU" sz="1600" dirty="0" smtClean="0"/>
              <a:t>	В </a:t>
            </a:r>
            <a:r>
              <a:rPr lang="ru-RU" sz="1600" dirty="0"/>
              <a:t>соответствии  с Приказом № 126н при проведении аукциона, в случае, если условия допуска применяются,  контракт заключается по цене, сниженной на 15 (20) процентов,  в отношении товаров, указанных в Приложении № 1 (2), от предложенной победителем аукциона цены, в случае, если заявка такого победителя содержит предложение о поставке товаров, указанных в Приложениях, страной происхождения хотя бы одного из которых является иностранное государство (за исключением государств - членов Евразийского экономического союза). </a:t>
            </a:r>
          </a:p>
          <a:p>
            <a:pPr marL="114300" indent="0" algn="just">
              <a:buNone/>
            </a:pPr>
            <a:r>
              <a:rPr lang="ru-RU" sz="1600" dirty="0" smtClean="0"/>
              <a:t>	Если </a:t>
            </a:r>
            <a:r>
              <a:rPr lang="ru-RU" sz="1600" dirty="0"/>
              <a:t>это правило применяется, цена контракта в результате может быть снижена более чем на 25 процентов от НМЦК. Однако механизм условий допуска Приказа № 126-н регулирует вопросы национального режима, снижение цены не зависит от  воли участника закупки. Поэтому в данном случае меры </a:t>
            </a:r>
            <a:r>
              <a:rPr lang="ru-RU" sz="1600" dirty="0" err="1"/>
              <a:t>антидемпинга</a:t>
            </a:r>
            <a:r>
              <a:rPr lang="ru-RU" sz="1600" dirty="0"/>
              <a:t> не применяются.</a:t>
            </a:r>
          </a:p>
          <a:p>
            <a:pPr marL="114300" indent="0">
              <a:buNone/>
            </a:pPr>
            <a:endParaRPr lang="ru-RU" sz="1300" dirty="0"/>
          </a:p>
          <a:p>
            <a:pPr marL="114300" indent="0">
              <a:buNone/>
            </a:pPr>
            <a:endParaRPr lang="ru-RU" dirty="0"/>
          </a:p>
        </p:txBody>
      </p:sp>
    </p:spTree>
    <p:extLst>
      <p:ext uri="{BB962C8B-B14F-4D97-AF65-F5344CB8AC3E}">
        <p14:creationId xmlns:p14="http://schemas.microsoft.com/office/powerpoint/2010/main" val="34514122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323528" y="476672"/>
            <a:ext cx="8260672" cy="1039427"/>
          </a:xfrm>
        </p:spPr>
        <p:txBody>
          <a:bodyPr>
            <a:normAutofit/>
          </a:bodyPr>
          <a:lstStyle/>
          <a:p>
            <a:r>
              <a:rPr lang="ru-RU" sz="2800" dirty="0"/>
              <a:t>Некоторые вопросы о применении антидемпинговых мер</a:t>
            </a:r>
          </a:p>
        </p:txBody>
      </p:sp>
      <p:sp>
        <p:nvSpPr>
          <p:cNvPr id="8" name="Объект 7"/>
          <p:cNvSpPr>
            <a:spLocks noGrp="1"/>
          </p:cNvSpPr>
          <p:nvPr>
            <p:ph idx="1"/>
          </p:nvPr>
        </p:nvSpPr>
        <p:spPr/>
        <p:txBody>
          <a:bodyPr>
            <a:normAutofit/>
          </a:bodyPr>
          <a:lstStyle/>
          <a:p>
            <a:pPr marL="114300" indent="0" algn="just">
              <a:buNone/>
            </a:pPr>
            <a:r>
              <a:rPr lang="ru-RU" sz="1600" b="1" i="1" dirty="0"/>
              <a:t>	При формировании и размещении проекта контракта, заключенного по результатам электронной процедуры, заказчик вправе (за исключением случая, предусмотренного частью 24 статьи 22 Закона о контрактной системы) увеличить количество поставляемого товара на сумму, не превышающую разницы между ценой контракта, предложенной лицом, с которым заключается контракт, и НМЦК. Участник закупки вправе отказаться от заключения контракта на таких </a:t>
            </a:r>
            <a:r>
              <a:rPr lang="ru-RU" sz="1600" b="1" i="1" dirty="0" smtClean="0"/>
              <a:t>условиях (пункт 2 части 2 статьи 51 Закона № 44-ФЗ).</a:t>
            </a:r>
            <a:endParaRPr lang="ru-RU" sz="1600" b="1" i="1" dirty="0"/>
          </a:p>
          <a:p>
            <a:pPr marL="114300" indent="0" algn="just">
              <a:buNone/>
            </a:pPr>
            <a:r>
              <a:rPr lang="ru-RU" sz="1600" b="1" i="1" dirty="0"/>
              <a:t>Однако в случае, если этим лицом цена контракта была снижена более чем на 25 процентов от НМЦК и он принимает условия заказчика, цена контракта увеличится вплоть до НМЦК. Нужно ли применять в таком случае антидемпинговые меры?</a:t>
            </a:r>
          </a:p>
          <a:p>
            <a:pPr marL="114300" indent="0" algn="just">
              <a:buNone/>
            </a:pPr>
            <a:r>
              <a:rPr lang="ru-RU" sz="1600" dirty="0"/>
              <a:t>	Увеличение количества товара на стадии заключения контракта не увеличивает стоимость единицы такого товара. Поэтому, если цена изначально снижена более чем на 25 процентов от НМЦК, необходимо применять антидемпинговые меры.</a:t>
            </a:r>
            <a:endParaRPr lang="ru-RU" sz="1300" dirty="0"/>
          </a:p>
          <a:p>
            <a:pPr marL="114300" indent="0">
              <a:buNone/>
            </a:pPr>
            <a:endParaRPr lang="ru-RU" dirty="0"/>
          </a:p>
        </p:txBody>
      </p:sp>
    </p:spTree>
    <p:extLst>
      <p:ext uri="{BB962C8B-B14F-4D97-AF65-F5344CB8AC3E}">
        <p14:creationId xmlns:p14="http://schemas.microsoft.com/office/powerpoint/2010/main" val="19987736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323528" y="476672"/>
            <a:ext cx="8260672" cy="1039427"/>
          </a:xfrm>
        </p:spPr>
        <p:txBody>
          <a:bodyPr>
            <a:normAutofit/>
          </a:bodyPr>
          <a:lstStyle/>
          <a:p>
            <a:r>
              <a:rPr lang="ru-RU" sz="2800" dirty="0"/>
              <a:t>Некоторые вопросы о применении антидемпинговых мер</a:t>
            </a:r>
          </a:p>
        </p:txBody>
      </p:sp>
      <p:sp>
        <p:nvSpPr>
          <p:cNvPr id="8" name="Объект 7"/>
          <p:cNvSpPr>
            <a:spLocks noGrp="1"/>
          </p:cNvSpPr>
          <p:nvPr>
            <p:ph idx="1"/>
          </p:nvPr>
        </p:nvSpPr>
        <p:spPr/>
        <p:txBody>
          <a:bodyPr>
            <a:normAutofit/>
          </a:bodyPr>
          <a:lstStyle/>
          <a:p>
            <a:pPr marL="114300" indent="0" algn="just">
              <a:buNone/>
            </a:pPr>
            <a:r>
              <a:rPr lang="ru-RU" sz="1600" b="1" dirty="0" smtClean="0"/>
              <a:t>Что необходимо предусмотреть в контракте</a:t>
            </a:r>
          </a:p>
          <a:p>
            <a:pPr marL="114300" indent="0" algn="just">
              <a:buNone/>
            </a:pPr>
            <a:r>
              <a:rPr lang="ru-RU" sz="1600" dirty="0" smtClean="0"/>
              <a:t>	</a:t>
            </a:r>
            <a:r>
              <a:rPr lang="ru-RU" sz="1600" b="1" i="1" dirty="0" smtClean="0"/>
              <a:t>1. Порядок оплаты</a:t>
            </a:r>
          </a:p>
          <a:p>
            <a:pPr marL="114300" indent="0" algn="just">
              <a:buNone/>
            </a:pPr>
            <a:r>
              <a:rPr lang="ru-RU" sz="1600" dirty="0" smtClean="0"/>
              <a:t>	Оплата </a:t>
            </a:r>
            <a:r>
              <a:rPr lang="ru-RU" sz="1600" dirty="0"/>
              <a:t>по </a:t>
            </a:r>
            <a:r>
              <a:rPr lang="ru-RU" sz="1600" dirty="0" smtClean="0"/>
              <a:t>контракту осуществляется путем </a:t>
            </a:r>
            <a:r>
              <a:rPr lang="ru-RU" sz="1600" dirty="0"/>
              <a:t>перечисления авансового платежа в размере </a:t>
            </a:r>
            <a:r>
              <a:rPr lang="ru-RU" sz="1600" dirty="0" smtClean="0"/>
              <a:t>30 % </a:t>
            </a:r>
            <a:r>
              <a:rPr lang="ru-RU" sz="1600" dirty="0"/>
              <a:t>______ (указать сумму) в течение </a:t>
            </a:r>
            <a:r>
              <a:rPr lang="ru-RU" sz="1600" dirty="0" smtClean="0"/>
              <a:t>5 дней после заключения контракта. Окончательный </a:t>
            </a:r>
            <a:r>
              <a:rPr lang="ru-RU" sz="1600" dirty="0"/>
              <a:t>расчет осуществляется после исполнения </a:t>
            </a:r>
            <a:r>
              <a:rPr lang="ru-RU" sz="1600" dirty="0" smtClean="0"/>
              <a:t>поставщиком </a:t>
            </a:r>
            <a:r>
              <a:rPr lang="ru-RU" sz="1600" dirty="0"/>
              <a:t>обязательств по поставке </a:t>
            </a:r>
            <a:r>
              <a:rPr lang="ru-RU" sz="1600" dirty="0" smtClean="0"/>
              <a:t>товара </a:t>
            </a:r>
            <a:r>
              <a:rPr lang="ru-RU" sz="1600" dirty="0"/>
              <a:t>по </a:t>
            </a:r>
            <a:r>
              <a:rPr lang="ru-RU" sz="1600" dirty="0" smtClean="0"/>
              <a:t>контракту с </a:t>
            </a:r>
            <a:r>
              <a:rPr lang="ru-RU" sz="1600" dirty="0"/>
              <a:t>учетом перечисленного авансового </a:t>
            </a:r>
            <a:r>
              <a:rPr lang="ru-RU" sz="1600" dirty="0" smtClean="0"/>
              <a:t>платежа. </a:t>
            </a:r>
            <a:r>
              <a:rPr lang="ru-RU" sz="1600" b="1" dirty="0" smtClean="0"/>
              <a:t>В случае, если цена контракта снижена на двадцать пять и более  процентов </a:t>
            </a:r>
            <a:r>
              <a:rPr lang="ru-RU" sz="1600" b="1" dirty="0"/>
              <a:t>от начальной (максимальной) цены </a:t>
            </a:r>
            <a:r>
              <a:rPr lang="ru-RU" sz="1600" b="1" dirty="0" smtClean="0"/>
              <a:t>контракта, выплата аванса не производится. </a:t>
            </a:r>
          </a:p>
          <a:p>
            <a:pPr marL="114300" indent="0" algn="just">
              <a:buNone/>
            </a:pPr>
            <a:r>
              <a:rPr lang="ru-RU" sz="1600" dirty="0"/>
              <a:t>	</a:t>
            </a:r>
            <a:r>
              <a:rPr lang="ru-RU" sz="1600" b="1" i="1" dirty="0" smtClean="0"/>
              <a:t>2. Обеспечение исполнения контракта</a:t>
            </a:r>
            <a:endParaRPr lang="ru-RU" sz="1600" b="1" i="1" dirty="0"/>
          </a:p>
          <a:p>
            <a:pPr marL="114300" indent="0" algn="just">
              <a:buNone/>
            </a:pPr>
            <a:r>
              <a:rPr lang="ru-RU" sz="1600" dirty="0" smtClean="0"/>
              <a:t>	Размер </a:t>
            </a:r>
            <a:r>
              <a:rPr lang="ru-RU" sz="1600" dirty="0"/>
              <a:t>обеспечения исполнения контракта составляет ______ % от начальной (максимальной) цены контракта.</a:t>
            </a:r>
          </a:p>
          <a:p>
            <a:pPr marL="114300" indent="0" algn="just">
              <a:buNone/>
            </a:pPr>
            <a:r>
              <a:rPr lang="ru-RU" sz="1600" b="1" dirty="0"/>
              <a:t>В случае, если предложенная поставщиком  цена контракта, </a:t>
            </a:r>
            <a:r>
              <a:rPr lang="ru-RU" sz="1600" b="1" dirty="0" smtClean="0"/>
              <a:t>снижена </a:t>
            </a:r>
            <a:r>
              <a:rPr lang="ru-RU" sz="1600" b="1" dirty="0"/>
              <a:t>на двадцать пять и более процентов по отношению к начальной (максимальной) цене контракта, </a:t>
            </a:r>
            <a:r>
              <a:rPr lang="ru-RU" sz="1600" b="1" dirty="0" smtClean="0"/>
              <a:t>обеспечение </a:t>
            </a:r>
            <a:r>
              <a:rPr lang="ru-RU" sz="1600" b="1" dirty="0"/>
              <a:t>исполнения контракта предоставляется с учетом требований </a:t>
            </a:r>
            <a:r>
              <a:rPr lang="ru-RU" sz="1600" b="1" dirty="0" smtClean="0"/>
              <a:t>статьи </a:t>
            </a:r>
            <a:r>
              <a:rPr lang="ru-RU" sz="1600" b="1" dirty="0"/>
              <a:t>37 </a:t>
            </a:r>
            <a:r>
              <a:rPr lang="ru-RU" sz="1600" b="1" dirty="0" smtClean="0"/>
              <a:t>Закона № </a:t>
            </a:r>
            <a:r>
              <a:rPr lang="ru-RU" sz="1600" b="1" dirty="0"/>
              <a:t>44-ФЗ</a:t>
            </a:r>
            <a:r>
              <a:rPr lang="ru-RU" sz="1600" b="1" dirty="0" smtClean="0"/>
              <a:t>.</a:t>
            </a:r>
          </a:p>
          <a:p>
            <a:pPr marL="114300" indent="0" algn="just">
              <a:buNone/>
            </a:pPr>
            <a:endParaRPr lang="ru-RU" sz="1600" b="1" i="1" dirty="0"/>
          </a:p>
          <a:p>
            <a:pPr marL="114300" indent="0" algn="just">
              <a:buNone/>
            </a:pPr>
            <a:endParaRPr lang="ru-RU" sz="1600" b="1" i="1" dirty="0"/>
          </a:p>
          <a:p>
            <a:pPr marL="114300" indent="0">
              <a:buNone/>
            </a:pPr>
            <a:endParaRPr lang="ru-RU" dirty="0"/>
          </a:p>
        </p:txBody>
      </p:sp>
    </p:spTree>
    <p:extLst>
      <p:ext uri="{BB962C8B-B14F-4D97-AF65-F5344CB8AC3E}">
        <p14:creationId xmlns:p14="http://schemas.microsoft.com/office/powerpoint/2010/main" val="26115470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0" y="115888"/>
            <a:ext cx="8785225" cy="6626225"/>
          </a:xfrm>
        </p:spPr>
        <p:txBody>
          <a:bodyPr>
            <a:normAutofit/>
          </a:bodyPr>
          <a:lstStyle/>
          <a:p>
            <a:r>
              <a:rPr lang="ru-RU" b="1" dirty="0" smtClean="0">
                <a:latin typeface="Century Gothic (Основной текст)"/>
              </a:rPr>
              <a:t>Спасибо за внимание!</a:t>
            </a:r>
            <a:br>
              <a:rPr lang="ru-RU" b="1" dirty="0" smtClean="0">
                <a:latin typeface="Century Gothic (Основной текст)"/>
              </a:rPr>
            </a:br>
            <a:r>
              <a:rPr lang="ru-RU" b="1" dirty="0">
                <a:latin typeface="Century Gothic (Основной текст)"/>
              </a:rPr>
              <a:t/>
            </a:r>
            <a:br>
              <a:rPr lang="ru-RU" b="1" dirty="0">
                <a:latin typeface="Century Gothic (Основной текст)"/>
              </a:rPr>
            </a:br>
            <a:r>
              <a:rPr lang="ru-RU" b="1" dirty="0" smtClean="0">
                <a:latin typeface="Century Gothic (Основной текст)"/>
              </a:rPr>
              <a:t/>
            </a:r>
            <a:br>
              <a:rPr lang="ru-RU" b="1" dirty="0" smtClean="0">
                <a:latin typeface="Century Gothic (Основной текст)"/>
              </a:rPr>
            </a:br>
            <a:r>
              <a:rPr lang="ru-RU" b="1" dirty="0" smtClean="0">
                <a:latin typeface="+mn-lt"/>
              </a:rPr>
              <a:t/>
            </a:r>
            <a:br>
              <a:rPr lang="ru-RU" b="1" dirty="0" smtClean="0">
                <a:latin typeface="+mn-lt"/>
              </a:rPr>
            </a:br>
            <a:r>
              <a:rPr lang="ru-RU" sz="2400" dirty="0" smtClean="0">
                <a:solidFill>
                  <a:schemeClr val="tx2">
                    <a:lumMod val="50000"/>
                  </a:schemeClr>
                </a:solidFill>
                <a:latin typeface="Century Gothic (Основной текст)"/>
              </a:rPr>
              <a:t>Долуденко Ю.А.</a:t>
            </a:r>
            <a:br>
              <a:rPr lang="ru-RU" sz="2400" dirty="0" smtClean="0">
                <a:solidFill>
                  <a:schemeClr val="tx2">
                    <a:lumMod val="50000"/>
                  </a:schemeClr>
                </a:solidFill>
                <a:latin typeface="Century Gothic (Основной текст)"/>
              </a:rPr>
            </a:br>
            <a:r>
              <a:rPr lang="en-US" sz="2400" dirty="0" smtClean="0">
                <a:solidFill>
                  <a:schemeClr val="tx2">
                    <a:lumMod val="50000"/>
                  </a:schemeClr>
                </a:solidFill>
                <a:latin typeface="Century Gothic (Основной текст)"/>
              </a:rPr>
              <a:t/>
            </a:r>
            <a:br>
              <a:rPr lang="en-US" sz="2400" dirty="0" smtClean="0">
                <a:solidFill>
                  <a:schemeClr val="tx2">
                    <a:lumMod val="50000"/>
                  </a:schemeClr>
                </a:solidFill>
                <a:latin typeface="Century Gothic (Основной текст)"/>
              </a:rPr>
            </a:br>
            <a:r>
              <a:rPr lang="en-US" sz="2400" cap="none" dirty="0" smtClean="0">
                <a:solidFill>
                  <a:schemeClr val="tx2">
                    <a:lumMod val="50000"/>
                  </a:schemeClr>
                </a:solidFill>
                <a:latin typeface="Century Gothic (Основной текст)"/>
              </a:rPr>
              <a:t>E-mail</a:t>
            </a:r>
            <a:r>
              <a:rPr lang="ru-RU" sz="2400" cap="none" dirty="0" smtClean="0">
                <a:solidFill>
                  <a:schemeClr val="tx2">
                    <a:lumMod val="50000"/>
                  </a:schemeClr>
                </a:solidFill>
                <a:latin typeface="Century Gothic (Основной текст)"/>
              </a:rPr>
              <a:t>: </a:t>
            </a:r>
            <a:r>
              <a:rPr lang="en-US" sz="2400" cap="none" smtClean="0">
                <a:solidFill>
                  <a:schemeClr val="tx2">
                    <a:lumMod val="50000"/>
                  </a:schemeClr>
                </a:solidFill>
                <a:latin typeface="Century Gothic (Основной текст)"/>
              </a:rPr>
              <a:t>doludenko_ua@belregion.ru</a:t>
            </a:r>
            <a:r>
              <a:rPr lang="ru-RU" sz="2400" cap="none" dirty="0" smtClean="0">
                <a:solidFill>
                  <a:schemeClr val="tx2">
                    <a:lumMod val="50000"/>
                  </a:schemeClr>
                </a:solidFill>
                <a:latin typeface="Century Gothic (Основной текст)"/>
              </a:rPr>
              <a:t/>
            </a:r>
            <a:br>
              <a:rPr lang="ru-RU" sz="2400" cap="none" dirty="0" smtClean="0">
                <a:solidFill>
                  <a:schemeClr val="tx2">
                    <a:lumMod val="50000"/>
                  </a:schemeClr>
                </a:solidFill>
                <a:latin typeface="Century Gothic (Основной текст)"/>
              </a:rPr>
            </a:br>
            <a:r>
              <a:rPr lang="ru-RU" sz="2400" cap="none" dirty="0">
                <a:solidFill>
                  <a:schemeClr val="tx2">
                    <a:lumMod val="50000"/>
                  </a:schemeClr>
                </a:solidFill>
                <a:latin typeface="Century Gothic (Основной текст)"/>
              </a:rPr>
              <a:t>Тел: +7 (4722) 32-86-69 </a:t>
            </a:r>
          </a:p>
        </p:txBody>
      </p:sp>
    </p:spTree>
    <p:extLst>
      <p:ext uri="{BB962C8B-B14F-4D97-AF65-F5344CB8AC3E}">
        <p14:creationId xmlns:p14="http://schemas.microsoft.com/office/powerpoint/2010/main" val="2210963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Когда </a:t>
            </a:r>
            <a:r>
              <a:rPr lang="ru-RU" sz="2800" b="1" dirty="0" smtClean="0"/>
              <a:t>применяются </a:t>
            </a:r>
            <a:r>
              <a:rPr lang="ru-RU" sz="2800" b="1" dirty="0"/>
              <a:t>антидемпинговые меры</a:t>
            </a:r>
          </a:p>
        </p:txBody>
      </p:sp>
      <p:sp>
        <p:nvSpPr>
          <p:cNvPr id="3" name="Объект 2"/>
          <p:cNvSpPr>
            <a:spLocks noGrp="1"/>
          </p:cNvSpPr>
          <p:nvPr>
            <p:ph idx="1"/>
          </p:nvPr>
        </p:nvSpPr>
        <p:spPr>
          <a:xfrm>
            <a:off x="457200" y="1700808"/>
            <a:ext cx="8219256" cy="4896544"/>
          </a:xfrm>
        </p:spPr>
        <p:txBody>
          <a:bodyPr>
            <a:noAutofit/>
          </a:bodyPr>
          <a:lstStyle/>
          <a:p>
            <a:pPr marL="114300" indent="0">
              <a:buNone/>
            </a:pPr>
            <a:r>
              <a:rPr lang="ru-RU" sz="1600" b="1" i="1" dirty="0">
                <a:solidFill>
                  <a:schemeClr val="tx1"/>
                </a:solidFill>
              </a:rPr>
              <a:t>Если снизится больше чем на 25 %</a:t>
            </a:r>
          </a:p>
          <a:p>
            <a:pPr marL="114300" indent="0">
              <a:buNone/>
            </a:pPr>
            <a:r>
              <a:rPr lang="ru-RU" sz="1600" dirty="0">
                <a:solidFill>
                  <a:schemeClr val="tx1"/>
                </a:solidFill>
              </a:rPr>
              <a:t>- начальная (максимальная) </a:t>
            </a:r>
            <a:r>
              <a:rPr lang="ru-RU" sz="1600" dirty="0" smtClean="0">
                <a:solidFill>
                  <a:schemeClr val="tx1"/>
                </a:solidFill>
              </a:rPr>
              <a:t>цена </a:t>
            </a:r>
            <a:r>
              <a:rPr lang="ru-RU" sz="1600" dirty="0">
                <a:solidFill>
                  <a:schemeClr val="tx1"/>
                </a:solidFill>
              </a:rPr>
              <a:t>контракта или</a:t>
            </a:r>
          </a:p>
          <a:p>
            <a:pPr marL="114300" indent="0">
              <a:buNone/>
            </a:pPr>
            <a:r>
              <a:rPr lang="ru-RU" sz="1600" dirty="0">
                <a:solidFill>
                  <a:schemeClr val="tx1"/>
                </a:solidFill>
              </a:rPr>
              <a:t>- сумма цен единиц товара, работы, </a:t>
            </a:r>
            <a:r>
              <a:rPr lang="ru-RU" sz="1600" dirty="0" smtClean="0">
                <a:solidFill>
                  <a:schemeClr val="tx1"/>
                </a:solidFill>
              </a:rPr>
              <a:t>услуги (при закупки  в соответствии с частью 24 статьи 22 Закона о контрактной системе)</a:t>
            </a:r>
            <a:endParaRPr lang="ru-RU" sz="1600" dirty="0">
              <a:solidFill>
                <a:schemeClr val="tx1"/>
              </a:solidFill>
            </a:endParaRPr>
          </a:p>
          <a:p>
            <a:pPr marL="114300" indent="0">
              <a:buNone/>
            </a:pPr>
            <a:endParaRPr lang="ru-RU" sz="1600" dirty="0">
              <a:solidFill>
                <a:schemeClr val="tx1"/>
              </a:solidFill>
            </a:endParaRPr>
          </a:p>
          <a:p>
            <a:pPr marL="114300" indent="0" algn="just">
              <a:buNone/>
            </a:pPr>
            <a:r>
              <a:rPr lang="ru-RU" sz="1600" dirty="0">
                <a:solidFill>
                  <a:schemeClr val="tx1"/>
                </a:solidFill>
              </a:rPr>
              <a:t>1) При проведении конкурса (электронного конкурса,  закрытого конкурса, закрытого электронного конкурса), если установлено требование обеспечения контракта.</a:t>
            </a:r>
          </a:p>
          <a:p>
            <a:pPr marL="114300" indent="0" algn="just">
              <a:buNone/>
            </a:pPr>
            <a:r>
              <a:rPr lang="ru-RU" sz="1600" dirty="0">
                <a:solidFill>
                  <a:schemeClr val="tx1"/>
                </a:solidFill>
              </a:rPr>
              <a:t>2) При проведении аукциона (электронного аукциона, закрытого аукциона, закрытого электронного аукциона), если установлено требование обеспечения контракта.</a:t>
            </a:r>
          </a:p>
          <a:p>
            <a:pPr marL="114300" indent="0">
              <a:buNone/>
            </a:pPr>
            <a:endParaRPr lang="ru-RU" sz="1600" dirty="0">
              <a:solidFill>
                <a:schemeClr val="tx1"/>
              </a:solidFill>
            </a:endParaRPr>
          </a:p>
          <a:p>
            <a:pPr marL="114300" indent="0" algn="just">
              <a:buNone/>
            </a:pPr>
            <a:r>
              <a:rPr lang="ru-RU" sz="1400" i="1" dirty="0">
                <a:solidFill>
                  <a:schemeClr val="tx1"/>
                </a:solidFill>
              </a:rPr>
              <a:t>В соответствии с частью 64.1. статьи 112 Закона № 44-ФЗ </a:t>
            </a:r>
          </a:p>
          <a:p>
            <a:pPr marL="114300" indent="0" algn="just">
              <a:buNone/>
            </a:pPr>
            <a:r>
              <a:rPr lang="ru-RU" sz="1400" i="1" dirty="0">
                <a:solidFill>
                  <a:schemeClr val="tx1"/>
                </a:solidFill>
              </a:rPr>
              <a:t>до 31 декабря 2024 года заказчик вправе не устанавливать требование обеспечения исполнения контракта, обеспечения гарантийных обязательств в извещении об осуществлении закупки, приглашении, проекте контракта. Положения настоящей части не применяются, если контрактом предусмотрена выплата аванса и при этом расчеты в части аванса не подлежат казначейскому сопровождению.</a:t>
            </a:r>
          </a:p>
          <a:p>
            <a:pPr marL="137160" indent="0">
              <a:buNone/>
            </a:pPr>
            <a:endParaRPr lang="ru-RU" sz="1050" dirty="0">
              <a:solidFill>
                <a:schemeClr val="tx1"/>
              </a:solidFill>
            </a:endParaRPr>
          </a:p>
        </p:txBody>
      </p:sp>
    </p:spTree>
    <p:extLst>
      <p:ext uri="{BB962C8B-B14F-4D97-AF65-F5344CB8AC3E}">
        <p14:creationId xmlns:p14="http://schemas.microsoft.com/office/powerpoint/2010/main" val="2275049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400" b="1" dirty="0"/>
              <a:t>Когда антидемпинговые меры не применяются</a:t>
            </a:r>
          </a:p>
        </p:txBody>
      </p:sp>
      <p:sp>
        <p:nvSpPr>
          <p:cNvPr id="3" name="Объект 2"/>
          <p:cNvSpPr>
            <a:spLocks noGrp="1"/>
          </p:cNvSpPr>
          <p:nvPr>
            <p:ph idx="1"/>
          </p:nvPr>
        </p:nvSpPr>
        <p:spPr>
          <a:xfrm>
            <a:off x="457200" y="1700808"/>
            <a:ext cx="8219256" cy="4896544"/>
          </a:xfrm>
        </p:spPr>
        <p:txBody>
          <a:bodyPr>
            <a:noAutofit/>
          </a:bodyPr>
          <a:lstStyle/>
          <a:p>
            <a:pPr marL="137160" indent="0">
              <a:buNone/>
            </a:pPr>
            <a:endParaRPr lang="ru-RU" sz="1200" dirty="0" smtClean="0">
              <a:solidFill>
                <a:schemeClr val="tx1"/>
              </a:solidFill>
            </a:endParaRPr>
          </a:p>
          <a:p>
            <a:pPr marL="137160" indent="0">
              <a:buNone/>
            </a:pPr>
            <a:r>
              <a:rPr lang="ru-RU" sz="1800" dirty="0" smtClean="0">
                <a:solidFill>
                  <a:schemeClr val="tx1"/>
                </a:solidFill>
              </a:rPr>
              <a:t>1) При </a:t>
            </a:r>
            <a:r>
              <a:rPr lang="ru-RU" sz="1800" dirty="0">
                <a:solidFill>
                  <a:schemeClr val="tx1"/>
                </a:solidFill>
              </a:rPr>
              <a:t>проведении запроса </a:t>
            </a:r>
            <a:r>
              <a:rPr lang="ru-RU" sz="1800" dirty="0" smtClean="0">
                <a:solidFill>
                  <a:schemeClr val="tx1"/>
                </a:solidFill>
              </a:rPr>
              <a:t>котировок</a:t>
            </a:r>
          </a:p>
          <a:p>
            <a:pPr marL="137160" indent="0">
              <a:buNone/>
            </a:pPr>
            <a:endParaRPr lang="ru-RU" sz="1800" dirty="0">
              <a:solidFill>
                <a:schemeClr val="tx1"/>
              </a:solidFill>
            </a:endParaRPr>
          </a:p>
          <a:p>
            <a:pPr marL="137160" indent="0">
              <a:buNone/>
            </a:pPr>
            <a:r>
              <a:rPr lang="ru-RU" sz="1800" dirty="0">
                <a:solidFill>
                  <a:schemeClr val="tx1"/>
                </a:solidFill>
              </a:rPr>
              <a:t>2) При  проведении закупки с целью заключения </a:t>
            </a:r>
            <a:r>
              <a:rPr lang="ru-RU" sz="1800" dirty="0" err="1">
                <a:solidFill>
                  <a:schemeClr val="tx1"/>
                </a:solidFill>
              </a:rPr>
              <a:t>энергосервисного</a:t>
            </a:r>
            <a:r>
              <a:rPr lang="ru-RU" sz="1800" dirty="0">
                <a:solidFill>
                  <a:schemeClr val="tx1"/>
                </a:solidFill>
              </a:rPr>
              <a:t> контракта </a:t>
            </a:r>
            <a:r>
              <a:rPr lang="ru-RU" sz="1400" i="1" dirty="0">
                <a:solidFill>
                  <a:schemeClr val="tx1"/>
                </a:solidFill>
              </a:rPr>
              <a:t>(Письмо Минэкономразвития России от 17.08.2016 № Д28и-2871</a:t>
            </a:r>
            <a:r>
              <a:rPr lang="ru-RU" sz="1400" i="1" dirty="0" smtClean="0">
                <a:solidFill>
                  <a:schemeClr val="tx1"/>
                </a:solidFill>
              </a:rPr>
              <a:t>)</a:t>
            </a:r>
          </a:p>
          <a:p>
            <a:pPr marL="137160" indent="0">
              <a:buNone/>
            </a:pPr>
            <a:endParaRPr lang="ru-RU" sz="1800" dirty="0">
              <a:solidFill>
                <a:schemeClr val="tx1"/>
              </a:solidFill>
            </a:endParaRPr>
          </a:p>
          <a:p>
            <a:pPr marL="137160" indent="0" algn="just">
              <a:buNone/>
            </a:pPr>
            <a:r>
              <a:rPr lang="ru-RU" sz="1800" dirty="0" smtClean="0">
                <a:solidFill>
                  <a:schemeClr val="tx1"/>
                </a:solidFill>
              </a:rPr>
              <a:t>3</a:t>
            </a:r>
            <a:r>
              <a:rPr lang="ru-RU" sz="1800" dirty="0">
                <a:solidFill>
                  <a:schemeClr val="tx1"/>
                </a:solidFill>
              </a:rPr>
              <a:t>) При закупке лекарственных препаратов, которые включены в утвержденный Правительством Российской Федерации перечень жизненно необходимых и важнейших лекарственных препаратов, участником закупки предложена цена всех закупаемых лекарственных препаратов, сниженная не более чем на двадцать пять процентов относительно их зарегистрированной в соответствии с законодательством об обращении лекарственных средств предельной отпускной цены (часть 12 статьи 37 </a:t>
            </a:r>
            <a:r>
              <a:rPr lang="ru-RU" sz="1800" dirty="0" smtClean="0">
                <a:solidFill>
                  <a:schemeClr val="tx1"/>
                </a:solidFill>
              </a:rPr>
              <a:t>                Закона </a:t>
            </a:r>
            <a:r>
              <a:rPr lang="ru-RU" sz="1800" dirty="0">
                <a:solidFill>
                  <a:schemeClr val="tx1"/>
                </a:solidFill>
              </a:rPr>
              <a:t>№ 44-ФЗ).</a:t>
            </a:r>
          </a:p>
          <a:p>
            <a:pPr marL="308610" indent="-171450">
              <a:buFontTx/>
              <a:buChar char="-"/>
            </a:pPr>
            <a:endParaRPr lang="ru-RU" sz="1800" dirty="0" smtClean="0">
              <a:solidFill>
                <a:schemeClr val="tx1"/>
              </a:solidFill>
            </a:endParaRPr>
          </a:p>
        </p:txBody>
      </p:sp>
    </p:spTree>
    <p:extLst>
      <p:ext uri="{BB962C8B-B14F-4D97-AF65-F5344CB8AC3E}">
        <p14:creationId xmlns:p14="http://schemas.microsoft.com/office/powerpoint/2010/main" val="2245207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Алгоритм применения антидемпинговых мер</a:t>
            </a:r>
          </a:p>
        </p:txBody>
      </p:sp>
      <p:sp>
        <p:nvSpPr>
          <p:cNvPr id="3" name="Объект 2"/>
          <p:cNvSpPr>
            <a:spLocks noGrp="1"/>
          </p:cNvSpPr>
          <p:nvPr>
            <p:ph idx="1"/>
          </p:nvPr>
        </p:nvSpPr>
        <p:spPr>
          <a:xfrm>
            <a:off x="457200" y="1752600"/>
            <a:ext cx="8219256" cy="4916760"/>
          </a:xfrm>
        </p:spPr>
        <p:txBody>
          <a:bodyPr>
            <a:noAutofit/>
          </a:bodyPr>
          <a:lstStyle/>
          <a:p>
            <a:pPr marL="137160" indent="0" algn="ctr">
              <a:buNone/>
            </a:pPr>
            <a:r>
              <a:rPr lang="ru-RU" sz="1600" b="1" i="1" dirty="0" smtClean="0">
                <a:solidFill>
                  <a:schemeClr val="tx1"/>
                </a:solidFill>
              </a:rPr>
              <a:t>Случай 1. Начальная (максимальная ) цена контракта </a:t>
            </a:r>
          </a:p>
          <a:p>
            <a:pPr marL="137160" indent="0" algn="ctr">
              <a:buNone/>
            </a:pPr>
            <a:r>
              <a:rPr lang="ru-RU" sz="1600" b="1" i="1" dirty="0" smtClean="0">
                <a:solidFill>
                  <a:schemeClr val="tx1"/>
                </a:solidFill>
              </a:rPr>
              <a:t>превышает 15 млн. рублей </a:t>
            </a:r>
          </a:p>
          <a:p>
            <a:pPr marL="137160" indent="0">
              <a:buNone/>
            </a:pPr>
            <a:r>
              <a:rPr lang="ru-RU" sz="1600" b="1" dirty="0" smtClean="0">
                <a:solidFill>
                  <a:schemeClr val="tx1"/>
                </a:solidFill>
              </a:rPr>
              <a:t>Информация о добросовестности участника закупки </a:t>
            </a:r>
            <a:r>
              <a:rPr lang="ru-RU" sz="1600" dirty="0" smtClean="0">
                <a:solidFill>
                  <a:schemeClr val="tx1"/>
                </a:solidFill>
              </a:rPr>
              <a:t>не предоставляется.</a:t>
            </a:r>
          </a:p>
          <a:p>
            <a:pPr marL="137160" indent="0" algn="just">
              <a:buNone/>
            </a:pPr>
            <a:r>
              <a:rPr lang="ru-RU" sz="1600" b="1" dirty="0" smtClean="0">
                <a:solidFill>
                  <a:schemeClr val="tx1"/>
                </a:solidFill>
              </a:rPr>
              <a:t>Обеспечение исполнения контракта</a:t>
            </a:r>
            <a:r>
              <a:rPr lang="ru-RU" sz="1600" b="1" dirty="0">
                <a:solidFill>
                  <a:schemeClr val="tx1"/>
                </a:solidFill>
              </a:rPr>
              <a:t>: </a:t>
            </a:r>
            <a:r>
              <a:rPr lang="ru-RU" sz="1600" dirty="0">
                <a:solidFill>
                  <a:schemeClr val="tx1"/>
                </a:solidFill>
              </a:rPr>
              <a:t>предоставляется </a:t>
            </a:r>
            <a:r>
              <a:rPr lang="ru-RU" sz="1600" dirty="0" smtClean="0">
                <a:solidFill>
                  <a:schemeClr val="tx1"/>
                </a:solidFill>
              </a:rPr>
              <a:t>в размере, в </a:t>
            </a:r>
            <a:r>
              <a:rPr lang="ru-RU" sz="1600" dirty="0">
                <a:solidFill>
                  <a:schemeClr val="tx1"/>
                </a:solidFill>
              </a:rPr>
              <a:t>1,5 раза </a:t>
            </a:r>
            <a:r>
              <a:rPr lang="ru-RU" sz="1600" dirty="0" smtClean="0">
                <a:solidFill>
                  <a:schemeClr val="tx1"/>
                </a:solidFill>
              </a:rPr>
              <a:t>превышающим размер, указанный </a:t>
            </a:r>
            <a:r>
              <a:rPr lang="ru-RU" sz="1600" dirty="0">
                <a:solidFill>
                  <a:schemeClr val="tx1"/>
                </a:solidFill>
              </a:rPr>
              <a:t>в извещении, </a:t>
            </a:r>
          </a:p>
          <a:p>
            <a:pPr marL="137160" indent="0" algn="just">
              <a:buNone/>
            </a:pPr>
            <a:r>
              <a:rPr lang="ru-RU" sz="1600" dirty="0">
                <a:solidFill>
                  <a:schemeClr val="tx1"/>
                </a:solidFill>
              </a:rPr>
              <a:t>но не менее чем 10% от НМЦК (цены контракта, если контракт заключается по результатам определения поставщика (подрядчика, исполнителя) в соответствии с пунктом 1 части 1 статьи 30 Закона № 44-ФЗ)</a:t>
            </a:r>
          </a:p>
          <a:p>
            <a:pPr marL="137160" indent="0" algn="just">
              <a:buNone/>
            </a:pPr>
            <a:r>
              <a:rPr lang="ru-RU" sz="1600" dirty="0">
                <a:solidFill>
                  <a:schemeClr val="tx1"/>
                </a:solidFill>
              </a:rPr>
              <a:t>и не менее размера аванса (если контрактом предусмотрена выплата аванса)</a:t>
            </a:r>
          </a:p>
          <a:p>
            <a:pPr marL="137160" indent="0" algn="just">
              <a:buNone/>
            </a:pPr>
            <a:r>
              <a:rPr lang="ru-RU" sz="1600" b="1" dirty="0">
                <a:solidFill>
                  <a:schemeClr val="tx1"/>
                </a:solidFill>
              </a:rPr>
              <a:t>Например,  </a:t>
            </a:r>
            <a:r>
              <a:rPr lang="ru-RU" sz="1600" dirty="0">
                <a:solidFill>
                  <a:schemeClr val="tx1"/>
                </a:solidFill>
              </a:rPr>
              <a:t>НМЦК 20 млн. рублей, обеспечение </a:t>
            </a:r>
            <a:r>
              <a:rPr lang="ru-RU" sz="1600" dirty="0" smtClean="0">
                <a:solidFill>
                  <a:schemeClr val="tx1"/>
                </a:solidFill>
              </a:rPr>
              <a:t>исполнения контракта 5</a:t>
            </a:r>
            <a:r>
              <a:rPr lang="ru-RU" sz="1600" dirty="0">
                <a:solidFill>
                  <a:schemeClr val="tx1"/>
                </a:solidFill>
              </a:rPr>
              <a:t>%  от НМЦК – 1 000 000 рублей. Повышаем размер: 1 000 000 х 1,5=1 500 000 рублей. При этом 10% от НМЦК - 2 000 000 рублей. Поэтому обеспечение контракта должно быть в размере 2 000 000 рублей.</a:t>
            </a:r>
          </a:p>
          <a:p>
            <a:pPr marL="137160" indent="0" algn="just">
              <a:buNone/>
            </a:pPr>
            <a:r>
              <a:rPr lang="ru-RU" sz="1600" b="1" dirty="0">
                <a:solidFill>
                  <a:schemeClr val="tx1"/>
                </a:solidFill>
              </a:rPr>
              <a:t>Например,  </a:t>
            </a:r>
            <a:r>
              <a:rPr lang="ru-RU" sz="1600" dirty="0">
                <a:solidFill>
                  <a:schemeClr val="tx1"/>
                </a:solidFill>
              </a:rPr>
              <a:t>НМЦК 20 млн. рублей, обеспечение </a:t>
            </a:r>
            <a:r>
              <a:rPr lang="ru-RU" sz="1600" dirty="0" smtClean="0">
                <a:solidFill>
                  <a:schemeClr val="tx1"/>
                </a:solidFill>
              </a:rPr>
              <a:t>исполнения контракта 30</a:t>
            </a:r>
            <a:r>
              <a:rPr lang="ru-RU" sz="1600" dirty="0">
                <a:solidFill>
                  <a:schemeClr val="tx1"/>
                </a:solidFill>
              </a:rPr>
              <a:t>% от НМЦК – 6 000 000 рублей. Повышаем размер: 6 000 000 х 1,5=9 000 000 рублей</a:t>
            </a:r>
            <a:r>
              <a:rPr lang="ru-RU" sz="1600" dirty="0" smtClean="0">
                <a:solidFill>
                  <a:schemeClr val="tx1"/>
                </a:solidFill>
              </a:rPr>
              <a:t>. Обеспечение </a:t>
            </a:r>
            <a:r>
              <a:rPr lang="ru-RU" sz="1600" dirty="0">
                <a:solidFill>
                  <a:schemeClr val="tx1"/>
                </a:solidFill>
              </a:rPr>
              <a:t>контракта должно быть в размере 9000 000 рублей.</a:t>
            </a:r>
          </a:p>
          <a:p>
            <a:pPr marL="137160" indent="0">
              <a:buNone/>
            </a:pPr>
            <a:endParaRPr lang="ru-RU" sz="1600" b="1" dirty="0">
              <a:solidFill>
                <a:srgbClr val="FF0000"/>
              </a:solidFill>
            </a:endParaRPr>
          </a:p>
          <a:p>
            <a:pPr marL="137160" indent="0">
              <a:buNone/>
            </a:pPr>
            <a:endParaRPr lang="ru-RU" sz="1400" dirty="0" smtClean="0">
              <a:solidFill>
                <a:schemeClr val="tx1"/>
              </a:solidFill>
            </a:endParaRPr>
          </a:p>
        </p:txBody>
      </p:sp>
    </p:spTree>
    <p:extLst>
      <p:ext uri="{BB962C8B-B14F-4D97-AF65-F5344CB8AC3E}">
        <p14:creationId xmlns:p14="http://schemas.microsoft.com/office/powerpoint/2010/main" val="3283210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Алгоритм применения антидемпинговых мер</a:t>
            </a:r>
          </a:p>
        </p:txBody>
      </p:sp>
      <p:sp>
        <p:nvSpPr>
          <p:cNvPr id="3" name="Объект 2"/>
          <p:cNvSpPr>
            <a:spLocks noGrp="1"/>
          </p:cNvSpPr>
          <p:nvPr>
            <p:ph idx="1"/>
          </p:nvPr>
        </p:nvSpPr>
        <p:spPr>
          <a:xfrm>
            <a:off x="457200" y="1628800"/>
            <a:ext cx="8219256" cy="5040560"/>
          </a:xfrm>
        </p:spPr>
        <p:txBody>
          <a:bodyPr>
            <a:noAutofit/>
          </a:bodyPr>
          <a:lstStyle/>
          <a:p>
            <a:pPr marL="137160" indent="0" algn="ctr">
              <a:buNone/>
            </a:pPr>
            <a:r>
              <a:rPr lang="ru-RU" sz="1600" b="1" i="1" dirty="0" smtClean="0">
                <a:solidFill>
                  <a:schemeClr val="tx1"/>
                </a:solidFill>
              </a:rPr>
              <a:t>Случай 2. Начальная (максимальная ) цена контракта </a:t>
            </a:r>
          </a:p>
          <a:p>
            <a:pPr marL="137160" indent="0" algn="ctr">
              <a:buNone/>
            </a:pPr>
            <a:r>
              <a:rPr lang="ru-RU" sz="1600" b="1" i="1" dirty="0">
                <a:solidFill>
                  <a:schemeClr val="tx1"/>
                </a:solidFill>
              </a:rPr>
              <a:t>н</a:t>
            </a:r>
            <a:r>
              <a:rPr lang="ru-RU" sz="1600" b="1" i="1" dirty="0" smtClean="0">
                <a:solidFill>
                  <a:schemeClr val="tx1"/>
                </a:solidFill>
              </a:rPr>
              <a:t>е превышает 15 млн. рублей (то есть 15 млн. рублей и менее)</a:t>
            </a:r>
          </a:p>
          <a:p>
            <a:pPr marL="137160" indent="0" algn="just">
              <a:buNone/>
            </a:pPr>
            <a:r>
              <a:rPr lang="ru-RU" sz="1600" b="1" u="sng" dirty="0" smtClean="0">
                <a:solidFill>
                  <a:schemeClr val="tx1"/>
                </a:solidFill>
              </a:rPr>
              <a:t>Вариант перв</a:t>
            </a:r>
            <a:r>
              <a:rPr lang="ru-RU" sz="1600" b="1" dirty="0" smtClean="0">
                <a:solidFill>
                  <a:schemeClr val="tx1"/>
                </a:solidFill>
              </a:rPr>
              <a:t>ый: Информация о добросовестности участника закупки не предоставляется.</a:t>
            </a:r>
          </a:p>
          <a:p>
            <a:pPr marL="137160" indent="0" algn="just">
              <a:buNone/>
            </a:pPr>
            <a:r>
              <a:rPr lang="ru-RU" sz="1600" b="1" dirty="0" smtClean="0">
                <a:solidFill>
                  <a:schemeClr val="tx1"/>
                </a:solidFill>
              </a:rPr>
              <a:t>Обеспечение исполнения контракта</a:t>
            </a:r>
            <a:r>
              <a:rPr lang="ru-RU" sz="1600" b="1" dirty="0">
                <a:solidFill>
                  <a:schemeClr val="tx1"/>
                </a:solidFill>
              </a:rPr>
              <a:t>: </a:t>
            </a:r>
            <a:r>
              <a:rPr lang="ru-RU" sz="1600" dirty="0">
                <a:solidFill>
                  <a:schemeClr val="tx1"/>
                </a:solidFill>
              </a:rPr>
              <a:t>предоставляется </a:t>
            </a:r>
            <a:r>
              <a:rPr lang="ru-RU" sz="1600" dirty="0" smtClean="0">
                <a:solidFill>
                  <a:schemeClr val="tx1"/>
                </a:solidFill>
              </a:rPr>
              <a:t>в размере, в </a:t>
            </a:r>
            <a:r>
              <a:rPr lang="ru-RU" sz="1600" dirty="0">
                <a:solidFill>
                  <a:schemeClr val="tx1"/>
                </a:solidFill>
              </a:rPr>
              <a:t>1,5 раза </a:t>
            </a:r>
            <a:r>
              <a:rPr lang="ru-RU" sz="1600" dirty="0" smtClean="0">
                <a:solidFill>
                  <a:schemeClr val="tx1"/>
                </a:solidFill>
              </a:rPr>
              <a:t>превышающим размер, указанный </a:t>
            </a:r>
            <a:r>
              <a:rPr lang="ru-RU" sz="1600" dirty="0">
                <a:solidFill>
                  <a:schemeClr val="tx1"/>
                </a:solidFill>
              </a:rPr>
              <a:t>в извещении, </a:t>
            </a:r>
          </a:p>
          <a:p>
            <a:pPr marL="137160" indent="0" algn="just">
              <a:buNone/>
            </a:pPr>
            <a:r>
              <a:rPr lang="ru-RU" sz="1600" dirty="0">
                <a:solidFill>
                  <a:schemeClr val="tx1"/>
                </a:solidFill>
              </a:rPr>
              <a:t>но не менее чем 10% от НМЦК (цены контракта, если контракт заключается по результатам определения поставщика (подрядчика, исполнителя) в соответствии с пунктом 1 части 1 статьи 30 Закона № 44-ФЗ)</a:t>
            </a:r>
          </a:p>
          <a:p>
            <a:pPr marL="137160" indent="0" algn="just">
              <a:buNone/>
            </a:pPr>
            <a:r>
              <a:rPr lang="ru-RU" sz="1600" dirty="0">
                <a:solidFill>
                  <a:schemeClr val="tx1"/>
                </a:solidFill>
              </a:rPr>
              <a:t>и не менее размера аванса (если контрактом предусмотрена выплата аванса)</a:t>
            </a:r>
          </a:p>
          <a:p>
            <a:pPr marL="137160" indent="0" algn="just">
              <a:buNone/>
            </a:pPr>
            <a:r>
              <a:rPr lang="ru-RU" sz="1600" b="1" dirty="0">
                <a:solidFill>
                  <a:schemeClr val="tx1"/>
                </a:solidFill>
              </a:rPr>
              <a:t>Например,  </a:t>
            </a:r>
            <a:r>
              <a:rPr lang="ru-RU" sz="1600" dirty="0" smtClean="0">
                <a:solidFill>
                  <a:schemeClr val="tx1"/>
                </a:solidFill>
              </a:rPr>
              <a:t>НМЦК 10 </a:t>
            </a:r>
            <a:r>
              <a:rPr lang="ru-RU" sz="1600" dirty="0">
                <a:solidFill>
                  <a:schemeClr val="tx1"/>
                </a:solidFill>
              </a:rPr>
              <a:t>млн. рублей, обеспечение </a:t>
            </a:r>
            <a:r>
              <a:rPr lang="ru-RU" sz="1600" dirty="0" smtClean="0">
                <a:solidFill>
                  <a:schemeClr val="tx1"/>
                </a:solidFill>
              </a:rPr>
              <a:t>исполнения контракта 5</a:t>
            </a:r>
            <a:r>
              <a:rPr lang="ru-RU" sz="1600" dirty="0">
                <a:solidFill>
                  <a:schemeClr val="tx1"/>
                </a:solidFill>
              </a:rPr>
              <a:t>%  от НМЦК – </a:t>
            </a:r>
            <a:r>
              <a:rPr lang="ru-RU" sz="1600" dirty="0" smtClean="0">
                <a:solidFill>
                  <a:schemeClr val="tx1"/>
                </a:solidFill>
              </a:rPr>
              <a:t>500 </a:t>
            </a:r>
            <a:r>
              <a:rPr lang="ru-RU" sz="1600" dirty="0">
                <a:solidFill>
                  <a:schemeClr val="tx1"/>
                </a:solidFill>
              </a:rPr>
              <a:t>000 рублей. Повышаем размер: </a:t>
            </a:r>
            <a:r>
              <a:rPr lang="ru-RU" sz="1600" dirty="0" smtClean="0">
                <a:solidFill>
                  <a:schemeClr val="tx1"/>
                </a:solidFill>
              </a:rPr>
              <a:t>500 </a:t>
            </a:r>
            <a:r>
              <a:rPr lang="ru-RU" sz="1600" dirty="0">
                <a:solidFill>
                  <a:schemeClr val="tx1"/>
                </a:solidFill>
              </a:rPr>
              <a:t>000 х </a:t>
            </a:r>
            <a:r>
              <a:rPr lang="ru-RU" sz="1600" dirty="0" smtClean="0">
                <a:solidFill>
                  <a:schemeClr val="tx1"/>
                </a:solidFill>
              </a:rPr>
              <a:t>1,5 = 750 000 </a:t>
            </a:r>
            <a:r>
              <a:rPr lang="ru-RU" sz="1600" dirty="0">
                <a:solidFill>
                  <a:schemeClr val="tx1"/>
                </a:solidFill>
              </a:rPr>
              <a:t>рублей. При этом 10% от НМЦК - </a:t>
            </a:r>
            <a:r>
              <a:rPr lang="ru-RU" sz="1600" dirty="0" smtClean="0">
                <a:solidFill>
                  <a:schemeClr val="tx1"/>
                </a:solidFill>
              </a:rPr>
              <a:t>1 </a:t>
            </a:r>
            <a:r>
              <a:rPr lang="ru-RU" sz="1600" dirty="0">
                <a:solidFill>
                  <a:schemeClr val="tx1"/>
                </a:solidFill>
              </a:rPr>
              <a:t>000 000 рублей. Поэтому обеспечение контракта должно быть в размере </a:t>
            </a:r>
            <a:r>
              <a:rPr lang="ru-RU" sz="1600" dirty="0" smtClean="0">
                <a:solidFill>
                  <a:schemeClr val="tx1"/>
                </a:solidFill>
              </a:rPr>
              <a:t>1 </a:t>
            </a:r>
            <a:r>
              <a:rPr lang="ru-RU" sz="1600" dirty="0">
                <a:solidFill>
                  <a:schemeClr val="tx1"/>
                </a:solidFill>
              </a:rPr>
              <a:t>000 000 рублей.</a:t>
            </a:r>
          </a:p>
          <a:p>
            <a:pPr marL="137160" indent="0" algn="just">
              <a:buNone/>
            </a:pPr>
            <a:r>
              <a:rPr lang="ru-RU" sz="1600" b="1" dirty="0">
                <a:solidFill>
                  <a:schemeClr val="tx1"/>
                </a:solidFill>
              </a:rPr>
              <a:t>Например,  </a:t>
            </a:r>
            <a:r>
              <a:rPr lang="ru-RU" sz="1600" dirty="0">
                <a:solidFill>
                  <a:schemeClr val="tx1"/>
                </a:solidFill>
              </a:rPr>
              <a:t>НМЦК </a:t>
            </a:r>
            <a:r>
              <a:rPr lang="ru-RU" sz="1600" dirty="0" smtClean="0">
                <a:solidFill>
                  <a:schemeClr val="tx1"/>
                </a:solidFill>
              </a:rPr>
              <a:t>10 </a:t>
            </a:r>
            <a:r>
              <a:rPr lang="ru-RU" sz="1600" dirty="0">
                <a:solidFill>
                  <a:schemeClr val="tx1"/>
                </a:solidFill>
              </a:rPr>
              <a:t>млн. рублей, обеспечение </a:t>
            </a:r>
            <a:r>
              <a:rPr lang="ru-RU" sz="1600" dirty="0" smtClean="0">
                <a:solidFill>
                  <a:schemeClr val="tx1"/>
                </a:solidFill>
              </a:rPr>
              <a:t>исполнения контракта 30</a:t>
            </a:r>
            <a:r>
              <a:rPr lang="ru-RU" sz="1600" dirty="0">
                <a:solidFill>
                  <a:schemeClr val="tx1"/>
                </a:solidFill>
              </a:rPr>
              <a:t>% от НМЦК </a:t>
            </a:r>
            <a:r>
              <a:rPr lang="ru-RU" sz="1600" dirty="0" smtClean="0">
                <a:solidFill>
                  <a:schemeClr val="tx1"/>
                </a:solidFill>
              </a:rPr>
              <a:t>– 3 </a:t>
            </a:r>
            <a:r>
              <a:rPr lang="ru-RU" sz="1600" dirty="0">
                <a:solidFill>
                  <a:schemeClr val="tx1"/>
                </a:solidFill>
              </a:rPr>
              <a:t>000 000 рублей. Повышаем размер: </a:t>
            </a:r>
            <a:r>
              <a:rPr lang="ru-RU" sz="1600" dirty="0" smtClean="0">
                <a:solidFill>
                  <a:schemeClr val="tx1"/>
                </a:solidFill>
              </a:rPr>
              <a:t>3 </a:t>
            </a:r>
            <a:r>
              <a:rPr lang="ru-RU" sz="1600" dirty="0">
                <a:solidFill>
                  <a:schemeClr val="tx1"/>
                </a:solidFill>
              </a:rPr>
              <a:t>000 000 х </a:t>
            </a:r>
            <a:r>
              <a:rPr lang="ru-RU" sz="1600" dirty="0" smtClean="0">
                <a:solidFill>
                  <a:schemeClr val="tx1"/>
                </a:solidFill>
              </a:rPr>
              <a:t>1,5=4 500 </a:t>
            </a:r>
            <a:r>
              <a:rPr lang="ru-RU" sz="1600" dirty="0">
                <a:solidFill>
                  <a:schemeClr val="tx1"/>
                </a:solidFill>
              </a:rPr>
              <a:t>000 </a:t>
            </a:r>
            <a:r>
              <a:rPr lang="ru-RU" sz="1600" dirty="0" smtClean="0">
                <a:solidFill>
                  <a:schemeClr val="tx1"/>
                </a:solidFill>
              </a:rPr>
              <a:t>рублей. Обеспечение </a:t>
            </a:r>
            <a:r>
              <a:rPr lang="ru-RU" sz="1600" dirty="0">
                <a:solidFill>
                  <a:schemeClr val="tx1"/>
                </a:solidFill>
              </a:rPr>
              <a:t>контракта должно быть в размере </a:t>
            </a:r>
            <a:r>
              <a:rPr lang="ru-RU" sz="1600" dirty="0" smtClean="0">
                <a:solidFill>
                  <a:schemeClr val="tx1"/>
                </a:solidFill>
              </a:rPr>
              <a:t>4500 </a:t>
            </a:r>
            <a:r>
              <a:rPr lang="ru-RU" sz="1600" dirty="0">
                <a:solidFill>
                  <a:schemeClr val="tx1"/>
                </a:solidFill>
              </a:rPr>
              <a:t>000 рублей.</a:t>
            </a:r>
          </a:p>
          <a:p>
            <a:pPr marL="137160" indent="0">
              <a:buNone/>
            </a:pPr>
            <a:endParaRPr lang="ru-RU" sz="1600" b="1" dirty="0">
              <a:solidFill>
                <a:srgbClr val="FF0000"/>
              </a:solidFill>
            </a:endParaRPr>
          </a:p>
          <a:p>
            <a:pPr marL="137160" indent="0">
              <a:buNone/>
            </a:pPr>
            <a:endParaRPr lang="ru-RU" sz="1400" dirty="0" smtClean="0">
              <a:solidFill>
                <a:schemeClr val="tx1"/>
              </a:solidFill>
            </a:endParaRPr>
          </a:p>
        </p:txBody>
      </p:sp>
    </p:spTree>
    <p:extLst>
      <p:ext uri="{BB962C8B-B14F-4D97-AF65-F5344CB8AC3E}">
        <p14:creationId xmlns:p14="http://schemas.microsoft.com/office/powerpoint/2010/main" val="4053112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Алгоритм применения антидемпинговых мер</a:t>
            </a:r>
          </a:p>
        </p:txBody>
      </p:sp>
      <p:sp>
        <p:nvSpPr>
          <p:cNvPr id="3" name="Объект 2"/>
          <p:cNvSpPr>
            <a:spLocks noGrp="1"/>
          </p:cNvSpPr>
          <p:nvPr>
            <p:ph idx="1"/>
          </p:nvPr>
        </p:nvSpPr>
        <p:spPr>
          <a:xfrm>
            <a:off x="457200" y="1628800"/>
            <a:ext cx="8219256" cy="5040560"/>
          </a:xfrm>
        </p:spPr>
        <p:txBody>
          <a:bodyPr>
            <a:noAutofit/>
          </a:bodyPr>
          <a:lstStyle/>
          <a:p>
            <a:pPr marL="137160" indent="0" algn="ctr">
              <a:buNone/>
            </a:pPr>
            <a:r>
              <a:rPr lang="ru-RU" sz="1600" b="1" i="1" dirty="0" smtClean="0">
                <a:solidFill>
                  <a:schemeClr val="tx1"/>
                </a:solidFill>
              </a:rPr>
              <a:t>Случай 2. Начальная (максимальная ) цена контракта </a:t>
            </a:r>
          </a:p>
          <a:p>
            <a:pPr marL="137160" indent="0" algn="ctr">
              <a:buNone/>
            </a:pPr>
            <a:r>
              <a:rPr lang="ru-RU" sz="1600" b="1" i="1" dirty="0">
                <a:solidFill>
                  <a:schemeClr val="tx1"/>
                </a:solidFill>
              </a:rPr>
              <a:t>н</a:t>
            </a:r>
            <a:r>
              <a:rPr lang="ru-RU" sz="1600" b="1" i="1" dirty="0" smtClean="0">
                <a:solidFill>
                  <a:schemeClr val="tx1"/>
                </a:solidFill>
              </a:rPr>
              <a:t>е превышает 15 млн. рублей (то есть 15 млн. рублей и менее)</a:t>
            </a:r>
          </a:p>
          <a:p>
            <a:pPr marL="137160" indent="0">
              <a:buNone/>
            </a:pPr>
            <a:endParaRPr lang="ru-RU" sz="1600" b="1" dirty="0" smtClean="0">
              <a:solidFill>
                <a:schemeClr val="tx1"/>
              </a:solidFill>
            </a:endParaRPr>
          </a:p>
          <a:p>
            <a:pPr marL="137160" indent="0" algn="just">
              <a:buNone/>
            </a:pPr>
            <a:r>
              <a:rPr lang="ru-RU" sz="1800" b="1" u="sng" dirty="0" smtClean="0">
                <a:solidFill>
                  <a:schemeClr val="tx1"/>
                </a:solidFill>
              </a:rPr>
              <a:t>Вариант второй</a:t>
            </a:r>
            <a:r>
              <a:rPr lang="ru-RU" sz="1800" b="1" dirty="0" smtClean="0">
                <a:solidFill>
                  <a:schemeClr val="tx1"/>
                </a:solidFill>
              </a:rPr>
              <a:t>: Информация о добросовестности участника закупки представлена.</a:t>
            </a:r>
          </a:p>
          <a:p>
            <a:pPr marL="137160" indent="0" algn="just">
              <a:buNone/>
            </a:pPr>
            <a:endParaRPr lang="ru-RU" sz="1800" b="1" dirty="0" smtClean="0">
              <a:solidFill>
                <a:schemeClr val="tx1"/>
              </a:solidFill>
            </a:endParaRPr>
          </a:p>
          <a:p>
            <a:pPr marL="137160" indent="0" algn="just">
              <a:buNone/>
            </a:pPr>
            <a:r>
              <a:rPr lang="ru-RU" sz="1800" b="1" dirty="0" smtClean="0">
                <a:solidFill>
                  <a:schemeClr val="tx1"/>
                </a:solidFill>
              </a:rPr>
              <a:t>Обеспечение исполнения контракта</a:t>
            </a:r>
            <a:r>
              <a:rPr lang="ru-RU" sz="1800" b="1" dirty="0">
                <a:solidFill>
                  <a:schemeClr val="tx1"/>
                </a:solidFill>
              </a:rPr>
              <a:t>: </a:t>
            </a:r>
            <a:r>
              <a:rPr lang="ru-RU" sz="1800" dirty="0">
                <a:solidFill>
                  <a:schemeClr val="tx1"/>
                </a:solidFill>
              </a:rPr>
              <a:t>в размере, указанном в извещении об осуществлении </a:t>
            </a:r>
            <a:r>
              <a:rPr lang="ru-RU" sz="1800" dirty="0" smtClean="0">
                <a:solidFill>
                  <a:schemeClr val="tx1"/>
                </a:solidFill>
              </a:rPr>
              <a:t>закупки. </a:t>
            </a:r>
            <a:endParaRPr lang="ru-RU" sz="1800" b="1" dirty="0">
              <a:solidFill>
                <a:srgbClr val="FF0000"/>
              </a:solidFill>
            </a:endParaRPr>
          </a:p>
          <a:p>
            <a:pPr marL="137160" indent="0">
              <a:buNone/>
            </a:pPr>
            <a:endParaRPr lang="ru-RU" sz="1400" dirty="0" smtClean="0">
              <a:solidFill>
                <a:schemeClr val="tx1"/>
              </a:solidFill>
            </a:endParaRPr>
          </a:p>
        </p:txBody>
      </p:sp>
    </p:spTree>
    <p:extLst>
      <p:ext uri="{BB962C8B-B14F-4D97-AF65-F5344CB8AC3E}">
        <p14:creationId xmlns:p14="http://schemas.microsoft.com/office/powerpoint/2010/main" val="2073843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Алгоритм применения антидемпинговых мер</a:t>
            </a:r>
          </a:p>
        </p:txBody>
      </p:sp>
      <p:sp>
        <p:nvSpPr>
          <p:cNvPr id="3" name="Объект 2"/>
          <p:cNvSpPr>
            <a:spLocks noGrp="1"/>
          </p:cNvSpPr>
          <p:nvPr>
            <p:ph idx="1"/>
          </p:nvPr>
        </p:nvSpPr>
        <p:spPr>
          <a:xfrm>
            <a:off x="457200" y="1628800"/>
            <a:ext cx="8219256" cy="5040560"/>
          </a:xfrm>
        </p:spPr>
        <p:txBody>
          <a:bodyPr>
            <a:noAutofit/>
          </a:bodyPr>
          <a:lstStyle/>
          <a:p>
            <a:pPr marL="137160" indent="0" algn="just">
              <a:buNone/>
            </a:pPr>
            <a:r>
              <a:rPr lang="ru-RU" sz="1600" b="1" dirty="0" smtClean="0">
                <a:solidFill>
                  <a:schemeClr val="tx1"/>
                </a:solidFill>
              </a:rPr>
              <a:t>	К </a:t>
            </a:r>
            <a:r>
              <a:rPr lang="ru-RU" sz="1600" b="1" dirty="0">
                <a:solidFill>
                  <a:schemeClr val="tx1"/>
                </a:solidFill>
              </a:rPr>
              <a:t>информации, подтверждающей добросовестность участника закупки, относится:</a:t>
            </a:r>
          </a:p>
          <a:p>
            <a:pPr marL="137160" indent="0" algn="just">
              <a:buNone/>
            </a:pPr>
            <a:r>
              <a:rPr lang="ru-RU" sz="1600" dirty="0">
                <a:solidFill>
                  <a:schemeClr val="tx1"/>
                </a:solidFill>
              </a:rPr>
              <a:t>информация, содержащаяся в реестре контрактов, заключенных заказчиками (то есть контракты должны быть заключены по Закону о контрактной системе и сведения о них должны быть включены в реестр контрактов в соответствии с нормами статьи 103 Закона о контрактной системе), </a:t>
            </a:r>
          </a:p>
          <a:p>
            <a:pPr marL="137160" indent="0" algn="just">
              <a:buNone/>
            </a:pPr>
            <a:r>
              <a:rPr lang="ru-RU" sz="1600" dirty="0">
                <a:solidFill>
                  <a:schemeClr val="tx1"/>
                </a:solidFill>
              </a:rPr>
              <a:t>и подтверждающая исполнение таким участником в течение трех лет до даты подачи заявки на участие в закупке</a:t>
            </a:r>
          </a:p>
          <a:p>
            <a:pPr marL="137160" indent="0" algn="just">
              <a:buNone/>
            </a:pPr>
            <a:r>
              <a:rPr lang="ru-RU" sz="1600" dirty="0">
                <a:solidFill>
                  <a:schemeClr val="tx1"/>
                </a:solidFill>
              </a:rPr>
              <a:t>трех контрактов (с учетом правопреемства),</a:t>
            </a:r>
          </a:p>
          <a:p>
            <a:pPr marL="137160" indent="0" algn="just">
              <a:buNone/>
            </a:pPr>
            <a:r>
              <a:rPr lang="ru-RU" sz="1600" dirty="0">
                <a:solidFill>
                  <a:schemeClr val="tx1"/>
                </a:solidFill>
              </a:rPr>
              <a:t>исполненных без применения к такому участнику неустоек (штрафов, пеней). </a:t>
            </a:r>
          </a:p>
          <a:p>
            <a:pPr marL="137160" indent="0" algn="just">
              <a:buNone/>
            </a:pPr>
            <a:endParaRPr lang="ru-RU" sz="1800" b="1" dirty="0" smtClean="0">
              <a:solidFill>
                <a:schemeClr val="tx1"/>
              </a:solidFill>
            </a:endParaRPr>
          </a:p>
          <a:p>
            <a:pPr marL="137160" indent="0" algn="just">
              <a:buNone/>
            </a:pPr>
            <a:r>
              <a:rPr lang="ru-RU" sz="1800" b="1" dirty="0" smtClean="0">
                <a:solidFill>
                  <a:schemeClr val="tx1"/>
                </a:solidFill>
              </a:rPr>
              <a:t>При </a:t>
            </a:r>
            <a:r>
              <a:rPr lang="ru-RU" sz="1800" b="1" dirty="0">
                <a:solidFill>
                  <a:schemeClr val="tx1"/>
                </a:solidFill>
              </a:rPr>
              <a:t>этом цена одного из таких контрактов должна составлять не менее чем двадцать процентов начальной (максимальной) цены контракта, указанной в извещении об осуществлении закупки.</a:t>
            </a:r>
          </a:p>
        </p:txBody>
      </p:sp>
    </p:spTree>
    <p:extLst>
      <p:ext uri="{BB962C8B-B14F-4D97-AF65-F5344CB8AC3E}">
        <p14:creationId xmlns:p14="http://schemas.microsoft.com/office/powerpoint/2010/main" val="16579842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2"/>
            <a:ext cx="8260672" cy="1148420"/>
          </a:xfrm>
        </p:spPr>
        <p:txBody>
          <a:bodyPr>
            <a:noAutofit/>
          </a:bodyPr>
          <a:lstStyle/>
          <a:p>
            <a:r>
              <a:rPr lang="ru-RU" sz="2800" b="1" dirty="0"/>
              <a:t>Алгоритм применения антидемпинговых мер</a:t>
            </a:r>
          </a:p>
        </p:txBody>
      </p:sp>
      <p:sp>
        <p:nvSpPr>
          <p:cNvPr id="3" name="Объект 2"/>
          <p:cNvSpPr>
            <a:spLocks noGrp="1"/>
          </p:cNvSpPr>
          <p:nvPr>
            <p:ph idx="1"/>
          </p:nvPr>
        </p:nvSpPr>
        <p:spPr>
          <a:xfrm>
            <a:off x="457200" y="1628800"/>
            <a:ext cx="8219256" cy="5040560"/>
          </a:xfrm>
        </p:spPr>
        <p:txBody>
          <a:bodyPr>
            <a:noAutofit/>
          </a:bodyPr>
          <a:lstStyle/>
          <a:p>
            <a:pPr marL="137160" indent="0" algn="ctr">
              <a:buNone/>
            </a:pPr>
            <a:r>
              <a:rPr lang="ru-RU" sz="1600" b="1" dirty="0" smtClean="0">
                <a:solidFill>
                  <a:schemeClr val="tx1"/>
                </a:solidFill>
              </a:rPr>
              <a:t>	</a:t>
            </a:r>
          </a:p>
          <a:p>
            <a:pPr marL="137160" indent="0" algn="ctr">
              <a:buNone/>
            </a:pPr>
            <a:r>
              <a:rPr lang="ru-RU" sz="2000" dirty="0" smtClean="0">
                <a:solidFill>
                  <a:schemeClr val="tx1"/>
                </a:solidFill>
              </a:rPr>
              <a:t>Если </a:t>
            </a:r>
            <a:r>
              <a:rPr lang="ru-RU" sz="2000" dirty="0">
                <a:solidFill>
                  <a:schemeClr val="tx1"/>
                </a:solidFill>
              </a:rPr>
              <a:t>контрактом предусмотрена выплата аванса </a:t>
            </a:r>
          </a:p>
          <a:p>
            <a:pPr marL="137160" indent="0" algn="ctr">
              <a:buNone/>
            </a:pPr>
            <a:r>
              <a:rPr lang="ru-RU" sz="2000" dirty="0">
                <a:solidFill>
                  <a:schemeClr val="tx1"/>
                </a:solidFill>
              </a:rPr>
              <a:t>и к участнику применяются антидемпинговые меры,  выплата аванса при исполнении контракта не осуществляется!!!</a:t>
            </a:r>
          </a:p>
        </p:txBody>
      </p:sp>
    </p:spTree>
    <p:extLst>
      <p:ext uri="{BB962C8B-B14F-4D97-AF65-F5344CB8AC3E}">
        <p14:creationId xmlns:p14="http://schemas.microsoft.com/office/powerpoint/2010/main" val="38395291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24593</TotalTime>
  <Words>1616</Words>
  <Application>Microsoft Office PowerPoint</Application>
  <PresentationFormat>Экран (4:3)</PresentationFormat>
  <Paragraphs>175</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Аптека</vt:lpstr>
      <vt:lpstr>УПРАВЛЕНИЕ ПО РЕГУЛИРОВАНИЮ                      КОНТРАКТНОЙ СИСТЕМЫ В СФЕРЕ ЗАКУПОК БЕЛГОРОДСКОЙ ОБЛАСТИ</vt:lpstr>
      <vt:lpstr>антидемпинговые меры</vt:lpstr>
      <vt:lpstr>Когда применяются антидемпинговые меры</vt:lpstr>
      <vt:lpstr>Когда антидемпинговые меры не применяются</vt:lpstr>
      <vt:lpstr>Алгоритм применения антидемпинговых мер</vt:lpstr>
      <vt:lpstr>Алгоритм применения антидемпинговых мер</vt:lpstr>
      <vt:lpstr>Алгоритм применения антидемпинговых мер</vt:lpstr>
      <vt:lpstr>Алгоритм применения антидемпинговых мер</vt:lpstr>
      <vt:lpstr>Алгоритм применения антидемпинговых мер</vt:lpstr>
      <vt:lpstr>Алгоритм применения антидемпинговых мер</vt:lpstr>
      <vt:lpstr>Когда предоставляется информация о добросовестности, кто ее рассматривает</vt:lpstr>
      <vt:lpstr>Когда предоставляется информация о добросовестности, кто ее рассматривает</vt:lpstr>
      <vt:lpstr>Особенности применения антидемпинговых мер</vt:lpstr>
      <vt:lpstr>Особенности применения антидемпинговых мер</vt:lpstr>
      <vt:lpstr>Особенности применения антидемпинговых мер</vt:lpstr>
      <vt:lpstr>Особенности применения антидемпинговых мер</vt:lpstr>
      <vt:lpstr>Особенности применения антидемпинговых мер</vt:lpstr>
      <vt:lpstr>Сравнение условий неприменения антидемпинговых мер. Сходство</vt:lpstr>
      <vt:lpstr>Сравнение условий неприменения антидемпинговых мер. Различия.</vt:lpstr>
      <vt:lpstr>Некоторые вопросы о применении антидемпинговых мер</vt:lpstr>
      <vt:lpstr>Некоторые вопросы о применении антидемпинговых мер</vt:lpstr>
      <vt:lpstr>Некоторые вопросы о применении антидемпинговых мер</vt:lpstr>
      <vt:lpstr>Некоторые вопросы о применении антидемпинговых мер</vt:lpstr>
      <vt:lpstr>Спасибо за внимание!    Долуденко Ю.А.  E-mail: doludenko_ua@belregion.ru Тел: +7 (4722) 32-86-69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Стандартные разделы (условия)</dc:title>
  <dc:creator>Admin</dc:creator>
  <cp:lastModifiedBy>Юля Долуденко</cp:lastModifiedBy>
  <cp:revision>1085</cp:revision>
  <cp:lastPrinted>2023-01-30T16:03:25Z</cp:lastPrinted>
  <dcterms:created xsi:type="dcterms:W3CDTF">2009-10-13T11:01:23Z</dcterms:created>
  <dcterms:modified xsi:type="dcterms:W3CDTF">2023-12-25T16:09:16Z</dcterms:modified>
</cp:coreProperties>
</file>