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3" r:id="rId1"/>
  </p:sldMasterIdLst>
  <p:notesMasterIdLst>
    <p:notesMasterId r:id="rId24"/>
  </p:notesMasterIdLst>
  <p:handoutMasterIdLst>
    <p:handoutMasterId r:id="rId25"/>
  </p:handoutMasterIdLst>
  <p:sldIdLst>
    <p:sldId id="305" r:id="rId2"/>
    <p:sldId id="575" r:id="rId3"/>
    <p:sldId id="419" r:id="rId4"/>
    <p:sldId id="559" r:id="rId5"/>
    <p:sldId id="560" r:id="rId6"/>
    <p:sldId id="561" r:id="rId7"/>
    <p:sldId id="562" r:id="rId8"/>
    <p:sldId id="563" r:id="rId9"/>
    <p:sldId id="565" r:id="rId10"/>
    <p:sldId id="471" r:id="rId11"/>
    <p:sldId id="566" r:id="rId12"/>
    <p:sldId id="567" r:id="rId13"/>
    <p:sldId id="466" r:id="rId14"/>
    <p:sldId id="576" r:id="rId15"/>
    <p:sldId id="577" r:id="rId16"/>
    <p:sldId id="573" r:id="rId17"/>
    <p:sldId id="496" r:id="rId18"/>
    <p:sldId id="568" r:id="rId19"/>
    <p:sldId id="569" r:id="rId20"/>
    <p:sldId id="570" r:id="rId21"/>
    <p:sldId id="572" r:id="rId22"/>
    <p:sldId id="29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2230" autoAdjust="0"/>
  </p:normalViewPr>
  <p:slideViewPr>
    <p:cSldViewPr>
      <p:cViewPr>
        <p:scale>
          <a:sx n="84" d="100"/>
          <a:sy n="84" d="100"/>
        </p:scale>
        <p:origin x="-15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DF08C-AD7F-4AE7-A8BA-4B74EE6B2AB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10B5-0A13-49C4-9AFB-26250E3C6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647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52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УПРАВЛЕНИЕ </a:t>
            </a:r>
            <a:r>
              <a:rPr lang="ru-RU" sz="2000" b="1" dirty="0"/>
              <a:t>ПО РЕГУЛИРОВАНИЮ </a:t>
            </a:r>
            <a:r>
              <a:rPr lang="ru-RU" sz="2000" b="1" dirty="0" smtClean="0"/>
              <a:t>                     КОНТРАКТНОЙ </a:t>
            </a:r>
            <a:r>
              <a:rPr lang="ru-RU" sz="2000" b="1" dirty="0"/>
              <a:t>СИСТЕМЫ В СФЕРЕ ЗАКУПОК БЕЛГОРОДСКОЙ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 err="1" smtClean="0"/>
              <a:t>Деофшоризация</a:t>
            </a:r>
            <a:r>
              <a:rPr lang="ru-RU" sz="4600" b="1" dirty="0" smtClean="0"/>
              <a:t> закупок по Федеральному закону № 44-ФЗ </a:t>
            </a: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800" b="1" dirty="0" smtClean="0"/>
              <a:t>28 </a:t>
            </a:r>
            <a:r>
              <a:rPr lang="ru-RU" sz="2800" b="1" dirty="0" smtClean="0"/>
              <a:t>февраля 2023 года </a:t>
            </a:r>
            <a:endParaRPr lang="ru-RU" sz="2800" b="1" dirty="0"/>
          </a:p>
          <a:p>
            <a:endParaRPr lang="ru-RU" dirty="0"/>
          </a:p>
        </p:txBody>
      </p:sp>
      <p:pic>
        <p:nvPicPr>
          <p:cNvPr id="4" name="Рисунок 3" descr="C:\Users\User\Desktop\gerb_belgorodskoy_oblasti_gerbmaste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020321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0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/>
              <a:t>ЕДИНЫЕ ТРЕБОВАНИЯ. требования</a:t>
            </a:r>
            <a:br>
              <a:rPr lang="ru-RU" sz="2800" b="1" dirty="0"/>
            </a:br>
            <a:r>
              <a:rPr lang="ru-RU" sz="2800" b="1" dirty="0"/>
              <a:t>о </a:t>
            </a:r>
            <a:r>
              <a:rPr lang="ru-RU" sz="2800" b="1" dirty="0" err="1" smtClean="0"/>
              <a:t>неофшорности</a:t>
            </a:r>
            <a:r>
              <a:rPr lang="ru-RU" sz="2800" b="1" dirty="0" smtClean="0"/>
              <a:t> (п.10 </a:t>
            </a:r>
            <a:r>
              <a:rPr lang="ru-RU" sz="2800" b="1" dirty="0"/>
              <a:t>ч.1 ст. 31 44-ФЗ)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424936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37160" indent="0">
              <a:buNone/>
            </a:pPr>
            <a:r>
              <a:rPr lang="ru-RU" sz="1200" b="1" dirty="0" smtClean="0">
                <a:solidFill>
                  <a:schemeClr val="bg2">
                    <a:lumMod val="50000"/>
                  </a:schemeClr>
                </a:solidFill>
              </a:rPr>
              <a:t>Участник </a:t>
            </a:r>
            <a:r>
              <a:rPr lang="ru-RU" sz="1200" b="1" dirty="0">
                <a:solidFill>
                  <a:schemeClr val="bg2">
                    <a:lumMod val="50000"/>
                  </a:schemeClr>
                </a:solidFill>
              </a:rPr>
              <a:t>закупки не является офшорной компанией</a:t>
            </a:r>
            <a:r>
              <a:rPr lang="ru-RU" sz="1200" dirty="0"/>
              <a:t>, </a:t>
            </a:r>
            <a:r>
              <a:rPr lang="ru-RU" sz="1200" b="1" dirty="0"/>
              <a:t>не имеет в составе участников (членов) корпоративного юридического лица </a:t>
            </a:r>
            <a:r>
              <a:rPr lang="ru-RU" sz="1200" dirty="0"/>
              <a:t>или в составе </a:t>
            </a:r>
            <a:r>
              <a:rPr lang="ru-RU" sz="1200" b="1" dirty="0"/>
              <a:t>учредителей унитарного юридического лица </a:t>
            </a:r>
            <a:r>
              <a:rPr lang="ru-RU" sz="1200" dirty="0"/>
              <a:t>офшорной компании, а также </a:t>
            </a:r>
            <a:r>
              <a:rPr lang="ru-RU" sz="1200" b="1" dirty="0"/>
              <a:t>не имеет офшорных компаний в числе лиц, владеющих напрямую или косвенно</a:t>
            </a:r>
            <a:r>
              <a:rPr lang="ru-RU" sz="1200" dirty="0"/>
              <a:t> (через юридическое лицо или через несколько юридических лиц) </a:t>
            </a:r>
            <a:r>
              <a:rPr lang="ru-RU" sz="1200" b="1" dirty="0"/>
              <a:t>более чем </a:t>
            </a:r>
            <a:r>
              <a:rPr lang="ru-RU" sz="1200" b="1" dirty="0" smtClean="0"/>
              <a:t>10% </a:t>
            </a:r>
            <a:r>
              <a:rPr lang="ru-RU" sz="1200" b="1" dirty="0"/>
              <a:t>голосующих акций хозяйственного общества либо долей, превышающей 10</a:t>
            </a:r>
            <a:r>
              <a:rPr lang="ru-RU" sz="1200" b="1" dirty="0" smtClean="0"/>
              <a:t>% в </a:t>
            </a:r>
            <a:r>
              <a:rPr lang="ru-RU" sz="1200" b="1" dirty="0"/>
              <a:t>уставном (складочном) капитале хозяйственного товарищества или общества </a:t>
            </a:r>
            <a:r>
              <a:rPr lang="ru-RU" sz="1200" dirty="0"/>
              <a:t>(</a:t>
            </a:r>
            <a:r>
              <a:rPr lang="ru-RU" sz="1200" dirty="0" smtClean="0"/>
              <a:t>п.10 </a:t>
            </a:r>
            <a:r>
              <a:rPr lang="ru-RU" sz="1200" dirty="0"/>
              <a:t>ч.1 ст. 31 44-ФЗ)</a:t>
            </a:r>
          </a:p>
          <a:p>
            <a:pPr marL="137160" indent="0">
              <a:buNone/>
            </a:pPr>
            <a:endParaRPr lang="ru-RU" sz="1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364061"/>
              </p:ext>
            </p:extLst>
          </p:nvPr>
        </p:nvGraphicFramePr>
        <p:xfrm>
          <a:off x="323528" y="2852936"/>
          <a:ext cx="8352928" cy="3558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3888432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До 01.01.2023</a:t>
                      </a:r>
                    </a:p>
                    <a:p>
                      <a:r>
                        <a:rPr lang="ru-RU" sz="1100" dirty="0" smtClean="0"/>
                        <a:t>(п.4 ст.3 44-ФЗ)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 01.01.2023</a:t>
                      </a:r>
                      <a:endParaRPr lang="ru-RU" sz="1100" dirty="0"/>
                    </a:p>
                  </a:txBody>
                  <a:tcPr/>
                </a:tc>
              </a:tr>
              <a:tr h="2319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/>
                        <a:t>Офшорная</a:t>
                      </a:r>
                      <a:r>
                        <a:rPr lang="ru-RU" sz="1050" b="1" baseline="0" dirty="0" smtClean="0"/>
                        <a:t> компания  </a:t>
                      </a:r>
                      <a:r>
                        <a:rPr lang="ru-RU" sz="1050" baseline="0" dirty="0" smtClean="0"/>
                        <a:t>- </a:t>
                      </a:r>
                      <a:r>
                        <a:rPr lang="ru-RU" sz="1050" dirty="0" smtClean="0"/>
                        <a:t>юридическое лицо, местом регистрации которого является государство или территория, </a:t>
                      </a:r>
                      <a:r>
                        <a:rPr lang="ru-RU" sz="1050" b="1" dirty="0" smtClean="0"/>
                        <a:t>включенные в утверждаемый в соответствии с подпунктом 1 пункта 3 статьи 284 Налогового кодекса Российской Федерации перечень государств и территорий</a:t>
                      </a:r>
                      <a:r>
                        <a:rPr lang="ru-RU" sz="1050" dirty="0" smtClean="0"/>
                        <a:t>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 в отношении юридических лиц (далее - офшорная компания)</a:t>
                      </a:r>
                    </a:p>
                    <a:p>
                      <a:endParaRPr lang="ru-RU" sz="1050" dirty="0" smtClean="0"/>
                    </a:p>
                    <a:p>
                      <a:r>
                        <a:rPr lang="ru-RU" sz="1050" dirty="0" smtClean="0"/>
                        <a:t>Приказ Минфина России от 13.11.2007 N 108н</a:t>
                      </a:r>
                    </a:p>
                    <a:p>
                      <a:r>
                        <a:rPr lang="ru-RU" sz="1050" dirty="0" smtClean="0"/>
                        <a:t>"Об утверждении Перечня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зоны)" </a:t>
                      </a:r>
                      <a:r>
                        <a:rPr lang="ru-RU" sz="1050" baseline="0" dirty="0" smtClean="0"/>
                        <a:t> во исполнение </a:t>
                      </a:r>
                      <a:r>
                        <a:rPr lang="ru-RU" sz="1050" dirty="0" smtClean="0"/>
                        <a:t>подпункта 1 пункта 3 статьи 284  НК РФ</a:t>
                      </a:r>
                    </a:p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Офшорная компания – </a:t>
                      </a:r>
                      <a:r>
                        <a:rPr lang="ru-RU" sz="1050" b="0" dirty="0" smtClean="0"/>
                        <a:t>юридическое лицо, </a:t>
                      </a:r>
                      <a:r>
                        <a:rPr lang="ru-RU" sz="1050" b="1" dirty="0" smtClean="0"/>
                        <a:t>местом регистрации которого является государство или территория, включенные в утверждаемый в соответствии с пунктом 15 статьи 241 Бюджетного кодекса Российской Федерации </a:t>
                      </a:r>
                      <a:r>
                        <a:rPr lang="ru-RU" sz="1050" b="1" u="sng" dirty="0" smtClean="0"/>
                        <a:t>перечень государств и территорий, используемых для промежуточного (офшорного) владения активами в Российской Федерации</a:t>
                      </a:r>
                      <a:r>
                        <a:rPr lang="ru-RU" sz="1050" b="0" dirty="0" smtClean="0"/>
                        <a:t> (далее - офшорная компания)</a:t>
                      </a:r>
                    </a:p>
                    <a:p>
                      <a:endParaRPr lang="ru-RU" sz="1050" b="1" dirty="0" smtClean="0"/>
                    </a:p>
                    <a:p>
                      <a:endParaRPr lang="ru-RU" sz="1050" b="1" dirty="0" smtClean="0"/>
                    </a:p>
                    <a:p>
                      <a:r>
                        <a:rPr lang="ru-RU" sz="1050" b="0" dirty="0" smtClean="0"/>
                        <a:t>Приказ</a:t>
                      </a:r>
                      <a:r>
                        <a:rPr lang="ru-RU" sz="1050" b="0" baseline="0" dirty="0" smtClean="0"/>
                        <a:t> Минфина России </a:t>
                      </a:r>
                      <a:r>
                        <a:rPr lang="en-US" sz="1050" b="0" dirty="0" smtClean="0"/>
                        <a:t>26.05.2022 N 83</a:t>
                      </a:r>
                      <a:r>
                        <a:rPr lang="ru-RU" sz="1050" b="0" dirty="0" smtClean="0"/>
                        <a:t>н "Об утверждении Перечня государств и территорий, используемых для промежуточного (офшорного) владения активами в Российской Федерации" во исполнение пункта 15 статьи 241 БК РФ</a:t>
                      </a:r>
                    </a:p>
                    <a:p>
                      <a:endParaRPr lang="ru-RU" sz="1050" b="1" dirty="0" smtClean="0"/>
                    </a:p>
                    <a:p>
                      <a:endParaRPr lang="ru-RU" sz="105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 чем проблема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en-US" dirty="0" smtClean="0"/>
              <a:t>	</a:t>
            </a:r>
            <a:r>
              <a:rPr lang="ru-RU" dirty="0" smtClean="0"/>
              <a:t>Перечень </a:t>
            </a:r>
            <a:r>
              <a:rPr lang="ru-RU" dirty="0"/>
              <a:t>государств и территорий, подпадающих под понятие «офшорная зона» в рамках Приказа №83н и Приказа № 108н, </a:t>
            </a:r>
            <a:r>
              <a:rPr lang="ru-RU" b="1" dirty="0"/>
              <a:t>не является идентичным. </a:t>
            </a:r>
            <a:endParaRPr lang="en-US" b="1" dirty="0" smtClean="0"/>
          </a:p>
          <a:p>
            <a:pPr marL="114300" indent="0" algn="just">
              <a:buNone/>
            </a:pPr>
            <a:r>
              <a:rPr lang="ru-RU" dirty="0" smtClean="0"/>
              <a:t>	В </a:t>
            </a:r>
            <a:r>
              <a:rPr lang="ru-RU" dirty="0"/>
              <a:t>частности,  Приказ № 83н кроме государств и территорий, вошедших в Приказ № 108н, содержит иные государства и территории, в их числе:  Барбадос, Виргинские острова Соединенных Штатов, Демократическая Социалистическая Республика Шри-Ланка, Ирландия (Дублин, Шеннон), Королевство Тонга, Ливанская Республика, Португальская Республика (остров Мадейра), Пуэрто-Рико, Республика Джибути, Республика Кипр, Республика Коста-Рика, Республика Мальта, Республика Сингапур, Соединенные Штаты Америки (штат Вайоминг, штат Делавэр), Черногория, Швейцарская Конфедерация.</a:t>
            </a:r>
          </a:p>
          <a:p>
            <a:pPr marL="114300" indent="0" algn="just">
              <a:buNone/>
            </a:pPr>
            <a:r>
              <a:rPr lang="ru-RU" b="1" dirty="0" smtClean="0"/>
              <a:t>	Вывод: </a:t>
            </a:r>
            <a:r>
              <a:rPr lang="ru-RU" dirty="0" smtClean="0"/>
              <a:t>юридические лица, зарегистрированные в этих государствах (территориях) могут быть зарегистрированы в ЕРУЗ.</a:t>
            </a:r>
          </a:p>
          <a:p>
            <a:pPr marL="114300" indent="0" algn="just">
              <a:buNone/>
            </a:pPr>
            <a:r>
              <a:rPr lang="ru-RU" dirty="0" smtClean="0"/>
              <a:t>Правила</a:t>
            </a:r>
            <a:r>
              <a:rPr lang="ru-RU" dirty="0"/>
              <a:t>, утвержденные Постановлением № 60, </a:t>
            </a:r>
            <a:r>
              <a:rPr lang="ru-RU" dirty="0" smtClean="0"/>
              <a:t>не </a:t>
            </a:r>
            <a:r>
              <a:rPr lang="ru-RU" dirty="0"/>
              <a:t>содержат правового основания для исключения таких участников закупок </a:t>
            </a:r>
            <a:r>
              <a:rPr lang="ru-RU" dirty="0" smtClean="0"/>
              <a:t>из </a:t>
            </a:r>
            <a:r>
              <a:rPr lang="ru-RU" dirty="0"/>
              <a:t>ЕРУЗ, </a:t>
            </a:r>
            <a:r>
              <a:rPr lang="ru-RU" dirty="0" smtClean="0"/>
              <a:t>а это значит, что </a:t>
            </a:r>
            <a:r>
              <a:rPr lang="ru-RU" b="1" dirty="0" smtClean="0"/>
              <a:t>часть </a:t>
            </a:r>
            <a:r>
              <a:rPr lang="ru-RU" b="1" dirty="0"/>
              <a:t>3 статьи 24.2 Закона о контрактной </a:t>
            </a:r>
            <a:r>
              <a:rPr lang="ru-RU" b="1" dirty="0" smtClean="0"/>
              <a:t>системе нарушена (3</a:t>
            </a:r>
            <a:r>
              <a:rPr lang="ru-RU" b="1" dirty="0"/>
              <a:t>. Не допускается регистрация офшорных компаний в единой информационной системе в качестве участников </a:t>
            </a:r>
            <a:r>
              <a:rPr lang="ru-RU" b="1" dirty="0" smtClean="0"/>
              <a:t>закупок).</a:t>
            </a:r>
            <a:endParaRPr lang="ru-RU" b="1" dirty="0"/>
          </a:p>
          <a:p>
            <a:pPr marL="114300" indent="0" algn="just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833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/>
              <a:t>ЕДИНЫЕ ТРЕБОВАНИЯ. требования</a:t>
            </a:r>
            <a:br>
              <a:rPr lang="ru-RU" sz="2400" b="1" dirty="0"/>
            </a:br>
            <a:r>
              <a:rPr lang="ru-RU" sz="2400" b="1" dirty="0"/>
              <a:t>о </a:t>
            </a:r>
            <a:r>
              <a:rPr lang="ru-RU" sz="2400" b="1" dirty="0" err="1" smtClean="0"/>
              <a:t>неофшорности</a:t>
            </a:r>
            <a:r>
              <a:rPr lang="ru-RU" sz="2400" b="1" dirty="0" smtClean="0"/>
              <a:t> (п.10 </a:t>
            </a:r>
            <a:r>
              <a:rPr lang="ru-RU" sz="2400" b="1" dirty="0"/>
              <a:t>ч.1 ст. 31 44-ФЗ)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424936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/>
              <a:t>Федеральным законом от 02.07.2021 № 360-ФЗ «О внесении </a:t>
            </a:r>
            <a:r>
              <a:rPr lang="ru-RU" sz="1600" dirty="0" smtClean="0"/>
              <a:t>изменений в отдельные </a:t>
            </a:r>
            <a:r>
              <a:rPr lang="ru-RU" sz="1600" dirty="0"/>
              <a:t>законодательные акты Российской Федерации» </a:t>
            </a:r>
            <a:r>
              <a:rPr lang="ru-RU" sz="1600" b="1" dirty="0"/>
              <a:t>ужесточены </a:t>
            </a:r>
            <a:r>
              <a:rPr lang="ru-RU" sz="1600" b="1" dirty="0" smtClean="0"/>
              <a:t>требования в </a:t>
            </a:r>
            <a:r>
              <a:rPr lang="ru-RU" sz="1600" b="1" dirty="0"/>
              <a:t>части </a:t>
            </a:r>
            <a:r>
              <a:rPr lang="ru-RU" sz="1600" b="1" dirty="0" err="1"/>
              <a:t>неофшорности</a:t>
            </a:r>
            <a:r>
              <a:rPr lang="ru-RU" sz="1600" b="1" dirty="0"/>
              <a:t> участников </a:t>
            </a:r>
            <a:r>
              <a:rPr lang="ru-RU" sz="1600" b="1" dirty="0" smtClean="0"/>
              <a:t>закупки</a:t>
            </a:r>
          </a:p>
          <a:p>
            <a:pPr marL="137160" indent="0" algn="just">
              <a:buNone/>
            </a:pPr>
            <a:endParaRPr lang="ru-RU" sz="1600" b="1" dirty="0"/>
          </a:p>
          <a:p>
            <a:pPr marL="137160" indent="0">
              <a:buNone/>
            </a:pPr>
            <a:endParaRPr lang="ru-RU" sz="1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126344"/>
              </p:ext>
            </p:extLst>
          </p:nvPr>
        </p:nvGraphicFramePr>
        <p:xfrm>
          <a:off x="323528" y="1451952"/>
          <a:ext cx="8352928" cy="5217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400600"/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До 01.01.2022</a:t>
                      </a:r>
                    </a:p>
                    <a:p>
                      <a:r>
                        <a:rPr lang="ru-RU" sz="1100" dirty="0" smtClean="0"/>
                        <a:t>(п.10 ч.1. ст.31 44-ФЗ)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 01.01.2022</a:t>
                      </a:r>
                      <a:endParaRPr lang="ru-RU" sz="1100" dirty="0"/>
                    </a:p>
                  </a:txBody>
                  <a:tcPr/>
                </a:tc>
              </a:tr>
              <a:tr h="403244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Участник закупки не является офшорной </a:t>
                      </a:r>
                      <a:r>
                        <a:rPr lang="ru-RU" sz="1400" b="0" dirty="0" smtClean="0"/>
                        <a:t>компанией</a:t>
                      </a:r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r>
                        <a:rPr lang="ru-RU" sz="1400" b="0" dirty="0" smtClean="0"/>
                        <a:t>В развитие ранее принятых мер, направленных на исключение рисков невозможности </a:t>
                      </a:r>
                      <a:r>
                        <a:rPr lang="ru-RU" sz="1400" b="0" dirty="0" err="1" smtClean="0"/>
                        <a:t>прослеживаемости</a:t>
                      </a:r>
                      <a:r>
                        <a:rPr lang="ru-RU" sz="1400" b="0" dirty="0" smtClean="0"/>
                        <a:t> финансовых операций, сокрытия доходов, уклонения от уплаты налогов устанавливаются дополнительные обязательные требования к участникам закупок</a:t>
                      </a:r>
                      <a:r>
                        <a:rPr lang="en-US" sz="1400" b="0" dirty="0" smtClean="0"/>
                        <a:t>!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/>
                        <a:t>Участник закупки </a:t>
                      </a:r>
                      <a:r>
                        <a:rPr lang="ru-RU" sz="1400" b="1" dirty="0" smtClean="0"/>
                        <a:t>не является офшорной компанией</a:t>
                      </a:r>
                      <a:r>
                        <a:rPr lang="ru-RU" sz="1400" b="0" dirty="0" smtClean="0"/>
                        <a:t>, </a:t>
                      </a:r>
                    </a:p>
                    <a:p>
                      <a:pPr algn="just"/>
                      <a:endParaRPr lang="ru-RU" sz="1400" b="0" dirty="0" smtClean="0"/>
                    </a:p>
                    <a:p>
                      <a:pPr algn="just"/>
                      <a:r>
                        <a:rPr lang="ru-RU" sz="1400" b="1" dirty="0" smtClean="0"/>
                        <a:t>не имеет в составе участников </a:t>
                      </a:r>
                      <a:r>
                        <a:rPr lang="ru-RU" sz="1400" b="0" dirty="0" smtClean="0"/>
                        <a:t>(членов) корпоративного юридического лица или в составе учредителей унитарного юридического лица офшорной компании, </a:t>
                      </a:r>
                    </a:p>
                    <a:p>
                      <a:pPr algn="just"/>
                      <a:endParaRPr lang="ru-RU" sz="1400" b="0" dirty="0" smtClean="0"/>
                    </a:p>
                    <a:p>
                      <a:pPr algn="just"/>
                      <a:r>
                        <a:rPr lang="ru-RU" sz="1400" b="0" dirty="0" smtClean="0"/>
                        <a:t>а также </a:t>
                      </a:r>
                      <a:r>
                        <a:rPr lang="ru-RU" sz="1400" b="1" dirty="0" smtClean="0"/>
                        <a:t>не имеет офшорных компаний в числе лиц, </a:t>
                      </a:r>
                      <a:r>
                        <a:rPr lang="ru-RU" sz="1400" b="0" dirty="0" smtClean="0"/>
                        <a:t>владеющих напрямую или косвенно (через юридическое лицо или через несколько юридических лиц) более чем 10% голосующих акций хозяйственного общества либо долей, превышающей 10% в уставном (складочном) капитале хозяйственного товарищества или общества.</a:t>
                      </a:r>
                    </a:p>
                    <a:p>
                      <a:pPr algn="just"/>
                      <a:endParaRPr lang="ru-RU" sz="1400" b="0" dirty="0" smtClean="0"/>
                    </a:p>
                    <a:p>
                      <a:pPr algn="just"/>
                      <a:r>
                        <a:rPr lang="ru-RU" sz="1400" b="0" dirty="0" smtClean="0">
                          <a:solidFill>
                            <a:srgbClr val="FF0000"/>
                          </a:solidFill>
                        </a:rPr>
                        <a:t>Последние</a:t>
                      </a:r>
                      <a:r>
                        <a:rPr lang="ru-RU" sz="1400" b="0" baseline="0" dirty="0" smtClean="0">
                          <a:solidFill>
                            <a:srgbClr val="FF0000"/>
                          </a:solidFill>
                        </a:rPr>
                        <a:t> два требования фактически не проверяет никто</a:t>
                      </a:r>
                      <a:r>
                        <a:rPr lang="en-US" sz="1400" b="0" baseline="0" dirty="0" smtClean="0">
                          <a:solidFill>
                            <a:srgbClr val="FF0000"/>
                          </a:solidFill>
                        </a:rPr>
                        <a:t>!</a:t>
                      </a:r>
                      <a:r>
                        <a:rPr lang="ru-RU" sz="1400" b="0" baseline="0" dirty="0" smtClean="0">
                          <a:solidFill>
                            <a:srgbClr val="FF0000"/>
                          </a:solidFill>
                        </a:rPr>
                        <a:t> Норма есть, но она не работает</a:t>
                      </a:r>
                      <a:r>
                        <a:rPr lang="en-US" sz="1400" b="0" baseline="0" dirty="0" smtClean="0">
                          <a:solidFill>
                            <a:srgbClr val="FF0000"/>
                          </a:solidFill>
                        </a:rPr>
                        <a:t>!</a:t>
                      </a:r>
                      <a:endParaRPr lang="ru-RU" sz="14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4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endParaRPr lang="ru-RU" sz="1400" b="0" dirty="0" smtClean="0"/>
                    </a:p>
                    <a:p>
                      <a:r>
                        <a:rPr lang="ru-RU" sz="1400" b="0" dirty="0" smtClean="0"/>
                        <a:t> </a:t>
                      </a:r>
                      <a:endParaRPr lang="ru-RU" sz="1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2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/>
              <a:t>ЕДИНЫЕ ТРЕБОВАНИЯ</a:t>
            </a:r>
            <a:r>
              <a:rPr lang="ru-RU" sz="2000" b="1" dirty="0"/>
              <a:t>. требования</a:t>
            </a:r>
            <a:br>
              <a:rPr lang="ru-RU" sz="2000" b="1" dirty="0"/>
            </a:br>
            <a:r>
              <a:rPr lang="ru-RU" sz="2000" b="1" dirty="0"/>
              <a:t>о </a:t>
            </a:r>
            <a:r>
              <a:rPr lang="ru-RU" sz="2000" b="1" dirty="0" err="1" smtClean="0"/>
              <a:t>неофшорности</a:t>
            </a:r>
            <a:r>
              <a:rPr lang="ru-RU" sz="2000" b="1" dirty="0" smtClean="0"/>
              <a:t>. Действия закупочной комиссии.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В соответствии с частью 8 статьи 31 Закона о контрактной системе  </a:t>
            </a:r>
            <a:r>
              <a:rPr lang="ru-RU" sz="1800" b="1" dirty="0" smtClean="0">
                <a:solidFill>
                  <a:schemeClr val="tx1"/>
                </a:solidFill>
              </a:rPr>
              <a:t>комиссия </a:t>
            </a:r>
            <a:r>
              <a:rPr lang="ru-RU" sz="1800" b="1" dirty="0">
                <a:solidFill>
                  <a:schemeClr val="tx1"/>
                </a:solidFill>
              </a:rPr>
              <a:t>по осуществлению закупок </a:t>
            </a:r>
            <a:r>
              <a:rPr lang="ru-RU" sz="1800" dirty="0">
                <a:solidFill>
                  <a:schemeClr val="tx1"/>
                </a:solidFill>
              </a:rPr>
              <a:t>проверяет соответствие участников закупок требованиям, указанным в пунктах 1 и 7.1, </a:t>
            </a:r>
            <a:r>
              <a:rPr lang="ru-RU" sz="1800" b="1" dirty="0">
                <a:solidFill>
                  <a:schemeClr val="tx1"/>
                </a:solidFill>
              </a:rPr>
              <a:t>пункте 10 (за исключением случаев проведения электронных процедур</a:t>
            </a:r>
            <a:r>
              <a:rPr lang="ru-RU" sz="1800" b="1" dirty="0" smtClean="0">
                <a:solidFill>
                  <a:schemeClr val="tx1"/>
                </a:solidFill>
              </a:rPr>
              <a:t>).</a:t>
            </a:r>
          </a:p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Обязанность по указанной проверке есть только в отношении неэлектронных процедур (закрытые конкурсы и аукционы). </a:t>
            </a:r>
            <a:r>
              <a:rPr lang="ru-RU" sz="1800" dirty="0" smtClean="0">
                <a:solidFill>
                  <a:schemeClr val="tx1"/>
                </a:solidFill>
              </a:rPr>
              <a:t>В отношении электронных процедур – </a:t>
            </a:r>
            <a:r>
              <a:rPr lang="ru-RU" sz="1800" b="1" dirty="0" smtClean="0">
                <a:solidFill>
                  <a:schemeClr val="tx1"/>
                </a:solidFill>
              </a:rPr>
              <a:t>это право комиссии.</a:t>
            </a: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Согласно части 1 статьи 39 Закона о контрактной системе для определения поставщиков у единственного поставщика (подрядчика, исполнителя) комиссия по осуществлению закупок не создается.</a:t>
            </a:r>
          </a:p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Участники закупок декларируют свое соответствие единым требованиям без </a:t>
            </a:r>
            <a:r>
              <a:rPr lang="ru-RU" sz="1800" dirty="0">
                <a:solidFill>
                  <a:schemeClr val="tx1"/>
                </a:solidFill>
              </a:rPr>
              <a:t>представления </a:t>
            </a:r>
            <a:r>
              <a:rPr lang="ru-RU" sz="1800" dirty="0" smtClean="0">
                <a:solidFill>
                  <a:schemeClr val="tx1"/>
                </a:solidFill>
              </a:rPr>
              <a:t>дополнительных документов (кроме подтверждения специальной правоспособности).</a:t>
            </a:r>
          </a:p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69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ЕДИНЫЕ ТРЕБОВАНИЯ. требования</a:t>
            </a:r>
            <a:b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</a:br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о </a:t>
            </a:r>
            <a:r>
              <a:rPr lang="ru-RU" sz="2000" b="1" dirty="0" err="1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неофшорности</a:t>
            </a:r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. Действия закупочной комиссии.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900" dirty="0" smtClean="0"/>
              <a:t>	</a:t>
            </a:r>
          </a:p>
          <a:p>
            <a:pPr marL="114300" indent="0" algn="just">
              <a:buNone/>
            </a:pPr>
            <a:r>
              <a:rPr lang="ru-RU" sz="1900" dirty="0"/>
              <a:t>	</a:t>
            </a:r>
            <a:r>
              <a:rPr lang="ru-RU" sz="1900" dirty="0" smtClean="0"/>
              <a:t>В соответствии с частью 9 статьи 31 Закона о контрактной системе </a:t>
            </a:r>
            <a:r>
              <a:rPr lang="ru-RU" sz="1900" b="1" dirty="0" smtClean="0"/>
              <a:t>отстранение</a:t>
            </a:r>
            <a:r>
              <a:rPr lang="ru-RU" sz="1900" dirty="0" smtClean="0"/>
              <a:t> </a:t>
            </a:r>
            <a:r>
              <a:rPr lang="ru-RU" sz="1900" dirty="0"/>
              <a:t>участника закупки от участия в определении поставщика (подрядчика, исполнителя) или </a:t>
            </a:r>
            <a:r>
              <a:rPr lang="ru-RU" sz="1900" b="1" dirty="0"/>
              <a:t>отказ от заключения контракта </a:t>
            </a:r>
            <a:r>
              <a:rPr lang="ru-RU" sz="1900" dirty="0"/>
              <a:t>с победителем определения поставщика (подрядчика, исполнителя) осуществляется </a:t>
            </a:r>
            <a:r>
              <a:rPr lang="ru-RU" sz="1900" b="1" dirty="0"/>
              <a:t>в любой момент до заключения контракта, </a:t>
            </a:r>
            <a:r>
              <a:rPr lang="ru-RU" sz="1900" dirty="0"/>
              <a:t>если заказчик или комиссия по осуществлению закупок обнаружит, что участник закупки не соответствует требованиям, </a:t>
            </a:r>
            <a:r>
              <a:rPr lang="ru-RU" sz="1900" b="1" dirty="0"/>
              <a:t>указанным в части 1</a:t>
            </a:r>
            <a:r>
              <a:rPr lang="ru-RU" sz="1900" dirty="0"/>
              <a:t>, частях 1.1, 2 и 2.1 (при наличии таких требований) настоящей статьи, </a:t>
            </a:r>
            <a:r>
              <a:rPr lang="ru-RU" sz="1900" b="1" dirty="0"/>
              <a:t>или предоставил недостоверную информацию в отношении своего соответствия указанным требованиям.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000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ЕДИНЫЕ ТРЕБОВАНИЯ. требования</a:t>
            </a:r>
            <a:b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</a:br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о </a:t>
            </a:r>
            <a:r>
              <a:rPr lang="ru-RU" sz="2000" b="1" dirty="0" err="1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неофшорности</a:t>
            </a:r>
            <a:r>
              <a:rPr lang="ru-RU" sz="2000" b="1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. Действия </a:t>
            </a:r>
            <a:r>
              <a:rPr lang="ru-RU" sz="2000" b="1" dirty="0" smtClean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>заказчика.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ru-RU" dirty="0" smtClean="0"/>
              <a:t>	В соответствии с частью 15 статьи 95 Закона о контрактной системе </a:t>
            </a:r>
            <a:r>
              <a:rPr lang="ru-RU" b="1" dirty="0" smtClean="0"/>
              <a:t>заказчик </a:t>
            </a:r>
            <a:r>
              <a:rPr lang="ru-RU" b="1" dirty="0"/>
              <a:t>обязан </a:t>
            </a:r>
            <a:r>
              <a:rPr lang="ru-RU" dirty="0"/>
              <a:t>принять решение об одностороннем отказе от исполнения контракта в случаях:</a:t>
            </a:r>
          </a:p>
          <a:p>
            <a:pPr marL="114300" indent="0" algn="just">
              <a:buNone/>
            </a:pPr>
            <a:r>
              <a:rPr lang="ru-RU" dirty="0"/>
              <a:t>1) если в ходе исполнения контракта установлено, что:</a:t>
            </a:r>
          </a:p>
          <a:p>
            <a:pPr algn="just"/>
            <a:r>
              <a:rPr lang="ru-RU" dirty="0"/>
              <a:t>а) поставщик (подрядчик, исполнитель) и (или) поставляемый товар перестали соответствовать установленным извещением об осуществлении закупки и (или) документацией о закупке (если настоящим Федеральным законом предусмотрена документация о закупке) </a:t>
            </a:r>
            <a:r>
              <a:rPr lang="ru-RU" b="1" dirty="0"/>
              <a:t>требованиям к участникам закупки (за исключением требования, предусмотренного частью 1.1 (при наличии такого требования) статьи 31 </a:t>
            </a:r>
            <a:r>
              <a:rPr lang="ru-RU" dirty="0"/>
              <a:t>настоящего Федерального закона) и (или) поставляемому товару;</a:t>
            </a:r>
          </a:p>
          <a:p>
            <a:pPr algn="just"/>
            <a:r>
              <a:rPr lang="ru-RU" dirty="0"/>
              <a:t>б) при определении поставщика (подрядчика, исполнителя) поставщик (подрядчик, исполнитель) </a:t>
            </a:r>
            <a:r>
              <a:rPr lang="ru-RU" b="1" dirty="0"/>
              <a:t>представил недостоверную информацию о своем соответствии</a:t>
            </a:r>
            <a:r>
              <a:rPr lang="ru-RU" dirty="0"/>
              <a:t> и (или) соответствии поставляемого товара требованиям, указанным в подпункте "а" настоящего пункта, что позволило ему стать победителем определения поставщика (подрядчика, исполнителя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404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11484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/>
              <a:t>ЕДИНЫЕ </a:t>
            </a:r>
            <a:r>
              <a:rPr lang="ru-RU" sz="2000" b="1" dirty="0" smtClean="0"/>
              <a:t> ТРЕБОВАНИЯ</a:t>
            </a:r>
            <a:r>
              <a:rPr lang="ru-RU" sz="2000" b="1" dirty="0"/>
              <a:t>. требования</a:t>
            </a:r>
            <a:br>
              <a:rPr lang="ru-RU" sz="2000" b="1" dirty="0"/>
            </a:br>
            <a:r>
              <a:rPr lang="ru-RU" sz="2000" b="1" dirty="0"/>
              <a:t>о </a:t>
            </a:r>
            <a:r>
              <a:rPr lang="ru-RU" sz="2000" b="1" dirty="0" err="1" smtClean="0"/>
              <a:t>неофшорности</a:t>
            </a:r>
            <a:r>
              <a:rPr lang="ru-RU" sz="2000" b="1" dirty="0" smtClean="0"/>
              <a:t>. закупки у единственного поставщика (</a:t>
            </a:r>
            <a:r>
              <a:rPr lang="ru-RU" sz="2000" b="1" dirty="0" err="1" smtClean="0"/>
              <a:t>подрядчика,исполнителя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19256" cy="46085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Согласно </a:t>
            </a:r>
            <a:r>
              <a:rPr lang="ru-RU" sz="1800" dirty="0">
                <a:solidFill>
                  <a:schemeClr val="tx1"/>
                </a:solidFill>
              </a:rPr>
              <a:t>пункту 4.1 статьи 3 </a:t>
            </a:r>
            <a:r>
              <a:rPr lang="ru-RU" sz="1800" dirty="0" smtClean="0">
                <a:solidFill>
                  <a:schemeClr val="tx1"/>
                </a:solidFill>
              </a:rPr>
              <a:t>Закона о контрактной системе поставщик </a:t>
            </a:r>
            <a:r>
              <a:rPr lang="ru-RU" sz="1800" dirty="0">
                <a:solidFill>
                  <a:schemeClr val="tx1"/>
                </a:solidFill>
              </a:rPr>
              <a:t>(подрядчик, исполнитель</a:t>
            </a:r>
            <a:r>
              <a:rPr lang="ru-RU" sz="1800" dirty="0" smtClean="0">
                <a:solidFill>
                  <a:schemeClr val="tx1"/>
                </a:solidFill>
              </a:rPr>
              <a:t>) - </a:t>
            </a:r>
            <a:r>
              <a:rPr lang="ru-RU" sz="1800" b="1" dirty="0" smtClean="0">
                <a:solidFill>
                  <a:schemeClr val="tx1"/>
                </a:solidFill>
              </a:rPr>
              <a:t>это </a:t>
            </a:r>
            <a:r>
              <a:rPr lang="ru-RU" sz="1800" b="1" dirty="0">
                <a:solidFill>
                  <a:schemeClr val="tx1"/>
                </a:solidFill>
              </a:rPr>
              <a:t>участник закупки</a:t>
            </a:r>
            <a:r>
              <a:rPr lang="ru-RU" sz="1800" dirty="0">
                <a:solidFill>
                  <a:schemeClr val="tx1"/>
                </a:solidFill>
              </a:rPr>
              <a:t>, с которым заключен контракт.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То </a:t>
            </a:r>
            <a:r>
              <a:rPr lang="ru-RU" sz="1800" dirty="0">
                <a:solidFill>
                  <a:schemeClr val="tx1"/>
                </a:solidFill>
              </a:rPr>
              <a:t>есть контракт можно заключить </a:t>
            </a:r>
            <a:r>
              <a:rPr lang="ru-RU" sz="1800" b="1" dirty="0">
                <a:solidFill>
                  <a:schemeClr val="tx1"/>
                </a:solidFill>
              </a:rPr>
              <a:t>только с участником закупки,</a:t>
            </a:r>
            <a:r>
              <a:rPr lang="ru-RU" sz="1800" dirty="0">
                <a:solidFill>
                  <a:schemeClr val="tx1"/>
                </a:solidFill>
              </a:rPr>
              <a:t> который в свою очередь не может быть офшорной компанией.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Но </a:t>
            </a:r>
            <a:r>
              <a:rPr lang="ru-RU" sz="1800" dirty="0">
                <a:solidFill>
                  <a:schemeClr val="tx1"/>
                </a:solidFill>
              </a:rPr>
              <a:t>нормами Федерального закона № 44-ФЗ предусмотрено, что требования в части пункта 10 части 1 статьи 31 Федерального закона № 44-ФЗ устанавливаются заказчиком и декларируются участником закупки только по некоторым основаниям части 1 статьи 93 Федерального закона № 44-ФЗ.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1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/>
              <a:t>ЕДИНЫЕ ТРЕБОВАНИЯ</a:t>
            </a:r>
            <a:r>
              <a:rPr lang="ru-RU" sz="2000" b="1" dirty="0"/>
              <a:t>. требования</a:t>
            </a:r>
            <a:br>
              <a:rPr lang="ru-RU" sz="2000" b="1" dirty="0"/>
            </a:br>
            <a:r>
              <a:rPr lang="ru-RU" sz="2000" b="1" dirty="0"/>
              <a:t>о </a:t>
            </a:r>
            <a:r>
              <a:rPr lang="ru-RU" sz="2000" b="1" dirty="0" err="1" smtClean="0"/>
              <a:t>неофшорности</a:t>
            </a:r>
            <a:r>
              <a:rPr lang="ru-RU" sz="2000" b="1" dirty="0" smtClean="0"/>
              <a:t>. Закупки у единственного поставщика (подрядчика, исполнителя)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 indent="0">
              <a:buNone/>
            </a:pPr>
            <a:endParaRPr lang="ru-RU" sz="1200" dirty="0"/>
          </a:p>
          <a:p>
            <a:pPr marL="114300" indent="0" algn="just">
              <a:buNone/>
            </a:pPr>
            <a:r>
              <a:rPr lang="ru-RU" sz="1700" dirty="0" smtClean="0">
                <a:solidFill>
                  <a:schemeClr val="tx1"/>
                </a:solidFill>
              </a:rPr>
              <a:t>	При осуществлении </a:t>
            </a:r>
            <a:r>
              <a:rPr lang="ru-RU" sz="1700" dirty="0">
                <a:solidFill>
                  <a:schemeClr val="tx1"/>
                </a:solidFill>
              </a:rPr>
              <a:t>закупки у единственного поставщика (подрядчика, исполнителя) в случаях, предусмотренных пунктами </a:t>
            </a:r>
            <a:r>
              <a:rPr lang="ru-RU" sz="1700" b="1" dirty="0">
                <a:solidFill>
                  <a:schemeClr val="tx1"/>
                </a:solidFill>
              </a:rPr>
              <a:t>4, 5, </a:t>
            </a:r>
            <a:r>
              <a:rPr lang="ru-RU" sz="1700" dirty="0">
                <a:solidFill>
                  <a:schemeClr val="tx1"/>
                </a:solidFill>
              </a:rPr>
              <a:t>18, 30, 42, 49, 54 и 59 части 1 статьи 93 </a:t>
            </a:r>
            <a:r>
              <a:rPr lang="ru-RU" sz="1700" dirty="0" smtClean="0">
                <a:solidFill>
                  <a:schemeClr val="tx1"/>
                </a:solidFill>
              </a:rPr>
              <a:t>Закона о контрактной системе, </a:t>
            </a:r>
            <a:r>
              <a:rPr lang="ru-RU" sz="1700" b="1" dirty="0">
                <a:solidFill>
                  <a:schemeClr val="tx1"/>
                </a:solidFill>
              </a:rPr>
              <a:t>заказчик устанавливает </a:t>
            </a:r>
            <a:r>
              <a:rPr lang="ru-RU" sz="1700" b="1" dirty="0" smtClean="0">
                <a:solidFill>
                  <a:schemeClr val="tx1"/>
                </a:solidFill>
              </a:rPr>
              <a:t>единые требования</a:t>
            </a:r>
            <a:r>
              <a:rPr lang="ru-RU" sz="1700" dirty="0" smtClean="0">
                <a:solidFill>
                  <a:schemeClr val="tx1"/>
                </a:solidFill>
              </a:rPr>
              <a:t>, установленные частью 1 статьи 31 указанного закона.</a:t>
            </a:r>
          </a:p>
          <a:p>
            <a:pPr marL="114300" indent="0" algn="just">
              <a:buNone/>
            </a:pPr>
            <a:r>
              <a:rPr lang="ru-RU" sz="1700" dirty="0" smtClean="0">
                <a:solidFill>
                  <a:schemeClr val="tx1"/>
                </a:solidFill>
              </a:rPr>
              <a:t>	</a:t>
            </a:r>
            <a:r>
              <a:rPr lang="ru-RU" sz="1700" dirty="0" smtClean="0">
                <a:solidFill>
                  <a:schemeClr val="tx1"/>
                </a:solidFill>
              </a:rPr>
              <a:t>Таким образом, требования должны быть </a:t>
            </a:r>
            <a:r>
              <a:rPr lang="ru-RU" sz="1700" b="1" dirty="0" smtClean="0">
                <a:solidFill>
                  <a:schemeClr val="tx1"/>
                </a:solidFill>
              </a:rPr>
              <a:t>установлены в контракте. </a:t>
            </a:r>
            <a:r>
              <a:rPr lang="ru-RU" sz="1700" dirty="0" smtClean="0">
                <a:solidFill>
                  <a:schemeClr val="tx1"/>
                </a:solidFill>
              </a:rPr>
              <a:t>Нужно </a:t>
            </a:r>
            <a:r>
              <a:rPr lang="ru-RU" sz="1700" dirty="0" smtClean="0">
                <a:solidFill>
                  <a:schemeClr val="tx1"/>
                </a:solidFill>
              </a:rPr>
              <a:t>ли проверять участника на соответствие </a:t>
            </a:r>
            <a:r>
              <a:rPr lang="ru-RU" sz="1700" dirty="0">
                <a:solidFill>
                  <a:schemeClr val="tx1"/>
                </a:solidFill>
              </a:rPr>
              <a:t>требованиям о </a:t>
            </a:r>
            <a:r>
              <a:rPr lang="ru-RU" sz="1700" dirty="0" err="1" smtClean="0">
                <a:solidFill>
                  <a:schemeClr val="tx1"/>
                </a:solidFill>
              </a:rPr>
              <a:t>неофшорности</a:t>
            </a:r>
            <a:r>
              <a:rPr lang="en-US" sz="1700" dirty="0" smtClean="0">
                <a:solidFill>
                  <a:schemeClr val="tx1"/>
                </a:solidFill>
              </a:rPr>
              <a:t>?</a:t>
            </a:r>
            <a:r>
              <a:rPr lang="ru-RU" sz="1700" dirty="0" smtClean="0">
                <a:solidFill>
                  <a:schemeClr val="tx1"/>
                </a:solidFill>
              </a:rPr>
              <a:t> </a:t>
            </a:r>
          </a:p>
          <a:p>
            <a:pPr marL="114300" indent="0" algn="just">
              <a:buNone/>
            </a:pPr>
            <a:r>
              <a:rPr lang="ru-RU" sz="1700" dirty="0">
                <a:solidFill>
                  <a:schemeClr val="tx1"/>
                </a:solidFill>
              </a:rPr>
              <a:t>	</a:t>
            </a:r>
            <a:r>
              <a:rPr lang="ru-RU" sz="1700" dirty="0" smtClean="0">
                <a:solidFill>
                  <a:schemeClr val="tx1"/>
                </a:solidFill>
              </a:rPr>
              <a:t>Законом </a:t>
            </a:r>
            <a:r>
              <a:rPr lang="ru-RU" sz="1700" dirty="0">
                <a:solidFill>
                  <a:schemeClr val="tx1"/>
                </a:solidFill>
              </a:rPr>
              <a:t>о контрактной системе </a:t>
            </a:r>
            <a:r>
              <a:rPr lang="ru-RU" sz="1700" dirty="0" smtClean="0">
                <a:solidFill>
                  <a:schemeClr val="tx1"/>
                </a:solidFill>
              </a:rPr>
              <a:t>прямых норм, </a:t>
            </a:r>
            <a:r>
              <a:rPr lang="ru-RU" sz="1700" dirty="0">
                <a:solidFill>
                  <a:schemeClr val="tx1"/>
                </a:solidFill>
              </a:rPr>
              <a:t>обязывающих заказчика </a:t>
            </a:r>
            <a:r>
              <a:rPr lang="ru-RU" sz="1700" dirty="0" smtClean="0">
                <a:solidFill>
                  <a:schemeClr val="tx1"/>
                </a:solidFill>
              </a:rPr>
              <a:t>осуществлять проверку не </a:t>
            </a:r>
            <a:r>
              <a:rPr lang="ru-RU" sz="1700" dirty="0" smtClean="0">
                <a:solidFill>
                  <a:schemeClr val="tx1"/>
                </a:solidFill>
              </a:rPr>
              <a:t>предусмотрено, но...</a:t>
            </a:r>
            <a:endParaRPr lang="ru-RU" sz="17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700" dirty="0" smtClean="0">
                <a:solidFill>
                  <a:schemeClr val="tx1"/>
                </a:solidFill>
              </a:rPr>
              <a:t>	У </a:t>
            </a:r>
            <a:r>
              <a:rPr lang="ru-RU" sz="1700" dirty="0">
                <a:solidFill>
                  <a:schemeClr val="tx1"/>
                </a:solidFill>
              </a:rPr>
              <a:t>участника </a:t>
            </a:r>
            <a:r>
              <a:rPr lang="ru-RU" sz="1700" dirty="0" smtClean="0">
                <a:solidFill>
                  <a:schemeClr val="tx1"/>
                </a:solidFill>
              </a:rPr>
              <a:t>такой закупки </a:t>
            </a:r>
            <a:r>
              <a:rPr lang="ru-RU" sz="1700" dirty="0">
                <a:solidFill>
                  <a:schemeClr val="tx1"/>
                </a:solidFill>
              </a:rPr>
              <a:t>отсутствует обязанность регистрации в ЕРУЗ, что подтверждается частью 5 статьи 24.2 Закона о контрактной системе.</a:t>
            </a:r>
          </a:p>
          <a:p>
            <a:pPr marL="114300" indent="0" algn="just">
              <a:buNone/>
            </a:pPr>
            <a:r>
              <a:rPr lang="ru-RU" sz="1700" dirty="0" smtClean="0">
                <a:solidFill>
                  <a:schemeClr val="tx1"/>
                </a:solidFill>
              </a:rPr>
              <a:t>	</a:t>
            </a:r>
            <a:r>
              <a:rPr lang="ru-RU" sz="1700" b="1" dirty="0" smtClean="0">
                <a:solidFill>
                  <a:schemeClr val="tx1"/>
                </a:solidFill>
              </a:rPr>
              <a:t>Вывод:</a:t>
            </a:r>
            <a:r>
              <a:rPr lang="ru-RU" sz="1700" dirty="0" smtClean="0">
                <a:solidFill>
                  <a:schemeClr val="tx1"/>
                </a:solidFill>
              </a:rPr>
              <a:t> автоматическую проверку на этапе регистрации участники закупок с единственным поставщиком (подрядчиком, исполнителем) не проходят.</a:t>
            </a:r>
          </a:p>
        </p:txBody>
      </p:sp>
    </p:spTree>
    <p:extLst>
      <p:ext uri="{BB962C8B-B14F-4D97-AF65-F5344CB8AC3E}">
        <p14:creationId xmlns:p14="http://schemas.microsoft.com/office/powerpoint/2010/main" val="33260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/>
              <a:t>ЕДИНЫЕ ТРЕБОВАНИЯ. требования</a:t>
            </a:r>
            <a:br>
              <a:rPr lang="ru-RU" sz="2400" dirty="0"/>
            </a:br>
            <a:r>
              <a:rPr lang="ru-RU" sz="2400" dirty="0"/>
              <a:t>о </a:t>
            </a:r>
            <a:r>
              <a:rPr lang="ru-RU" sz="2400" dirty="0" err="1"/>
              <a:t>неофшорности</a:t>
            </a:r>
            <a:r>
              <a:rPr lang="ru-RU" sz="2400" dirty="0"/>
              <a:t>. </a:t>
            </a:r>
            <a:r>
              <a:rPr lang="ru-RU" sz="2400" dirty="0" smtClean="0"/>
              <a:t>Как проверить</a:t>
            </a:r>
            <a:r>
              <a:rPr lang="en-US" sz="2400" dirty="0" smtClean="0"/>
              <a:t>?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Первая ступень:</a:t>
            </a:r>
          </a:p>
          <a:p>
            <a:pPr marL="114300" indent="0" algn="just">
              <a:buNone/>
            </a:pPr>
            <a:r>
              <a:rPr lang="ru-RU" dirty="0" smtClean="0"/>
              <a:t>Участник </a:t>
            </a:r>
            <a:r>
              <a:rPr lang="ru-RU" dirty="0"/>
              <a:t>закупки </a:t>
            </a:r>
            <a:r>
              <a:rPr lang="ru-RU" b="1" dirty="0"/>
              <a:t>не является офшорной </a:t>
            </a:r>
            <a:r>
              <a:rPr lang="ru-RU" b="1" dirty="0" smtClean="0"/>
              <a:t>компанией </a:t>
            </a:r>
            <a:r>
              <a:rPr lang="ru-RU" dirty="0" smtClean="0"/>
              <a:t>– проверка при регистрации в ЕРУЗ </a:t>
            </a:r>
            <a:r>
              <a:rPr lang="ru-RU" dirty="0" smtClean="0">
                <a:solidFill>
                  <a:srgbClr val="FF0000"/>
                </a:solidFill>
              </a:rPr>
              <a:t>(но в соответствии </a:t>
            </a:r>
            <a:r>
              <a:rPr lang="ru-RU" dirty="0">
                <a:solidFill>
                  <a:srgbClr val="FF0000"/>
                </a:solidFill>
              </a:rPr>
              <a:t>с </a:t>
            </a:r>
            <a:r>
              <a:rPr lang="ru-RU" dirty="0" smtClean="0">
                <a:solidFill>
                  <a:srgbClr val="FF0000"/>
                </a:solidFill>
              </a:rPr>
              <a:t>Приказом </a:t>
            </a:r>
            <a:r>
              <a:rPr lang="ru-RU" dirty="0">
                <a:solidFill>
                  <a:srgbClr val="FF0000"/>
                </a:solidFill>
              </a:rPr>
              <a:t>Минфина № </a:t>
            </a:r>
            <a:r>
              <a:rPr lang="ru-RU" dirty="0" smtClean="0">
                <a:solidFill>
                  <a:srgbClr val="FF0000"/>
                </a:solidFill>
              </a:rPr>
              <a:t>108н, а </a:t>
            </a:r>
            <a:r>
              <a:rPr lang="ru-RU" dirty="0">
                <a:solidFill>
                  <a:srgbClr val="FF0000"/>
                </a:solidFill>
              </a:rPr>
              <a:t>не </a:t>
            </a:r>
            <a:r>
              <a:rPr lang="ru-RU" dirty="0" smtClean="0">
                <a:solidFill>
                  <a:srgbClr val="FF0000"/>
                </a:solidFill>
              </a:rPr>
              <a:t>№ 83н). </a:t>
            </a:r>
            <a:r>
              <a:rPr lang="ru-RU" dirty="0" smtClean="0">
                <a:solidFill>
                  <a:schemeClr val="tx1"/>
                </a:solidFill>
              </a:rPr>
              <a:t>Поэтому необходимо проверить, где зарегистрировано юридическое лицо – участник закупки – смотрим в Выписку из ЕГРЮЛ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/>
              <a:t>Вторая ступень:</a:t>
            </a:r>
          </a:p>
          <a:p>
            <a:pPr marL="114300" indent="0" algn="just">
              <a:buNone/>
            </a:pPr>
            <a:r>
              <a:rPr lang="ru-RU" b="1" dirty="0" smtClean="0"/>
              <a:t>не </a:t>
            </a:r>
            <a:r>
              <a:rPr lang="ru-RU" b="1" dirty="0"/>
              <a:t>имеет в составе участников </a:t>
            </a:r>
            <a:r>
              <a:rPr lang="ru-RU" dirty="0"/>
              <a:t>(членов) корпоративного юридического лица или в составе учредителей унитарного юридического лица офшорной </a:t>
            </a:r>
            <a:r>
              <a:rPr lang="ru-RU" dirty="0" smtClean="0"/>
              <a:t>компании. Проверить можно с помощью Выписки из ЕГРЮЛ (однако вероятнее всего не для любого корпоративного ЮЛ) , </a:t>
            </a:r>
            <a:endParaRPr lang="ru-RU" dirty="0"/>
          </a:p>
          <a:p>
            <a:pPr algn="just"/>
            <a:r>
              <a:rPr lang="ru-RU" dirty="0" smtClean="0"/>
              <a:t>Третья ступень (самая сложная, в части противоречит второй ступени):</a:t>
            </a:r>
          </a:p>
          <a:p>
            <a:pPr marL="114300" indent="0" algn="just">
              <a:buNone/>
            </a:pPr>
            <a:r>
              <a:rPr lang="ru-RU" dirty="0" smtClean="0"/>
              <a:t>а </a:t>
            </a:r>
            <a:r>
              <a:rPr lang="ru-RU" dirty="0"/>
              <a:t>также не имеет офшорных компаний в числе лиц, владеющих напрямую или косвенно (через юридическое лицо или через несколько юридических лиц) </a:t>
            </a:r>
            <a:r>
              <a:rPr lang="ru-RU" b="1" dirty="0"/>
              <a:t>более чем 10% </a:t>
            </a:r>
            <a:r>
              <a:rPr lang="ru-RU" dirty="0"/>
              <a:t>голосующих акций хозяйственного общества либо долей, </a:t>
            </a:r>
            <a:r>
              <a:rPr lang="ru-RU" b="1" dirty="0"/>
              <a:t>превышающей 10% </a:t>
            </a:r>
            <a:r>
              <a:rPr lang="ru-RU" dirty="0"/>
              <a:t>в уставном (складочном) капитале хозяйственного товарищества или </a:t>
            </a:r>
            <a:r>
              <a:rPr lang="ru-RU" dirty="0" smtClean="0"/>
              <a:t>общества.</a:t>
            </a:r>
            <a:r>
              <a:rPr lang="ru-RU" dirty="0"/>
              <a:t> Проверить можно с помощью Выписки из </a:t>
            </a:r>
            <a:r>
              <a:rPr lang="ru-RU" dirty="0" smtClean="0"/>
              <a:t>ЕГРЮЛ, проверять надо учредителей (участников), «глубина» проверки зависит от процента влияния.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802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/>
              <a:t>ЕДИНЫЕ ТРЕБОВАНИЯ. требования</a:t>
            </a:r>
            <a:br>
              <a:rPr lang="ru-RU" sz="2400" dirty="0"/>
            </a:br>
            <a:r>
              <a:rPr lang="ru-RU" sz="2400" dirty="0"/>
              <a:t>о </a:t>
            </a:r>
            <a:r>
              <a:rPr lang="ru-RU" sz="2400" dirty="0" err="1"/>
              <a:t>неофшорности</a:t>
            </a:r>
            <a:r>
              <a:rPr lang="ru-RU" sz="2400" dirty="0"/>
              <a:t>. Как проверить?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600" dirty="0" smtClean="0"/>
              <a:t>Налоговый Кодекс </a:t>
            </a:r>
            <a:r>
              <a:rPr lang="ru-RU" sz="1600" dirty="0"/>
              <a:t>РФ Статья 105.2. Порядок определения доли участия лица в </a:t>
            </a:r>
            <a:r>
              <a:rPr lang="ru-RU" sz="1600" dirty="0" smtClean="0"/>
              <a:t>организации</a:t>
            </a:r>
          </a:p>
          <a:p>
            <a:pPr marL="114300" indent="0" algn="just">
              <a:buNone/>
            </a:pPr>
            <a:r>
              <a:rPr lang="ru-RU" sz="1600" dirty="0" smtClean="0"/>
              <a:t>Доля </a:t>
            </a:r>
            <a:r>
              <a:rPr lang="ru-RU" sz="1600" dirty="0"/>
              <a:t>участия лица в организации определяется в виде суммы выраженных в процентах долей </a:t>
            </a:r>
            <a:r>
              <a:rPr lang="ru-RU" sz="1600" b="1" dirty="0"/>
              <a:t>прямого и косвенного участия </a:t>
            </a:r>
            <a:r>
              <a:rPr lang="ru-RU" sz="1600" dirty="0"/>
              <a:t>этого лица в организации.</a:t>
            </a:r>
          </a:p>
          <a:p>
            <a:pPr marL="114300" indent="0" algn="just">
              <a:buNone/>
            </a:pPr>
            <a:r>
              <a:rPr lang="ru-RU" sz="1600" dirty="0" smtClean="0"/>
              <a:t> </a:t>
            </a:r>
            <a:r>
              <a:rPr lang="ru-RU" sz="1600" dirty="0"/>
              <a:t>Долей </a:t>
            </a:r>
            <a:r>
              <a:rPr lang="ru-RU" sz="1600" b="1" dirty="0"/>
              <a:t>прямого участия</a:t>
            </a:r>
            <a:r>
              <a:rPr lang="ru-RU" sz="1600" dirty="0"/>
              <a:t> лица в организации признается непосредственно принадлежащая такому лицу доля голосующих акций этой организации или непосредственно принадлежащая такому лицу доля в уставном (складочном) капитале (фонде) этой организации, а в случае невозможности определения таких долей - непосредственно принадлежащая такому лицу, являющемуся участником этой организации, доля, определяемая пропорционально общему количеству участников этой организации</a:t>
            </a:r>
            <a:r>
              <a:rPr lang="ru-RU" sz="1600" dirty="0" smtClean="0"/>
              <a:t>.</a:t>
            </a:r>
          </a:p>
          <a:p>
            <a:pPr marL="114300" indent="0" algn="just">
              <a:buNone/>
            </a:pPr>
            <a:r>
              <a:rPr lang="ru-RU" sz="1600" dirty="0" smtClean="0"/>
              <a:t>То есть если АО  «Азимут» принадлежит 90% уставного капитала ООО «Меридиан», то </a:t>
            </a:r>
            <a:r>
              <a:rPr lang="ru-RU" sz="1600" dirty="0"/>
              <a:t>АО  «Азимут» </a:t>
            </a:r>
            <a:r>
              <a:rPr lang="ru-RU" sz="1600" dirty="0" smtClean="0"/>
              <a:t> прямо участвует в ООО «Меридиан». То есть АО «Азимут»  является участником ООО «Меридиан» </a:t>
            </a:r>
          </a:p>
          <a:p>
            <a:pPr marL="114300" indent="0" algn="just">
              <a:buNone/>
            </a:pPr>
            <a:r>
              <a:rPr lang="en-US" sz="1600" dirty="0" smtClean="0"/>
              <a:t>??? </a:t>
            </a:r>
            <a:r>
              <a:rPr lang="ru-RU" sz="1600" dirty="0" smtClean="0"/>
              <a:t>(а это вторая ступень и там нет ограничения по размеру процента участия, то есть и 5% достаточно)</a:t>
            </a:r>
          </a:p>
          <a:p>
            <a:pPr marL="11430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14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60672" cy="78838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/>
              <a:t>Что такое офшорные зоны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352928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Офшорные </a:t>
            </a:r>
            <a:r>
              <a:rPr lang="ru-RU" sz="1600" b="1" dirty="0">
                <a:solidFill>
                  <a:schemeClr val="tx1"/>
                </a:solidFill>
              </a:rPr>
              <a:t>зоны </a:t>
            </a:r>
            <a:r>
              <a:rPr lang="ru-RU" sz="1600" dirty="0">
                <a:solidFill>
                  <a:schemeClr val="tx1"/>
                </a:solidFill>
              </a:rPr>
              <a:t>- небольшие государства или территории, которые создают зарегистрированным в них фирмам благоприятные условия для бизнеса. А именно: низкую налоговую нагрузку, упрощенную отчетность, конфиденциальность, которая подразумевает обязательство властей офшорной зоны не раскрывать информацию об учредителях и финансовых операциях, проводимых в пределах ее юрисдикции.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Понятия «офшор», «офшорная зона», «офшорный центр», «налоговая гавань» </a:t>
            </a:r>
            <a:r>
              <a:rPr lang="ru-RU" sz="1600" dirty="0">
                <a:solidFill>
                  <a:schemeClr val="tx1"/>
                </a:solidFill>
              </a:rPr>
              <a:t>являются идентичными.</a:t>
            </a:r>
          </a:p>
          <a:p>
            <a:pPr marL="13716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Офшорные </a:t>
            </a:r>
            <a:r>
              <a:rPr lang="ru-RU" sz="1600" b="1" dirty="0">
                <a:solidFill>
                  <a:schemeClr val="tx1"/>
                </a:solidFill>
              </a:rPr>
              <a:t>компании </a:t>
            </a:r>
            <a:r>
              <a:rPr lang="ru-RU" sz="1600" dirty="0">
                <a:solidFill>
                  <a:schemeClr val="tx1"/>
                </a:solidFill>
              </a:rPr>
              <a:t>- фирмы, зарегистрированные в офшорных </a:t>
            </a:r>
            <a:r>
              <a:rPr lang="ru-RU" sz="1600" dirty="0" smtClean="0">
                <a:solidFill>
                  <a:schemeClr val="tx1"/>
                </a:solidFill>
              </a:rPr>
              <a:t>зонах. Перечень </a:t>
            </a:r>
            <a:r>
              <a:rPr lang="ru-RU" sz="1600" dirty="0">
                <a:solidFill>
                  <a:schemeClr val="tx1"/>
                </a:solidFill>
              </a:rPr>
              <a:t>офшорных зон урегулирован на уровне законодательства. 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Так перечень </a:t>
            </a:r>
            <a:r>
              <a:rPr lang="ru-RU" sz="1600" dirty="0">
                <a:solidFill>
                  <a:schemeClr val="tx1"/>
                </a:solidFill>
              </a:rPr>
              <a:t>офшорных зон для налоговых целей утвердил </a:t>
            </a:r>
            <a:r>
              <a:rPr lang="ru-RU" sz="1600" dirty="0" smtClean="0">
                <a:solidFill>
                  <a:schemeClr val="tx1"/>
                </a:solidFill>
              </a:rPr>
              <a:t>Минфин РФ, для </a:t>
            </a:r>
            <a:r>
              <a:rPr lang="ru-RU" sz="1600" dirty="0">
                <a:solidFill>
                  <a:schemeClr val="tx1"/>
                </a:solidFill>
              </a:rPr>
              <a:t>банковских целей </a:t>
            </a:r>
            <a:r>
              <a:rPr lang="ru-RU" sz="1600" dirty="0" smtClean="0">
                <a:solidFill>
                  <a:schemeClr val="tx1"/>
                </a:solidFill>
              </a:rPr>
              <a:t>- Банк </a:t>
            </a:r>
            <a:r>
              <a:rPr lang="ru-RU" sz="1600" dirty="0">
                <a:solidFill>
                  <a:schemeClr val="tx1"/>
                </a:solidFill>
              </a:rPr>
              <a:t>России.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Таким </a:t>
            </a:r>
            <a:r>
              <a:rPr lang="ru-RU" sz="1600" dirty="0">
                <a:solidFill>
                  <a:schemeClr val="tx1"/>
                </a:solidFill>
              </a:rPr>
              <a:t>образом, использование офшорных зон при ведении предпринимательской деятельности может быть как одним из совершенно законных способов оптимизации налогообложения и получения определенных льгот, так и способом необоснованного их получения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В 2015 году положениями Закона № 44-ФЗ установлен запрет на участие в закупках офшорных </a:t>
            </a:r>
            <a:r>
              <a:rPr lang="ru-RU" sz="1600" dirty="0" smtClean="0">
                <a:solidFill>
                  <a:schemeClr val="tx1"/>
                </a:solidFill>
              </a:rPr>
              <a:t>компаний.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1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1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/>
              <a:t>ЕДИНЫЕ ТРЕБОВАНИЯ. требования</a:t>
            </a:r>
            <a:br>
              <a:rPr lang="ru-RU" sz="2400" dirty="0"/>
            </a:br>
            <a:r>
              <a:rPr lang="ru-RU" sz="2400" dirty="0"/>
              <a:t>о </a:t>
            </a:r>
            <a:r>
              <a:rPr lang="ru-RU" sz="2400" dirty="0" err="1"/>
              <a:t>неофшорности</a:t>
            </a:r>
            <a:r>
              <a:rPr lang="ru-RU" sz="2400" dirty="0"/>
              <a:t>. Как проверить?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114300" indent="0" algn="just">
              <a:buNone/>
            </a:pPr>
            <a:r>
              <a:rPr lang="ru-RU" dirty="0"/>
              <a:t>Долей косвенного участия лица в другой организации признается доля, определяемая в следующем порядке: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1) определяются все последовательности участия лица в организации через прямое участие каждой предыдущей организации (иного лица) в каждой последующей организации соответствующей последовательности;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2) определяются доли прямого участия каждой предыдущей организации (иного лица) в каждой последующей организации соответствующей последовательности;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3) определяются доли косвенного участия одной организации (иного лица) в другой организации каждой последовательности, при этом доля косвенного участия определяется как произведение долей прямого участия первых двух организаций (иных лиц) в последовательности, а при наличии последующего участия путем умножения получившегося произведения на долю следующего прямого участия в последовательности и каждого следующего получившегося произведения на каждую долю следующего прямого участия до последней организации в последовательности;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4) при наличии нескольких последовательностей участия суммируются все доли косвенного участия лица в организации, определенные в соответствии с подпунктом 3 настоящего пункта.</a:t>
            </a:r>
          </a:p>
        </p:txBody>
      </p:sp>
    </p:spTree>
    <p:extLst>
      <p:ext uri="{BB962C8B-B14F-4D97-AF65-F5344CB8AC3E}">
        <p14:creationId xmlns:p14="http://schemas.microsoft.com/office/powerpoint/2010/main" val="455211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/>
              <a:t>ЕДИНЫЕ ТРЕБОВАНИЯ. требования</a:t>
            </a:r>
            <a:br>
              <a:rPr lang="ru-RU" sz="2400" dirty="0"/>
            </a:br>
            <a:r>
              <a:rPr lang="ru-RU" sz="2400" dirty="0"/>
              <a:t>о </a:t>
            </a:r>
            <a:r>
              <a:rPr lang="ru-RU" sz="2400" dirty="0" err="1"/>
              <a:t>неофшорности</a:t>
            </a:r>
            <a:r>
              <a:rPr lang="ru-RU" sz="2400" dirty="0"/>
              <a:t>. </a:t>
            </a:r>
            <a:r>
              <a:rPr lang="ru-RU" sz="2400" dirty="0" smtClean="0"/>
              <a:t>Пример косвенного участия.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800" dirty="0" smtClean="0"/>
              <a:t>Например, ООО-1 имеет два участника, один из которых ООО-2, владеющий 60% доли в ООО-1.</a:t>
            </a:r>
          </a:p>
          <a:p>
            <a:pPr marL="114300" indent="0" algn="just">
              <a:buNone/>
            </a:pPr>
            <a:r>
              <a:rPr lang="ru-RU" sz="1800" dirty="0" smtClean="0"/>
              <a:t>В свою очередь одним из участников ООО-2 является ООО-3, владеющий 90% доли в ООО-2.</a:t>
            </a:r>
          </a:p>
          <a:p>
            <a:pPr marL="114300" indent="0" algn="just">
              <a:buNone/>
            </a:pPr>
            <a:r>
              <a:rPr lang="ru-RU" sz="1800" dirty="0" smtClean="0"/>
              <a:t>При этом ООО-3 зарегистрирован в государстве, включенном в Перечень, утвержденный приказом Минфина РФ № 83н, например, в республике Кипр. Следовательно ООО-3 является офшорной компанией.</a:t>
            </a:r>
          </a:p>
          <a:p>
            <a:pPr marL="114300" indent="0" algn="just">
              <a:buNone/>
            </a:pPr>
            <a:r>
              <a:rPr lang="ru-RU" sz="1800" dirty="0" smtClean="0"/>
              <a:t>Доля косвенного участия ООО-3 в ООО-1 равна 54% ((0,6х0,9)х100), что превышает допустимые 10%.</a:t>
            </a:r>
          </a:p>
          <a:p>
            <a:pPr marL="114300" indent="0" algn="just">
              <a:buNone/>
            </a:pPr>
            <a:r>
              <a:rPr lang="ru-RU" sz="1800" dirty="0" smtClean="0"/>
              <a:t>Следовательно, ООО-1 не соответствует единым требованиям, установленным частью 1 статьи 31 Закона о контрактной системе (в частности п. 10), так </a:t>
            </a:r>
            <a:r>
              <a:rPr lang="ru-RU" sz="1800" dirty="0"/>
              <a:t>как имеет </a:t>
            </a:r>
            <a:r>
              <a:rPr lang="ru-RU" sz="1800" dirty="0" smtClean="0"/>
              <a:t>в числе лиц косвенно владеющих более </a:t>
            </a:r>
            <a:r>
              <a:rPr lang="ru-RU" sz="1800" dirty="0"/>
              <a:t>чем 10% </a:t>
            </a:r>
            <a:r>
              <a:rPr lang="ru-RU" sz="1800" dirty="0" smtClean="0"/>
              <a:t>долей в </a:t>
            </a:r>
            <a:r>
              <a:rPr lang="ru-RU" sz="1800" dirty="0"/>
              <a:t>уставном (складочном) капитале </a:t>
            </a:r>
            <a:r>
              <a:rPr lang="ru-RU" sz="1800" dirty="0" smtClean="0"/>
              <a:t>общества офшорную компанию – ООО-3.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18183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79512" y="25778"/>
            <a:ext cx="8785225" cy="66262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atin typeface="Century Gothic (Основной текст)"/>
              </a:rPr>
              <a:t>Спасибо за внимание!</a:t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>
                <a:latin typeface="Century Gothic (Основной текст)"/>
              </a:rPr>
              <a:t/>
            </a:r>
            <a:br>
              <a:rPr lang="ru-RU" b="1" dirty="0">
                <a:latin typeface="Century Gothic (Основной текст)"/>
              </a:rPr>
            </a:br>
            <a:r>
              <a:rPr lang="ru-RU" b="1" dirty="0" smtClean="0">
                <a:latin typeface="Century Gothic (Основной текст)"/>
              </a:rPr>
              <a:t/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Долуденко Юлия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E-mail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: </a:t>
            </a: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doludenko_ua@mail.ru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ru-RU" sz="2400" cap="none" dirty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Тел: +7 (4722) 32-86-69 </a:t>
            </a:r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60672" cy="78838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/>
              <a:t>Кто такой </a:t>
            </a:r>
            <a:r>
              <a:rPr lang="ru-RU" sz="2800" b="1" dirty="0"/>
              <a:t>Участник </a:t>
            </a:r>
            <a:r>
              <a:rPr lang="ru-RU" sz="2800" b="1" dirty="0" smtClean="0"/>
              <a:t>закупки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352928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Федеральным законом от 16.04.2022 № 104-ФЗ «О внесении изменений                               в отдельные законодательные акты Российской Федерации» актуализировано понятие «участник закупки», изменения вступили в силу с 01.01.2023</a:t>
            </a:r>
            <a:r>
              <a:rPr lang="ru-RU" sz="1600" dirty="0" smtClean="0">
                <a:solidFill>
                  <a:schemeClr val="tx1"/>
                </a:solidFill>
              </a:rPr>
              <a:t>. Так </a:t>
            </a:r>
            <a:r>
              <a:rPr lang="ru-RU" sz="1600" b="1" dirty="0" smtClean="0">
                <a:solidFill>
                  <a:schemeClr val="tx1"/>
                </a:solidFill>
              </a:rPr>
              <a:t>в соответствии с пунктом 4 части 1 статьи 3 </a:t>
            </a:r>
            <a:r>
              <a:rPr lang="ru-RU" sz="1600" dirty="0" smtClean="0">
                <a:solidFill>
                  <a:schemeClr val="tx1"/>
                </a:solidFill>
              </a:rPr>
              <a:t>Закона о контрактной системе</a:t>
            </a:r>
          </a:p>
          <a:p>
            <a:pPr marL="13716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Участник </a:t>
            </a:r>
            <a:r>
              <a:rPr lang="ru-RU" sz="1600" b="1" dirty="0">
                <a:solidFill>
                  <a:schemeClr val="tx1"/>
                </a:solidFill>
              </a:rPr>
              <a:t>закупки </a:t>
            </a: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-RU" sz="1600" dirty="0" smtClean="0">
                <a:solidFill>
                  <a:schemeClr val="tx1"/>
                </a:solidFill>
              </a:rPr>
              <a:t>любое </a:t>
            </a:r>
            <a:r>
              <a:rPr lang="ru-RU" sz="1600" dirty="0">
                <a:solidFill>
                  <a:schemeClr val="tx1"/>
                </a:solidFill>
              </a:rPr>
              <a:t>юридическое лицо независимо от его организационно-правовой формы, формы собственности, места нахождения и места происхождения капитала, </a:t>
            </a:r>
            <a:r>
              <a:rPr lang="ru-RU" sz="1600" b="1" dirty="0">
                <a:solidFill>
                  <a:schemeClr val="tx1"/>
                </a:solidFill>
              </a:rPr>
              <a:t>за исключением юридического лица, местом регистрации которого является государство или территория, включенные в утверждаемый в соответствии с пунктом 15 статьи 241 Бюджетного кодекса Российской Федерации перечень государств и территорий, используемых для промежуточного (офшорного) владения активами в Российской Федерации (далее - офшорная компания)</a:t>
            </a:r>
            <a:r>
              <a:rPr lang="ru-RU" sz="1600" dirty="0">
                <a:solidFill>
                  <a:schemeClr val="tx1"/>
                </a:solidFill>
              </a:rPr>
              <a:t>, либо юридического лица, являющегося иностранным агентом в соответствии с Федеральным законом от 14 июля 2022 года </a:t>
            </a:r>
            <a:r>
              <a:rPr lang="ru-RU" sz="1600" dirty="0" smtClean="0">
                <a:solidFill>
                  <a:schemeClr val="tx1"/>
                </a:solidFill>
              </a:rPr>
              <a:t>№ </a:t>
            </a:r>
            <a:r>
              <a:rPr lang="ru-RU" sz="1600" dirty="0">
                <a:solidFill>
                  <a:schemeClr val="tx1"/>
                </a:solidFill>
              </a:rPr>
              <a:t>255-ФЗ </a:t>
            </a:r>
            <a:r>
              <a:rPr lang="ru-RU" sz="1600" dirty="0" smtClean="0">
                <a:solidFill>
                  <a:schemeClr val="tx1"/>
                </a:solidFill>
              </a:rPr>
              <a:t>«О </a:t>
            </a:r>
            <a:r>
              <a:rPr lang="ru-RU" sz="1600" dirty="0">
                <a:solidFill>
                  <a:schemeClr val="tx1"/>
                </a:solidFill>
              </a:rPr>
              <a:t>контроле за деятельностью лиц, находящихся под иностранным </a:t>
            </a:r>
            <a:r>
              <a:rPr lang="ru-RU" sz="1600" dirty="0" smtClean="0">
                <a:solidFill>
                  <a:schemeClr val="tx1"/>
                </a:solidFill>
              </a:rPr>
              <a:t>влиянием», </a:t>
            </a:r>
            <a:r>
              <a:rPr lang="ru-RU" sz="1600" dirty="0">
                <a:solidFill>
                  <a:schemeClr val="tx1"/>
                </a:solidFill>
              </a:rPr>
              <a:t>или любое физическое лицо, в том числе зарегистрированное в качестве индивидуального предпринимателя, за исключением физического лица, являющегося иностранным агентом в соответствии с </a:t>
            </a:r>
            <a:r>
              <a:rPr lang="ru-RU" sz="1600" dirty="0" smtClean="0">
                <a:solidFill>
                  <a:schemeClr val="tx1"/>
                </a:solidFill>
              </a:rPr>
              <a:t>указанным </a:t>
            </a:r>
            <a:r>
              <a:rPr lang="ru-RU" sz="1600" dirty="0">
                <a:solidFill>
                  <a:schemeClr val="tx1"/>
                </a:solidFill>
              </a:rPr>
              <a:t>Федеральным законом </a:t>
            </a:r>
            <a:endParaRPr lang="ru-RU" sz="1600" i="1" dirty="0" smtClean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1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/>
            <a:r>
              <a:rPr lang="ru-RU" sz="1600" b="1" dirty="0"/>
              <a:t>Приказ Минфина России от 26.05.2022 N 83н</a:t>
            </a:r>
            <a:br>
              <a:rPr lang="ru-RU" sz="1600" b="1" dirty="0"/>
            </a:br>
            <a:r>
              <a:rPr lang="ru-RU" sz="1600" b="1" dirty="0"/>
              <a:t>"Об утверждении Перечня государств и территорий, используемых для промежуточного (офшорного) владения активами в Российской Федерации"</a:t>
            </a:r>
            <a:br>
              <a:rPr lang="ru-RU" sz="1600" b="1" dirty="0"/>
            </a:b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 indent="0" algn="ctr">
              <a:buNone/>
            </a:pPr>
            <a:endParaRPr lang="ru-RU" sz="1200" b="1" dirty="0" smtClean="0"/>
          </a:p>
          <a:p>
            <a:pPr marL="114300" indent="0" algn="ctr">
              <a:buNone/>
            </a:pPr>
            <a:r>
              <a:rPr lang="ru-RU" sz="1200" b="1" dirty="0" smtClean="0"/>
              <a:t>ПЕРЕЧЕНЬ </a:t>
            </a:r>
            <a:r>
              <a:rPr lang="ru-RU" sz="1200" b="1" dirty="0"/>
              <a:t>ГОСУДАРСТВ И ТЕРРИТОРИЙ, ИСПОЛЬЗУЕМЫХ ДЛЯ ПРОМЕЖУТОЧНОГО (ОФШОРНОГО) ВЛАДЕНИЯ АКТИВАМИ В РОССИЙСКОЙ ФЕДЕРАЦИИ</a:t>
            </a:r>
          </a:p>
          <a:p>
            <a:pPr marL="114300" indent="0" algn="ctr">
              <a:buNone/>
            </a:pPr>
            <a:endParaRPr lang="ru-RU" sz="12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212585"/>
              </p:ext>
            </p:extLst>
          </p:nvPr>
        </p:nvGraphicFramePr>
        <p:xfrm>
          <a:off x="611560" y="2564904"/>
          <a:ext cx="8064896" cy="3566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8018"/>
                <a:gridCol w="2688018"/>
                <a:gridCol w="268886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Ангилья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2. Антигуа и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Барбуда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3. Аруба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4. Барбадос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5. Белиз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6. Бермуды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7. Британские Виргинские острова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8. Бруней-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Даруссалам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9. Виргинские острова Соединенных Штатов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10. Гибралтар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11. Гренада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12. Демократическая Социалистическая Республика Шри-Ланка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13. Ирландия (Дублин, Шеннон)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14. Китайская Народная Республика: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Специальный административный район Гонконг (Сянган);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Специальный административный район Макао (Аомынь)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15. Княжество Андорра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16. Княжество Лихтенштейн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17. Княжество Монако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18. Королевство Бахрейн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19. Королевство Тонга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20. Кюрасао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21. Ливанская Республика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22. Малайзия (остров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Лабуан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23. Мальдивская Республика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24.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Монтсеррат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25. Независимое Государство Самоа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26.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Ниуэ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27. Объединенные Арабские Эмираты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28. Острова Кайман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29. Острова Кука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30. Острова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Теркс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 и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Кайкос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31. Отдельные административные единицы Соединенного Королевства Великобритании и Северной Ирландии (Остров Мэн);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Нормандские острова (Гернси, Джерси)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32. Португальская Республика (остров Мадейра)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33. Пуэрто-Рико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34. Республика Вануату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35. Республика Джибути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36. Республика Кипр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37. Республика Коста-Рика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38. Республика Либерия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39. Республика Маврикий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40. Республика Мальта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41. Республика Маршалловы Острова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42. Республика Науру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43. Республика Палау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44. Республика Панама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45. Республика Сан-Марино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46. Республика Сейшелы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47. Республика Сингапур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48. Сен-Мартен (нидерландская часть)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49. Сент-Винсент и Гренадины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50.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Сент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-Китс и Невис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51. Сент-Люсия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52. Содружество Багамы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53. Содружество Доминики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54. Соединенные Штаты Америки (штат Вайоминг, штат Делавэр)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55. Союз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Коморы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 (остров </a:t>
                      </a:r>
                      <a:r>
                        <a:rPr lang="ru-RU" sz="900" b="0" dirty="0" err="1">
                          <a:solidFill>
                            <a:schemeClr val="tx1"/>
                          </a:solidFill>
                          <a:effectLst/>
                        </a:rPr>
                        <a:t>Анжуан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56. Черногория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57. Швейцарская Конфедерация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49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5804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dirty="0"/>
              <a:t>Статья 24.2. Регистрация участников закупок в единой информационной системе и их аккредитация на электронных площадках, специализированных электронных площадках. Единый реестр участников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400" dirty="0"/>
              <a:t>	</a:t>
            </a:r>
            <a:r>
              <a:rPr lang="ru-RU" sz="1400" dirty="0" smtClean="0"/>
              <a:t>Регистрация </a:t>
            </a:r>
            <a:r>
              <a:rPr lang="ru-RU" sz="1400" dirty="0"/>
              <a:t>участников закупок в единой информационной системе осуществляется в электронной форме на основании информации и документов в порядке и сроки, которые определяются Правительством Российской Федерации. Информация и документы об участниках закупок, зарегистрированных в единой информационной системе, вносятся в единый реестр участников закупок</a:t>
            </a:r>
            <a:r>
              <a:rPr lang="ru-RU" sz="1400" dirty="0" smtClean="0"/>
              <a:t>.</a:t>
            </a:r>
          </a:p>
          <a:p>
            <a:pPr marL="114300" indent="0" algn="just">
              <a:buNone/>
            </a:pPr>
            <a:endParaRPr lang="ru-RU" sz="1400" dirty="0" smtClean="0"/>
          </a:p>
          <a:p>
            <a:pPr marL="114300" indent="0" algn="just">
              <a:buNone/>
            </a:pPr>
            <a:r>
              <a:rPr lang="ru-RU" sz="1400" b="1" dirty="0"/>
              <a:t> </a:t>
            </a:r>
            <a:r>
              <a:rPr lang="ru-RU" sz="1400" b="1" dirty="0" smtClean="0"/>
              <a:t>	Не </a:t>
            </a:r>
            <a:r>
              <a:rPr lang="ru-RU" sz="1400" b="1" dirty="0"/>
              <a:t>допускается регистрация офшорных компаний в единой информационной системе в качестве участников закупок</a:t>
            </a:r>
            <a:r>
              <a:rPr lang="ru-RU" sz="1400" dirty="0"/>
              <a:t>.</a:t>
            </a:r>
          </a:p>
          <a:p>
            <a:pPr marL="114300" indent="0" algn="just">
              <a:buNone/>
            </a:pPr>
            <a:r>
              <a:rPr lang="ru-RU" sz="1400" dirty="0" smtClean="0"/>
              <a:t>	</a:t>
            </a:r>
            <a:endParaRPr lang="ru-RU" sz="1400" dirty="0"/>
          </a:p>
          <a:p>
            <a:pPr marL="114300" indent="0" algn="just">
              <a:buNone/>
            </a:pPr>
            <a:r>
              <a:rPr lang="ru-RU" sz="1400" dirty="0" smtClean="0"/>
              <a:t>	Порядок и сроки регистрации установлены Постановлением </a:t>
            </a:r>
            <a:r>
              <a:rPr lang="ru-RU" sz="1400" dirty="0"/>
              <a:t>Правительства РФ от 27.01.2022 </a:t>
            </a:r>
            <a:r>
              <a:rPr lang="ru-RU" sz="1400" dirty="0" smtClean="0"/>
              <a:t>№ 60  «О </a:t>
            </a:r>
            <a:r>
              <a:rPr lang="ru-RU" sz="1400" dirty="0"/>
              <a:t>мерах по информационному обеспечению контрактной системы в сфере закупок товаров, работ, услуг для обеспечения государственных и муниципальных нужд, по организации в ней документооборота, о внесении изменений в некоторые акты Правительства Российской Федерации и признании утратившими силу актов и отдельных положений актов Правительства Российской </a:t>
            </a:r>
            <a:r>
              <a:rPr lang="ru-RU" sz="1400" dirty="0" smtClean="0"/>
              <a:t>Федерации».</a:t>
            </a:r>
          </a:p>
          <a:p>
            <a:endParaRPr lang="ru-RU" sz="1400" dirty="0"/>
          </a:p>
          <a:p>
            <a:pPr marL="114300" indent="0" algn="just">
              <a:buNone/>
            </a:pPr>
            <a:r>
              <a:rPr lang="ru-RU" sz="1400" dirty="0"/>
              <a:t>	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3417421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/>
              <a:t>Правила регистрации участников закупок в </a:t>
            </a:r>
            <a:r>
              <a:rPr lang="ru-RU" sz="2000" dirty="0" err="1" smtClean="0"/>
              <a:t>еис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>и </a:t>
            </a:r>
            <a:r>
              <a:rPr lang="ru-RU" sz="2000" dirty="0">
                <a:latin typeface="Century Gothic" pitchFamily="34" charset="0"/>
              </a:rPr>
              <a:t>ведения</a:t>
            </a:r>
            <a:r>
              <a:rPr lang="ru-RU" sz="2000" dirty="0"/>
              <a:t> единого реестра участников </a:t>
            </a:r>
            <a:r>
              <a:rPr lang="ru-RU" sz="2000" dirty="0" smtClean="0"/>
              <a:t>закупок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dirty="0" smtClean="0"/>
              <a:t>Регистрация участников </a:t>
            </a:r>
            <a:r>
              <a:rPr lang="ru-RU" b="1" dirty="0"/>
              <a:t>обеспечивается Федеральным казначейством</a:t>
            </a:r>
            <a:r>
              <a:rPr lang="ru-RU" dirty="0"/>
              <a:t> путем информационного взаимодействия единой информационной системы (далее – ЕИС) с федеральной государственной информационной системой «Единая система идентификации и </a:t>
            </a:r>
            <a:r>
              <a:rPr lang="ru-RU" dirty="0" smtClean="0"/>
              <a:t>аутентификации в </a:t>
            </a:r>
            <a:r>
              <a:rPr lang="ru-RU" dirty="0"/>
              <a:t>инфраструктуре, обеспечивающей информационно-технологическое взаимодействие информационных систем, используемых для предоставления государственных и муниципальных услуг в электронной форме</a:t>
            </a:r>
            <a:r>
              <a:rPr lang="ru-RU" dirty="0" smtClean="0"/>
              <a:t>», иными </a:t>
            </a:r>
            <a:r>
              <a:rPr lang="ru-RU" dirty="0"/>
              <a:t>информационными системами, предусмотренными Правилами, а также с электронными площадками, специализированными электронными площадками.</a:t>
            </a:r>
          </a:p>
        </p:txBody>
      </p:sp>
    </p:spTree>
    <p:extLst>
      <p:ext uri="{BB962C8B-B14F-4D97-AF65-F5344CB8AC3E}">
        <p14:creationId xmlns:p14="http://schemas.microsoft.com/office/powerpoint/2010/main" val="160747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5804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228600">
              <a:spcBef>
                <a:spcPct val="20000"/>
              </a:spcBef>
            </a:pPr>
            <a:r>
              <a:rPr lang="ru-RU" sz="2000" dirty="0" smtClean="0">
                <a:solidFill>
                  <a:prstClr val="black"/>
                </a:solidFill>
              </a:rPr>
              <a:t>Правила </a:t>
            </a:r>
            <a:r>
              <a:rPr lang="ru-RU" sz="2000" dirty="0">
                <a:solidFill>
                  <a:prstClr val="black"/>
                </a:solidFill>
              </a:rPr>
              <a:t>регистрации участников закупок в </a:t>
            </a:r>
            <a:r>
              <a:rPr lang="ru-RU" sz="2000" dirty="0" err="1">
                <a:solidFill>
                  <a:prstClr val="black"/>
                </a:solidFill>
              </a:rPr>
              <a:t>еис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br>
              <a:rPr lang="ru-RU" sz="2000" dirty="0">
                <a:solidFill>
                  <a:prstClr val="black"/>
                </a:solidFill>
              </a:rPr>
            </a:br>
            <a:r>
              <a:rPr lang="ru-RU" sz="2000" dirty="0">
                <a:solidFill>
                  <a:prstClr val="black"/>
                </a:solidFill>
              </a:rPr>
              <a:t>и </a:t>
            </a:r>
            <a:r>
              <a:rPr lang="ru-RU" sz="2000" dirty="0">
                <a:solidFill>
                  <a:prstClr val="black"/>
                </a:solidFill>
                <a:latin typeface="Century Gothic" pitchFamily="34" charset="0"/>
              </a:rPr>
              <a:t>ведения</a:t>
            </a:r>
            <a:r>
              <a:rPr lang="ru-RU" sz="2000" dirty="0">
                <a:solidFill>
                  <a:prstClr val="black"/>
                </a:solidFill>
              </a:rPr>
              <a:t> единого реестра участников </a:t>
            </a:r>
            <a:r>
              <a:rPr lang="ru-RU" sz="2000" dirty="0" smtClean="0">
                <a:solidFill>
                  <a:prstClr val="black"/>
                </a:solidFill>
              </a:rPr>
              <a:t>закупок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dirty="0" smtClean="0"/>
              <a:t>	Участник </a:t>
            </a:r>
            <a:r>
              <a:rPr lang="ru-RU" dirty="0"/>
              <a:t>закупки </a:t>
            </a:r>
            <a:endParaRPr lang="ru-RU" dirty="0" smtClean="0"/>
          </a:p>
          <a:p>
            <a:pPr marL="114300" indent="0" algn="just">
              <a:buNone/>
            </a:pPr>
            <a:r>
              <a:rPr lang="ru-RU" b="1" dirty="0" smtClean="0"/>
              <a:t>не </a:t>
            </a:r>
            <a:r>
              <a:rPr lang="ru-RU" b="1" dirty="0"/>
              <a:t>регистрируется в ЕИС </a:t>
            </a:r>
            <a:r>
              <a:rPr lang="ru-RU" dirty="0"/>
              <a:t>в случае:  участник закупки является юридическим лицом, местом регистрации которого является государство или территория, включаемые в утверждаемый </a:t>
            </a:r>
            <a:r>
              <a:rPr lang="ru-RU" b="1" dirty="0"/>
              <a:t>в соответствии с подпунктом 1 пункта 3 статьи 284 Налогового кодекса Российской Федерации</a:t>
            </a:r>
            <a:r>
              <a:rPr lang="ru-RU" dirty="0"/>
              <a:t> перечень государств и территорий, предоставляющих льготный налоговый режим налогообложения и (</a:t>
            </a:r>
            <a:r>
              <a:rPr lang="ru-RU" dirty="0" smtClean="0"/>
              <a:t>или) не </a:t>
            </a:r>
            <a:r>
              <a:rPr lang="ru-RU" dirty="0"/>
              <a:t>предусматривающих раскрытия и предоставления информации при проведении финансовых операций (офшорные зоны).</a:t>
            </a:r>
          </a:p>
        </p:txBody>
      </p:sp>
    </p:spTree>
    <p:extLst>
      <p:ext uri="{BB962C8B-B14F-4D97-AF65-F5344CB8AC3E}">
        <p14:creationId xmlns:p14="http://schemas.microsoft.com/office/powerpoint/2010/main" val="3361484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/>
              <a:t>Правила регистрации участников закупок в </a:t>
            </a:r>
            <a:r>
              <a:rPr lang="ru-RU" sz="2000" dirty="0" err="1"/>
              <a:t>еис</a:t>
            </a:r>
            <a:r>
              <a:rPr lang="ru-RU" sz="2000" dirty="0"/>
              <a:t> </a:t>
            </a:r>
            <a:br>
              <a:rPr lang="ru-RU" sz="2000" dirty="0"/>
            </a:br>
            <a:r>
              <a:rPr lang="ru-RU" sz="2000" dirty="0"/>
              <a:t>и ведения единого реестра участников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800" dirty="0" smtClean="0"/>
              <a:t>	Указанный </a:t>
            </a:r>
            <a:r>
              <a:rPr lang="ru-RU" sz="1800" dirty="0"/>
              <a:t>перечень офшорных государств и территорий утвержден </a:t>
            </a:r>
            <a:r>
              <a:rPr lang="ru-RU" sz="1800" b="1" dirty="0"/>
              <a:t>Приказом Минфина России от 13.11.2007 № 108н </a:t>
            </a:r>
            <a:r>
              <a:rPr lang="ru-RU" sz="1800" dirty="0"/>
              <a:t>«Об утверждении Перечня </a:t>
            </a:r>
            <a:r>
              <a:rPr lang="ru-RU" sz="1800" dirty="0" smtClean="0"/>
              <a:t>государств и </a:t>
            </a:r>
            <a:r>
              <a:rPr lang="ru-RU" sz="1800" dirty="0"/>
              <a:t>территорий, предоставляющих льготный налоговый режим </a:t>
            </a:r>
            <a:r>
              <a:rPr lang="ru-RU" sz="1800" dirty="0" smtClean="0"/>
              <a:t>налогообложения и </a:t>
            </a:r>
            <a:r>
              <a:rPr lang="ru-RU" sz="1800" dirty="0"/>
              <a:t>(или) не предусматривающих раскрытия и предоставления информации                           при проведении финансовых операций (офшорные зоны)» </a:t>
            </a:r>
            <a:endParaRPr lang="ru-RU" sz="1800" dirty="0" smtClean="0"/>
          </a:p>
          <a:p>
            <a:pPr marL="114300" indent="0" algn="just">
              <a:buNone/>
            </a:pPr>
            <a:r>
              <a:rPr lang="ru-RU" sz="1800" dirty="0" smtClean="0"/>
              <a:t>	Таким </a:t>
            </a:r>
            <a:r>
              <a:rPr lang="ru-RU" sz="1800" dirty="0"/>
              <a:t>образом, </a:t>
            </a:r>
            <a:r>
              <a:rPr lang="ru-RU" sz="1800" b="1" dirty="0"/>
              <a:t>в рамках </a:t>
            </a:r>
            <a:r>
              <a:rPr lang="ru-RU" sz="1800" b="1" dirty="0" smtClean="0"/>
              <a:t>Постановления № 60 </a:t>
            </a:r>
            <a:r>
              <a:rPr lang="ru-RU" sz="1800" dirty="0" smtClean="0"/>
              <a:t>под </a:t>
            </a:r>
            <a:r>
              <a:rPr lang="ru-RU" sz="1800" dirty="0"/>
              <a:t>офшорной зоной понимается государство или территория, </a:t>
            </a:r>
            <a:r>
              <a:rPr lang="ru-RU" sz="1800" b="1" dirty="0"/>
              <a:t>предоставляющие льготный налоговый режим  налогообложения и (или) не предусматривающие раскрытия и предоставления информации при проведении финансовых операций </a:t>
            </a:r>
            <a:r>
              <a:rPr lang="ru-RU" sz="1800" dirty="0"/>
              <a:t>в соответствии с подпунктом 1 пункта 3 статьи 284 Налогового кодекса Российской Федерации, </a:t>
            </a:r>
            <a:r>
              <a:rPr lang="ru-RU" sz="1800" b="1" dirty="0"/>
              <a:t>что не соответствует пункту 4 статьи 3 Закона о контрактной системе.</a:t>
            </a:r>
          </a:p>
        </p:txBody>
      </p:sp>
    </p:spTree>
    <p:extLst>
      <p:ext uri="{BB962C8B-B14F-4D97-AF65-F5344CB8AC3E}">
        <p14:creationId xmlns:p14="http://schemas.microsoft.com/office/powerpoint/2010/main" val="757016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3644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b="1" dirty="0"/>
              <a:t>ПЕРЕЧЕНЬ</a:t>
            </a:r>
            <a:br>
              <a:rPr lang="ru-RU" sz="1400" b="1" dirty="0"/>
            </a:br>
            <a:r>
              <a:rPr lang="ru-RU" sz="1400" b="1" dirty="0"/>
              <a:t>ГОСУДАРСТВ И ТЕРРИТОРИЙ,</a:t>
            </a:r>
            <a:br>
              <a:rPr lang="ru-RU" sz="1400" b="1" dirty="0"/>
            </a:br>
            <a:r>
              <a:rPr lang="ru-RU" sz="1400" b="1" dirty="0"/>
              <a:t>ПРЕДОСТАВЛЯЮЩИХ ЛЬГОТНЫЙ НАЛОГОВЫЙ РЕЖИМ НАЛОГООБЛОЖЕНИЯ</a:t>
            </a:r>
            <a:br>
              <a:rPr lang="ru-RU" sz="1400" b="1" dirty="0"/>
            </a:br>
            <a:r>
              <a:rPr lang="ru-RU" sz="1400" b="1" dirty="0"/>
              <a:t>И (ИЛИ) НЕ ПРЕДУСМАТРИВАЮЩИХ РАСКРЫТИЯ</a:t>
            </a:r>
            <a:br>
              <a:rPr lang="ru-RU" sz="1400" b="1" dirty="0"/>
            </a:br>
            <a:r>
              <a:rPr lang="ru-RU" sz="1400" b="1" dirty="0"/>
              <a:t>И ПРЕДОСТАВЛЕНИЯ ИНФОРМАЦИИ ПРИ ПРОВЕДЕНИИ</a:t>
            </a:r>
            <a:br>
              <a:rPr lang="ru-RU" sz="1400" b="1" dirty="0"/>
            </a:br>
            <a:r>
              <a:rPr lang="ru-RU" sz="1400" b="1" dirty="0"/>
              <a:t>ФИНАНСОВЫХ ОПЕРАЦИЙ (ОФШОРНЫЕ ЗОНЫ) (</a:t>
            </a:r>
            <a:r>
              <a:rPr lang="ru-RU" sz="1400" b="1" dirty="0" smtClean="0"/>
              <a:t>приказ </a:t>
            </a:r>
            <a:r>
              <a:rPr lang="ru-RU" sz="1400" b="1" dirty="0"/>
              <a:t>Минфина № </a:t>
            </a:r>
            <a:r>
              <a:rPr lang="ru-RU" sz="1400" b="1" dirty="0" smtClean="0"/>
              <a:t>108н) 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14300" indent="0">
              <a:buNone/>
            </a:pPr>
            <a:endParaRPr lang="ru-RU" sz="1200" dirty="0"/>
          </a:p>
          <a:p>
            <a:pPr marL="114300" indent="0">
              <a:buNone/>
            </a:pPr>
            <a:endParaRPr lang="ru-RU" sz="12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970799"/>
              </p:ext>
            </p:extLst>
          </p:nvPr>
        </p:nvGraphicFramePr>
        <p:xfrm>
          <a:off x="323528" y="1916832"/>
          <a:ext cx="8568951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ru-RU" sz="10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Ангилья</a:t>
                      </a:r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Княжество Андорра;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Антигуа и </a:t>
                      </a:r>
                      <a:r>
                        <a:rPr lang="ru-RU" sz="10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Барбуда</a:t>
                      </a:r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Аруба;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Содружество Багамы;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Королевство Бахрейн;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Белиз;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Бермуды;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Бруней-</a:t>
                      </a:r>
                      <a:r>
                        <a:rPr lang="ru-RU" sz="10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Даруссалам</a:t>
                      </a:r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Республика Вануату;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Британские Виргинские острова;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Гибралтар;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Гренада; </a:t>
                      </a:r>
                    </a:p>
                    <a:p>
                      <a:r>
                        <a:rPr lang="ru-RU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Содружество Доминики; </a:t>
                      </a:r>
                    </a:p>
                    <a:p>
                      <a:r>
                        <a:rPr lang="ru-RU" sz="1000" b="0" strike="sngStrike" dirty="0" smtClean="0"/>
                        <a:t>15. Республика Кипр</a:t>
                      </a:r>
                      <a:r>
                        <a:rPr lang="ru-RU" sz="1000" b="0" strike="sngStrike" baseline="0" dirty="0" smtClean="0"/>
                        <a:t> </a:t>
                      </a:r>
                    </a:p>
                    <a:p>
                      <a:r>
                        <a:rPr lang="ru-RU" sz="1000" b="0" dirty="0" smtClean="0"/>
                        <a:t>Утратил силу с 1 января 2013 года. - Приказ Минфина России от 21.08.2012 N 115н; </a:t>
                      </a:r>
                    </a:p>
                    <a:p>
                      <a:r>
                        <a:rPr lang="ru-RU" sz="1000" b="0" strike="sngStrike" dirty="0" smtClean="0"/>
                        <a:t>16. Китайская Народная Республика: </a:t>
                      </a:r>
                    </a:p>
                    <a:p>
                      <a:r>
                        <a:rPr lang="ru-RU" sz="1000" b="0" dirty="0" smtClean="0"/>
                        <a:t>абзац исключен. - Приказ Минфина России от 02.11.2017 N 175н; </a:t>
                      </a:r>
                    </a:p>
                    <a:p>
                      <a:r>
                        <a:rPr lang="ru-RU" sz="1000" b="0" dirty="0" smtClean="0"/>
                        <a:t>Специальный административный район Макао (Аомынь); </a:t>
                      </a:r>
                    </a:p>
                    <a:p>
                      <a:endParaRPr lang="ru-RU" sz="10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17. Союз </a:t>
                      </a:r>
                      <a:r>
                        <a:rPr lang="ru-RU" sz="1000" b="0" dirty="0" err="1" smtClean="0"/>
                        <a:t>Коморы</a:t>
                      </a:r>
                      <a:r>
                        <a:rPr lang="ru-RU" sz="1000" b="0" dirty="0" smtClean="0"/>
                        <a:t>: </a:t>
                      </a:r>
                    </a:p>
                    <a:p>
                      <a:r>
                        <a:rPr lang="ru-RU" sz="1000" b="0" dirty="0" smtClean="0"/>
                        <a:t>остров </a:t>
                      </a:r>
                      <a:r>
                        <a:rPr lang="ru-RU" sz="1000" b="0" dirty="0" err="1" smtClean="0"/>
                        <a:t>Анжуан</a:t>
                      </a:r>
                      <a:r>
                        <a:rPr lang="ru-RU" sz="1000" b="0" dirty="0" smtClean="0"/>
                        <a:t>; </a:t>
                      </a:r>
                    </a:p>
                    <a:p>
                      <a:r>
                        <a:rPr lang="ru-RU" sz="1000" b="0" dirty="0" smtClean="0"/>
                        <a:t>18. Республика Либерия; </a:t>
                      </a:r>
                    </a:p>
                    <a:p>
                      <a:r>
                        <a:rPr lang="ru-RU" sz="1000" b="0" dirty="0" smtClean="0"/>
                        <a:t>19. Княжество Лихтенштейн; </a:t>
                      </a:r>
                    </a:p>
                    <a:p>
                      <a:r>
                        <a:rPr lang="ru-RU" sz="1000" b="0" dirty="0" smtClean="0"/>
                        <a:t>20. Республика Маврикий; </a:t>
                      </a:r>
                    </a:p>
                    <a:p>
                      <a:r>
                        <a:rPr lang="ru-RU" sz="1000" b="0" dirty="0" smtClean="0"/>
                        <a:t>21. Малайзия: </a:t>
                      </a:r>
                    </a:p>
                    <a:p>
                      <a:r>
                        <a:rPr lang="ru-RU" sz="1000" b="0" dirty="0" smtClean="0"/>
                        <a:t>остров </a:t>
                      </a:r>
                      <a:r>
                        <a:rPr lang="ru-RU" sz="1000" b="0" dirty="0" err="1" smtClean="0"/>
                        <a:t>Лабуан</a:t>
                      </a:r>
                      <a:r>
                        <a:rPr lang="ru-RU" sz="1000" b="0" dirty="0" smtClean="0"/>
                        <a:t>; </a:t>
                      </a:r>
                    </a:p>
                    <a:p>
                      <a:r>
                        <a:rPr lang="ru-RU" sz="1000" b="0" dirty="0" smtClean="0"/>
                        <a:t>22. Мальдивская Республика; </a:t>
                      </a:r>
                    </a:p>
                    <a:p>
                      <a:r>
                        <a:rPr lang="ru-RU" sz="1000" b="0" strike="sngStrike" dirty="0" smtClean="0"/>
                        <a:t>23. Республика Мальта</a:t>
                      </a:r>
                    </a:p>
                    <a:p>
                      <a:r>
                        <a:rPr lang="ru-RU" sz="1000" b="0" dirty="0" smtClean="0"/>
                        <a:t>Утратил силу с 1 января 2015 года. - Приказ Минфина России от 02.10.2014 N 111н; </a:t>
                      </a:r>
                    </a:p>
                    <a:p>
                      <a:r>
                        <a:rPr lang="ru-RU" sz="1000" b="0" dirty="0" smtClean="0"/>
                        <a:t>24. Республика Маршалловы Острова; </a:t>
                      </a:r>
                    </a:p>
                    <a:p>
                      <a:r>
                        <a:rPr lang="ru-RU" sz="1000" b="0" dirty="0" smtClean="0"/>
                        <a:t>25. Княжество Монако; </a:t>
                      </a:r>
                    </a:p>
                    <a:p>
                      <a:r>
                        <a:rPr lang="ru-RU" sz="1000" b="0" dirty="0" smtClean="0"/>
                        <a:t>26. </a:t>
                      </a:r>
                      <a:r>
                        <a:rPr lang="ru-RU" sz="1000" b="0" dirty="0" err="1" smtClean="0"/>
                        <a:t>Монтсеррат</a:t>
                      </a:r>
                      <a:r>
                        <a:rPr lang="ru-RU" sz="1000" b="0" dirty="0" smtClean="0"/>
                        <a:t>; </a:t>
                      </a:r>
                    </a:p>
                    <a:p>
                      <a:r>
                        <a:rPr lang="ru-RU" sz="1000" b="0" dirty="0" smtClean="0"/>
                        <a:t>27. Республика Науру; </a:t>
                      </a:r>
                    </a:p>
                    <a:p>
                      <a:r>
                        <a:rPr lang="ru-RU" sz="1000" b="0" dirty="0" smtClean="0"/>
                        <a:t>28. Кюрасао и Сен-Мартен (нидерландская часть); </a:t>
                      </a:r>
                    </a:p>
                    <a:p>
                      <a:r>
                        <a:rPr lang="ru-RU" sz="1000" b="0" dirty="0" smtClean="0"/>
                        <a:t>(п. 28 в ред. Приказа Минфина России от 02.10.2014 N 111н) </a:t>
                      </a:r>
                    </a:p>
                    <a:p>
                      <a:endParaRPr lang="ru-RU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29. Республика </a:t>
                      </a:r>
                      <a:r>
                        <a:rPr lang="ru-RU" sz="1000" b="0" dirty="0" err="1" smtClean="0"/>
                        <a:t>Ниуэ</a:t>
                      </a:r>
                      <a:r>
                        <a:rPr lang="ru-RU" sz="1000" b="0" dirty="0" smtClean="0"/>
                        <a:t>; </a:t>
                      </a:r>
                    </a:p>
                    <a:p>
                      <a:r>
                        <a:rPr lang="ru-RU" sz="1000" b="0" dirty="0" smtClean="0"/>
                        <a:t>30. Объединенные Арабские Эмираты; </a:t>
                      </a:r>
                    </a:p>
                    <a:p>
                      <a:r>
                        <a:rPr lang="ru-RU" sz="1000" b="0" dirty="0" smtClean="0"/>
                        <a:t>31. Острова Кайман; </a:t>
                      </a:r>
                    </a:p>
                    <a:p>
                      <a:r>
                        <a:rPr lang="ru-RU" sz="1000" b="0" dirty="0" smtClean="0"/>
                        <a:t>32. Острова Кука; </a:t>
                      </a:r>
                    </a:p>
                    <a:p>
                      <a:r>
                        <a:rPr lang="ru-RU" sz="1000" b="0" dirty="0" smtClean="0"/>
                        <a:t>33. Острова </a:t>
                      </a:r>
                      <a:r>
                        <a:rPr lang="ru-RU" sz="1000" b="0" dirty="0" err="1" smtClean="0"/>
                        <a:t>Теркс</a:t>
                      </a:r>
                      <a:r>
                        <a:rPr lang="ru-RU" sz="1000" b="0" dirty="0" smtClean="0"/>
                        <a:t> и </a:t>
                      </a:r>
                      <a:r>
                        <a:rPr lang="ru-RU" sz="1000" b="0" dirty="0" err="1" smtClean="0"/>
                        <a:t>Кайкос</a:t>
                      </a:r>
                      <a:r>
                        <a:rPr lang="ru-RU" sz="1000" b="0" dirty="0" smtClean="0"/>
                        <a:t>; </a:t>
                      </a:r>
                    </a:p>
                    <a:p>
                      <a:r>
                        <a:rPr lang="ru-RU" sz="1000" b="0" dirty="0" smtClean="0"/>
                        <a:t>34. Республика Палау; </a:t>
                      </a:r>
                    </a:p>
                    <a:p>
                      <a:r>
                        <a:rPr lang="ru-RU" sz="1000" b="0" dirty="0" smtClean="0"/>
                        <a:t>35. Республика Панама; </a:t>
                      </a:r>
                    </a:p>
                    <a:p>
                      <a:r>
                        <a:rPr lang="ru-RU" sz="1000" b="0" dirty="0" smtClean="0"/>
                        <a:t>36. Республика Самоа; </a:t>
                      </a:r>
                    </a:p>
                    <a:p>
                      <a:r>
                        <a:rPr lang="ru-RU" sz="1000" b="0" dirty="0" smtClean="0"/>
                        <a:t>37. Республика Сан-Марино; </a:t>
                      </a:r>
                    </a:p>
                    <a:p>
                      <a:r>
                        <a:rPr lang="ru-RU" sz="1000" b="0" dirty="0" smtClean="0"/>
                        <a:t>38. Сент-Винсент и Гренадины; </a:t>
                      </a:r>
                    </a:p>
                    <a:p>
                      <a:r>
                        <a:rPr lang="ru-RU" sz="1000" b="0" dirty="0" smtClean="0"/>
                        <a:t>39. </a:t>
                      </a:r>
                      <a:r>
                        <a:rPr lang="ru-RU" sz="1000" b="0" dirty="0" err="1" smtClean="0"/>
                        <a:t>Сент</a:t>
                      </a:r>
                      <a:r>
                        <a:rPr lang="ru-RU" sz="1000" b="0" dirty="0" smtClean="0"/>
                        <a:t>-Китс и Невис; </a:t>
                      </a:r>
                    </a:p>
                    <a:p>
                      <a:r>
                        <a:rPr lang="ru-RU" sz="1000" b="0" dirty="0" smtClean="0"/>
                        <a:t>40. Сент-Люсия; </a:t>
                      </a:r>
                    </a:p>
                    <a:p>
                      <a:r>
                        <a:rPr lang="ru-RU" sz="1000" b="0" dirty="0" smtClean="0"/>
                        <a:t>41. Отдельные административные единицы Соединенного Королевства Великобритании и Северной Ирландии: </a:t>
                      </a:r>
                    </a:p>
                    <a:p>
                      <a:r>
                        <a:rPr lang="ru-RU" sz="1000" b="0" dirty="0" smtClean="0"/>
                        <a:t>Остров Мэн; </a:t>
                      </a:r>
                    </a:p>
                    <a:p>
                      <a:r>
                        <a:rPr lang="ru-RU" sz="1000" b="0" dirty="0" smtClean="0"/>
                        <a:t>Нормандские острова (острова Гернси, Джерси, Сарк, </a:t>
                      </a:r>
                      <a:r>
                        <a:rPr lang="ru-RU" sz="1000" b="0" dirty="0" err="1" smtClean="0"/>
                        <a:t>Олдерни</a:t>
                      </a:r>
                      <a:r>
                        <a:rPr lang="ru-RU" sz="1000" b="0" dirty="0" smtClean="0"/>
                        <a:t>); </a:t>
                      </a:r>
                    </a:p>
                    <a:p>
                      <a:r>
                        <a:rPr lang="ru-RU" sz="1000" b="0" dirty="0" smtClean="0"/>
                        <a:t>42. Республика Сейшельские Острова. </a:t>
                      </a:r>
                    </a:p>
                    <a:p>
                      <a:endParaRPr lang="ru-RU" sz="10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3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25164</TotalTime>
  <Words>2328</Words>
  <Application>Microsoft Office PowerPoint</Application>
  <PresentationFormat>Экран (4:3)</PresentationFormat>
  <Paragraphs>251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Аптека</vt:lpstr>
      <vt:lpstr>УПРАВЛЕНИЕ ПО РЕГУЛИРОВАНИЮ                      КОНТРАКТНОЙ СИСТЕМЫ В СФЕРЕ ЗАКУПОК БЕЛГОРОДСКОЙ ОБЛАСТИ</vt:lpstr>
      <vt:lpstr>Что такое офшорные зоны</vt:lpstr>
      <vt:lpstr>Кто такой Участник закупки</vt:lpstr>
      <vt:lpstr>Приказ Минфина России от 26.05.2022 N 83н "Об утверждении Перечня государств и территорий, используемых для промежуточного (офшорного) владения активами в Российской Федерации" </vt:lpstr>
      <vt:lpstr>Статья 24.2. Регистрация участников закупок в единой информационной системе и их аккредитация на электронных площадках, специализированных электронных площадках. Единый реестр участников закупок</vt:lpstr>
      <vt:lpstr>Правила регистрации участников закупок в еис  и ведения единого реестра участников закупок</vt:lpstr>
      <vt:lpstr>Правила регистрации участников закупок в еис  и ведения единого реестра участников закупок</vt:lpstr>
      <vt:lpstr>Правила регистрации участников закупок в еис  и ведения единого реестра участников закупок</vt:lpstr>
      <vt:lpstr>ПЕРЕЧЕНЬ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 (приказ Минфина № 108н) </vt:lpstr>
      <vt:lpstr>ЕДИНЫЕ ТРЕБОВАНИЯ. требования о неофшорности (п.10 ч.1 ст. 31 44-ФЗ)</vt:lpstr>
      <vt:lpstr>В чем проблема?</vt:lpstr>
      <vt:lpstr>ЕДИНЫЕ ТРЕБОВАНИЯ. требования о неофшорности (п.10 ч.1 ст. 31 44-ФЗ)</vt:lpstr>
      <vt:lpstr>ЕДИНЫЕ ТРЕБОВАНИЯ. требования о неофшорности. Действия закупочной комиссии.</vt:lpstr>
      <vt:lpstr>ЕДИНЫЕ ТРЕБОВАНИЯ. требования о неофшорности. Действия закупочной комиссии.</vt:lpstr>
      <vt:lpstr>ЕДИНЫЕ ТРЕБОВАНИЯ. требования о неофшорности. Действия заказчика.</vt:lpstr>
      <vt:lpstr>ЕДИНЫЕ  ТРЕБОВАНИЯ. требования о неофшорности. закупки у единственного поставщика (подрядчика,исполнителя)</vt:lpstr>
      <vt:lpstr>ЕДИНЫЕ ТРЕБОВАНИЯ. требования о неофшорности. Закупки у единственного поставщика (подрядчика, исполнителя)</vt:lpstr>
      <vt:lpstr>ЕДИНЫЕ ТРЕБОВАНИЯ. требования о неофшорности. Как проверить?</vt:lpstr>
      <vt:lpstr>ЕДИНЫЕ ТРЕБОВАНИЯ. требования о неофшорности. Как проверить?</vt:lpstr>
      <vt:lpstr>ЕДИНЫЕ ТРЕБОВАНИЯ. требования о неофшорности. Как проверить?</vt:lpstr>
      <vt:lpstr>ЕДИНЫЕ ТРЕБОВАНИЯ. требования о неофшорности. Пример косвенного участия.</vt:lpstr>
      <vt:lpstr>Спасибо за внимание!    Долуденко Юлия E-mail: doludenko_ua@mail.ru Тел: +7 (4722) 32-86-69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1124</cp:revision>
  <cp:lastPrinted>2023-01-30T21:16:57Z</cp:lastPrinted>
  <dcterms:created xsi:type="dcterms:W3CDTF">2009-10-13T11:01:23Z</dcterms:created>
  <dcterms:modified xsi:type="dcterms:W3CDTF">2023-02-28T05:23:37Z</dcterms:modified>
</cp:coreProperties>
</file>