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79" r:id="rId2"/>
    <p:sldId id="313" r:id="rId3"/>
    <p:sldId id="325" r:id="rId4"/>
    <p:sldId id="326" r:id="rId5"/>
    <p:sldId id="308" r:id="rId6"/>
    <p:sldId id="319" r:id="rId7"/>
  </p:sldIdLst>
  <p:sldSz cx="20104100" cy="1130935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464"/>
    <a:srgbClr val="69AF85"/>
    <a:srgbClr val="006EF3"/>
    <a:srgbClr val="B7EBD7"/>
    <a:srgbClr val="BDF5C8"/>
    <a:srgbClr val="F0E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7" autoAdjust="0"/>
    <p:restoredTop sz="96395" autoAdjust="0"/>
  </p:normalViewPr>
  <p:slideViewPr>
    <p:cSldViewPr>
      <p:cViewPr varScale="1">
        <p:scale>
          <a:sx n="70" d="100"/>
          <a:sy n="70" d="100"/>
        </p:scale>
        <p:origin x="420" y="7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752" cy="340647"/>
          </a:xfrm>
          <a:prstGeom prst="rect">
            <a:avLst/>
          </a:prstGeom>
        </p:spPr>
        <p:txBody>
          <a:bodyPr vert="horz" lIns="48670" tIns="24335" rIns="48670" bIns="24335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35" y="1"/>
            <a:ext cx="4301752" cy="340647"/>
          </a:xfrm>
          <a:prstGeom prst="rect">
            <a:avLst/>
          </a:prstGeom>
        </p:spPr>
        <p:txBody>
          <a:bodyPr vert="horz" lIns="48670" tIns="24335" rIns="48670" bIns="24335" rtlCol="0"/>
          <a:lstStyle>
            <a:lvl1pPr algn="r">
              <a:defRPr sz="600"/>
            </a:lvl1pPr>
          </a:lstStyle>
          <a:p>
            <a:fld id="{A226E52D-F4DA-4DE1-937E-75B868041BB2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50900"/>
            <a:ext cx="4078288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670" tIns="24335" rIns="48670" bIns="243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52" y="3270977"/>
            <a:ext cx="7941937" cy="2677467"/>
          </a:xfrm>
          <a:prstGeom prst="rect">
            <a:avLst/>
          </a:prstGeom>
        </p:spPr>
        <p:txBody>
          <a:bodyPr vert="horz" lIns="48670" tIns="24335" rIns="48670" bIns="243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7028"/>
            <a:ext cx="4301752" cy="340647"/>
          </a:xfrm>
          <a:prstGeom prst="rect">
            <a:avLst/>
          </a:prstGeom>
        </p:spPr>
        <p:txBody>
          <a:bodyPr vert="horz" lIns="48670" tIns="24335" rIns="48670" bIns="24335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35" y="6457028"/>
            <a:ext cx="4301752" cy="340647"/>
          </a:xfrm>
          <a:prstGeom prst="rect">
            <a:avLst/>
          </a:prstGeom>
        </p:spPr>
        <p:txBody>
          <a:bodyPr vert="horz" lIns="48670" tIns="24335" rIns="48670" bIns="24335" rtlCol="0" anchor="b"/>
          <a:lstStyle>
            <a:lvl1pPr algn="r">
              <a:defRPr sz="600"/>
            </a:lvl1pPr>
          </a:lstStyle>
          <a:p>
            <a:fld id="{1AC539D3-F758-4233-880C-E90AE40E9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55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6676" y="3741292"/>
            <a:ext cx="17758621" cy="72144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32120" y="3940372"/>
            <a:ext cx="15553358" cy="49403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185669" y="4373076"/>
            <a:ext cx="13732760" cy="3133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0DD33-3C9C-4BBB-A3F1-B5F224C13F2E}" type="datetime1">
              <a:rPr lang="en-US" smtClean="0"/>
              <a:t>5/31/2023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0" i="0">
                <a:solidFill>
                  <a:schemeClr val="tx1"/>
                </a:solidFill>
                <a:latin typeface="Manrope"/>
                <a:cs typeface="Manro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Manrope Light"/>
                <a:cs typeface="Manrope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BEB40-A4AE-415D-98EA-D9C00EA79547}" type="datetime1">
              <a:rPr lang="en-US" smtClean="0"/>
              <a:t>5/31/2023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0" i="0">
                <a:solidFill>
                  <a:schemeClr val="tx1"/>
                </a:solidFill>
                <a:latin typeface="Manrope"/>
                <a:cs typeface="Manro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6D009-F61F-446F-BD23-6DB02C33E3EC}" type="datetime1">
              <a:rPr lang="en-US" smtClean="0"/>
              <a:t>5/31/2023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0" i="0">
                <a:solidFill>
                  <a:schemeClr val="tx1"/>
                </a:solidFill>
                <a:latin typeface="Manrope"/>
                <a:cs typeface="Manro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E6EF1-86BC-4CB3-913A-D5C44EF47672}" type="datetime1">
              <a:rPr lang="en-US" smtClean="0"/>
              <a:t>5/31/2023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CEEE-8395-4293-B657-D4AF5C85FB80}" type="datetime1">
              <a:rPr lang="en-US" smtClean="0"/>
              <a:t>5/31/2023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3013" y="4265593"/>
            <a:ext cx="15078075" cy="1522596"/>
          </a:xfrm>
        </p:spPr>
        <p:txBody>
          <a:bodyPr anchor="b"/>
          <a:lstStyle>
            <a:lvl1pPr algn="ctr">
              <a:defRPr sz="989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3013" y="5940028"/>
            <a:ext cx="15078075" cy="609077"/>
          </a:xfrm>
        </p:spPr>
        <p:txBody>
          <a:bodyPr/>
          <a:lstStyle>
            <a:lvl1pPr marL="0" indent="0" algn="ctr">
              <a:buNone/>
              <a:defRPr sz="3958"/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05205" y="10517696"/>
            <a:ext cx="4623943" cy="276999"/>
          </a:xfrm>
        </p:spPr>
        <p:txBody>
          <a:bodyPr/>
          <a:lstStyle/>
          <a:p>
            <a:fld id="{DAD41FFD-BFC4-4BD4-9D8D-99D3EF6EDD5A}" type="datetime1">
              <a:rPr lang="en-US" smtClean="0"/>
              <a:t>5/31/2023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835394" y="10517696"/>
            <a:ext cx="6433312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474953" y="10517696"/>
            <a:ext cx="4623943" cy="276999"/>
          </a:xfrm>
        </p:spPr>
        <p:txBody>
          <a:bodyPr/>
          <a:lstStyle/>
          <a:p>
            <a:fld id="{2ABEAF0D-66B4-45B7-AD2D-F18A2379D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90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392" y="754952"/>
            <a:ext cx="9822180" cy="779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0" i="0">
                <a:solidFill>
                  <a:schemeClr val="tx1"/>
                </a:solidFill>
                <a:latin typeface="Manrope"/>
                <a:cs typeface="Manro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19675" y="2291550"/>
            <a:ext cx="8497569" cy="26187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tx1"/>
                </a:solidFill>
                <a:latin typeface="Manrope Light"/>
                <a:cs typeface="Manrope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82B63-9E76-447F-94E9-06C553DF3F28}" type="datetime1">
              <a:rPr lang="en-US" smtClean="0"/>
              <a:t>5/31/2023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9543678" y="10074275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2023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4450" y="930275"/>
            <a:ext cx="7327649" cy="1593377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603250" y="2682875"/>
            <a:ext cx="18745200" cy="6172200"/>
          </a:xfrm>
          <a:prstGeom prst="roundRect">
            <a:avLst>
              <a:gd name="adj" fmla="val 50000"/>
            </a:avLst>
          </a:prstGeom>
          <a:solidFill>
            <a:srgbClr val="F0E8E5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0" bIns="0" rtlCol="0" anchor="t"/>
          <a:lstStyle/>
          <a:p>
            <a:pPr algn="ctr">
              <a:defRPr/>
            </a:pPr>
            <a:r>
              <a:rPr lang="ru-RU" sz="8000" dirty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 размещении перечней товаров, работ, услуг </a:t>
            </a:r>
            <a:br>
              <a:rPr lang="ru-RU" sz="8000" dirty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8000" dirty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для закупок у субъектов МСП</a:t>
            </a:r>
          </a:p>
        </p:txBody>
      </p:sp>
    </p:spTree>
    <p:extLst>
      <p:ext uri="{BB962C8B-B14F-4D97-AF65-F5344CB8AC3E}">
        <p14:creationId xmlns:p14="http://schemas.microsoft.com/office/powerpoint/2010/main" val="1615439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369332"/>
          </a:xfrm>
        </p:spPr>
        <p:txBody>
          <a:bodyPr/>
          <a:lstStyle/>
          <a:p>
            <a:fld id="{B6F15528-21DE-4FAA-801E-634DDDAF4B2B}" type="slidenum">
              <a:rPr lang="ru-RU" sz="2400" smtClean="0"/>
              <a:t>2</a:t>
            </a:fld>
            <a:endParaRPr lang="ru-RU" sz="2400" dirty="0"/>
          </a:p>
        </p:txBody>
      </p:sp>
      <p:sp>
        <p:nvSpPr>
          <p:cNvPr id="18" name="object 20"/>
          <p:cNvSpPr txBox="1"/>
          <p:nvPr/>
        </p:nvSpPr>
        <p:spPr>
          <a:xfrm>
            <a:off x="628924" y="371927"/>
            <a:ext cx="16826393" cy="773924"/>
          </a:xfrm>
          <a:prstGeom prst="rect">
            <a:avLst/>
          </a:prstGeom>
        </p:spPr>
        <p:txBody>
          <a:bodyPr vert="horz" wrap="square" lIns="0" tIns="95879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ru-RU" sz="4400" b="1" spc="-1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Требуемые документы для заказчика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275582" y="2760686"/>
            <a:ext cx="28233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800" b="1" dirty="0">
                <a:solidFill>
                  <a:srgbClr val="FFFFFF"/>
                </a:solidFill>
                <a:latin typeface="PT Root UI" panose="020B0303020202020204"/>
                <a:ea typeface="Segoe UI" panose="020B0502040204020203" pitchFamily="34" charset="0"/>
                <a:cs typeface="Segoe UI" panose="020B0502040204020203" pitchFamily="34" charset="0"/>
              </a:rPr>
              <a:t>Проверка принадлежности к субъектам МСП</a:t>
            </a:r>
            <a:endParaRPr lang="ru-RU" sz="2800" dirty="0">
              <a:latin typeface="PT Root UI" panose="020B0303020202020204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872245" y="4183273"/>
            <a:ext cx="3099450" cy="3248147"/>
          </a:xfrm>
          <a:prstGeom prst="rect">
            <a:avLst/>
          </a:prstGeom>
        </p:spPr>
        <p:txBody>
          <a:bodyPr vert="horz" wrap="square" lIns="0" tIns="24081" rIns="0" bIns="0" rtlCol="0">
            <a:spAutoFit/>
          </a:bodyPr>
          <a:lstStyle/>
          <a:p>
            <a:pPr marL="20942" algn="ctr">
              <a:spcBef>
                <a:spcPts val="188"/>
              </a:spcBef>
            </a:pPr>
            <a:r>
              <a:rPr lang="ru-RU" sz="2309" b="1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Положение о закупке </a:t>
            </a:r>
          </a:p>
          <a:p>
            <a:pPr marL="20942" algn="ctr">
              <a:spcBef>
                <a:spcPts val="188"/>
              </a:spcBef>
            </a:pP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Должно содержать положения, определяющие особенности участия субъектов МСП в закупках с учетом требований ППРФ №1352</a:t>
            </a:r>
          </a:p>
        </p:txBody>
      </p:sp>
      <p:sp>
        <p:nvSpPr>
          <p:cNvPr id="14" name="object 6"/>
          <p:cNvSpPr txBox="1"/>
          <p:nvPr/>
        </p:nvSpPr>
        <p:spPr>
          <a:xfrm>
            <a:off x="5275524" y="4187991"/>
            <a:ext cx="3886200" cy="3680445"/>
          </a:xfrm>
          <a:prstGeom prst="rect">
            <a:avLst/>
          </a:prstGeom>
        </p:spPr>
        <p:txBody>
          <a:bodyPr vert="horz" wrap="square" lIns="0" tIns="24081" rIns="0" bIns="0" rtlCol="0">
            <a:spAutoFit/>
          </a:bodyPr>
          <a:lstStyle/>
          <a:p>
            <a:pPr marL="20942" algn="ctr">
              <a:spcBef>
                <a:spcPts val="188"/>
              </a:spcBef>
            </a:pPr>
            <a:r>
              <a:rPr lang="ru-RU" sz="2309" b="1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Перечень товаров, работ, услуг, закупка которых осуществляется </a:t>
            </a:r>
          </a:p>
          <a:p>
            <a:pPr marL="20942" algn="ctr">
              <a:spcBef>
                <a:spcPts val="188"/>
              </a:spcBef>
            </a:pPr>
            <a:r>
              <a:rPr lang="ru-RU" sz="2309" b="1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у субъектов МСП </a:t>
            </a:r>
          </a:p>
          <a:p>
            <a:pPr marL="20942" algn="ctr">
              <a:spcBef>
                <a:spcPts val="188"/>
              </a:spcBef>
            </a:pP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должен быть обязательно размещен в ЕИС </a:t>
            </a:r>
          </a:p>
          <a:p>
            <a:pPr marL="20942" algn="ctr">
              <a:spcBef>
                <a:spcPts val="188"/>
              </a:spcBef>
            </a:pP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в целях проведения «</a:t>
            </a:r>
            <a:r>
              <a:rPr lang="ru-RU" sz="2309" spc="-25" dirty="0" err="1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спецторгов</a:t>
            </a: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» </a:t>
            </a:r>
          </a:p>
          <a:p>
            <a:pPr marL="20942" algn="ctr">
              <a:spcBef>
                <a:spcPts val="188"/>
              </a:spcBef>
            </a:pP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(закупка, участниками которой являются только МСП)</a:t>
            </a:r>
          </a:p>
        </p:txBody>
      </p:sp>
      <p:sp>
        <p:nvSpPr>
          <p:cNvPr id="15" name="object 6"/>
          <p:cNvSpPr txBox="1"/>
          <p:nvPr/>
        </p:nvSpPr>
        <p:spPr>
          <a:xfrm>
            <a:off x="9765306" y="4183273"/>
            <a:ext cx="5579912" cy="6424402"/>
          </a:xfrm>
          <a:prstGeom prst="rect">
            <a:avLst/>
          </a:prstGeom>
        </p:spPr>
        <p:txBody>
          <a:bodyPr vert="horz" wrap="square" lIns="0" tIns="24081" rIns="0" bIns="0" rtlCol="0">
            <a:spAutoFit/>
          </a:bodyPr>
          <a:lstStyle/>
          <a:p>
            <a:pPr marL="20942" algn="ctr">
              <a:spcBef>
                <a:spcPts val="188"/>
              </a:spcBef>
            </a:pPr>
            <a:r>
              <a:rPr lang="ru-RU" sz="2309" b="1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План закупки заказчиков</a:t>
            </a:r>
          </a:p>
          <a:p>
            <a:pPr marL="20942" algn="ctr">
              <a:spcBef>
                <a:spcPts val="188"/>
              </a:spcBef>
            </a:pP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 </a:t>
            </a:r>
            <a:r>
              <a:rPr lang="ru-RU" sz="2309" b="1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с</a:t>
            </a: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 </a:t>
            </a:r>
            <a:r>
              <a:rPr lang="ru-RU" sz="2309" b="1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разделом МСП  (на 3 года)</a:t>
            </a:r>
          </a:p>
          <a:p>
            <a:pPr marL="20942" algn="ctr">
              <a:spcBef>
                <a:spcPts val="188"/>
              </a:spcBef>
            </a:pP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 раздел с информацией о планируемых закупках, участниками которых могут быть только субъекты МСП (</a:t>
            </a:r>
            <a:r>
              <a:rPr lang="ru-RU" sz="2309" spc="-25" dirty="0" err="1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спецторги</a:t>
            </a: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) </a:t>
            </a:r>
            <a:b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</a:br>
            <a:r>
              <a:rPr lang="ru-RU" sz="2309" b="1" u="sng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в размере не менее 20%.</a:t>
            </a:r>
          </a:p>
          <a:p>
            <a:pPr marL="20942" algn="ctr">
              <a:spcBef>
                <a:spcPts val="188"/>
              </a:spcBef>
            </a:pPr>
            <a:endParaRPr lang="ru-RU" sz="1000" b="1" u="sng" spc="-25" dirty="0">
              <a:latin typeface="PT Root UI" panose="020B0303020202020204"/>
              <a:ea typeface="PT Root UI" panose="020B0303020202020204" pitchFamily="34" charset="-52"/>
              <a:cs typeface="Segoe UI" panose="020B0502040204020203" pitchFamily="34" charset="0"/>
            </a:endParaRPr>
          </a:p>
          <a:p>
            <a:pPr marL="20942">
              <a:spcBef>
                <a:spcPts val="188"/>
              </a:spcBef>
            </a:pPr>
            <a:r>
              <a:rPr lang="ru-RU" sz="2309" b="1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Раздел МСП</a:t>
            </a:r>
            <a:r>
              <a:rPr lang="en-US" sz="2309" b="1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:</a:t>
            </a:r>
            <a:endParaRPr lang="ru-RU" sz="2309" b="1" spc="-25" dirty="0">
              <a:latin typeface="PT Root UI" panose="020B0303020202020204"/>
              <a:ea typeface="PT Root UI" panose="020B0303020202020204" pitchFamily="34" charset="-52"/>
              <a:cs typeface="Segoe UI" panose="020B0502040204020203" pitchFamily="34" charset="0"/>
            </a:endParaRPr>
          </a:p>
          <a:p>
            <a:pPr marL="20942">
              <a:spcBef>
                <a:spcPts val="188"/>
              </a:spcBef>
            </a:pPr>
            <a:r>
              <a:rPr lang="ru-RU" sz="2309" b="1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 - </a:t>
            </a: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должен соответствовать размещенному ПТРУ</a:t>
            </a:r>
          </a:p>
          <a:p>
            <a:pPr marL="20942">
              <a:spcBef>
                <a:spcPts val="188"/>
              </a:spcBef>
            </a:pP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(коды ОКПД2, которые указываются в разделе МСП должны содержаться в ПТРУ либо по вышестоящим кодам по иерархии справочника ОКПД2)</a:t>
            </a:r>
          </a:p>
          <a:p>
            <a:pPr marL="363842" indent="-342900">
              <a:spcBef>
                <a:spcPts val="188"/>
              </a:spcBef>
              <a:buFontTx/>
              <a:buChar char="-"/>
            </a:pP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Период действия ПЗ </a:t>
            </a:r>
            <a:r>
              <a:rPr lang="ru-RU" sz="2309" spc="-25" dirty="0" err="1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м.б</a:t>
            </a: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. 1 год (2023), </a:t>
            </a:r>
          </a:p>
          <a:p>
            <a:pPr marL="20942">
              <a:spcBef>
                <a:spcPts val="188"/>
              </a:spcBef>
            </a:pP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а позиции в Разделе МСП по дате размещения извещения могут быть </a:t>
            </a:r>
            <a:r>
              <a:rPr lang="ru-RU" sz="2309" spc="-25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на 2024, 2025г</a:t>
            </a:r>
            <a:r>
              <a:rPr lang="ru-RU" sz="2309" spc="-25" dirty="0">
                <a:latin typeface="PT Root UI" panose="020B0303020202020204"/>
                <a:ea typeface="PT Root UI" panose="020B0303020202020204" pitchFamily="34" charset="-52"/>
                <a:cs typeface="Segoe UI" panose="020B0502040204020203" pitchFamily="34" charset="0"/>
              </a:rPr>
              <a:t>.г.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788" y="1870900"/>
            <a:ext cx="2157031" cy="215703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8122" y="1786422"/>
            <a:ext cx="2233231" cy="223323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455" y="1862623"/>
            <a:ext cx="2157030" cy="2157030"/>
          </a:xfrm>
          <a:prstGeom prst="rect">
            <a:avLst/>
          </a:prstGeom>
        </p:spPr>
      </p:pic>
      <p:sp>
        <p:nvSpPr>
          <p:cNvPr id="20" name="Скругленный прямоугольник 19"/>
          <p:cNvSpPr/>
          <p:nvPr/>
        </p:nvSpPr>
        <p:spPr>
          <a:xfrm>
            <a:off x="15453317" y="2073276"/>
            <a:ext cx="4575944" cy="7162800"/>
          </a:xfrm>
          <a:prstGeom prst="roundRect">
            <a:avLst>
              <a:gd name="adj" fmla="val 50000"/>
            </a:avLst>
          </a:prstGeom>
          <a:solidFill>
            <a:srgbClr val="FF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indent="-182563">
              <a:spcAft>
                <a:spcPts val="3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Годовой отчет о закупках у субъектов МСП 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(размещается не позднее 1 февраля года, следующего за отчетным)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6056898" y="2908162"/>
            <a:ext cx="3368782" cy="1090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spcBef>
                <a:spcPts val="114"/>
              </a:spcBef>
            </a:pPr>
            <a:r>
              <a:rPr lang="ru-RU" sz="3200" b="1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Отчетность </a:t>
            </a:r>
          </a:p>
          <a:p>
            <a:pPr marL="12700" algn="ctr">
              <a:spcBef>
                <a:spcPts val="114"/>
              </a:spcBef>
            </a:pPr>
            <a:r>
              <a:rPr lang="ru-RU" sz="3200" b="1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заказчиков:</a:t>
            </a:r>
            <a:endParaRPr lang="ru-RU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490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5050" y="1639480"/>
            <a:ext cx="52999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Перечень ТРУ формируется </a:t>
            </a:r>
            <a:br>
              <a:rPr lang="ru-RU" sz="3200" dirty="0"/>
            </a:br>
            <a:r>
              <a:rPr lang="ru-RU" sz="3200" dirty="0"/>
              <a:t>в ЕИС в ЛК заказчика с помощью функционала ЕИС. </a:t>
            </a:r>
          </a:p>
          <a:p>
            <a:r>
              <a:rPr lang="ru-RU" sz="3200" dirty="0"/>
              <a:t>Перечень ТРУ представляет собой перечень ОКПД 2 </a:t>
            </a:r>
            <a:br>
              <a:rPr lang="ru-RU" sz="3200" dirty="0"/>
            </a:br>
            <a:r>
              <a:rPr lang="ru-RU" sz="3200" dirty="0"/>
              <a:t>и наименований ТРУ.</a:t>
            </a:r>
          </a:p>
        </p:txBody>
      </p:sp>
      <p:sp>
        <p:nvSpPr>
          <p:cNvPr id="5" name="object 20"/>
          <p:cNvSpPr txBox="1"/>
          <p:nvPr/>
        </p:nvSpPr>
        <p:spPr>
          <a:xfrm>
            <a:off x="535512" y="396875"/>
            <a:ext cx="11650138" cy="773924"/>
          </a:xfrm>
          <a:prstGeom prst="rect">
            <a:avLst/>
          </a:prstGeom>
        </p:spPr>
        <p:txBody>
          <a:bodyPr vert="horz" wrap="square" lIns="0" tIns="95879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ru-RU" sz="4400" spc="-15" dirty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Формирование и размещение Перечня ТРУ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8770" y="996566"/>
            <a:ext cx="2025359" cy="1728279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10208445" y="2724845"/>
            <a:ext cx="510140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Нормативно установленного срока размещения Перечня ТРУ в ЕИС нет, но</a:t>
            </a:r>
          </a:p>
          <a:p>
            <a:r>
              <a:rPr lang="ru-RU" sz="2800" b="1" dirty="0">
                <a:solidFill>
                  <a:srgbClr val="FF6464"/>
                </a:solidFill>
              </a:rPr>
              <a:t>ПЕРЕЧЕНЬ ТРУ ДОЛЖЕН БЫТЬ РАЗМЕЩЕН ДО</a:t>
            </a:r>
            <a:r>
              <a:rPr lang="en-US" sz="2800" dirty="0"/>
              <a:t>:</a:t>
            </a:r>
            <a:endParaRPr lang="ru-RU" sz="2800" dirty="0"/>
          </a:p>
          <a:p>
            <a:pPr marL="514350" indent="-514350" algn="just">
              <a:buAutoNum type="arabicPeriod"/>
            </a:pPr>
            <a:r>
              <a:rPr lang="ru-RU" sz="2800" dirty="0"/>
              <a:t>проведения «</a:t>
            </a:r>
            <a:r>
              <a:rPr lang="ru-RU" sz="2800" dirty="0" err="1"/>
              <a:t>спецторгов</a:t>
            </a:r>
            <a:r>
              <a:rPr lang="ru-RU" sz="2800" dirty="0"/>
              <a:t>» </a:t>
            </a:r>
          </a:p>
          <a:p>
            <a:r>
              <a:rPr lang="ru-RU" sz="2000" dirty="0"/>
              <a:t>(в </a:t>
            </a:r>
            <a:r>
              <a:rPr lang="ru-RU" sz="2000" dirty="0" err="1"/>
              <a:t>т.ч</a:t>
            </a:r>
            <a:r>
              <a:rPr lang="ru-RU" sz="2000" dirty="0"/>
              <a:t>. закупок малого объема «</a:t>
            </a:r>
            <a:r>
              <a:rPr lang="ru-RU" sz="2000" dirty="0" err="1"/>
              <a:t>спецторгами</a:t>
            </a:r>
            <a:r>
              <a:rPr lang="ru-RU" sz="2000" dirty="0"/>
              <a:t>», включая </a:t>
            </a:r>
            <a:r>
              <a:rPr lang="ru-RU" sz="2000" dirty="0" err="1"/>
              <a:t>ед.поставщика</a:t>
            </a:r>
            <a:r>
              <a:rPr lang="ru-RU" sz="2000" dirty="0"/>
              <a:t>)</a:t>
            </a:r>
          </a:p>
          <a:p>
            <a:r>
              <a:rPr lang="ru-RU" sz="2800" dirty="0">
                <a:solidFill>
                  <a:prstClr val="black"/>
                </a:solidFill>
              </a:rPr>
              <a:t>2. проведения </a:t>
            </a:r>
            <a:r>
              <a:rPr lang="ru-RU" sz="2800" dirty="0"/>
              <a:t>оценки и мониторинга соответствия 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0947456" y="6918122"/>
            <a:ext cx="47594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/>
              <a:t>В СЛУЧАЕ НЕРАЗМЕЩЕНИЯ ПЕРЕЧНЯ ТРУ В ЕИС</a:t>
            </a:r>
            <a:r>
              <a:rPr lang="ru-RU" sz="2800" dirty="0"/>
              <a:t> - </a:t>
            </a:r>
            <a:r>
              <a:rPr lang="ru-RU" sz="2800" b="1" dirty="0">
                <a:solidFill>
                  <a:srgbClr val="FF6464"/>
                </a:solidFill>
              </a:rPr>
              <a:t>ВЫДАЕТСЯ УВЕДОМЛЕНИЕ </a:t>
            </a:r>
            <a:br>
              <a:rPr lang="ru-RU" sz="2800" b="1" dirty="0">
                <a:solidFill>
                  <a:srgbClr val="FF6464"/>
                </a:solidFill>
              </a:rPr>
            </a:br>
            <a:r>
              <a:rPr lang="ru-RU" sz="2800" b="1" dirty="0">
                <a:solidFill>
                  <a:srgbClr val="FF6464"/>
                </a:solidFill>
              </a:rPr>
              <a:t>О НЕСООТВЕТСТВИИ / ОТРИЦАТЕЛЬНОЕ ЗАКЛЮЧЕНИЕ.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51" y="1920875"/>
            <a:ext cx="2484199" cy="248419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163" y="7140842"/>
            <a:ext cx="1066801" cy="2232215"/>
          </a:xfrm>
          <a:prstGeom prst="rect">
            <a:avLst/>
          </a:prstGeom>
          <a:effectLst>
            <a:glow rad="101600">
              <a:schemeClr val="bg1">
                <a:alpha val="98000"/>
              </a:schemeClr>
            </a:glow>
          </a:effectLst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512" y="5197475"/>
            <a:ext cx="9672932" cy="5115260"/>
          </a:xfrm>
          <a:prstGeom prst="rect">
            <a:avLst/>
          </a:prstGeom>
        </p:spPr>
      </p:pic>
      <p:sp>
        <p:nvSpPr>
          <p:cNvPr id="25" name="Скругленный прямоугольник 24"/>
          <p:cNvSpPr/>
          <p:nvPr/>
        </p:nvSpPr>
        <p:spPr>
          <a:xfrm>
            <a:off x="15429806" y="1387475"/>
            <a:ext cx="4575944" cy="9412954"/>
          </a:xfrm>
          <a:prstGeom prst="roundRect">
            <a:avLst>
              <a:gd name="adj" fmla="val 50000"/>
            </a:avLst>
          </a:prstGeom>
          <a:solidFill>
            <a:srgbClr val="FF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516" marR="4607" algn="ctr">
              <a:lnSpc>
                <a:spcPct val="110000"/>
              </a:lnSpc>
              <a:spcBef>
                <a:spcPts val="86"/>
              </a:spcBef>
              <a:defRPr/>
            </a:pPr>
            <a:endParaRPr lang="ru-RU" sz="4000" b="1" spc="-9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050" y="1692275"/>
            <a:ext cx="2514295" cy="25142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5233651" y="4130675"/>
            <a:ext cx="48987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Инструкцию по формированию ПТРУ можно найти в ЛК ЕИС </a:t>
            </a:r>
            <a:br>
              <a:rPr lang="ru-RU" sz="3200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ru-RU" sz="3200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по пути:</a:t>
            </a:r>
          </a:p>
          <a:p>
            <a:pPr algn="ctr">
              <a:spcAft>
                <a:spcPts val="0"/>
              </a:spcAft>
            </a:pPr>
            <a:endParaRPr lang="ru-RU" sz="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БАЗА ЗНАНИЙ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РУКОВОДСТВА ПОЛЬЗОВАТЕЛЯ И ВИДЕОРОЛИКИ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 </a:t>
            </a: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ПЛАНИРОВАНИЕ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algn="ctr"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ПЕРЕЧНИ ТРУ ДЛЯ ПЛАНОВ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РУКОВОДСТВА ПОЛЬЗОВАТЕЛЯ</a:t>
            </a:r>
            <a:endParaRPr lang="ru-RU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139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"/>
          <p:cNvSpPr txBox="1">
            <a:spLocks/>
          </p:cNvSpPr>
          <p:nvPr/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14956" y="5148081"/>
            <a:ext cx="29480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spc="-9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01.11.11</a:t>
            </a:r>
          </a:p>
        </p:txBody>
      </p:sp>
      <p:sp>
        <p:nvSpPr>
          <p:cNvPr id="9" name="Oval 10">
            <a:extLst>
              <a:ext uri="{FF2B5EF4-FFF2-40B4-BE49-F238E27FC236}">
                <a16:creationId xmlns:a16="http://schemas.microsoft.com/office/drawing/2014/main" id="{004D70DF-600D-4994-BB18-3B14EF63DFA3}"/>
              </a:ext>
            </a:extLst>
          </p:cNvPr>
          <p:cNvSpPr/>
          <p:nvPr/>
        </p:nvSpPr>
        <p:spPr>
          <a:xfrm>
            <a:off x="692721" y="5225139"/>
            <a:ext cx="836691" cy="769214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5400" b="1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1</a:t>
            </a:r>
            <a:endParaRPr lang="en-ID" sz="5400" b="1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object 26"/>
          <p:cNvSpPr/>
          <p:nvPr/>
        </p:nvSpPr>
        <p:spPr>
          <a:xfrm>
            <a:off x="827102" y="1716519"/>
            <a:ext cx="13871703" cy="1694573"/>
          </a:xfrm>
          <a:custGeom>
            <a:avLst/>
            <a:gdLst/>
            <a:ahLst/>
            <a:cxnLst/>
            <a:rect l="l" t="t" r="r" b="b"/>
            <a:pathLst>
              <a:path w="10133965" h="1521459">
                <a:moveTo>
                  <a:pt x="9373349" y="0"/>
                </a:moveTo>
                <a:lnTo>
                  <a:pt x="760615" y="0"/>
                </a:lnTo>
                <a:lnTo>
                  <a:pt x="712513" y="1496"/>
                </a:lnTo>
                <a:lnTo>
                  <a:pt x="665205" y="5926"/>
                </a:lnTo>
                <a:lnTo>
                  <a:pt x="618781" y="13200"/>
                </a:lnTo>
                <a:lnTo>
                  <a:pt x="573331" y="23230"/>
                </a:lnTo>
                <a:lnTo>
                  <a:pt x="528943" y="35926"/>
                </a:lnTo>
                <a:lnTo>
                  <a:pt x="485707" y="51199"/>
                </a:lnTo>
                <a:lnTo>
                  <a:pt x="443711" y="68960"/>
                </a:lnTo>
                <a:lnTo>
                  <a:pt x="403045" y="89120"/>
                </a:lnTo>
                <a:lnTo>
                  <a:pt x="363798" y="111589"/>
                </a:lnTo>
                <a:lnTo>
                  <a:pt x="326058" y="136280"/>
                </a:lnTo>
                <a:lnTo>
                  <a:pt x="289916" y="163101"/>
                </a:lnTo>
                <a:lnTo>
                  <a:pt x="255459" y="191965"/>
                </a:lnTo>
                <a:lnTo>
                  <a:pt x="222778" y="222783"/>
                </a:lnTo>
                <a:lnTo>
                  <a:pt x="191961" y="255465"/>
                </a:lnTo>
                <a:lnTo>
                  <a:pt x="163097" y="289921"/>
                </a:lnTo>
                <a:lnTo>
                  <a:pt x="136276" y="326064"/>
                </a:lnTo>
                <a:lnTo>
                  <a:pt x="111586" y="363804"/>
                </a:lnTo>
                <a:lnTo>
                  <a:pt x="89117" y="403051"/>
                </a:lnTo>
                <a:lnTo>
                  <a:pt x="68958" y="443717"/>
                </a:lnTo>
                <a:lnTo>
                  <a:pt x="51197" y="485712"/>
                </a:lnTo>
                <a:lnTo>
                  <a:pt x="35925" y="528948"/>
                </a:lnTo>
                <a:lnTo>
                  <a:pt x="23229" y="573335"/>
                </a:lnTo>
                <a:lnTo>
                  <a:pt x="13200" y="618785"/>
                </a:lnTo>
                <a:lnTo>
                  <a:pt x="5926" y="665207"/>
                </a:lnTo>
                <a:lnTo>
                  <a:pt x="1496" y="712514"/>
                </a:lnTo>
                <a:lnTo>
                  <a:pt x="0" y="760628"/>
                </a:lnTo>
                <a:lnTo>
                  <a:pt x="1496" y="808731"/>
                </a:lnTo>
                <a:lnTo>
                  <a:pt x="5926" y="856038"/>
                </a:lnTo>
                <a:lnTo>
                  <a:pt x="13200" y="902462"/>
                </a:lnTo>
                <a:lnTo>
                  <a:pt x="23229" y="947912"/>
                </a:lnTo>
                <a:lnTo>
                  <a:pt x="35925" y="992300"/>
                </a:lnTo>
                <a:lnTo>
                  <a:pt x="51197" y="1035536"/>
                </a:lnTo>
                <a:lnTo>
                  <a:pt x="68958" y="1077532"/>
                </a:lnTo>
                <a:lnTo>
                  <a:pt x="89117" y="1118198"/>
                </a:lnTo>
                <a:lnTo>
                  <a:pt x="111586" y="1157445"/>
                </a:lnTo>
                <a:lnTo>
                  <a:pt x="136276" y="1195185"/>
                </a:lnTo>
                <a:lnTo>
                  <a:pt x="163097" y="1231327"/>
                </a:lnTo>
                <a:lnTo>
                  <a:pt x="191961" y="1265784"/>
                </a:lnTo>
                <a:lnTo>
                  <a:pt x="222778" y="1298465"/>
                </a:lnTo>
                <a:lnTo>
                  <a:pt x="255459" y="1329282"/>
                </a:lnTo>
                <a:lnTo>
                  <a:pt x="289916" y="1358146"/>
                </a:lnTo>
                <a:lnTo>
                  <a:pt x="326058" y="1384967"/>
                </a:lnTo>
                <a:lnTo>
                  <a:pt x="363798" y="1409657"/>
                </a:lnTo>
                <a:lnTo>
                  <a:pt x="403045" y="1432126"/>
                </a:lnTo>
                <a:lnTo>
                  <a:pt x="443711" y="1452285"/>
                </a:lnTo>
                <a:lnTo>
                  <a:pt x="485707" y="1470046"/>
                </a:lnTo>
                <a:lnTo>
                  <a:pt x="528943" y="1485318"/>
                </a:lnTo>
                <a:lnTo>
                  <a:pt x="573331" y="1498014"/>
                </a:lnTo>
                <a:lnTo>
                  <a:pt x="618781" y="1508043"/>
                </a:lnTo>
                <a:lnTo>
                  <a:pt x="665205" y="1515317"/>
                </a:lnTo>
                <a:lnTo>
                  <a:pt x="712513" y="1519747"/>
                </a:lnTo>
                <a:lnTo>
                  <a:pt x="760615" y="1521244"/>
                </a:lnTo>
                <a:lnTo>
                  <a:pt x="9373349" y="1521244"/>
                </a:lnTo>
                <a:lnTo>
                  <a:pt x="9421451" y="1519747"/>
                </a:lnTo>
                <a:lnTo>
                  <a:pt x="9468759" y="1515317"/>
                </a:lnTo>
                <a:lnTo>
                  <a:pt x="9515183" y="1508043"/>
                </a:lnTo>
                <a:lnTo>
                  <a:pt x="9560633" y="1498014"/>
                </a:lnTo>
                <a:lnTo>
                  <a:pt x="9605021" y="1485318"/>
                </a:lnTo>
                <a:lnTo>
                  <a:pt x="9648257" y="1470046"/>
                </a:lnTo>
                <a:lnTo>
                  <a:pt x="9690253" y="1452285"/>
                </a:lnTo>
                <a:lnTo>
                  <a:pt x="9730919" y="1432126"/>
                </a:lnTo>
                <a:lnTo>
                  <a:pt x="9770166" y="1409657"/>
                </a:lnTo>
                <a:lnTo>
                  <a:pt x="9807906" y="1384967"/>
                </a:lnTo>
                <a:lnTo>
                  <a:pt x="9844048" y="1358146"/>
                </a:lnTo>
                <a:lnTo>
                  <a:pt x="9878505" y="1329282"/>
                </a:lnTo>
                <a:lnTo>
                  <a:pt x="9911186" y="1298465"/>
                </a:lnTo>
                <a:lnTo>
                  <a:pt x="9942003" y="1265784"/>
                </a:lnTo>
                <a:lnTo>
                  <a:pt x="9970867" y="1231327"/>
                </a:lnTo>
                <a:lnTo>
                  <a:pt x="9997688" y="1195185"/>
                </a:lnTo>
                <a:lnTo>
                  <a:pt x="10022378" y="1157445"/>
                </a:lnTo>
                <a:lnTo>
                  <a:pt x="10044847" y="1118198"/>
                </a:lnTo>
                <a:lnTo>
                  <a:pt x="10065006" y="1077532"/>
                </a:lnTo>
                <a:lnTo>
                  <a:pt x="10082767" y="1035536"/>
                </a:lnTo>
                <a:lnTo>
                  <a:pt x="10098039" y="992300"/>
                </a:lnTo>
                <a:lnTo>
                  <a:pt x="10110735" y="947912"/>
                </a:lnTo>
                <a:lnTo>
                  <a:pt x="10120764" y="902462"/>
                </a:lnTo>
                <a:lnTo>
                  <a:pt x="10128038" y="856038"/>
                </a:lnTo>
                <a:lnTo>
                  <a:pt x="10132468" y="808731"/>
                </a:lnTo>
                <a:lnTo>
                  <a:pt x="10133965" y="760615"/>
                </a:lnTo>
                <a:lnTo>
                  <a:pt x="10132468" y="712514"/>
                </a:lnTo>
                <a:lnTo>
                  <a:pt x="10128038" y="665207"/>
                </a:lnTo>
                <a:lnTo>
                  <a:pt x="10120764" y="618785"/>
                </a:lnTo>
                <a:lnTo>
                  <a:pt x="10110735" y="573335"/>
                </a:lnTo>
                <a:lnTo>
                  <a:pt x="10098039" y="528948"/>
                </a:lnTo>
                <a:lnTo>
                  <a:pt x="10082767" y="485712"/>
                </a:lnTo>
                <a:lnTo>
                  <a:pt x="10065006" y="443717"/>
                </a:lnTo>
                <a:lnTo>
                  <a:pt x="10044847" y="403051"/>
                </a:lnTo>
                <a:lnTo>
                  <a:pt x="10022378" y="363804"/>
                </a:lnTo>
                <a:lnTo>
                  <a:pt x="9997688" y="326064"/>
                </a:lnTo>
                <a:lnTo>
                  <a:pt x="9970867" y="289921"/>
                </a:lnTo>
                <a:lnTo>
                  <a:pt x="9942003" y="255465"/>
                </a:lnTo>
                <a:lnTo>
                  <a:pt x="9911186" y="222783"/>
                </a:lnTo>
                <a:lnTo>
                  <a:pt x="9878505" y="191965"/>
                </a:lnTo>
                <a:lnTo>
                  <a:pt x="9844048" y="163101"/>
                </a:lnTo>
                <a:lnTo>
                  <a:pt x="9807906" y="136280"/>
                </a:lnTo>
                <a:lnTo>
                  <a:pt x="9770166" y="111589"/>
                </a:lnTo>
                <a:lnTo>
                  <a:pt x="9730919" y="89120"/>
                </a:lnTo>
                <a:lnTo>
                  <a:pt x="9690253" y="68960"/>
                </a:lnTo>
                <a:lnTo>
                  <a:pt x="9648257" y="51199"/>
                </a:lnTo>
                <a:lnTo>
                  <a:pt x="9605021" y="35926"/>
                </a:lnTo>
                <a:lnTo>
                  <a:pt x="9560633" y="23230"/>
                </a:lnTo>
                <a:lnTo>
                  <a:pt x="9515183" y="13200"/>
                </a:lnTo>
                <a:lnTo>
                  <a:pt x="9468759" y="5926"/>
                </a:lnTo>
                <a:lnTo>
                  <a:pt x="9421451" y="1496"/>
                </a:lnTo>
                <a:lnTo>
                  <a:pt x="9373349" y="0"/>
                </a:lnTo>
                <a:close/>
              </a:path>
            </a:pathLst>
          </a:custGeom>
          <a:gradFill flip="none" rotWithShape="1">
            <a:gsLst>
              <a:gs pos="38520">
                <a:srgbClr val="786AAA"/>
              </a:gs>
              <a:gs pos="70256">
                <a:srgbClr val="FF6362"/>
              </a:gs>
              <a:gs pos="33000">
                <a:srgbClr val="5E6BBA"/>
              </a:gs>
              <a:gs pos="11000">
                <a:srgbClr val="006EF3"/>
              </a:gs>
              <a:gs pos="89000">
                <a:srgbClr val="FF6362"/>
              </a:gs>
              <a:gs pos="56000">
                <a:srgbClr val="C96879"/>
              </a:gs>
            </a:gsLst>
            <a:lin ang="10800000" scaled="1"/>
            <a:tileRect/>
          </a:gradFill>
        </p:spPr>
        <p:txBody>
          <a:bodyPr wrap="square" lIns="0" tIns="0" rIns="0" bIns="0" rtlCol="0" anchor="ctr"/>
          <a:lstStyle/>
          <a:p>
            <a:pPr marL="11516" marR="4607" algn="ctr">
              <a:lnSpc>
                <a:spcPct val="110000"/>
              </a:lnSpc>
              <a:spcBef>
                <a:spcPts val="86"/>
              </a:spcBef>
              <a:defRPr/>
            </a:pPr>
            <a:r>
              <a:rPr lang="ru-RU" sz="3200" spc="-9" dirty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При проведении оценки/мониторинга плана, изменений план, </a:t>
            </a:r>
          </a:p>
          <a:p>
            <a:pPr marL="11516" marR="4607" algn="ctr">
              <a:lnSpc>
                <a:spcPct val="110000"/>
              </a:lnSpc>
              <a:spcBef>
                <a:spcPts val="86"/>
              </a:spcBef>
              <a:defRPr/>
            </a:pPr>
            <a:r>
              <a:rPr lang="ru-RU" sz="3200" spc="-9" dirty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проверяется соответствие позиций между перечнем и планом</a:t>
            </a:r>
            <a:endParaRPr lang="ru-RU" sz="3200" spc="-9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802709" y="3534496"/>
            <a:ext cx="5172522" cy="132343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spc="-8" dirty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ОКПД 2 </a:t>
            </a:r>
            <a:br>
              <a:rPr lang="ru-RU" sz="4000" b="1" spc="-8" dirty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</a:br>
            <a:r>
              <a:rPr lang="ru-RU" sz="4000" b="1" spc="-8" dirty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В ПЕРЕЧНЕ ТРУ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232650" y="3569236"/>
            <a:ext cx="5280519" cy="1323439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ru-RU" sz="4000" b="1" spc="-8" dirty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ОКПД2 В РАЗДЕЛЕ МСП ПЗ</a:t>
            </a:r>
          </a:p>
        </p:txBody>
      </p:sp>
      <p:sp>
        <p:nvSpPr>
          <p:cNvPr id="39" name="object 20"/>
          <p:cNvSpPr txBox="1"/>
          <p:nvPr/>
        </p:nvSpPr>
        <p:spPr>
          <a:xfrm>
            <a:off x="570511" y="427965"/>
            <a:ext cx="14739340" cy="1204811"/>
          </a:xfrm>
          <a:prstGeom prst="rect">
            <a:avLst/>
          </a:prstGeom>
        </p:spPr>
        <p:txBody>
          <a:bodyPr vert="horz" wrap="square" lIns="0" tIns="95879" rIns="0" bIns="0" rtlCol="0">
            <a:spAutoFit/>
          </a:bodyPr>
          <a:lstStyle/>
          <a:p>
            <a:pPr marL="12700" algn="just">
              <a:spcBef>
                <a:spcPts val="95"/>
              </a:spcBef>
            </a:pPr>
            <a:r>
              <a:rPr lang="ru-RU" sz="3600" b="1" spc="-15" dirty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Влияние содержания Перечня ТРУ на проведение оценки/мониторинга соответствия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922773" y="6672081"/>
            <a:ext cx="29323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spc="-9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01.11.11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8402432" y="5148081"/>
            <a:ext cx="29409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spc="-9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01.11.11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698408" y="6672081"/>
            <a:ext cx="43490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spc="-9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01.11.11.111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936750" y="8189466"/>
            <a:ext cx="4904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spc="-9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01.11.11.111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8376466" y="8189466"/>
            <a:ext cx="29928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spc="-9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01.11.11</a:t>
            </a:r>
          </a:p>
        </p:txBody>
      </p:sp>
      <p:pic>
        <p:nvPicPr>
          <p:cNvPr id="35" name="Picture 8" descr="Галочка без фона - 38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9747" y="4955217"/>
            <a:ext cx="1309058" cy="1309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расный крест PNG прозрачный | PNG M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6220" y="8093075"/>
            <a:ext cx="1116113" cy="1116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Скругленный прямоугольник 40"/>
          <p:cNvSpPr/>
          <p:nvPr/>
        </p:nvSpPr>
        <p:spPr>
          <a:xfrm>
            <a:off x="15453317" y="2073276"/>
            <a:ext cx="4575944" cy="7162800"/>
          </a:xfrm>
          <a:prstGeom prst="roundRect">
            <a:avLst>
              <a:gd name="adj" fmla="val 50000"/>
            </a:avLst>
          </a:prstGeom>
          <a:solidFill>
            <a:srgbClr val="FF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516" marR="4607" algn="ctr">
              <a:lnSpc>
                <a:spcPct val="110000"/>
              </a:lnSpc>
              <a:spcBef>
                <a:spcPts val="86"/>
              </a:spcBef>
              <a:defRPr/>
            </a:pPr>
            <a:r>
              <a:rPr lang="ru-RU" sz="4000" b="1" spc="-9" dirty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Перечень ТРУ должен быть размещен в ЕИС</a:t>
            </a:r>
            <a:endParaRPr lang="ru-RU" sz="4000" b="1" spc="-9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004D70DF-600D-4994-BB18-3B14EF63DFA3}"/>
              </a:ext>
            </a:extLst>
          </p:cNvPr>
          <p:cNvSpPr/>
          <p:nvPr/>
        </p:nvSpPr>
        <p:spPr>
          <a:xfrm>
            <a:off x="692721" y="6749139"/>
            <a:ext cx="836691" cy="769214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5400" b="1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2</a:t>
            </a:r>
            <a:endParaRPr lang="en-ID" sz="5400" b="1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Oval 10">
            <a:extLst>
              <a:ext uri="{FF2B5EF4-FFF2-40B4-BE49-F238E27FC236}">
                <a16:creationId xmlns:a16="http://schemas.microsoft.com/office/drawing/2014/main" id="{004D70DF-600D-4994-BB18-3B14EF63DFA3}"/>
              </a:ext>
            </a:extLst>
          </p:cNvPr>
          <p:cNvSpPr/>
          <p:nvPr/>
        </p:nvSpPr>
        <p:spPr>
          <a:xfrm>
            <a:off x="692721" y="8266524"/>
            <a:ext cx="836691" cy="769214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5400" b="1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3</a:t>
            </a:r>
            <a:endParaRPr lang="en-ID" sz="5400" b="1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Oval 10">
            <a:extLst>
              <a:ext uri="{FF2B5EF4-FFF2-40B4-BE49-F238E27FC236}">
                <a16:creationId xmlns:a16="http://schemas.microsoft.com/office/drawing/2014/main" id="{004D70DF-600D-4994-BB18-3B14EF63DFA3}"/>
              </a:ext>
            </a:extLst>
          </p:cNvPr>
          <p:cNvSpPr/>
          <p:nvPr/>
        </p:nvSpPr>
        <p:spPr>
          <a:xfrm>
            <a:off x="692721" y="9741211"/>
            <a:ext cx="836691" cy="769214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5400" b="1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4</a:t>
            </a:r>
            <a:endParaRPr lang="en-ID" sz="5400" b="1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Picture 8" descr="Галочка без фона - 38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9747" y="6479217"/>
            <a:ext cx="1309058" cy="1309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8376466" y="9664153"/>
            <a:ext cx="29928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spc="-9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01.11.11</a:t>
            </a:r>
          </a:p>
        </p:txBody>
      </p:sp>
      <p:pic>
        <p:nvPicPr>
          <p:cNvPr id="31" name="Picture 10" descr="Красный крест PNG прозрачный | PNG M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6220" y="9567762"/>
            <a:ext cx="1116113" cy="1116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Прямоугольник 33"/>
          <p:cNvSpPr/>
          <p:nvPr/>
        </p:nvSpPr>
        <p:spPr>
          <a:xfrm>
            <a:off x="1936750" y="9664153"/>
            <a:ext cx="4904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spc="-9" dirty="0">
                <a:solidFill>
                  <a:srgbClr val="FF6464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Отсутствует</a:t>
            </a:r>
          </a:p>
        </p:txBody>
      </p:sp>
    </p:spTree>
    <p:extLst>
      <p:ext uri="{BB962C8B-B14F-4D97-AF65-F5344CB8AC3E}">
        <p14:creationId xmlns:p14="http://schemas.microsoft.com/office/powerpoint/2010/main" val="1652650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5</a:t>
            </a:fld>
            <a:endParaRPr lang="ru-RU" dirty="0"/>
          </a:p>
        </p:txBody>
      </p:sp>
      <p:sp>
        <p:nvSpPr>
          <p:cNvPr id="154" name="Прямоугольник 153"/>
          <p:cNvSpPr/>
          <p:nvPr/>
        </p:nvSpPr>
        <p:spPr>
          <a:xfrm>
            <a:off x="984250" y="8393459"/>
            <a:ext cx="4419600" cy="228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Заказчик </a:t>
            </a:r>
            <a:r>
              <a:rPr lang="ru-RU" sz="2400" b="1" dirty="0">
                <a:solidFill>
                  <a:srgbClr val="FF6464"/>
                </a:solidFill>
              </a:rPr>
              <a:t>ОБЯЗАН</a:t>
            </a:r>
            <a:r>
              <a:rPr lang="ru-RU" sz="2400" b="1" dirty="0">
                <a:solidFill>
                  <a:schemeClr val="tx1"/>
                </a:solidFill>
              </a:rPr>
              <a:t> осуществить закупки таких товаров, работ, услуг у субъектов малого и среднего предпринимательства</a:t>
            </a:r>
            <a:endParaRPr lang="ru-RU" sz="2400" dirty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8" name="Прямоугольник 157"/>
          <p:cNvSpPr/>
          <p:nvPr/>
        </p:nvSpPr>
        <p:spPr>
          <a:xfrm>
            <a:off x="5708650" y="8389044"/>
            <a:ext cx="4495800" cy="2294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Заказчик </a:t>
            </a:r>
            <a:r>
              <a:rPr lang="ru-RU" sz="2400" b="1" dirty="0">
                <a:solidFill>
                  <a:srgbClr val="69AF85"/>
                </a:solidFill>
              </a:rPr>
              <a:t>ВПРАВЕ</a:t>
            </a:r>
            <a:r>
              <a:rPr lang="ru-RU" sz="2400" b="1" dirty="0">
                <a:solidFill>
                  <a:schemeClr val="tx1"/>
                </a:solidFill>
              </a:rPr>
              <a:t> осуществить закупки таких товаров, работ, услуг у субъектов малого и среднего предпринимательства</a:t>
            </a:r>
            <a:endParaRPr lang="ru-RU" sz="2400" dirty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560650" y="3358257"/>
            <a:ext cx="140144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Начальная (максимальная) цена договора (цена лота) </a:t>
            </a:r>
            <a:br>
              <a:rPr lang="ru-RU" sz="3200" b="1" dirty="0"/>
            </a:br>
            <a:r>
              <a:rPr lang="ru-RU" sz="3200" b="1" dirty="0"/>
              <a:t>на поставку товаров, выполнение работ, оказание услуг</a:t>
            </a:r>
            <a:endParaRPr lang="ru-RU" sz="3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7" name="Скругленный прямоугольник 166"/>
          <p:cNvSpPr/>
          <p:nvPr/>
        </p:nvSpPr>
        <p:spPr>
          <a:xfrm>
            <a:off x="1048665" y="3368675"/>
            <a:ext cx="13569011" cy="103195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8" name="Стрелка вниз 167"/>
          <p:cNvSpPr/>
          <p:nvPr/>
        </p:nvSpPr>
        <p:spPr>
          <a:xfrm>
            <a:off x="2925354" y="4677900"/>
            <a:ext cx="537392" cy="507241"/>
          </a:xfrm>
          <a:prstGeom prst="downArrow">
            <a:avLst/>
          </a:prstGeom>
          <a:solidFill>
            <a:srgbClr val="006EF3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968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</a:endParaRPr>
          </a:p>
        </p:txBody>
      </p:sp>
      <p:sp>
        <p:nvSpPr>
          <p:cNvPr id="169" name="Стрелка вниз 168"/>
          <p:cNvSpPr/>
          <p:nvPr/>
        </p:nvSpPr>
        <p:spPr>
          <a:xfrm>
            <a:off x="7687854" y="4639340"/>
            <a:ext cx="537392" cy="507241"/>
          </a:xfrm>
          <a:prstGeom prst="downArrow">
            <a:avLst/>
          </a:prstGeom>
          <a:solidFill>
            <a:srgbClr val="006EF3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968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</a:endParaRPr>
          </a:p>
        </p:txBody>
      </p:sp>
      <p:sp>
        <p:nvSpPr>
          <p:cNvPr id="170" name="object 2"/>
          <p:cNvSpPr/>
          <p:nvPr/>
        </p:nvSpPr>
        <p:spPr>
          <a:xfrm>
            <a:off x="1341720" y="5326703"/>
            <a:ext cx="3704660" cy="2307192"/>
          </a:xfrm>
          <a:custGeom>
            <a:avLst/>
            <a:gdLst/>
            <a:ahLst/>
            <a:cxnLst/>
            <a:rect l="l" t="t" r="r" b="b"/>
            <a:pathLst>
              <a:path w="1349375" h="182245">
                <a:moveTo>
                  <a:pt x="1257909" y="0"/>
                </a:moveTo>
                <a:lnTo>
                  <a:pt x="91109" y="0"/>
                </a:lnTo>
                <a:lnTo>
                  <a:pt x="55731" y="7190"/>
                </a:lnTo>
                <a:lnTo>
                  <a:pt x="26762" y="26766"/>
                </a:lnTo>
                <a:lnTo>
                  <a:pt x="7188" y="55737"/>
                </a:lnTo>
                <a:lnTo>
                  <a:pt x="0" y="91109"/>
                </a:lnTo>
                <a:lnTo>
                  <a:pt x="7188" y="126487"/>
                </a:lnTo>
                <a:lnTo>
                  <a:pt x="26762" y="155457"/>
                </a:lnTo>
                <a:lnTo>
                  <a:pt x="55731" y="175031"/>
                </a:lnTo>
                <a:lnTo>
                  <a:pt x="91109" y="182219"/>
                </a:lnTo>
                <a:lnTo>
                  <a:pt x="1257909" y="182219"/>
                </a:lnTo>
                <a:lnTo>
                  <a:pt x="1293287" y="175031"/>
                </a:lnTo>
                <a:lnTo>
                  <a:pt x="1322257" y="155457"/>
                </a:lnTo>
                <a:lnTo>
                  <a:pt x="1341830" y="126487"/>
                </a:lnTo>
                <a:lnTo>
                  <a:pt x="1349019" y="91109"/>
                </a:lnTo>
                <a:lnTo>
                  <a:pt x="1341830" y="55737"/>
                </a:lnTo>
                <a:lnTo>
                  <a:pt x="1322257" y="26766"/>
                </a:lnTo>
                <a:lnTo>
                  <a:pt x="1293287" y="7190"/>
                </a:lnTo>
                <a:lnTo>
                  <a:pt x="1257909" y="0"/>
                </a:lnTo>
                <a:close/>
              </a:path>
            </a:pathLst>
          </a:custGeom>
          <a:solidFill>
            <a:srgbClr val="011CFF"/>
          </a:solidFill>
        </p:spPr>
        <p:txBody>
          <a:bodyPr wrap="square" lIns="0" tIns="0" rIns="0" bIns="0" rtlCol="0"/>
          <a:lstStyle/>
          <a:p>
            <a:pPr algn="ctr" defTabSz="1507846"/>
            <a:endParaRPr lang="ru-RU" sz="3600" dirty="0">
              <a:solidFill>
                <a:schemeClr val="bg1"/>
              </a:solidFill>
              <a:latin typeface="Calibri"/>
            </a:endParaRPr>
          </a:p>
          <a:p>
            <a:pPr algn="ctr" defTabSz="1507846"/>
            <a:r>
              <a:rPr lang="ru-RU" sz="3600" dirty="0">
                <a:solidFill>
                  <a:schemeClr val="bg1"/>
                </a:solidFill>
                <a:latin typeface="Calibri"/>
              </a:rPr>
              <a:t>Не превышает </a:t>
            </a:r>
          </a:p>
          <a:p>
            <a:pPr algn="ctr" defTabSz="1507846"/>
            <a:r>
              <a:rPr lang="ru-RU" sz="3600" b="1" dirty="0">
                <a:solidFill>
                  <a:schemeClr val="bg1"/>
                </a:solidFill>
                <a:latin typeface="Calibri"/>
              </a:rPr>
              <a:t>200 млн рублей</a:t>
            </a:r>
            <a:endParaRPr sz="36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71" name="object 2"/>
          <p:cNvSpPr/>
          <p:nvPr/>
        </p:nvSpPr>
        <p:spPr>
          <a:xfrm>
            <a:off x="5917787" y="5320825"/>
            <a:ext cx="4077526" cy="2300457"/>
          </a:xfrm>
          <a:custGeom>
            <a:avLst/>
            <a:gdLst/>
            <a:ahLst/>
            <a:cxnLst/>
            <a:rect l="l" t="t" r="r" b="b"/>
            <a:pathLst>
              <a:path w="1349375" h="182245">
                <a:moveTo>
                  <a:pt x="1257909" y="0"/>
                </a:moveTo>
                <a:lnTo>
                  <a:pt x="91109" y="0"/>
                </a:lnTo>
                <a:lnTo>
                  <a:pt x="55731" y="7190"/>
                </a:lnTo>
                <a:lnTo>
                  <a:pt x="26762" y="26766"/>
                </a:lnTo>
                <a:lnTo>
                  <a:pt x="7188" y="55737"/>
                </a:lnTo>
                <a:lnTo>
                  <a:pt x="0" y="91109"/>
                </a:lnTo>
                <a:lnTo>
                  <a:pt x="7188" y="126487"/>
                </a:lnTo>
                <a:lnTo>
                  <a:pt x="26762" y="155457"/>
                </a:lnTo>
                <a:lnTo>
                  <a:pt x="55731" y="175031"/>
                </a:lnTo>
                <a:lnTo>
                  <a:pt x="91109" y="182219"/>
                </a:lnTo>
                <a:lnTo>
                  <a:pt x="1257909" y="182219"/>
                </a:lnTo>
                <a:lnTo>
                  <a:pt x="1293287" y="175031"/>
                </a:lnTo>
                <a:lnTo>
                  <a:pt x="1322257" y="155457"/>
                </a:lnTo>
                <a:lnTo>
                  <a:pt x="1341830" y="126487"/>
                </a:lnTo>
                <a:lnTo>
                  <a:pt x="1349019" y="91109"/>
                </a:lnTo>
                <a:lnTo>
                  <a:pt x="1341830" y="55737"/>
                </a:lnTo>
                <a:lnTo>
                  <a:pt x="1322257" y="26766"/>
                </a:lnTo>
                <a:lnTo>
                  <a:pt x="1293287" y="7190"/>
                </a:lnTo>
                <a:lnTo>
                  <a:pt x="1257909" y="0"/>
                </a:lnTo>
                <a:close/>
              </a:path>
            </a:pathLst>
          </a:custGeom>
          <a:solidFill>
            <a:srgbClr val="011CFF"/>
          </a:solidFill>
        </p:spPr>
        <p:txBody>
          <a:bodyPr wrap="square" lIns="0" tIns="0" rIns="0" bIns="0" rtlCol="0"/>
          <a:lstStyle/>
          <a:p>
            <a:pPr algn="ctr" defTabSz="1507846"/>
            <a:r>
              <a:rPr lang="ru-RU" sz="3600" b="1" dirty="0">
                <a:solidFill>
                  <a:schemeClr val="bg1"/>
                </a:solidFill>
              </a:rPr>
              <a:t>Превышает </a:t>
            </a:r>
            <a:br>
              <a:rPr lang="ru-RU" sz="3600" b="1" dirty="0">
                <a:solidFill>
                  <a:schemeClr val="bg1"/>
                </a:solidFill>
              </a:rPr>
            </a:br>
            <a:r>
              <a:rPr lang="ru-RU" sz="3600" b="1" dirty="0">
                <a:solidFill>
                  <a:schemeClr val="bg1"/>
                </a:solidFill>
              </a:rPr>
              <a:t>200 млн рублей, </a:t>
            </a:r>
            <a:br>
              <a:rPr lang="ru-RU" sz="3600" b="1" dirty="0">
                <a:solidFill>
                  <a:schemeClr val="bg1"/>
                </a:solidFill>
              </a:rPr>
            </a:br>
            <a:r>
              <a:rPr lang="ru-RU" sz="3600" b="1" dirty="0">
                <a:solidFill>
                  <a:schemeClr val="bg1"/>
                </a:solidFill>
              </a:rPr>
              <a:t>но не превышает </a:t>
            </a:r>
            <a:br>
              <a:rPr lang="ru-RU" sz="3600" b="1" dirty="0">
                <a:solidFill>
                  <a:schemeClr val="bg1"/>
                </a:solidFill>
              </a:rPr>
            </a:br>
            <a:r>
              <a:rPr lang="ru-RU" sz="3600" b="1" dirty="0">
                <a:solidFill>
                  <a:schemeClr val="bg1"/>
                </a:solidFill>
              </a:rPr>
              <a:t>800 млн рублей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7687854" y="7788275"/>
            <a:ext cx="537392" cy="507241"/>
          </a:xfrm>
          <a:prstGeom prst="downArrow">
            <a:avLst/>
          </a:prstGeom>
          <a:solidFill>
            <a:srgbClr val="69AF85"/>
          </a:solidFill>
          <a:ln w="3175">
            <a:solidFill>
              <a:srgbClr val="69AF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968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</a:endParaRPr>
          </a:p>
        </p:txBody>
      </p:sp>
      <p:sp>
        <p:nvSpPr>
          <p:cNvPr id="33" name="object 20"/>
          <p:cNvSpPr txBox="1"/>
          <p:nvPr/>
        </p:nvSpPr>
        <p:spPr>
          <a:xfrm>
            <a:off x="560650" y="457999"/>
            <a:ext cx="14977800" cy="727757"/>
          </a:xfrm>
          <a:prstGeom prst="rect">
            <a:avLst/>
          </a:prstGeom>
        </p:spPr>
        <p:txBody>
          <a:bodyPr vert="horz" wrap="square" lIns="0" tIns="95879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ru-RU" sz="4100" spc="-15" dirty="0"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Особенности закупок у субъектов МСП с учетом Перечня ТРУ</a:t>
            </a:r>
          </a:p>
        </p:txBody>
      </p:sp>
      <p:sp>
        <p:nvSpPr>
          <p:cNvPr id="34" name="object 26"/>
          <p:cNvSpPr/>
          <p:nvPr/>
        </p:nvSpPr>
        <p:spPr>
          <a:xfrm>
            <a:off x="897318" y="1463675"/>
            <a:ext cx="13871703" cy="1491104"/>
          </a:xfrm>
          <a:custGeom>
            <a:avLst/>
            <a:gdLst/>
            <a:ahLst/>
            <a:cxnLst/>
            <a:rect l="l" t="t" r="r" b="b"/>
            <a:pathLst>
              <a:path w="10133965" h="1521459">
                <a:moveTo>
                  <a:pt x="9373349" y="0"/>
                </a:moveTo>
                <a:lnTo>
                  <a:pt x="760615" y="0"/>
                </a:lnTo>
                <a:lnTo>
                  <a:pt x="712513" y="1496"/>
                </a:lnTo>
                <a:lnTo>
                  <a:pt x="665205" y="5926"/>
                </a:lnTo>
                <a:lnTo>
                  <a:pt x="618781" y="13200"/>
                </a:lnTo>
                <a:lnTo>
                  <a:pt x="573331" y="23230"/>
                </a:lnTo>
                <a:lnTo>
                  <a:pt x="528943" y="35926"/>
                </a:lnTo>
                <a:lnTo>
                  <a:pt x="485707" y="51199"/>
                </a:lnTo>
                <a:lnTo>
                  <a:pt x="443711" y="68960"/>
                </a:lnTo>
                <a:lnTo>
                  <a:pt x="403045" y="89120"/>
                </a:lnTo>
                <a:lnTo>
                  <a:pt x="363798" y="111589"/>
                </a:lnTo>
                <a:lnTo>
                  <a:pt x="326058" y="136280"/>
                </a:lnTo>
                <a:lnTo>
                  <a:pt x="289916" y="163101"/>
                </a:lnTo>
                <a:lnTo>
                  <a:pt x="255459" y="191965"/>
                </a:lnTo>
                <a:lnTo>
                  <a:pt x="222778" y="222783"/>
                </a:lnTo>
                <a:lnTo>
                  <a:pt x="191961" y="255465"/>
                </a:lnTo>
                <a:lnTo>
                  <a:pt x="163097" y="289921"/>
                </a:lnTo>
                <a:lnTo>
                  <a:pt x="136276" y="326064"/>
                </a:lnTo>
                <a:lnTo>
                  <a:pt x="111586" y="363804"/>
                </a:lnTo>
                <a:lnTo>
                  <a:pt x="89117" y="403051"/>
                </a:lnTo>
                <a:lnTo>
                  <a:pt x="68958" y="443717"/>
                </a:lnTo>
                <a:lnTo>
                  <a:pt x="51197" y="485712"/>
                </a:lnTo>
                <a:lnTo>
                  <a:pt x="35925" y="528948"/>
                </a:lnTo>
                <a:lnTo>
                  <a:pt x="23229" y="573335"/>
                </a:lnTo>
                <a:lnTo>
                  <a:pt x="13200" y="618785"/>
                </a:lnTo>
                <a:lnTo>
                  <a:pt x="5926" y="665207"/>
                </a:lnTo>
                <a:lnTo>
                  <a:pt x="1496" y="712514"/>
                </a:lnTo>
                <a:lnTo>
                  <a:pt x="0" y="760628"/>
                </a:lnTo>
                <a:lnTo>
                  <a:pt x="1496" y="808731"/>
                </a:lnTo>
                <a:lnTo>
                  <a:pt x="5926" y="856038"/>
                </a:lnTo>
                <a:lnTo>
                  <a:pt x="13200" y="902462"/>
                </a:lnTo>
                <a:lnTo>
                  <a:pt x="23229" y="947912"/>
                </a:lnTo>
                <a:lnTo>
                  <a:pt x="35925" y="992300"/>
                </a:lnTo>
                <a:lnTo>
                  <a:pt x="51197" y="1035536"/>
                </a:lnTo>
                <a:lnTo>
                  <a:pt x="68958" y="1077532"/>
                </a:lnTo>
                <a:lnTo>
                  <a:pt x="89117" y="1118198"/>
                </a:lnTo>
                <a:lnTo>
                  <a:pt x="111586" y="1157445"/>
                </a:lnTo>
                <a:lnTo>
                  <a:pt x="136276" y="1195185"/>
                </a:lnTo>
                <a:lnTo>
                  <a:pt x="163097" y="1231327"/>
                </a:lnTo>
                <a:lnTo>
                  <a:pt x="191961" y="1265784"/>
                </a:lnTo>
                <a:lnTo>
                  <a:pt x="222778" y="1298465"/>
                </a:lnTo>
                <a:lnTo>
                  <a:pt x="255459" y="1329282"/>
                </a:lnTo>
                <a:lnTo>
                  <a:pt x="289916" y="1358146"/>
                </a:lnTo>
                <a:lnTo>
                  <a:pt x="326058" y="1384967"/>
                </a:lnTo>
                <a:lnTo>
                  <a:pt x="363798" y="1409657"/>
                </a:lnTo>
                <a:lnTo>
                  <a:pt x="403045" y="1432126"/>
                </a:lnTo>
                <a:lnTo>
                  <a:pt x="443711" y="1452285"/>
                </a:lnTo>
                <a:lnTo>
                  <a:pt x="485707" y="1470046"/>
                </a:lnTo>
                <a:lnTo>
                  <a:pt x="528943" y="1485318"/>
                </a:lnTo>
                <a:lnTo>
                  <a:pt x="573331" y="1498014"/>
                </a:lnTo>
                <a:lnTo>
                  <a:pt x="618781" y="1508043"/>
                </a:lnTo>
                <a:lnTo>
                  <a:pt x="665205" y="1515317"/>
                </a:lnTo>
                <a:lnTo>
                  <a:pt x="712513" y="1519747"/>
                </a:lnTo>
                <a:lnTo>
                  <a:pt x="760615" y="1521244"/>
                </a:lnTo>
                <a:lnTo>
                  <a:pt x="9373349" y="1521244"/>
                </a:lnTo>
                <a:lnTo>
                  <a:pt x="9421451" y="1519747"/>
                </a:lnTo>
                <a:lnTo>
                  <a:pt x="9468759" y="1515317"/>
                </a:lnTo>
                <a:lnTo>
                  <a:pt x="9515183" y="1508043"/>
                </a:lnTo>
                <a:lnTo>
                  <a:pt x="9560633" y="1498014"/>
                </a:lnTo>
                <a:lnTo>
                  <a:pt x="9605021" y="1485318"/>
                </a:lnTo>
                <a:lnTo>
                  <a:pt x="9648257" y="1470046"/>
                </a:lnTo>
                <a:lnTo>
                  <a:pt x="9690253" y="1452285"/>
                </a:lnTo>
                <a:lnTo>
                  <a:pt x="9730919" y="1432126"/>
                </a:lnTo>
                <a:lnTo>
                  <a:pt x="9770166" y="1409657"/>
                </a:lnTo>
                <a:lnTo>
                  <a:pt x="9807906" y="1384967"/>
                </a:lnTo>
                <a:lnTo>
                  <a:pt x="9844048" y="1358146"/>
                </a:lnTo>
                <a:lnTo>
                  <a:pt x="9878505" y="1329282"/>
                </a:lnTo>
                <a:lnTo>
                  <a:pt x="9911186" y="1298465"/>
                </a:lnTo>
                <a:lnTo>
                  <a:pt x="9942003" y="1265784"/>
                </a:lnTo>
                <a:lnTo>
                  <a:pt x="9970867" y="1231327"/>
                </a:lnTo>
                <a:lnTo>
                  <a:pt x="9997688" y="1195185"/>
                </a:lnTo>
                <a:lnTo>
                  <a:pt x="10022378" y="1157445"/>
                </a:lnTo>
                <a:lnTo>
                  <a:pt x="10044847" y="1118198"/>
                </a:lnTo>
                <a:lnTo>
                  <a:pt x="10065006" y="1077532"/>
                </a:lnTo>
                <a:lnTo>
                  <a:pt x="10082767" y="1035536"/>
                </a:lnTo>
                <a:lnTo>
                  <a:pt x="10098039" y="992300"/>
                </a:lnTo>
                <a:lnTo>
                  <a:pt x="10110735" y="947912"/>
                </a:lnTo>
                <a:lnTo>
                  <a:pt x="10120764" y="902462"/>
                </a:lnTo>
                <a:lnTo>
                  <a:pt x="10128038" y="856038"/>
                </a:lnTo>
                <a:lnTo>
                  <a:pt x="10132468" y="808731"/>
                </a:lnTo>
                <a:lnTo>
                  <a:pt x="10133965" y="760615"/>
                </a:lnTo>
                <a:lnTo>
                  <a:pt x="10132468" y="712514"/>
                </a:lnTo>
                <a:lnTo>
                  <a:pt x="10128038" y="665207"/>
                </a:lnTo>
                <a:lnTo>
                  <a:pt x="10120764" y="618785"/>
                </a:lnTo>
                <a:lnTo>
                  <a:pt x="10110735" y="573335"/>
                </a:lnTo>
                <a:lnTo>
                  <a:pt x="10098039" y="528948"/>
                </a:lnTo>
                <a:lnTo>
                  <a:pt x="10082767" y="485712"/>
                </a:lnTo>
                <a:lnTo>
                  <a:pt x="10065006" y="443717"/>
                </a:lnTo>
                <a:lnTo>
                  <a:pt x="10044847" y="403051"/>
                </a:lnTo>
                <a:lnTo>
                  <a:pt x="10022378" y="363804"/>
                </a:lnTo>
                <a:lnTo>
                  <a:pt x="9997688" y="326064"/>
                </a:lnTo>
                <a:lnTo>
                  <a:pt x="9970867" y="289921"/>
                </a:lnTo>
                <a:lnTo>
                  <a:pt x="9942003" y="255465"/>
                </a:lnTo>
                <a:lnTo>
                  <a:pt x="9911186" y="222783"/>
                </a:lnTo>
                <a:lnTo>
                  <a:pt x="9878505" y="191965"/>
                </a:lnTo>
                <a:lnTo>
                  <a:pt x="9844048" y="163101"/>
                </a:lnTo>
                <a:lnTo>
                  <a:pt x="9807906" y="136280"/>
                </a:lnTo>
                <a:lnTo>
                  <a:pt x="9770166" y="111589"/>
                </a:lnTo>
                <a:lnTo>
                  <a:pt x="9730919" y="89120"/>
                </a:lnTo>
                <a:lnTo>
                  <a:pt x="9690253" y="68960"/>
                </a:lnTo>
                <a:lnTo>
                  <a:pt x="9648257" y="51199"/>
                </a:lnTo>
                <a:lnTo>
                  <a:pt x="9605021" y="35926"/>
                </a:lnTo>
                <a:lnTo>
                  <a:pt x="9560633" y="23230"/>
                </a:lnTo>
                <a:lnTo>
                  <a:pt x="9515183" y="13200"/>
                </a:lnTo>
                <a:lnTo>
                  <a:pt x="9468759" y="5926"/>
                </a:lnTo>
                <a:lnTo>
                  <a:pt x="9421451" y="1496"/>
                </a:lnTo>
                <a:lnTo>
                  <a:pt x="9373349" y="0"/>
                </a:lnTo>
                <a:close/>
              </a:path>
            </a:pathLst>
          </a:custGeom>
          <a:gradFill flip="none" rotWithShape="1">
            <a:gsLst>
              <a:gs pos="38520">
                <a:srgbClr val="786AAA"/>
              </a:gs>
              <a:gs pos="70256">
                <a:srgbClr val="FF6362"/>
              </a:gs>
              <a:gs pos="33000">
                <a:srgbClr val="5E6BBA"/>
              </a:gs>
              <a:gs pos="11000">
                <a:srgbClr val="006EF3"/>
              </a:gs>
              <a:gs pos="89000">
                <a:srgbClr val="FF6362"/>
              </a:gs>
              <a:gs pos="56000">
                <a:srgbClr val="C96879"/>
              </a:gs>
            </a:gsLst>
            <a:lin ang="10800000" scaled="1"/>
            <a:tileRect/>
          </a:gradFill>
        </p:spPr>
        <p:txBody>
          <a:bodyPr wrap="square" lIns="0" tIns="0" rIns="0" bIns="0" rtlCol="0" anchor="ctr"/>
          <a:lstStyle/>
          <a:p>
            <a:pPr marL="11516" marR="4607" algn="ctr">
              <a:lnSpc>
                <a:spcPct val="110000"/>
              </a:lnSpc>
              <a:spcBef>
                <a:spcPts val="86"/>
              </a:spcBef>
              <a:defRPr/>
            </a:pPr>
            <a:r>
              <a:rPr lang="ru-RU" sz="4800" b="1" spc="-9" dirty="0">
                <a:solidFill>
                  <a:prstClr val="white"/>
                </a:solidFill>
                <a:latin typeface="PT Root UI" panose="020B0303020202020204"/>
                <a:ea typeface="Segoe UI" panose="020B0502040204020203" pitchFamily="34" charset="0"/>
                <a:cs typeface="Segoe UI" panose="020B0502040204020203" pitchFamily="34" charset="0"/>
              </a:rPr>
              <a:t>Постановление Правительства РФ </a:t>
            </a:r>
            <a:br>
              <a:rPr lang="ru-RU" sz="4800" b="1" spc="-9" dirty="0">
                <a:solidFill>
                  <a:prstClr val="white"/>
                </a:solidFill>
                <a:latin typeface="PT Root UI" panose="020B0303020202020204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4800" b="1" spc="-9" dirty="0">
                <a:solidFill>
                  <a:prstClr val="white"/>
                </a:solidFill>
                <a:latin typeface="PT Root UI" panose="020B0303020202020204"/>
                <a:ea typeface="Segoe UI" panose="020B0502040204020203" pitchFamily="34" charset="0"/>
                <a:cs typeface="Segoe UI" panose="020B0502040204020203" pitchFamily="34" charset="0"/>
              </a:rPr>
              <a:t>от 11.12.2014 № 1352</a:t>
            </a:r>
            <a:endParaRPr lang="ru-RU" sz="4800" spc="-9" dirty="0">
              <a:solidFill>
                <a:prstClr val="white"/>
              </a:solidFill>
              <a:latin typeface="PT Root UI" panose="020B0303020202020204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Стрелка вниз 34"/>
          <p:cNvSpPr/>
          <p:nvPr/>
        </p:nvSpPr>
        <p:spPr>
          <a:xfrm>
            <a:off x="2925354" y="7788275"/>
            <a:ext cx="537392" cy="507241"/>
          </a:xfrm>
          <a:prstGeom prst="downArrow">
            <a:avLst/>
          </a:prstGeom>
          <a:solidFill>
            <a:srgbClr val="69AF85"/>
          </a:solidFill>
          <a:ln w="3175">
            <a:solidFill>
              <a:srgbClr val="69AF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968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509250" y="8389044"/>
            <a:ext cx="4501349" cy="2294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Заказчику </a:t>
            </a:r>
            <a:r>
              <a:rPr lang="ru-RU" sz="2400" b="1" dirty="0">
                <a:solidFill>
                  <a:srgbClr val="FF6464"/>
                </a:solidFill>
              </a:rPr>
              <a:t>НЕЛЬЗЯ</a:t>
            </a:r>
            <a:r>
              <a:rPr lang="ru-RU" sz="2400" b="1" dirty="0">
                <a:solidFill>
                  <a:schemeClr val="tx1"/>
                </a:solidFill>
              </a:rPr>
              <a:t> проводить закупку дороже 800 млн руб. только среди субъектов МСП</a:t>
            </a:r>
          </a:p>
          <a:p>
            <a:pPr algn="ctr"/>
            <a:endParaRPr lang="ru-RU" sz="2400" dirty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12491228" y="4610545"/>
            <a:ext cx="537392" cy="507241"/>
          </a:xfrm>
          <a:prstGeom prst="downArrow">
            <a:avLst/>
          </a:prstGeom>
          <a:solidFill>
            <a:srgbClr val="006EF3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968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</a:endParaRPr>
          </a:p>
        </p:txBody>
      </p:sp>
      <p:sp>
        <p:nvSpPr>
          <p:cNvPr id="21" name="object 2"/>
          <p:cNvSpPr/>
          <p:nvPr/>
        </p:nvSpPr>
        <p:spPr>
          <a:xfrm>
            <a:off x="10839061" y="5273675"/>
            <a:ext cx="3841726" cy="2300457"/>
          </a:xfrm>
          <a:custGeom>
            <a:avLst/>
            <a:gdLst/>
            <a:ahLst/>
            <a:cxnLst/>
            <a:rect l="l" t="t" r="r" b="b"/>
            <a:pathLst>
              <a:path w="1349375" h="182245">
                <a:moveTo>
                  <a:pt x="1257909" y="0"/>
                </a:moveTo>
                <a:lnTo>
                  <a:pt x="91109" y="0"/>
                </a:lnTo>
                <a:lnTo>
                  <a:pt x="55731" y="7190"/>
                </a:lnTo>
                <a:lnTo>
                  <a:pt x="26762" y="26766"/>
                </a:lnTo>
                <a:lnTo>
                  <a:pt x="7188" y="55737"/>
                </a:lnTo>
                <a:lnTo>
                  <a:pt x="0" y="91109"/>
                </a:lnTo>
                <a:lnTo>
                  <a:pt x="7188" y="126487"/>
                </a:lnTo>
                <a:lnTo>
                  <a:pt x="26762" y="155457"/>
                </a:lnTo>
                <a:lnTo>
                  <a:pt x="55731" y="175031"/>
                </a:lnTo>
                <a:lnTo>
                  <a:pt x="91109" y="182219"/>
                </a:lnTo>
                <a:lnTo>
                  <a:pt x="1257909" y="182219"/>
                </a:lnTo>
                <a:lnTo>
                  <a:pt x="1293287" y="175031"/>
                </a:lnTo>
                <a:lnTo>
                  <a:pt x="1322257" y="155457"/>
                </a:lnTo>
                <a:lnTo>
                  <a:pt x="1341830" y="126487"/>
                </a:lnTo>
                <a:lnTo>
                  <a:pt x="1349019" y="91109"/>
                </a:lnTo>
                <a:lnTo>
                  <a:pt x="1341830" y="55737"/>
                </a:lnTo>
                <a:lnTo>
                  <a:pt x="1322257" y="26766"/>
                </a:lnTo>
                <a:lnTo>
                  <a:pt x="1293287" y="7190"/>
                </a:lnTo>
                <a:lnTo>
                  <a:pt x="1257909" y="0"/>
                </a:lnTo>
                <a:close/>
              </a:path>
            </a:pathLst>
          </a:custGeom>
          <a:solidFill>
            <a:srgbClr val="011CFF"/>
          </a:solidFill>
        </p:spPr>
        <p:txBody>
          <a:bodyPr wrap="square" lIns="0" tIns="0" rIns="0" bIns="0" rtlCol="0"/>
          <a:lstStyle/>
          <a:p>
            <a:pPr algn="ctr" defTabSz="1507846"/>
            <a:endParaRPr lang="en-US" sz="3600" b="1" dirty="0">
              <a:solidFill>
                <a:schemeClr val="bg1"/>
              </a:solidFill>
            </a:endParaRPr>
          </a:p>
          <a:p>
            <a:pPr algn="ctr" defTabSz="1507846"/>
            <a:r>
              <a:rPr lang="ru-RU" sz="3600" b="1" dirty="0">
                <a:solidFill>
                  <a:schemeClr val="bg1"/>
                </a:solidFill>
              </a:rPr>
              <a:t>Превышает </a:t>
            </a:r>
            <a:br>
              <a:rPr lang="ru-RU" sz="3600" b="1" dirty="0">
                <a:solidFill>
                  <a:schemeClr val="bg1"/>
                </a:solidFill>
              </a:rPr>
            </a:br>
            <a:r>
              <a:rPr lang="ru-RU" sz="3600" b="1" dirty="0">
                <a:solidFill>
                  <a:schemeClr val="bg1"/>
                </a:solidFill>
              </a:rPr>
              <a:t>800 млн рублей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12491228" y="7788275"/>
            <a:ext cx="537392" cy="507241"/>
          </a:xfrm>
          <a:prstGeom prst="downArrow">
            <a:avLst/>
          </a:prstGeom>
          <a:solidFill>
            <a:srgbClr val="69AF85"/>
          </a:solidFill>
          <a:ln w="3175">
            <a:solidFill>
              <a:srgbClr val="69AF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968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54993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object 20"/>
          <p:cNvSpPr txBox="1"/>
          <p:nvPr/>
        </p:nvSpPr>
        <p:spPr>
          <a:xfrm>
            <a:off x="908050" y="457999"/>
            <a:ext cx="14985725" cy="773924"/>
          </a:xfrm>
          <a:prstGeom prst="rect">
            <a:avLst/>
          </a:prstGeom>
        </p:spPr>
        <p:txBody>
          <a:bodyPr vert="horz" wrap="square" lIns="0" tIns="95879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ru-RU" sz="4400" spc="-15" dirty="0"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Редактирование Перечня ТРУ</a:t>
            </a:r>
          </a:p>
        </p:txBody>
      </p:sp>
      <p:sp>
        <p:nvSpPr>
          <p:cNvPr id="140" name="Прямоугольник 139"/>
          <p:cNvSpPr/>
          <p:nvPr/>
        </p:nvSpPr>
        <p:spPr>
          <a:xfrm>
            <a:off x="908050" y="1539875"/>
            <a:ext cx="14249400" cy="769441"/>
          </a:xfrm>
          <a:prstGeom prst="rect">
            <a:avLst/>
          </a:prstGeom>
          <a:gradFill>
            <a:gsLst>
              <a:gs pos="63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4400" b="1" spc="-8" dirty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Перечень ТРУ может корректироваться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03250" y="2724874"/>
            <a:ext cx="14706600" cy="8079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360363" indent="-360363">
              <a:buSzPct val="125000"/>
              <a:buFont typeface="Wingdings" panose="05000000000000000000" pitchFamily="2" charset="2"/>
              <a:buChar char="ü"/>
            </a:pPr>
            <a:endParaRPr lang="ru-RU" sz="900" spc="-8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SzPct val="125000"/>
            </a:pP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</a:t>
            </a:r>
            <a:r>
              <a:rPr lang="ru-RU" sz="3600" b="1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Возможно добавление и удаление позиций Перечня ТРУ.</a:t>
            </a:r>
          </a:p>
          <a:p>
            <a:pPr>
              <a:buSzPct val="125000"/>
            </a:pPr>
            <a:r>
              <a:rPr lang="ru-RU" sz="3600" b="1" spc="-8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! ДОЛЖНО</a:t>
            </a: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сохраняться соответствие с разделом МСП в ПЗ </a:t>
            </a:r>
          </a:p>
          <a:p>
            <a:pPr lvl="1" algn="just">
              <a:buSzPct val="125000"/>
            </a:pPr>
            <a:r>
              <a:rPr lang="ru-RU" sz="2800" i="1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Например, если на мониторинг/оценку соответствия поступит ПЗ, в котором добавляется позиция в раздел МСП, но её нет в Перечне ТРУ, то заказчику будет выдано уведомление о несоответствии/отрицательное заключение</a:t>
            </a:r>
            <a:r>
              <a:rPr lang="ru-RU" sz="28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>
              <a:buSzPct val="125000"/>
            </a:pP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 </a:t>
            </a:r>
            <a:r>
              <a:rPr lang="ru-RU" sz="3600" b="1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Возможно изменение срока действия Перечня ТРУ.</a:t>
            </a:r>
          </a:p>
          <a:p>
            <a:pPr>
              <a:buSzPct val="125000"/>
            </a:pP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600" b="1" spc="-8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!</a:t>
            </a: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Срок действия Перечня ТРУ </a:t>
            </a:r>
            <a:r>
              <a:rPr lang="ru-RU" sz="3600" b="1" spc="-8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ДОЛЖЕН</a:t>
            </a: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включать сроки размещения извещений по позициям из Раздела МСП в ПЗ.</a:t>
            </a:r>
          </a:p>
          <a:p>
            <a:pPr>
              <a:buSzPct val="125000"/>
            </a:pPr>
            <a:endParaRPr lang="ru-RU" sz="3600" spc="-8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buSzPct val="125000"/>
            </a:pP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Если размещено </a:t>
            </a:r>
            <a:r>
              <a:rPr lang="ru-RU" sz="3600" u="sng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несколько Перечней ТРУ </a:t>
            </a:r>
            <a:r>
              <a:rPr lang="ru-RU" sz="3600" i="1" u="sng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 различными сроками действия</a:t>
            </a: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то номенклатура и срок размещения извещения </a:t>
            </a:r>
            <a:b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 позиции из Раздела МСП в ПЗ </a:t>
            </a:r>
            <a:r>
              <a:rPr lang="ru-RU" sz="3600" b="1" spc="-8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ДОЛЖНЫ</a:t>
            </a:r>
            <a:r>
              <a:rPr lang="ru-RU" sz="3600" spc="-8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соответствовать размещенному Перечню ТРУ с периодом действия, включающим срок размещения извещения.</a:t>
            </a:r>
          </a:p>
          <a:p>
            <a:pPr>
              <a:buSzPct val="125000"/>
            </a:pPr>
            <a:endParaRPr lang="ru-RU" sz="3600" spc="-8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7050" y="7331074"/>
            <a:ext cx="14782800" cy="290746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9326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15664</TotalTime>
  <Words>625</Words>
  <Application>Microsoft Office PowerPoint</Application>
  <PresentationFormat>Произвольный</PresentationFormat>
  <Paragraphs>82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Manrope</vt:lpstr>
      <vt:lpstr>Manrope Light</vt:lpstr>
      <vt:lpstr>PT Root UI</vt:lpstr>
      <vt:lpstr>Segoe UI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 директоров 6</dc:title>
  <dc:creator>Абрамова Евгения Вадимовна</dc:creator>
  <cp:lastModifiedBy>Corvax</cp:lastModifiedBy>
  <cp:revision>500</cp:revision>
  <cp:lastPrinted>2022-05-27T07:18:51Z</cp:lastPrinted>
  <dcterms:created xsi:type="dcterms:W3CDTF">2021-07-07T14:43:19Z</dcterms:created>
  <dcterms:modified xsi:type="dcterms:W3CDTF">2023-05-31T09:57:25Z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2021-07-07T00:00:00Z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2021-07-07T00:00:00Z</vt:filetime>
  </property>
</Properties>
</file>