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7" r:id="rId2"/>
    <p:sldId id="258" r:id="rId3"/>
    <p:sldId id="264" r:id="rId4"/>
    <p:sldId id="265" r:id="rId5"/>
    <p:sldId id="266" r:id="rId6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464"/>
    <a:srgbClr val="69AF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25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1A34F6-B726-4CD2-B6C9-78331F30836D}" type="datetimeFigureOut">
              <a:rPr lang="ru-RU" smtClean="0"/>
              <a:t>30.05.2023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F4506F-5E92-403E-9720-336B5622D5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58423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EAEA7-41AD-4D3D-A44B-5185135F5B89}" type="datetimeFigureOut">
              <a:rPr lang="ru-RU" smtClean="0"/>
              <a:t>30.05.2023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BC790-74E8-443B-866B-DC51A9AE81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41783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EAEA7-41AD-4D3D-A44B-5185135F5B89}" type="datetimeFigureOut">
              <a:rPr lang="ru-RU" smtClean="0"/>
              <a:t>30.05.2023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BC790-74E8-443B-866B-DC51A9AE81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7055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EAEA7-41AD-4D3D-A44B-5185135F5B89}" type="datetimeFigureOut">
              <a:rPr lang="ru-RU" smtClean="0"/>
              <a:t>30.05.2023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BC790-74E8-443B-866B-DC51A9AE81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7063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EAEA7-41AD-4D3D-A44B-5185135F5B89}" type="datetimeFigureOut">
              <a:rPr lang="ru-RU" smtClean="0"/>
              <a:t>30.05.2023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BC790-74E8-443B-866B-DC51A9AE81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379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EAEA7-41AD-4D3D-A44B-5185135F5B89}" type="datetimeFigureOut">
              <a:rPr lang="ru-RU" smtClean="0"/>
              <a:t>30.05.2023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BC790-74E8-443B-866B-DC51A9AE81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52773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EAEA7-41AD-4D3D-A44B-5185135F5B89}" type="datetimeFigureOut">
              <a:rPr lang="ru-RU" smtClean="0"/>
              <a:t>30.05.2023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BC790-74E8-443B-866B-DC51A9AE81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43403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EAEA7-41AD-4D3D-A44B-5185135F5B89}" type="datetimeFigureOut">
              <a:rPr lang="ru-RU" smtClean="0"/>
              <a:t>30.05.2023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BC790-74E8-443B-866B-DC51A9AE81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5281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EAEA7-41AD-4D3D-A44B-5185135F5B89}" type="datetimeFigureOut">
              <a:rPr lang="ru-RU" smtClean="0"/>
              <a:t>30.05.2023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BC790-74E8-443B-866B-DC51A9AE81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252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EAEA7-41AD-4D3D-A44B-5185135F5B89}" type="datetimeFigureOut">
              <a:rPr lang="ru-RU" smtClean="0"/>
              <a:t>30.05.2023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BC790-74E8-443B-866B-DC51A9AE81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00636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EAEA7-41AD-4D3D-A44B-5185135F5B89}" type="datetimeFigureOut">
              <a:rPr lang="ru-RU" smtClean="0"/>
              <a:t>30.05.2023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BC790-74E8-443B-866B-DC51A9AE81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5625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EAEA7-41AD-4D3D-A44B-5185135F5B89}" type="datetimeFigureOut">
              <a:rPr lang="ru-RU" smtClean="0"/>
              <a:t>30.05.2023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BC790-74E8-443B-866B-DC51A9AE81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8125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EEAEA7-41AD-4D3D-A44B-5185135F5B89}" type="datetimeFigureOut">
              <a:rPr lang="ru-RU" smtClean="0"/>
              <a:t>30.05.2023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0BC790-74E8-443B-866B-DC51A9AE81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1827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pb.nalog.ru/" TargetMode="External"/><Relationship Id="rId7" Type="http://schemas.openxmlformats.org/officeDocument/2006/relationships/hyperlink" Target="https://rmsp.nalog.ru/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fas.gov.ru/pages/activity/tariffregulation/reestr-subektov-estestvennyix-monopolij.html" TargetMode="External"/><Relationship Id="rId5" Type="http://schemas.openxmlformats.org/officeDocument/2006/relationships/hyperlink" Target="https://bo.nalog.ru/" TargetMode="External"/><Relationship Id="rId4" Type="http://schemas.openxmlformats.org/officeDocument/2006/relationships/hyperlink" Target="https://zakupki.gov.ru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zakupki.gov.ru/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zakupki.gov.ru/epz/revenue/search/results.html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5570856" y="6077969"/>
            <a:ext cx="105028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914358">
              <a:defRPr/>
            </a:pPr>
            <a:r>
              <a:rPr lang="ru-RU" sz="1600" dirty="0" smtClean="0">
                <a:latin typeface="Segoe UI" panose="020B0502040204020203" pitchFamily="34" charset="0"/>
                <a:cs typeface="Segoe UI" panose="020B0502040204020203" pitchFamily="34" charset="0"/>
              </a:rPr>
              <a:t>май</a:t>
            </a:r>
            <a:r>
              <a:rPr lang="ru-RU" sz="1600" dirty="0" smtClean="0">
                <a:solidFill>
                  <a:srgbClr val="4472C4">
                    <a:lumMod val="75000"/>
                  </a:srgb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sz="1600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2023</a:t>
            </a:r>
            <a:endParaRPr lang="ru-RU" sz="1600" dirty="0">
              <a:solidFill>
                <a:prstClr val="black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8028" y="564120"/>
            <a:ext cx="4443493" cy="966225"/>
          </a:xfrm>
          <a:prstGeom prst="rect">
            <a:avLst/>
          </a:prstGeom>
        </p:spPr>
      </p:pic>
      <p:sp>
        <p:nvSpPr>
          <p:cNvPr id="6" name="Скругленный прямоугольник 5"/>
          <p:cNvSpPr/>
          <p:nvPr/>
        </p:nvSpPr>
        <p:spPr>
          <a:xfrm>
            <a:off x="504862" y="1811729"/>
            <a:ext cx="11367106" cy="3789035"/>
          </a:xfrm>
          <a:prstGeom prst="roundRect">
            <a:avLst>
              <a:gd name="adj" fmla="val 50000"/>
            </a:avLst>
          </a:prstGeom>
          <a:solidFill>
            <a:srgbClr val="F0E8E5"/>
          </a:solidFill>
          <a:ln>
            <a:noFill/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tIns="0" bIns="0" rtlCol="0" anchor="ctr" anchorCtr="0"/>
          <a:lstStyle/>
          <a:p>
            <a:pPr algn="ctr">
              <a:defRPr/>
            </a:pPr>
            <a:r>
              <a:rPr lang="ru-RU" sz="4002" dirty="0" smtClean="0">
                <a:solidFill>
                  <a:schemeClr val="tx1"/>
                </a:solidFill>
                <a:latin typeface="Century Gothic" panose="020B0502020202020204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Актуализация </a:t>
            </a:r>
            <a:r>
              <a:rPr lang="ru-RU" sz="4002" dirty="0">
                <a:solidFill>
                  <a:schemeClr val="tx1"/>
                </a:solidFill>
                <a:latin typeface="Century Gothic" panose="020B0502020202020204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перечней заказчиков </a:t>
            </a:r>
            <a:endParaRPr lang="ru-RU" sz="4002" dirty="0" smtClean="0">
              <a:solidFill>
                <a:schemeClr val="tx1"/>
              </a:solidFill>
              <a:latin typeface="Century Gothic" panose="020B0502020202020204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algn="ctr">
              <a:defRPr/>
            </a:pPr>
            <a:r>
              <a:rPr lang="ru-RU" sz="4002" dirty="0" smtClean="0">
                <a:solidFill>
                  <a:schemeClr val="tx1"/>
                </a:solidFill>
                <a:latin typeface="Century Gothic" panose="020B0502020202020204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для </a:t>
            </a:r>
            <a:r>
              <a:rPr lang="ru-RU" sz="4002" dirty="0">
                <a:solidFill>
                  <a:schemeClr val="tx1"/>
                </a:solidFill>
                <a:latin typeface="Century Gothic" panose="020B0502020202020204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проведения оценки </a:t>
            </a:r>
            <a:r>
              <a:rPr lang="ru-RU" sz="4002" dirty="0" smtClean="0">
                <a:solidFill>
                  <a:schemeClr val="tx1"/>
                </a:solidFill>
                <a:latin typeface="Century Gothic" panose="020B0502020202020204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и мониторинга соответствия</a:t>
            </a:r>
            <a:endParaRPr lang="ru-RU" sz="4002" dirty="0">
              <a:solidFill>
                <a:schemeClr val="tx1"/>
              </a:solidFill>
              <a:latin typeface="Century Gothic" panose="020B0502020202020204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3095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1"/>
          <p:cNvSpPr txBox="1">
            <a:spLocks/>
          </p:cNvSpPr>
          <p:nvPr/>
        </p:nvSpPr>
        <p:spPr>
          <a:xfrm>
            <a:off x="8778053" y="6377941"/>
            <a:ext cx="2803963" cy="1680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defPPr>
              <a:defRPr lang="ru-RU"/>
            </a:defPPr>
            <a:lvl1pPr marL="0" algn="r" defTabSz="914400" rtl="0" eaLnBrk="1" latinLnBrk="0" hangingPunct="1"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6F15528-21DE-4FAA-801E-634DDDAF4B2B}" type="slidenum">
              <a:rPr lang="ru-RU" sz="1092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ru-RU" sz="1092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36757" y="2159093"/>
            <a:ext cx="2348155" cy="11192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13" b="1" i="1" spc="-5" dirty="0">
                <a:solidFill>
                  <a:srgbClr val="0776C3"/>
                </a:solidFill>
                <a:latin typeface="Century Gothic" panose="020B0502020202020204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>Хозяйственные общества</a:t>
            </a:r>
          </a:p>
          <a:p>
            <a:r>
              <a:rPr lang="ru-RU" sz="1092" b="1" i="1" spc="-5" dirty="0">
                <a:solidFill>
                  <a:srgbClr val="0776C3"/>
                </a:solidFill>
                <a:latin typeface="Century Gothic" panose="020B0502020202020204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>- доля участия субъекта РФ,  МО в совокупности более 50%</a:t>
            </a:r>
          </a:p>
          <a:p>
            <a:r>
              <a:rPr lang="ru-RU" sz="1092" b="1" i="1" spc="-5" dirty="0">
                <a:solidFill>
                  <a:srgbClr val="0776C3"/>
                </a:solidFill>
                <a:latin typeface="Century Gothic" panose="020B0502020202020204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>- доля участия РФ и субъекта РФ более 50%, при этом доля субъекта РФ больше доли РФ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819316" y="5448978"/>
            <a:ext cx="2310218" cy="4656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13" b="1" spc="-5" dirty="0">
                <a:solidFill>
                  <a:srgbClr val="0776C3"/>
                </a:solidFill>
                <a:latin typeface="Century Gothic" panose="020B0502020202020204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>Автономные учреждения</a:t>
            </a:r>
          </a:p>
          <a:p>
            <a:r>
              <a:rPr lang="ru-RU" sz="1213" b="1" spc="-5" dirty="0">
                <a:solidFill>
                  <a:srgbClr val="0776C3"/>
                </a:solidFill>
                <a:latin typeface="Century Gothic" panose="020B0502020202020204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>субъекта РФ</a:t>
            </a:r>
            <a:endParaRPr lang="ru-RU" sz="1213" spc="-5" dirty="0">
              <a:solidFill>
                <a:srgbClr val="0776C3"/>
              </a:solidFill>
              <a:latin typeface="Century Gothic" panose="020B0502020202020204" pitchFamily="34" charset="0"/>
              <a:ea typeface="Segoe UI Symbol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9" name="Oval 10">
            <a:extLst>
              <a:ext uri="{FF2B5EF4-FFF2-40B4-BE49-F238E27FC236}">
                <a16:creationId xmlns:a16="http://schemas.microsoft.com/office/drawing/2014/main" xmlns="" id="{004D70DF-600D-4994-BB18-3B14EF63DFA3}"/>
              </a:ext>
            </a:extLst>
          </p:cNvPr>
          <p:cNvSpPr/>
          <p:nvPr/>
        </p:nvSpPr>
        <p:spPr>
          <a:xfrm>
            <a:off x="413362" y="2489577"/>
            <a:ext cx="300541" cy="286762"/>
          </a:xfrm>
          <a:prstGeom prst="ellipse">
            <a:avLst/>
          </a:prstGeom>
          <a:solidFill>
            <a:srgbClr val="60A07E"/>
          </a:solidFill>
          <a:ln w="38100" cap="flat" cmpd="sng" algn="ctr">
            <a:solidFill>
              <a:sysClr val="window" lastClr="FFFFFF"/>
            </a:solidFill>
            <a:prstDash val="solid"/>
            <a:miter lim="800000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algn="ctr"/>
            <a:r>
              <a:rPr lang="ru-RU" sz="1698" kern="0" dirty="0">
                <a:solidFill>
                  <a:prstClr val="white"/>
                </a:solidFill>
                <a:latin typeface="Century Gothic" panose="020B0502020202020204" pitchFamily="34" charset="0"/>
              </a:rPr>
              <a:t>1</a:t>
            </a:r>
            <a:endParaRPr lang="en-ID" sz="1698" kern="0" dirty="0">
              <a:solidFill>
                <a:prstClr val="white"/>
              </a:solidFill>
              <a:latin typeface="Century Gothic" panose="020B0502020202020204" pitchFamily="34" charset="0"/>
            </a:endParaRPr>
          </a:p>
        </p:txBody>
      </p:sp>
      <p:sp>
        <p:nvSpPr>
          <p:cNvPr id="10" name="Oval 10">
            <a:extLst>
              <a:ext uri="{FF2B5EF4-FFF2-40B4-BE49-F238E27FC236}">
                <a16:creationId xmlns:a16="http://schemas.microsoft.com/office/drawing/2014/main" xmlns="" id="{004D70DF-600D-4994-BB18-3B14EF63DFA3}"/>
              </a:ext>
            </a:extLst>
          </p:cNvPr>
          <p:cNvSpPr/>
          <p:nvPr/>
        </p:nvSpPr>
        <p:spPr>
          <a:xfrm>
            <a:off x="413362" y="3658599"/>
            <a:ext cx="300541" cy="286762"/>
          </a:xfrm>
          <a:prstGeom prst="ellipse">
            <a:avLst/>
          </a:prstGeom>
          <a:solidFill>
            <a:srgbClr val="60A07E"/>
          </a:solidFill>
          <a:ln w="38100" cap="flat" cmpd="sng" algn="ctr">
            <a:solidFill>
              <a:sysClr val="window" lastClr="FFFFFF"/>
            </a:solidFill>
            <a:prstDash val="solid"/>
            <a:miter lim="800000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algn="ctr"/>
            <a:r>
              <a:rPr lang="ru-RU" sz="1698" kern="0" dirty="0">
                <a:solidFill>
                  <a:prstClr val="white"/>
                </a:solidFill>
                <a:latin typeface="Century Gothic" panose="020B0502020202020204" pitchFamily="34" charset="0"/>
              </a:rPr>
              <a:t>2</a:t>
            </a:r>
            <a:endParaRPr lang="en-ID" sz="1698" kern="0" dirty="0">
              <a:solidFill>
                <a:prstClr val="white"/>
              </a:solidFill>
              <a:latin typeface="Century Gothic" panose="020B0502020202020204" pitchFamily="34" charset="0"/>
            </a:endParaRPr>
          </a:p>
        </p:txBody>
      </p:sp>
      <p:sp>
        <p:nvSpPr>
          <p:cNvPr id="22" name="object 26"/>
          <p:cNvSpPr/>
          <p:nvPr/>
        </p:nvSpPr>
        <p:spPr>
          <a:xfrm>
            <a:off x="504863" y="814603"/>
            <a:ext cx="8411813" cy="586941"/>
          </a:xfrm>
          <a:custGeom>
            <a:avLst/>
            <a:gdLst/>
            <a:ahLst/>
            <a:cxnLst/>
            <a:rect l="l" t="t" r="r" b="b"/>
            <a:pathLst>
              <a:path w="10133965" h="1521459">
                <a:moveTo>
                  <a:pt x="9373349" y="0"/>
                </a:moveTo>
                <a:lnTo>
                  <a:pt x="760615" y="0"/>
                </a:lnTo>
                <a:lnTo>
                  <a:pt x="712513" y="1496"/>
                </a:lnTo>
                <a:lnTo>
                  <a:pt x="665205" y="5926"/>
                </a:lnTo>
                <a:lnTo>
                  <a:pt x="618781" y="13200"/>
                </a:lnTo>
                <a:lnTo>
                  <a:pt x="573331" y="23230"/>
                </a:lnTo>
                <a:lnTo>
                  <a:pt x="528943" y="35926"/>
                </a:lnTo>
                <a:lnTo>
                  <a:pt x="485707" y="51199"/>
                </a:lnTo>
                <a:lnTo>
                  <a:pt x="443711" y="68960"/>
                </a:lnTo>
                <a:lnTo>
                  <a:pt x="403045" y="89120"/>
                </a:lnTo>
                <a:lnTo>
                  <a:pt x="363798" y="111589"/>
                </a:lnTo>
                <a:lnTo>
                  <a:pt x="326058" y="136280"/>
                </a:lnTo>
                <a:lnTo>
                  <a:pt x="289916" y="163101"/>
                </a:lnTo>
                <a:lnTo>
                  <a:pt x="255459" y="191965"/>
                </a:lnTo>
                <a:lnTo>
                  <a:pt x="222778" y="222783"/>
                </a:lnTo>
                <a:lnTo>
                  <a:pt x="191961" y="255465"/>
                </a:lnTo>
                <a:lnTo>
                  <a:pt x="163097" y="289921"/>
                </a:lnTo>
                <a:lnTo>
                  <a:pt x="136276" y="326064"/>
                </a:lnTo>
                <a:lnTo>
                  <a:pt x="111586" y="363804"/>
                </a:lnTo>
                <a:lnTo>
                  <a:pt x="89117" y="403051"/>
                </a:lnTo>
                <a:lnTo>
                  <a:pt x="68958" y="443717"/>
                </a:lnTo>
                <a:lnTo>
                  <a:pt x="51197" y="485712"/>
                </a:lnTo>
                <a:lnTo>
                  <a:pt x="35925" y="528948"/>
                </a:lnTo>
                <a:lnTo>
                  <a:pt x="23229" y="573335"/>
                </a:lnTo>
                <a:lnTo>
                  <a:pt x="13200" y="618785"/>
                </a:lnTo>
                <a:lnTo>
                  <a:pt x="5926" y="665207"/>
                </a:lnTo>
                <a:lnTo>
                  <a:pt x="1496" y="712514"/>
                </a:lnTo>
                <a:lnTo>
                  <a:pt x="0" y="760628"/>
                </a:lnTo>
                <a:lnTo>
                  <a:pt x="1496" y="808731"/>
                </a:lnTo>
                <a:lnTo>
                  <a:pt x="5926" y="856038"/>
                </a:lnTo>
                <a:lnTo>
                  <a:pt x="13200" y="902462"/>
                </a:lnTo>
                <a:lnTo>
                  <a:pt x="23229" y="947912"/>
                </a:lnTo>
                <a:lnTo>
                  <a:pt x="35925" y="992300"/>
                </a:lnTo>
                <a:lnTo>
                  <a:pt x="51197" y="1035536"/>
                </a:lnTo>
                <a:lnTo>
                  <a:pt x="68958" y="1077532"/>
                </a:lnTo>
                <a:lnTo>
                  <a:pt x="89117" y="1118198"/>
                </a:lnTo>
                <a:lnTo>
                  <a:pt x="111586" y="1157445"/>
                </a:lnTo>
                <a:lnTo>
                  <a:pt x="136276" y="1195185"/>
                </a:lnTo>
                <a:lnTo>
                  <a:pt x="163097" y="1231327"/>
                </a:lnTo>
                <a:lnTo>
                  <a:pt x="191961" y="1265784"/>
                </a:lnTo>
                <a:lnTo>
                  <a:pt x="222778" y="1298465"/>
                </a:lnTo>
                <a:lnTo>
                  <a:pt x="255459" y="1329282"/>
                </a:lnTo>
                <a:lnTo>
                  <a:pt x="289916" y="1358146"/>
                </a:lnTo>
                <a:lnTo>
                  <a:pt x="326058" y="1384967"/>
                </a:lnTo>
                <a:lnTo>
                  <a:pt x="363798" y="1409657"/>
                </a:lnTo>
                <a:lnTo>
                  <a:pt x="403045" y="1432126"/>
                </a:lnTo>
                <a:lnTo>
                  <a:pt x="443711" y="1452285"/>
                </a:lnTo>
                <a:lnTo>
                  <a:pt x="485707" y="1470046"/>
                </a:lnTo>
                <a:lnTo>
                  <a:pt x="528943" y="1485318"/>
                </a:lnTo>
                <a:lnTo>
                  <a:pt x="573331" y="1498014"/>
                </a:lnTo>
                <a:lnTo>
                  <a:pt x="618781" y="1508043"/>
                </a:lnTo>
                <a:lnTo>
                  <a:pt x="665205" y="1515317"/>
                </a:lnTo>
                <a:lnTo>
                  <a:pt x="712513" y="1519747"/>
                </a:lnTo>
                <a:lnTo>
                  <a:pt x="760615" y="1521244"/>
                </a:lnTo>
                <a:lnTo>
                  <a:pt x="9373349" y="1521244"/>
                </a:lnTo>
                <a:lnTo>
                  <a:pt x="9421451" y="1519747"/>
                </a:lnTo>
                <a:lnTo>
                  <a:pt x="9468759" y="1515317"/>
                </a:lnTo>
                <a:lnTo>
                  <a:pt x="9515183" y="1508043"/>
                </a:lnTo>
                <a:lnTo>
                  <a:pt x="9560633" y="1498014"/>
                </a:lnTo>
                <a:lnTo>
                  <a:pt x="9605021" y="1485318"/>
                </a:lnTo>
                <a:lnTo>
                  <a:pt x="9648257" y="1470046"/>
                </a:lnTo>
                <a:lnTo>
                  <a:pt x="9690253" y="1452285"/>
                </a:lnTo>
                <a:lnTo>
                  <a:pt x="9730919" y="1432126"/>
                </a:lnTo>
                <a:lnTo>
                  <a:pt x="9770166" y="1409657"/>
                </a:lnTo>
                <a:lnTo>
                  <a:pt x="9807906" y="1384967"/>
                </a:lnTo>
                <a:lnTo>
                  <a:pt x="9844048" y="1358146"/>
                </a:lnTo>
                <a:lnTo>
                  <a:pt x="9878505" y="1329282"/>
                </a:lnTo>
                <a:lnTo>
                  <a:pt x="9911186" y="1298465"/>
                </a:lnTo>
                <a:lnTo>
                  <a:pt x="9942003" y="1265784"/>
                </a:lnTo>
                <a:lnTo>
                  <a:pt x="9970867" y="1231327"/>
                </a:lnTo>
                <a:lnTo>
                  <a:pt x="9997688" y="1195185"/>
                </a:lnTo>
                <a:lnTo>
                  <a:pt x="10022378" y="1157445"/>
                </a:lnTo>
                <a:lnTo>
                  <a:pt x="10044847" y="1118198"/>
                </a:lnTo>
                <a:lnTo>
                  <a:pt x="10065006" y="1077532"/>
                </a:lnTo>
                <a:lnTo>
                  <a:pt x="10082767" y="1035536"/>
                </a:lnTo>
                <a:lnTo>
                  <a:pt x="10098039" y="992300"/>
                </a:lnTo>
                <a:lnTo>
                  <a:pt x="10110735" y="947912"/>
                </a:lnTo>
                <a:lnTo>
                  <a:pt x="10120764" y="902462"/>
                </a:lnTo>
                <a:lnTo>
                  <a:pt x="10128038" y="856038"/>
                </a:lnTo>
                <a:lnTo>
                  <a:pt x="10132468" y="808731"/>
                </a:lnTo>
                <a:lnTo>
                  <a:pt x="10133965" y="760615"/>
                </a:lnTo>
                <a:lnTo>
                  <a:pt x="10132468" y="712514"/>
                </a:lnTo>
                <a:lnTo>
                  <a:pt x="10128038" y="665207"/>
                </a:lnTo>
                <a:lnTo>
                  <a:pt x="10120764" y="618785"/>
                </a:lnTo>
                <a:lnTo>
                  <a:pt x="10110735" y="573335"/>
                </a:lnTo>
                <a:lnTo>
                  <a:pt x="10098039" y="528948"/>
                </a:lnTo>
                <a:lnTo>
                  <a:pt x="10082767" y="485712"/>
                </a:lnTo>
                <a:lnTo>
                  <a:pt x="10065006" y="443717"/>
                </a:lnTo>
                <a:lnTo>
                  <a:pt x="10044847" y="403051"/>
                </a:lnTo>
                <a:lnTo>
                  <a:pt x="10022378" y="363804"/>
                </a:lnTo>
                <a:lnTo>
                  <a:pt x="9997688" y="326064"/>
                </a:lnTo>
                <a:lnTo>
                  <a:pt x="9970867" y="289921"/>
                </a:lnTo>
                <a:lnTo>
                  <a:pt x="9942003" y="255465"/>
                </a:lnTo>
                <a:lnTo>
                  <a:pt x="9911186" y="222783"/>
                </a:lnTo>
                <a:lnTo>
                  <a:pt x="9878505" y="191965"/>
                </a:lnTo>
                <a:lnTo>
                  <a:pt x="9844048" y="163101"/>
                </a:lnTo>
                <a:lnTo>
                  <a:pt x="9807906" y="136280"/>
                </a:lnTo>
                <a:lnTo>
                  <a:pt x="9770166" y="111589"/>
                </a:lnTo>
                <a:lnTo>
                  <a:pt x="9730919" y="89120"/>
                </a:lnTo>
                <a:lnTo>
                  <a:pt x="9690253" y="68960"/>
                </a:lnTo>
                <a:lnTo>
                  <a:pt x="9648257" y="51199"/>
                </a:lnTo>
                <a:lnTo>
                  <a:pt x="9605021" y="35926"/>
                </a:lnTo>
                <a:lnTo>
                  <a:pt x="9560633" y="23230"/>
                </a:lnTo>
                <a:lnTo>
                  <a:pt x="9515183" y="13200"/>
                </a:lnTo>
                <a:lnTo>
                  <a:pt x="9468759" y="5926"/>
                </a:lnTo>
                <a:lnTo>
                  <a:pt x="9421451" y="1496"/>
                </a:lnTo>
                <a:lnTo>
                  <a:pt x="9373349" y="0"/>
                </a:lnTo>
                <a:close/>
              </a:path>
            </a:pathLst>
          </a:custGeom>
          <a:gradFill flip="none" rotWithShape="1">
            <a:gsLst>
              <a:gs pos="38520">
                <a:srgbClr val="786AAA"/>
              </a:gs>
              <a:gs pos="70256">
                <a:srgbClr val="FF6362"/>
              </a:gs>
              <a:gs pos="33000">
                <a:srgbClr val="5E6BBA"/>
              </a:gs>
              <a:gs pos="11000">
                <a:srgbClr val="006EF3"/>
              </a:gs>
              <a:gs pos="89000">
                <a:srgbClr val="FF6362"/>
              </a:gs>
              <a:gs pos="56000">
                <a:srgbClr val="C96879"/>
              </a:gs>
            </a:gsLst>
            <a:lin ang="10800000" scaled="1"/>
            <a:tileRect/>
          </a:gradFill>
        </p:spPr>
        <p:txBody>
          <a:bodyPr wrap="square" lIns="0" tIns="0" rIns="0" bIns="0" rtlCol="0" anchor="ctr"/>
          <a:lstStyle/>
          <a:p>
            <a:pPr marL="6983" marR="2794" algn="ctr">
              <a:lnSpc>
                <a:spcPct val="110000"/>
              </a:lnSpc>
              <a:spcBef>
                <a:spcPts val="52"/>
              </a:spcBef>
              <a:defRPr/>
            </a:pPr>
            <a:r>
              <a:rPr lang="ru-RU" sz="1698" spc="-5" dirty="0">
                <a:solidFill>
                  <a:prstClr val="white"/>
                </a:solidFill>
                <a:latin typeface="Century Gothic" panose="020B0502020202020204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Постановление Правительства РФ о внесении изм. в ПП </a:t>
            </a:r>
            <a:r>
              <a:rPr lang="ru-RU" sz="1698" spc="-5">
                <a:solidFill>
                  <a:prstClr val="white"/>
                </a:solidFill>
                <a:latin typeface="Century Gothic" panose="020B0502020202020204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РФ № 1169 </a:t>
            </a:r>
            <a:r>
              <a:rPr lang="ru-RU" sz="1698" spc="-5" dirty="0">
                <a:solidFill>
                  <a:prstClr val="white"/>
                </a:solidFill>
                <a:latin typeface="Century Gothic" panose="020B0502020202020204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/>
            </a:r>
            <a:br>
              <a:rPr lang="ru-RU" sz="1698" spc="-5" dirty="0">
                <a:solidFill>
                  <a:prstClr val="white"/>
                </a:solidFill>
                <a:latin typeface="Century Gothic" panose="020B0502020202020204" pitchFamily="34" charset="0"/>
                <a:ea typeface="Segoe UI" panose="020B0502040204020203" pitchFamily="34" charset="0"/>
                <a:cs typeface="Segoe UI" panose="020B0502040204020203" pitchFamily="34" charset="0"/>
              </a:rPr>
            </a:br>
            <a:r>
              <a:rPr lang="ru-RU" sz="1698" spc="-5" dirty="0">
                <a:solidFill>
                  <a:prstClr val="white"/>
                </a:solidFill>
                <a:latin typeface="Century Gothic" panose="020B0502020202020204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от 21.04.2022 № 716</a:t>
            </a:r>
            <a:endParaRPr lang="ru-RU" sz="1698" spc="-5" dirty="0">
              <a:solidFill>
                <a:prstClr val="white"/>
              </a:solidFill>
              <a:latin typeface="Century Gothic" panose="020B0502020202020204" pitchFamily="34" charset="0"/>
              <a:ea typeface="Segoe UI Symbol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3" name="Стрелка вниз 22"/>
          <p:cNvSpPr/>
          <p:nvPr/>
        </p:nvSpPr>
        <p:spPr>
          <a:xfrm>
            <a:off x="4394220" y="1408091"/>
            <a:ext cx="325875" cy="315631"/>
          </a:xfrm>
          <a:prstGeom prst="downArrow">
            <a:avLst/>
          </a:prstGeom>
          <a:solidFill>
            <a:srgbClr val="006EF3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gradFill flip="none" rotWithShape="1">
                <a:gsLst>
                  <a:gs pos="0">
                    <a:prstClr val="white">
                      <a:shade val="30000"/>
                      <a:satMod val="115000"/>
                    </a:prstClr>
                  </a:gs>
                  <a:gs pos="50000">
                    <a:prstClr val="white">
                      <a:shade val="67500"/>
                      <a:satMod val="115000"/>
                    </a:prstClr>
                  </a:gs>
                  <a:gs pos="100000">
                    <a:prstClr val="white">
                      <a:shade val="100000"/>
                      <a:satMod val="115000"/>
                    </a:prstClr>
                  </a:gs>
                </a:gsLst>
                <a:lin ang="8100000" scaled="1"/>
                <a:tileRect/>
              </a:gra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3554574" y="1778811"/>
            <a:ext cx="1894518" cy="307777"/>
          </a:xfrm>
          <a:prstGeom prst="rect">
            <a:avLst/>
          </a:prstGeom>
          <a:gradFill>
            <a:gsLst>
              <a:gs pos="6000">
                <a:srgbClr val="69AF85"/>
              </a:gs>
              <a:gs pos="100000">
                <a:schemeClr val="bg1"/>
              </a:gs>
              <a:gs pos="100000">
                <a:srgbClr val="E8D8C7"/>
              </a:gs>
            </a:gsLst>
            <a:path path="circle">
              <a:fillToRect r="100000" b="100000"/>
            </a:path>
          </a:gradFill>
        </p:spPr>
        <p:txBody>
          <a:bodyPr wrap="square">
            <a:spAutoFit/>
          </a:bodyPr>
          <a:lstStyle/>
          <a:p>
            <a:r>
              <a:rPr lang="ru-RU" sz="1400" b="1" spc="-5" dirty="0">
                <a:solidFill>
                  <a:prstClr val="white"/>
                </a:solidFill>
                <a:latin typeface="Segoe UI" panose="020B0502040204020203" pitchFamily="34" charset="0"/>
                <a:ea typeface="PT Root UI" panose="020B0303020202020204" pitchFamily="34" charset="-52"/>
                <a:cs typeface="Segoe UI" panose="020B0502040204020203" pitchFamily="34" charset="0"/>
              </a:rPr>
              <a:t>ОЦЕНКА: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6486158" y="1778811"/>
            <a:ext cx="1966437" cy="307777"/>
          </a:xfrm>
          <a:prstGeom prst="rect">
            <a:avLst/>
          </a:prstGeom>
          <a:gradFill>
            <a:gsLst>
              <a:gs pos="6000">
                <a:srgbClr val="69AF85"/>
              </a:gs>
              <a:gs pos="100000">
                <a:schemeClr val="bg1"/>
              </a:gs>
              <a:gs pos="100000">
                <a:srgbClr val="E8D8C7"/>
              </a:gs>
            </a:gsLst>
            <a:path path="circle">
              <a:fillToRect r="100000" b="100000"/>
            </a:path>
          </a:gradFill>
        </p:spPr>
        <p:txBody>
          <a:bodyPr wrap="square">
            <a:spAutoFit/>
          </a:bodyPr>
          <a:lstStyle/>
          <a:p>
            <a:r>
              <a:rPr lang="ru-RU" sz="1400" b="1" spc="-5" dirty="0">
                <a:solidFill>
                  <a:prstClr val="white"/>
                </a:solidFill>
                <a:latin typeface="Segoe UI" panose="020B0502040204020203" pitchFamily="34" charset="0"/>
                <a:ea typeface="PT Root UI" panose="020B0303020202020204" pitchFamily="34" charset="-52"/>
                <a:cs typeface="Segoe UI" panose="020B0502040204020203" pitchFamily="34" charset="0"/>
              </a:rPr>
              <a:t>МОНИТОРИНГ:</a:t>
            </a:r>
          </a:p>
        </p:txBody>
      </p:sp>
      <p:sp>
        <p:nvSpPr>
          <p:cNvPr id="39" name="object 20"/>
          <p:cNvSpPr txBox="1"/>
          <p:nvPr/>
        </p:nvSpPr>
        <p:spPr>
          <a:xfrm>
            <a:off x="346386" y="189182"/>
            <a:ext cx="10203540" cy="525311"/>
          </a:xfrm>
          <a:prstGeom prst="rect">
            <a:avLst/>
          </a:prstGeom>
        </p:spPr>
        <p:txBody>
          <a:bodyPr vert="horz" wrap="square" lIns="0" tIns="58141" rIns="0" bIns="0" rtlCol="0">
            <a:spAutoFit/>
          </a:bodyPr>
          <a:lstStyle/>
          <a:p>
            <a:pPr marL="7701">
              <a:spcBef>
                <a:spcPts val="58"/>
              </a:spcBef>
            </a:pPr>
            <a:r>
              <a:rPr lang="ru-RU" sz="3032" spc="-9" dirty="0">
                <a:solidFill>
                  <a:prstClr val="black"/>
                </a:solidFill>
                <a:latin typeface="Segoe UI" panose="020B0502040204020203" pitchFamily="34" charset="0"/>
                <a:ea typeface="PT Root UI" panose="020B0303020202020204" pitchFamily="34" charset="-52"/>
                <a:cs typeface="Segoe UI" panose="020B0502040204020203" pitchFamily="34" charset="0"/>
              </a:rPr>
              <a:t>Критерии для оценки и мониторинга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839630" y="3323538"/>
            <a:ext cx="2292777" cy="10627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13" b="1" i="1" spc="-5" dirty="0">
                <a:solidFill>
                  <a:srgbClr val="0776C3"/>
                </a:solidFill>
                <a:latin typeface="Century Gothic" panose="020B0502020202020204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>Субъекты естественных монополий и ОРВД </a:t>
            </a:r>
            <a:r>
              <a:rPr lang="ru-RU" sz="970" b="1" i="1" spc="-5" dirty="0">
                <a:solidFill>
                  <a:srgbClr val="0776C3"/>
                </a:solidFill>
                <a:latin typeface="Century Gothic" panose="020B0502020202020204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>в сфере электро-, тепло-, газо-, водоснабжения, водоотведения, очистки сточных вод, обращения с ТКО</a:t>
            </a:r>
          </a:p>
        </p:txBody>
      </p:sp>
      <p:sp>
        <p:nvSpPr>
          <p:cNvPr id="18" name="Oval 10">
            <a:extLst>
              <a:ext uri="{FF2B5EF4-FFF2-40B4-BE49-F238E27FC236}">
                <a16:creationId xmlns:a16="http://schemas.microsoft.com/office/drawing/2014/main" xmlns="" id="{004D70DF-600D-4994-BB18-3B14EF63DFA3}"/>
              </a:ext>
            </a:extLst>
          </p:cNvPr>
          <p:cNvSpPr/>
          <p:nvPr/>
        </p:nvSpPr>
        <p:spPr>
          <a:xfrm>
            <a:off x="413362" y="4498541"/>
            <a:ext cx="300541" cy="286762"/>
          </a:xfrm>
          <a:prstGeom prst="ellipse">
            <a:avLst/>
          </a:prstGeom>
          <a:solidFill>
            <a:srgbClr val="60A07E"/>
          </a:solidFill>
          <a:ln w="38100" cap="flat" cmpd="sng" algn="ctr">
            <a:solidFill>
              <a:sysClr val="window" lastClr="FFFFFF"/>
            </a:solidFill>
            <a:prstDash val="solid"/>
            <a:miter lim="800000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algn="ctr"/>
            <a:r>
              <a:rPr lang="ru-RU" sz="1698" kern="0" dirty="0">
                <a:solidFill>
                  <a:prstClr val="white"/>
                </a:solidFill>
                <a:latin typeface="Century Gothic" panose="020B0502020202020204" pitchFamily="34" charset="0"/>
              </a:rPr>
              <a:t>3</a:t>
            </a:r>
            <a:endParaRPr lang="en-ID" sz="1698" kern="0" dirty="0">
              <a:solidFill>
                <a:prstClr val="white"/>
              </a:solidFill>
              <a:latin typeface="Century Gothic" panose="020B0502020202020204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836757" y="4520609"/>
            <a:ext cx="2292777" cy="4656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13" b="1" i="1" spc="-5" dirty="0">
                <a:solidFill>
                  <a:srgbClr val="0776C3"/>
                </a:solidFill>
                <a:latin typeface="Century Gothic" panose="020B0502020202020204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>«Дочки» и «внучки» п.1 и п.2</a:t>
            </a:r>
          </a:p>
        </p:txBody>
      </p:sp>
      <p:sp>
        <p:nvSpPr>
          <p:cNvPr id="20" name="Oval 10">
            <a:extLst>
              <a:ext uri="{FF2B5EF4-FFF2-40B4-BE49-F238E27FC236}">
                <a16:creationId xmlns:a16="http://schemas.microsoft.com/office/drawing/2014/main" xmlns="" id="{004D70DF-600D-4994-BB18-3B14EF63DFA3}"/>
              </a:ext>
            </a:extLst>
          </p:cNvPr>
          <p:cNvSpPr/>
          <p:nvPr/>
        </p:nvSpPr>
        <p:spPr>
          <a:xfrm>
            <a:off x="413362" y="5520229"/>
            <a:ext cx="300541" cy="286762"/>
          </a:xfrm>
          <a:prstGeom prst="ellipse">
            <a:avLst/>
          </a:prstGeom>
          <a:solidFill>
            <a:srgbClr val="60A07E"/>
          </a:solidFill>
          <a:ln w="38100" cap="flat" cmpd="sng" algn="ctr">
            <a:solidFill>
              <a:sysClr val="window" lastClr="FFFFFF"/>
            </a:solidFill>
            <a:prstDash val="solid"/>
            <a:miter lim="800000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algn="ctr"/>
            <a:r>
              <a:rPr lang="ru-RU" sz="1698" kern="0" dirty="0">
                <a:solidFill>
                  <a:prstClr val="white"/>
                </a:solidFill>
                <a:latin typeface="Century Gothic" panose="020B0502020202020204" pitchFamily="34" charset="0"/>
              </a:rPr>
              <a:t>4</a:t>
            </a:r>
            <a:endParaRPr lang="en-ID" sz="1698" kern="0" dirty="0">
              <a:solidFill>
                <a:prstClr val="white"/>
              </a:solidFill>
              <a:latin typeface="Century Gothic" panose="020B0502020202020204" pitchFamily="34" charset="0"/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3374804" y="2159094"/>
            <a:ext cx="2135982" cy="2604142"/>
          </a:xfrm>
          <a:prstGeom prst="roundRect">
            <a:avLst>
              <a:gd name="adj" fmla="val 50000"/>
            </a:avLst>
          </a:prstGeom>
          <a:solidFill>
            <a:srgbClr val="FF64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13" b="1" i="1" spc="-5" dirty="0">
                <a:solidFill>
                  <a:prstClr val="white"/>
                </a:solidFill>
                <a:latin typeface="Century Gothic" panose="020B0502020202020204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>Годовой объем выручки</a:t>
            </a:r>
            <a:r>
              <a:rPr lang="en-US" sz="1213" b="1" i="1" spc="-5" dirty="0">
                <a:solidFill>
                  <a:prstClr val="white"/>
                </a:solidFill>
                <a:latin typeface="Century Gothic" panose="020B0502020202020204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sz="1213" b="1" u="sng" spc="-5" dirty="0">
                <a:solidFill>
                  <a:prstClr val="black">
                    <a:lumMod val="95000"/>
                    <a:lumOff val="5000"/>
                  </a:prstClr>
                </a:solidFill>
                <a:latin typeface="Century Gothic" panose="020B0502020202020204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>БОЛЕЕ</a:t>
            </a:r>
            <a:r>
              <a:rPr lang="ru-RU" sz="1213" b="1" u="sng" spc="-5" dirty="0">
                <a:solidFill>
                  <a:prstClr val="white"/>
                </a:solidFill>
                <a:latin typeface="Century Gothic" panose="020B0502020202020204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sz="1213" b="1" spc="-5" dirty="0">
                <a:solidFill>
                  <a:prstClr val="white"/>
                </a:solidFill>
                <a:latin typeface="Century Gothic" panose="020B0502020202020204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>500 млн руб. </a:t>
            </a:r>
          </a:p>
          <a:p>
            <a:r>
              <a:rPr lang="ru-RU" sz="1213" b="1" spc="-5" dirty="0">
                <a:solidFill>
                  <a:prstClr val="white"/>
                </a:solidFill>
                <a:latin typeface="Century Gothic" panose="020B0502020202020204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>Кредитные организации – </a:t>
            </a:r>
            <a:r>
              <a:rPr lang="ru-RU" sz="1213" b="1" i="1" spc="-5" dirty="0">
                <a:solidFill>
                  <a:prstClr val="white"/>
                </a:solidFill>
                <a:latin typeface="Century Gothic" panose="020B0502020202020204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>величина активов</a:t>
            </a:r>
            <a:r>
              <a:rPr lang="ru-RU" sz="1213" b="1" spc="-5" dirty="0">
                <a:solidFill>
                  <a:prstClr val="white"/>
                </a:solidFill>
                <a:latin typeface="Century Gothic" panose="020B0502020202020204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sz="1213" b="1" u="sng" spc="-5" dirty="0">
                <a:solidFill>
                  <a:prstClr val="black">
                    <a:lumMod val="95000"/>
                    <a:lumOff val="5000"/>
                  </a:prstClr>
                </a:solidFill>
                <a:latin typeface="Century Gothic" panose="020B0502020202020204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>БОЛЕЕ </a:t>
            </a:r>
            <a:r>
              <a:rPr lang="ru-RU" sz="1213" b="1" spc="-5" dirty="0">
                <a:solidFill>
                  <a:prstClr val="white"/>
                </a:solidFill>
                <a:latin typeface="Century Gothic" panose="020B0502020202020204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>500 млн руб.</a:t>
            </a:r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3397681" y="5231102"/>
            <a:ext cx="2135982" cy="1201401"/>
          </a:xfrm>
          <a:prstGeom prst="roundRect">
            <a:avLst>
              <a:gd name="adj" fmla="val 50000"/>
            </a:avLst>
          </a:prstGeom>
          <a:solidFill>
            <a:srgbClr val="FF64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13" b="1" i="1" spc="-5" dirty="0">
                <a:solidFill>
                  <a:prstClr val="white"/>
                </a:solidFill>
                <a:latin typeface="Century Gothic" panose="020B0502020202020204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>Общая стоимость договоров </a:t>
            </a:r>
            <a:r>
              <a:rPr lang="ru-RU" sz="1213" b="1" spc="-5" dirty="0">
                <a:solidFill>
                  <a:prstClr val="white"/>
                </a:solidFill>
                <a:latin typeface="Century Gothic" panose="020B0502020202020204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>за предшествующий календарный год</a:t>
            </a:r>
            <a:r>
              <a:rPr lang="en-US" sz="1213" b="1" spc="-5" dirty="0">
                <a:solidFill>
                  <a:prstClr val="white"/>
                </a:solidFill>
                <a:latin typeface="Century Gothic" panose="020B0502020202020204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sz="1213" b="1" u="sng" spc="-5" dirty="0">
                <a:solidFill>
                  <a:prstClr val="black">
                    <a:lumMod val="95000"/>
                    <a:lumOff val="5000"/>
                  </a:prstClr>
                </a:solidFill>
                <a:latin typeface="Century Gothic" panose="020B0502020202020204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>БОЛЕЕ </a:t>
            </a:r>
            <a:r>
              <a:rPr lang="ru-RU" sz="1213" b="1" spc="-5" dirty="0">
                <a:solidFill>
                  <a:prstClr val="white"/>
                </a:solidFill>
                <a:latin typeface="Century Gothic" panose="020B0502020202020204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>250 млн. руб.</a:t>
            </a:r>
            <a:endParaRPr lang="ru-RU" sz="1213" spc="-5" dirty="0">
              <a:solidFill>
                <a:prstClr val="white"/>
              </a:solidFill>
              <a:latin typeface="Century Gothic" panose="020B0502020202020204" pitchFamily="34" charset="0"/>
              <a:ea typeface="Segoe UI Symbol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6414241" y="2159094"/>
            <a:ext cx="2135982" cy="2604142"/>
          </a:xfrm>
          <a:prstGeom prst="roundRect">
            <a:avLst>
              <a:gd name="adj" fmla="val 50000"/>
            </a:avLst>
          </a:prstGeom>
          <a:solidFill>
            <a:srgbClr val="69AF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13" b="1" i="1" spc="-5" dirty="0">
                <a:solidFill>
                  <a:prstClr val="white"/>
                </a:solidFill>
                <a:latin typeface="Century Gothic" panose="020B0502020202020204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>Годовой объем выручки</a:t>
            </a:r>
            <a:r>
              <a:rPr lang="en-US" sz="1213" b="1" i="1" spc="-5" dirty="0">
                <a:solidFill>
                  <a:prstClr val="white"/>
                </a:solidFill>
                <a:latin typeface="Century Gothic" panose="020B0502020202020204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sz="1213" b="1" u="sng" spc="-5" dirty="0">
                <a:solidFill>
                  <a:prstClr val="black"/>
                </a:solidFill>
                <a:latin typeface="Century Gothic" panose="020B0502020202020204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>МЕНЕЕ</a:t>
            </a:r>
            <a:r>
              <a:rPr lang="ru-RU" sz="1213" b="1" u="sng" spc="-5" dirty="0">
                <a:solidFill>
                  <a:prstClr val="white"/>
                </a:solidFill>
                <a:latin typeface="Century Gothic" panose="020B0502020202020204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sz="1213" b="1" spc="-5" dirty="0">
                <a:solidFill>
                  <a:prstClr val="white"/>
                </a:solidFill>
                <a:latin typeface="Century Gothic" panose="020B0502020202020204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>500 млн руб. </a:t>
            </a:r>
          </a:p>
          <a:p>
            <a:r>
              <a:rPr lang="ru-RU" sz="1213" b="1" spc="-5" dirty="0">
                <a:solidFill>
                  <a:prstClr val="white"/>
                </a:solidFill>
                <a:latin typeface="Century Gothic" panose="020B0502020202020204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>Кредитные организации – </a:t>
            </a:r>
            <a:r>
              <a:rPr lang="ru-RU" sz="1213" b="1" i="1" spc="-5" dirty="0">
                <a:solidFill>
                  <a:prstClr val="white"/>
                </a:solidFill>
                <a:latin typeface="Century Gothic" panose="020B0502020202020204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>величина активов</a:t>
            </a:r>
            <a:r>
              <a:rPr lang="ru-RU" sz="1213" b="1" spc="-5" dirty="0">
                <a:solidFill>
                  <a:prstClr val="white"/>
                </a:solidFill>
                <a:latin typeface="Century Gothic" panose="020B0502020202020204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sz="1213" b="1" u="sng" spc="-5" dirty="0">
                <a:solidFill>
                  <a:prstClr val="black"/>
                </a:solidFill>
                <a:latin typeface="Century Gothic" panose="020B0502020202020204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>МЕНЕЕ </a:t>
            </a:r>
            <a:r>
              <a:rPr lang="ru-RU" sz="1213" b="1" spc="-5" dirty="0">
                <a:solidFill>
                  <a:prstClr val="white"/>
                </a:solidFill>
                <a:latin typeface="Century Gothic" panose="020B0502020202020204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>500 млн руб.</a:t>
            </a:r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6414241" y="5231102"/>
            <a:ext cx="2135982" cy="1201401"/>
          </a:xfrm>
          <a:prstGeom prst="roundRect">
            <a:avLst>
              <a:gd name="adj" fmla="val 50000"/>
            </a:avLst>
          </a:prstGeom>
          <a:solidFill>
            <a:srgbClr val="69AF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13" b="1" i="1" spc="-5" dirty="0">
                <a:solidFill>
                  <a:prstClr val="white"/>
                </a:solidFill>
                <a:latin typeface="Century Gothic" panose="020B0502020202020204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>Общая стоимость договоров </a:t>
            </a:r>
            <a:r>
              <a:rPr lang="ru-RU" sz="1213" b="1" spc="-5" dirty="0">
                <a:solidFill>
                  <a:prstClr val="white"/>
                </a:solidFill>
                <a:latin typeface="Century Gothic" panose="020B0502020202020204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>за предшествующий календарный год</a:t>
            </a:r>
            <a:r>
              <a:rPr lang="en-US" sz="1213" b="1" spc="-5" dirty="0">
                <a:solidFill>
                  <a:prstClr val="white"/>
                </a:solidFill>
                <a:latin typeface="Century Gothic" panose="020B0502020202020204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sz="1213" b="1" u="sng" spc="-5" dirty="0">
                <a:solidFill>
                  <a:prstClr val="black"/>
                </a:solidFill>
                <a:latin typeface="Century Gothic" panose="020B0502020202020204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>МЕНЕЕ </a:t>
            </a:r>
            <a:r>
              <a:rPr lang="ru-RU" sz="1213" b="1" spc="-5" dirty="0">
                <a:solidFill>
                  <a:prstClr val="white"/>
                </a:solidFill>
                <a:latin typeface="Century Gothic" panose="020B0502020202020204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>250 млн. руб.</a:t>
            </a:r>
            <a:endParaRPr lang="ru-RU" sz="1213" spc="-5" dirty="0">
              <a:solidFill>
                <a:prstClr val="white"/>
              </a:solidFill>
              <a:latin typeface="Century Gothic" panose="020B0502020202020204" pitchFamily="34" charset="0"/>
              <a:ea typeface="Segoe UI Symbol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400144" y="4981882"/>
            <a:ext cx="8626391" cy="30777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endParaRPr lang="ru-RU" sz="1400" b="1" spc="-5" dirty="0">
              <a:solidFill>
                <a:prstClr val="white"/>
              </a:solidFill>
              <a:latin typeface="Segoe UI" panose="020B0502040204020203" pitchFamily="34" charset="0"/>
              <a:ea typeface="PT Root UI" panose="020B0303020202020204" pitchFamily="34" charset="-52"/>
              <a:cs typeface="Segoe UI" panose="020B0502040204020203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72878" y="1411702"/>
            <a:ext cx="336422" cy="321634"/>
          </a:xfrm>
          <a:prstGeom prst="rect">
            <a:avLst/>
          </a:prstGeom>
        </p:spPr>
      </p:pic>
      <p:sp>
        <p:nvSpPr>
          <p:cNvPr id="27" name="Скругленный прямоугольник 26"/>
          <p:cNvSpPr/>
          <p:nvPr/>
        </p:nvSpPr>
        <p:spPr>
          <a:xfrm>
            <a:off x="9371333" y="1257237"/>
            <a:ext cx="2774857" cy="4343528"/>
          </a:xfrm>
          <a:prstGeom prst="roundRect">
            <a:avLst>
              <a:gd name="adj" fmla="val 50000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Aft>
                <a:spcPts val="2183"/>
              </a:spcAft>
            </a:pPr>
            <a:endParaRPr lang="ru-RU" sz="1455" dirty="0">
              <a:solidFill>
                <a:schemeClr val="accent4">
                  <a:lumMod val="75000"/>
                </a:schemeClr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9371332" y="1749376"/>
            <a:ext cx="2820667" cy="14593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701" algn="ctr">
              <a:spcBef>
                <a:spcPts val="69"/>
              </a:spcBef>
            </a:pPr>
            <a:r>
              <a:rPr lang="ru-RU" sz="2200" b="1" dirty="0" smtClean="0">
                <a:solidFill>
                  <a:srgbClr val="FFFFFF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Распоряжение Правительства РФ</a:t>
            </a:r>
          </a:p>
          <a:p>
            <a:pPr marL="7701" algn="ctr">
              <a:spcBef>
                <a:spcPts val="69"/>
              </a:spcBef>
            </a:pPr>
            <a:r>
              <a:rPr lang="ru-RU" sz="2200" b="1" dirty="0">
                <a:solidFill>
                  <a:srgbClr val="FFFFFF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о</a:t>
            </a:r>
            <a:r>
              <a:rPr lang="ru-RU" sz="2200" b="1" dirty="0" smtClean="0">
                <a:solidFill>
                  <a:srgbClr val="FFFFFF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т 19.04.206 </a:t>
            </a:r>
            <a:br>
              <a:rPr lang="ru-RU" sz="2200" b="1" dirty="0" smtClean="0">
                <a:solidFill>
                  <a:srgbClr val="FFFFFF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</a:br>
            <a:r>
              <a:rPr lang="ru-RU" sz="2200" b="1" dirty="0" smtClean="0">
                <a:solidFill>
                  <a:srgbClr val="FFFFFF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№ 717-р</a:t>
            </a:r>
            <a:endParaRPr lang="ru-RU" sz="2200" dirty="0">
              <a:solidFill>
                <a:prstClr val="black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9439132" y="3524261"/>
            <a:ext cx="263925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2183"/>
              </a:spcAft>
            </a:pPr>
            <a:r>
              <a:rPr lang="ru-RU" sz="2400" b="1" dirty="0" smtClean="0">
                <a:solidFill>
                  <a:prstClr val="white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828</a:t>
            </a:r>
            <a:r>
              <a:rPr lang="ru-RU" sz="2400" dirty="0" smtClean="0">
                <a:solidFill>
                  <a:prstClr val="white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конкретных региональных заказчиков</a:t>
            </a:r>
            <a:endParaRPr lang="ru-RU" sz="2400" dirty="0">
              <a:solidFill>
                <a:schemeClr val="accent4">
                  <a:lumMod val="75000"/>
                </a:schemeClr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5370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1"/>
          <p:cNvSpPr txBox="1">
            <a:spLocks/>
          </p:cNvSpPr>
          <p:nvPr/>
        </p:nvSpPr>
        <p:spPr>
          <a:xfrm>
            <a:off x="8778053" y="6377941"/>
            <a:ext cx="2803963" cy="1680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defPPr>
              <a:defRPr lang="ru-RU"/>
            </a:defPPr>
            <a:lvl1pPr marL="0" algn="r" defTabSz="914400" rtl="0" eaLnBrk="1" latinLnBrk="0" hangingPunct="1"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6F15528-21DE-4FAA-801E-634DDDAF4B2B}" type="slidenum">
              <a:rPr lang="ru-RU" sz="1092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ru-RU" sz="1092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9" name="object 20"/>
          <p:cNvSpPr txBox="1"/>
          <p:nvPr/>
        </p:nvSpPr>
        <p:spPr>
          <a:xfrm>
            <a:off x="355147" y="205630"/>
            <a:ext cx="8949627" cy="991913"/>
          </a:xfrm>
          <a:prstGeom prst="rect">
            <a:avLst/>
          </a:prstGeom>
        </p:spPr>
        <p:txBody>
          <a:bodyPr vert="horz" wrap="square" lIns="0" tIns="58141" rIns="0" bIns="0" rtlCol="0">
            <a:spAutoFit/>
          </a:bodyPr>
          <a:lstStyle/>
          <a:p>
            <a:pPr marL="7701">
              <a:spcBef>
                <a:spcPts val="58"/>
              </a:spcBef>
            </a:pPr>
            <a:r>
              <a:rPr lang="ru-RU" sz="3032" spc="-9" dirty="0" smtClean="0">
                <a:solidFill>
                  <a:prstClr val="black"/>
                </a:solidFill>
                <a:latin typeface="Segoe UI" panose="020B0502040204020203" pitchFamily="34" charset="0"/>
                <a:ea typeface="PT Root UI" panose="020B0303020202020204" pitchFamily="34" charset="-52"/>
                <a:cs typeface="Segoe UI" panose="020B0502040204020203" pitchFamily="34" charset="0"/>
              </a:rPr>
              <a:t>Источники информации для проверки заказчиков </a:t>
            </a:r>
            <a:br>
              <a:rPr lang="ru-RU" sz="3032" spc="-9" dirty="0" smtClean="0">
                <a:solidFill>
                  <a:prstClr val="black"/>
                </a:solidFill>
                <a:latin typeface="Segoe UI" panose="020B0502040204020203" pitchFamily="34" charset="0"/>
                <a:ea typeface="PT Root UI" panose="020B0303020202020204" pitchFamily="34" charset="-52"/>
                <a:cs typeface="Segoe UI" panose="020B0502040204020203" pitchFamily="34" charset="0"/>
              </a:rPr>
            </a:br>
            <a:r>
              <a:rPr lang="ru-RU" sz="3032" spc="-9" dirty="0" smtClean="0">
                <a:solidFill>
                  <a:prstClr val="black"/>
                </a:solidFill>
                <a:latin typeface="Segoe UI" panose="020B0502040204020203" pitchFamily="34" charset="0"/>
                <a:ea typeface="PT Root UI" panose="020B0303020202020204" pitchFamily="34" charset="-52"/>
                <a:cs typeface="Segoe UI" panose="020B0502040204020203" pitchFamily="34" charset="0"/>
              </a:rPr>
              <a:t>на соответствие критериям </a:t>
            </a:r>
            <a:r>
              <a:rPr lang="ru-RU" sz="3032" u="sng" spc="-9" dirty="0" smtClean="0">
                <a:solidFill>
                  <a:prstClr val="black"/>
                </a:solidFill>
                <a:latin typeface="Segoe UI" panose="020B0502040204020203" pitchFamily="34" charset="0"/>
                <a:ea typeface="PT Root UI" panose="020B0303020202020204" pitchFamily="34" charset="-52"/>
                <a:cs typeface="Segoe UI" panose="020B0502040204020203" pitchFamily="34" charset="0"/>
              </a:rPr>
              <a:t>оценки соответствия</a:t>
            </a:r>
            <a:endParaRPr lang="ru-RU" sz="3032" u="sng" spc="-9" dirty="0">
              <a:solidFill>
                <a:prstClr val="black"/>
              </a:solidFill>
              <a:latin typeface="Segoe UI" panose="020B0502040204020203" pitchFamily="34" charset="0"/>
              <a:ea typeface="PT Root UI" panose="020B0303020202020204" pitchFamily="34" charset="-52"/>
              <a:cs typeface="Segoe UI" panose="020B0502040204020203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81437" y="1268547"/>
            <a:ext cx="4389736" cy="307777"/>
          </a:xfrm>
          <a:prstGeom prst="rect">
            <a:avLst/>
          </a:prstGeom>
          <a:gradFill>
            <a:gsLst>
              <a:gs pos="6000">
                <a:srgbClr val="69AF85"/>
              </a:gs>
              <a:gs pos="100000">
                <a:schemeClr val="bg1"/>
              </a:gs>
              <a:gs pos="100000">
                <a:srgbClr val="E8D8C7"/>
              </a:gs>
            </a:gsLst>
            <a:path path="circle">
              <a:fillToRect r="100000" b="100000"/>
            </a:path>
          </a:gradFill>
        </p:spPr>
        <p:txBody>
          <a:bodyPr wrap="square">
            <a:spAutoFit/>
          </a:bodyPr>
          <a:lstStyle/>
          <a:p>
            <a:r>
              <a:rPr lang="ru-RU" sz="1400" b="1" spc="-5" dirty="0" smtClean="0">
                <a:solidFill>
                  <a:prstClr val="white"/>
                </a:solidFill>
                <a:latin typeface="Segoe UI" panose="020B0502040204020203" pitchFamily="34" charset="0"/>
                <a:ea typeface="PT Root UI" panose="020B0303020202020204" pitchFamily="34" charset="-52"/>
                <a:cs typeface="Segoe UI" panose="020B0502040204020203" pitchFamily="34" charset="0"/>
              </a:rPr>
              <a:t>ДОЛЯ УЧАСТИЯ РЕГИОНА</a:t>
            </a:r>
            <a:endParaRPr lang="ru-RU" sz="1400" b="1" spc="-5" dirty="0">
              <a:solidFill>
                <a:prstClr val="white"/>
              </a:solidFill>
              <a:latin typeface="Segoe UI" panose="020B0502040204020203" pitchFamily="34" charset="0"/>
              <a:ea typeface="PT Root UI" panose="020B0303020202020204" pitchFamily="34" charset="-52"/>
              <a:cs typeface="Segoe UI" panose="020B0502040204020203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4947506" y="1268547"/>
            <a:ext cx="4357268" cy="307777"/>
          </a:xfrm>
          <a:prstGeom prst="rect">
            <a:avLst/>
          </a:prstGeom>
          <a:gradFill>
            <a:gsLst>
              <a:gs pos="6000">
                <a:srgbClr val="69AF85"/>
              </a:gs>
              <a:gs pos="100000">
                <a:schemeClr val="bg1"/>
              </a:gs>
              <a:gs pos="100000">
                <a:srgbClr val="E8D8C7"/>
              </a:gs>
            </a:gsLst>
            <a:path path="circle">
              <a:fillToRect r="100000" b="100000"/>
            </a:path>
          </a:gradFill>
        </p:spPr>
        <p:txBody>
          <a:bodyPr wrap="square">
            <a:spAutoFit/>
          </a:bodyPr>
          <a:lstStyle/>
          <a:p>
            <a:r>
              <a:rPr lang="ru-RU" sz="1400" b="1" spc="-5" dirty="0" smtClean="0">
                <a:solidFill>
                  <a:prstClr val="white"/>
                </a:solidFill>
                <a:latin typeface="Segoe UI" panose="020B0502040204020203" pitchFamily="34" charset="0"/>
                <a:ea typeface="PT Root UI" panose="020B0303020202020204" pitchFamily="34" charset="-52"/>
                <a:cs typeface="Segoe UI" panose="020B0502040204020203" pitchFamily="34" charset="0"/>
              </a:rPr>
              <a:t>СТОИМОСТНЫЕ КРИТЕРИИ</a:t>
            </a:r>
            <a:endParaRPr lang="ru-RU" sz="1400" b="1" spc="-5" dirty="0">
              <a:solidFill>
                <a:prstClr val="white"/>
              </a:solidFill>
              <a:latin typeface="Segoe UI" panose="020B0502040204020203" pitchFamily="34" charset="0"/>
              <a:ea typeface="PT Root UI" panose="020B0303020202020204" pitchFamily="34" charset="-52"/>
              <a:cs typeface="Segoe UI" panose="020B0502040204020203" pitchFamily="34" charset="0"/>
            </a:endParaRPr>
          </a:p>
        </p:txBody>
      </p:sp>
      <p:sp>
        <p:nvSpPr>
          <p:cNvPr id="17" name="Заголовок 1"/>
          <p:cNvSpPr txBox="1">
            <a:spLocks/>
          </p:cNvSpPr>
          <p:nvPr/>
        </p:nvSpPr>
        <p:spPr>
          <a:xfrm>
            <a:off x="336837" y="1659594"/>
            <a:ext cx="4350910" cy="26693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750" b="0" i="0">
                <a:solidFill>
                  <a:schemeClr val="tx1"/>
                </a:solidFill>
                <a:latin typeface="Manrope Medium"/>
                <a:ea typeface="+mj-ea"/>
                <a:cs typeface="Manrope Medium"/>
              </a:defRPr>
            </a:lvl1pPr>
          </a:lstStyle>
          <a:p>
            <a:pPr marL="218524" indent="-218524">
              <a:buSzPct val="125000"/>
              <a:buFont typeface="Wingdings" panose="05000000000000000000" pitchFamily="2" charset="2"/>
              <a:buChar char="ü"/>
            </a:pPr>
            <a:r>
              <a:rPr lang="ru-RU" sz="1400" spc="-5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Проверка сведений </a:t>
            </a:r>
            <a:r>
              <a:rPr lang="ru-RU" sz="1400" spc="-5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из ЕГРЮЛ в разделе «Прозрачный бизнес» (</a:t>
            </a:r>
            <a:r>
              <a:rPr lang="ru-RU" sz="1400" spc="-5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3"/>
              </a:rPr>
              <a:t>https://pb.nalog.ru/</a:t>
            </a:r>
            <a:r>
              <a:rPr lang="ru-RU" sz="1400" spc="-5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).</a:t>
            </a:r>
          </a:p>
          <a:p>
            <a:pPr marL="218524" indent="-218524">
              <a:buSzPct val="125000"/>
              <a:buFont typeface="Wingdings" panose="05000000000000000000" pitchFamily="2" charset="2"/>
              <a:buChar char="ü"/>
            </a:pPr>
            <a:r>
              <a:rPr lang="ru-RU" sz="1400" spc="-5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По акционерным обществам – запрос заказчику </a:t>
            </a:r>
            <a:r>
              <a:rPr lang="ru-RU" sz="1400" spc="-5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/>
            </a:r>
            <a:br>
              <a:rPr lang="ru-RU" sz="1400" spc="-5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ru-RU" sz="1400" spc="-5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или </a:t>
            </a:r>
            <a:r>
              <a:rPr lang="ru-RU" sz="1400" spc="-5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в организацию, в ведомстве которой находится заказчик, о соответствии заказчика критерию </a:t>
            </a:r>
            <a:r>
              <a:rPr lang="ru-RU" sz="1400" spc="-5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по </a:t>
            </a:r>
            <a:r>
              <a:rPr lang="ru-RU" sz="1400" spc="-5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доле </a:t>
            </a:r>
            <a:r>
              <a:rPr lang="ru-RU" sz="1400" spc="-5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участия региона (совокупная </a:t>
            </a:r>
            <a:r>
              <a:rPr lang="ru-RU" sz="1400" spc="-5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доля участия </a:t>
            </a:r>
            <a:r>
              <a:rPr lang="ru-RU" sz="1400" spc="-5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субъекта РФ/МО более </a:t>
            </a:r>
            <a:r>
              <a:rPr lang="ru-RU" sz="1400" spc="-5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50</a:t>
            </a:r>
            <a:r>
              <a:rPr lang="ru-RU" sz="1400" spc="-5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%, либо </a:t>
            </a:r>
            <a:r>
              <a:rPr lang="ru-RU" sz="1400" spc="-5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совокупная доля участия субъекта </a:t>
            </a:r>
            <a:r>
              <a:rPr lang="ru-RU" sz="1400" spc="-5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РФ/РФ </a:t>
            </a:r>
            <a:r>
              <a:rPr lang="ru-RU" sz="1400" spc="-5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более 50%</a:t>
            </a:r>
            <a:r>
              <a:rPr lang="ru-RU" sz="1400" spc="-5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sz="1400" spc="-5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(если доля субъекта РФ превышает долю РФ</a:t>
            </a:r>
            <a:r>
              <a:rPr lang="ru-RU" sz="1400" spc="-5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), либо </a:t>
            </a:r>
            <a:r>
              <a:rPr lang="ru-RU" sz="1400" spc="-5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дочернее общество на более 50% участия хоз. общества соответствующего критерию ПП 1169</a:t>
            </a:r>
            <a:r>
              <a:rPr lang="ru-RU" sz="1400" spc="-5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).</a:t>
            </a:r>
            <a:endParaRPr lang="ru-RU" sz="1400" spc="-5" dirty="0">
              <a:solidFill>
                <a:prstClr val="black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218524" indent="-218524">
              <a:buSzPct val="125000"/>
              <a:buFont typeface="Wingdings" panose="05000000000000000000" pitchFamily="2" charset="2"/>
              <a:buChar char="ü"/>
            </a:pPr>
            <a:endParaRPr lang="ru-RU" sz="546" spc="-5" dirty="0">
              <a:solidFill>
                <a:prstClr val="black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4947506" y="1659594"/>
            <a:ext cx="4689654" cy="26693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750" b="0" i="0">
                <a:solidFill>
                  <a:schemeClr val="tx1"/>
                </a:solidFill>
                <a:latin typeface="Manrope Medium"/>
                <a:ea typeface="+mj-ea"/>
                <a:cs typeface="Manrope Medium"/>
              </a:defRPr>
            </a:lvl1pPr>
          </a:lstStyle>
          <a:p>
            <a:pPr marL="218524" indent="-218524">
              <a:buSzPct val="125000"/>
              <a:buFont typeface="Wingdings" panose="05000000000000000000" pitchFamily="2" charset="2"/>
              <a:buChar char="ü"/>
            </a:pPr>
            <a:endParaRPr lang="ru-RU" sz="546" spc="-5" dirty="0">
              <a:solidFill>
                <a:prstClr val="black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218524" indent="-218524">
              <a:buSzPct val="125000"/>
              <a:buFont typeface="Wingdings" panose="05000000000000000000" pitchFamily="2" charset="2"/>
              <a:buChar char="ü"/>
            </a:pPr>
            <a:r>
              <a:rPr lang="ru-RU" sz="1400" b="1" spc="-5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Объем договоров </a:t>
            </a:r>
            <a:r>
              <a:rPr lang="ru-RU" sz="1400" spc="-5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(</a:t>
            </a:r>
            <a:r>
              <a:rPr lang="ru-RU" sz="1400" b="1" u="sng" spc="-5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для автономных учреждений</a:t>
            </a:r>
            <a:r>
              <a:rPr lang="ru-RU" sz="1400" spc="-5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) – проверка по годовым отчетам за предыдущий год</a:t>
            </a:r>
            <a:r>
              <a:rPr lang="en-US" sz="1400" spc="-5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:</a:t>
            </a:r>
            <a:endParaRPr lang="ru-RU" sz="1400" spc="-5" dirty="0" smtClean="0">
              <a:solidFill>
                <a:prstClr val="black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buSzPct val="125000"/>
            </a:pPr>
            <a:r>
              <a:rPr lang="en-US" sz="1400" spc="-5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4"/>
              </a:rPr>
              <a:t>https://</a:t>
            </a:r>
            <a:r>
              <a:rPr lang="en-US" sz="1400" spc="-5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4"/>
              </a:rPr>
              <a:t>zakupki.gov.ru</a:t>
            </a:r>
            <a:r>
              <a:rPr lang="ru-RU" sz="1400" spc="-5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Все разделы – Мониторинг </a:t>
            </a:r>
            <a:r>
              <a:rPr lang="ru-RU" sz="1400" spc="-5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и отчетность - Отчеты заказчиков по договорам (223-ФЗ</a:t>
            </a:r>
            <a:r>
              <a:rPr lang="ru-RU" sz="1400" spc="-5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)-</a:t>
            </a:r>
          </a:p>
          <a:p>
            <a:pPr>
              <a:buSzPct val="125000"/>
            </a:pPr>
            <a:r>
              <a:rPr lang="ru-RU" sz="1400" spc="-5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годовые отчеты</a:t>
            </a:r>
            <a:endParaRPr lang="ru-RU" sz="1400" spc="-5" dirty="0">
              <a:solidFill>
                <a:prstClr val="black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218524" indent="-218524">
              <a:buSzPct val="125000"/>
              <a:buFont typeface="Wingdings" panose="05000000000000000000" pitchFamily="2" charset="2"/>
              <a:buChar char="ü"/>
            </a:pPr>
            <a:r>
              <a:rPr lang="ru-RU" sz="1400" b="1" spc="-5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Выручка</a:t>
            </a:r>
            <a:r>
              <a:rPr lang="ru-RU" sz="1400" spc="-5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(для всех организаций, кроме автономных учреждений) – проверка на ресурсе бухгалтерской (финансовой) отчётности ФНС (</a:t>
            </a:r>
            <a:r>
              <a:rPr lang="en-US" sz="1400" spc="-5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5"/>
              </a:rPr>
              <a:t>https://bo.nalog.ru/</a:t>
            </a:r>
            <a:r>
              <a:rPr lang="ru-RU" sz="1400" spc="-5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).</a:t>
            </a:r>
          </a:p>
          <a:p>
            <a:pPr>
              <a:buSzPct val="125000"/>
            </a:pPr>
            <a:r>
              <a:rPr lang="ru-RU" sz="1400" spc="-5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В случае отсутствия информации, запрос заказчику и/или организации, осуществляющей ведомственный контроль, о соответствии критерию по выручке (объем выручки более 500 млн руб.).</a:t>
            </a:r>
            <a:endParaRPr lang="ru-RU" sz="1400" spc="-5" dirty="0">
              <a:solidFill>
                <a:prstClr val="black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381438" y="4301713"/>
            <a:ext cx="4389736" cy="307777"/>
          </a:xfrm>
          <a:prstGeom prst="rect">
            <a:avLst/>
          </a:prstGeom>
          <a:gradFill>
            <a:gsLst>
              <a:gs pos="6000">
                <a:srgbClr val="69AF85"/>
              </a:gs>
              <a:gs pos="100000">
                <a:schemeClr val="bg1"/>
              </a:gs>
              <a:gs pos="100000">
                <a:srgbClr val="E8D8C7"/>
              </a:gs>
            </a:gsLst>
            <a:path path="circle">
              <a:fillToRect r="100000" b="100000"/>
            </a:path>
          </a:gradFill>
        </p:spPr>
        <p:txBody>
          <a:bodyPr wrap="square">
            <a:spAutoFit/>
          </a:bodyPr>
          <a:lstStyle/>
          <a:p>
            <a:r>
              <a:rPr lang="ru-RU" sz="1400" b="1" spc="-5" dirty="0" smtClean="0">
                <a:solidFill>
                  <a:prstClr val="white"/>
                </a:solidFill>
                <a:latin typeface="Segoe UI" panose="020B0502040204020203" pitchFamily="34" charset="0"/>
                <a:ea typeface="PT Root UI" panose="020B0303020202020204" pitchFamily="34" charset="-52"/>
                <a:cs typeface="Segoe UI" panose="020B0502040204020203" pitchFamily="34" charset="0"/>
              </a:rPr>
              <a:t>СЕМ/ОРВД</a:t>
            </a:r>
            <a:endParaRPr lang="ru-RU" sz="1400" b="1" spc="-5" dirty="0">
              <a:solidFill>
                <a:prstClr val="white"/>
              </a:solidFill>
              <a:latin typeface="Segoe UI" panose="020B0502040204020203" pitchFamily="34" charset="0"/>
              <a:ea typeface="PT Root UI" panose="020B0303020202020204" pitchFamily="34" charset="-52"/>
              <a:cs typeface="Segoe UI" panose="020B0502040204020203" pitchFamily="34" charset="0"/>
            </a:endParaRPr>
          </a:p>
        </p:txBody>
      </p:sp>
      <p:sp>
        <p:nvSpPr>
          <p:cNvPr id="20" name="Заголовок 1"/>
          <p:cNvSpPr txBox="1">
            <a:spLocks/>
          </p:cNvSpPr>
          <p:nvPr/>
        </p:nvSpPr>
        <p:spPr>
          <a:xfrm>
            <a:off x="337477" y="4680494"/>
            <a:ext cx="4566069" cy="19389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750" b="0" i="0">
                <a:solidFill>
                  <a:schemeClr val="tx1"/>
                </a:solidFill>
                <a:latin typeface="Manrope Medium"/>
                <a:ea typeface="+mj-ea"/>
                <a:cs typeface="Manrope Medium"/>
              </a:defRPr>
            </a:lvl1pPr>
          </a:lstStyle>
          <a:p>
            <a:pPr marL="218524" indent="-218524">
              <a:buSzPct val="125000"/>
              <a:buFont typeface="Wingdings" panose="05000000000000000000" pitchFamily="2" charset="2"/>
              <a:buChar char="ü"/>
            </a:pPr>
            <a:r>
              <a:rPr lang="ru-RU" sz="1400" b="1" spc="-5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Субъект естественных монополий </a:t>
            </a:r>
            <a:r>
              <a:rPr lang="ru-RU" sz="1400" spc="-5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– проверка в реестре ФАС (</a:t>
            </a:r>
            <a:r>
              <a:rPr lang="en-US" sz="1400" spc="-5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6"/>
              </a:rPr>
              <a:t>http://fas.gov.ru/pages/activity/tariffregulation/reestr-subektov-estestvennyix-monopolij.html</a:t>
            </a:r>
            <a:r>
              <a:rPr lang="ru-RU" sz="1400" spc="-5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).</a:t>
            </a:r>
          </a:p>
          <a:p>
            <a:pPr marL="218524" indent="-218524">
              <a:buSzPct val="125000"/>
              <a:buFont typeface="Wingdings" panose="05000000000000000000" pitchFamily="2" charset="2"/>
              <a:buChar char="ü"/>
            </a:pPr>
            <a:r>
              <a:rPr lang="ru-RU" sz="1400" b="1" spc="-5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ОРВД </a:t>
            </a:r>
            <a:r>
              <a:rPr lang="ru-RU" sz="1400" spc="-5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в сфере электроснабжения, газоснабжения, теплоснабжения, водоснабжения, водоотведения, очистки сточных вод, обращения с ТКО – проверка </a:t>
            </a:r>
            <a:r>
              <a:rPr lang="ru-RU" sz="1400" spc="-5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ОКВЭД </a:t>
            </a:r>
            <a:r>
              <a:rPr lang="ru-RU" sz="1400" spc="-5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организации в ЕГРЮЛ </a:t>
            </a:r>
            <a:r>
              <a:rPr lang="ru-RU" sz="1400" spc="-5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в разделе «Прозрачный бизнес». 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4978369" y="4455601"/>
            <a:ext cx="4389736" cy="307777"/>
          </a:xfrm>
          <a:prstGeom prst="rect">
            <a:avLst/>
          </a:prstGeom>
          <a:gradFill>
            <a:gsLst>
              <a:gs pos="6000">
                <a:srgbClr val="69AF85"/>
              </a:gs>
              <a:gs pos="100000">
                <a:schemeClr val="bg1"/>
              </a:gs>
              <a:gs pos="100000">
                <a:srgbClr val="E8D8C7"/>
              </a:gs>
            </a:gsLst>
            <a:path path="circle">
              <a:fillToRect r="100000" b="100000"/>
            </a:path>
          </a:gradFill>
        </p:spPr>
        <p:txBody>
          <a:bodyPr wrap="square">
            <a:spAutoFit/>
          </a:bodyPr>
          <a:lstStyle/>
          <a:p>
            <a:r>
              <a:rPr lang="ru-RU" sz="1400" b="1" spc="-5" dirty="0" smtClean="0">
                <a:solidFill>
                  <a:prstClr val="white"/>
                </a:solidFill>
                <a:latin typeface="Segoe UI" panose="020B0502040204020203" pitchFamily="34" charset="0"/>
                <a:ea typeface="PT Root UI" panose="020B0303020202020204" pitchFamily="34" charset="-52"/>
                <a:cs typeface="Segoe UI" panose="020B0502040204020203" pitchFamily="34" charset="0"/>
              </a:rPr>
              <a:t>СУБЪЕКТЫ МСП</a:t>
            </a:r>
            <a:endParaRPr lang="ru-RU" sz="1400" b="1" spc="-5" dirty="0">
              <a:solidFill>
                <a:prstClr val="white"/>
              </a:solidFill>
              <a:latin typeface="Segoe UI" panose="020B0502040204020203" pitchFamily="34" charset="0"/>
              <a:ea typeface="PT Root UI" panose="020B0303020202020204" pitchFamily="34" charset="-52"/>
              <a:cs typeface="Segoe UI" panose="020B0502040204020203" pitchFamily="34" charset="0"/>
            </a:endParaRPr>
          </a:p>
        </p:txBody>
      </p:sp>
      <p:sp>
        <p:nvSpPr>
          <p:cNvPr id="12" name="Заголовок 1"/>
          <p:cNvSpPr txBox="1">
            <a:spLocks/>
          </p:cNvSpPr>
          <p:nvPr/>
        </p:nvSpPr>
        <p:spPr>
          <a:xfrm>
            <a:off x="4947506" y="4924328"/>
            <a:ext cx="4566069" cy="64633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750" b="0" i="0">
                <a:solidFill>
                  <a:schemeClr val="tx1"/>
                </a:solidFill>
                <a:latin typeface="Manrope Medium"/>
                <a:ea typeface="+mj-ea"/>
                <a:cs typeface="Manrope Medium"/>
              </a:defRPr>
            </a:lvl1pPr>
          </a:lstStyle>
          <a:p>
            <a:pPr marL="218524" indent="-218524">
              <a:buSzPct val="125000"/>
              <a:buFont typeface="Wingdings" panose="05000000000000000000" pitchFamily="2" charset="2"/>
              <a:buChar char="ü"/>
            </a:pPr>
            <a:r>
              <a:rPr lang="ru-RU" sz="1400" b="1" spc="-5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Субъект малого и среднего предпринимательства </a:t>
            </a:r>
            <a:r>
              <a:rPr lang="ru-RU" sz="1400" spc="-5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– проверка в реестре МСП ФНС (</a:t>
            </a:r>
            <a:r>
              <a:rPr lang="en-US" sz="1400" spc="-5" dirty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7"/>
              </a:rPr>
              <a:t>https://rmsp.nalog.ru/</a:t>
            </a:r>
            <a:r>
              <a:rPr lang="ru-RU" sz="1400" spc="-5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073024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1"/>
          <p:cNvSpPr txBox="1">
            <a:spLocks/>
          </p:cNvSpPr>
          <p:nvPr/>
        </p:nvSpPr>
        <p:spPr>
          <a:xfrm>
            <a:off x="8778053" y="6377941"/>
            <a:ext cx="2803963" cy="1680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defPPr>
              <a:defRPr lang="ru-RU"/>
            </a:defPPr>
            <a:lvl1pPr marL="0" algn="r" defTabSz="914400" rtl="0" eaLnBrk="1" latinLnBrk="0" hangingPunct="1"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6F15528-21DE-4FAA-801E-634DDDAF4B2B}" type="slidenum">
              <a:rPr lang="ru-RU" sz="1092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ru-RU" sz="1092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2" name="object 26"/>
          <p:cNvSpPr/>
          <p:nvPr/>
        </p:nvSpPr>
        <p:spPr>
          <a:xfrm>
            <a:off x="603183" y="745780"/>
            <a:ext cx="8411813" cy="623004"/>
          </a:xfrm>
          <a:custGeom>
            <a:avLst/>
            <a:gdLst/>
            <a:ahLst/>
            <a:cxnLst/>
            <a:rect l="l" t="t" r="r" b="b"/>
            <a:pathLst>
              <a:path w="10133965" h="1521459">
                <a:moveTo>
                  <a:pt x="9373349" y="0"/>
                </a:moveTo>
                <a:lnTo>
                  <a:pt x="760615" y="0"/>
                </a:lnTo>
                <a:lnTo>
                  <a:pt x="712513" y="1496"/>
                </a:lnTo>
                <a:lnTo>
                  <a:pt x="665205" y="5926"/>
                </a:lnTo>
                <a:lnTo>
                  <a:pt x="618781" y="13200"/>
                </a:lnTo>
                <a:lnTo>
                  <a:pt x="573331" y="23230"/>
                </a:lnTo>
                <a:lnTo>
                  <a:pt x="528943" y="35926"/>
                </a:lnTo>
                <a:lnTo>
                  <a:pt x="485707" y="51199"/>
                </a:lnTo>
                <a:lnTo>
                  <a:pt x="443711" y="68960"/>
                </a:lnTo>
                <a:lnTo>
                  <a:pt x="403045" y="89120"/>
                </a:lnTo>
                <a:lnTo>
                  <a:pt x="363798" y="111589"/>
                </a:lnTo>
                <a:lnTo>
                  <a:pt x="326058" y="136280"/>
                </a:lnTo>
                <a:lnTo>
                  <a:pt x="289916" y="163101"/>
                </a:lnTo>
                <a:lnTo>
                  <a:pt x="255459" y="191965"/>
                </a:lnTo>
                <a:lnTo>
                  <a:pt x="222778" y="222783"/>
                </a:lnTo>
                <a:lnTo>
                  <a:pt x="191961" y="255465"/>
                </a:lnTo>
                <a:lnTo>
                  <a:pt x="163097" y="289921"/>
                </a:lnTo>
                <a:lnTo>
                  <a:pt x="136276" y="326064"/>
                </a:lnTo>
                <a:lnTo>
                  <a:pt x="111586" y="363804"/>
                </a:lnTo>
                <a:lnTo>
                  <a:pt x="89117" y="403051"/>
                </a:lnTo>
                <a:lnTo>
                  <a:pt x="68958" y="443717"/>
                </a:lnTo>
                <a:lnTo>
                  <a:pt x="51197" y="485712"/>
                </a:lnTo>
                <a:lnTo>
                  <a:pt x="35925" y="528948"/>
                </a:lnTo>
                <a:lnTo>
                  <a:pt x="23229" y="573335"/>
                </a:lnTo>
                <a:lnTo>
                  <a:pt x="13200" y="618785"/>
                </a:lnTo>
                <a:lnTo>
                  <a:pt x="5926" y="665207"/>
                </a:lnTo>
                <a:lnTo>
                  <a:pt x="1496" y="712514"/>
                </a:lnTo>
                <a:lnTo>
                  <a:pt x="0" y="760628"/>
                </a:lnTo>
                <a:lnTo>
                  <a:pt x="1496" y="808731"/>
                </a:lnTo>
                <a:lnTo>
                  <a:pt x="5926" y="856038"/>
                </a:lnTo>
                <a:lnTo>
                  <a:pt x="13200" y="902462"/>
                </a:lnTo>
                <a:lnTo>
                  <a:pt x="23229" y="947912"/>
                </a:lnTo>
                <a:lnTo>
                  <a:pt x="35925" y="992300"/>
                </a:lnTo>
                <a:lnTo>
                  <a:pt x="51197" y="1035536"/>
                </a:lnTo>
                <a:lnTo>
                  <a:pt x="68958" y="1077532"/>
                </a:lnTo>
                <a:lnTo>
                  <a:pt x="89117" y="1118198"/>
                </a:lnTo>
                <a:lnTo>
                  <a:pt x="111586" y="1157445"/>
                </a:lnTo>
                <a:lnTo>
                  <a:pt x="136276" y="1195185"/>
                </a:lnTo>
                <a:lnTo>
                  <a:pt x="163097" y="1231327"/>
                </a:lnTo>
                <a:lnTo>
                  <a:pt x="191961" y="1265784"/>
                </a:lnTo>
                <a:lnTo>
                  <a:pt x="222778" y="1298465"/>
                </a:lnTo>
                <a:lnTo>
                  <a:pt x="255459" y="1329282"/>
                </a:lnTo>
                <a:lnTo>
                  <a:pt x="289916" y="1358146"/>
                </a:lnTo>
                <a:lnTo>
                  <a:pt x="326058" y="1384967"/>
                </a:lnTo>
                <a:lnTo>
                  <a:pt x="363798" y="1409657"/>
                </a:lnTo>
                <a:lnTo>
                  <a:pt x="403045" y="1432126"/>
                </a:lnTo>
                <a:lnTo>
                  <a:pt x="443711" y="1452285"/>
                </a:lnTo>
                <a:lnTo>
                  <a:pt x="485707" y="1470046"/>
                </a:lnTo>
                <a:lnTo>
                  <a:pt x="528943" y="1485318"/>
                </a:lnTo>
                <a:lnTo>
                  <a:pt x="573331" y="1498014"/>
                </a:lnTo>
                <a:lnTo>
                  <a:pt x="618781" y="1508043"/>
                </a:lnTo>
                <a:lnTo>
                  <a:pt x="665205" y="1515317"/>
                </a:lnTo>
                <a:lnTo>
                  <a:pt x="712513" y="1519747"/>
                </a:lnTo>
                <a:lnTo>
                  <a:pt x="760615" y="1521244"/>
                </a:lnTo>
                <a:lnTo>
                  <a:pt x="9373349" y="1521244"/>
                </a:lnTo>
                <a:lnTo>
                  <a:pt x="9421451" y="1519747"/>
                </a:lnTo>
                <a:lnTo>
                  <a:pt x="9468759" y="1515317"/>
                </a:lnTo>
                <a:lnTo>
                  <a:pt x="9515183" y="1508043"/>
                </a:lnTo>
                <a:lnTo>
                  <a:pt x="9560633" y="1498014"/>
                </a:lnTo>
                <a:lnTo>
                  <a:pt x="9605021" y="1485318"/>
                </a:lnTo>
                <a:lnTo>
                  <a:pt x="9648257" y="1470046"/>
                </a:lnTo>
                <a:lnTo>
                  <a:pt x="9690253" y="1452285"/>
                </a:lnTo>
                <a:lnTo>
                  <a:pt x="9730919" y="1432126"/>
                </a:lnTo>
                <a:lnTo>
                  <a:pt x="9770166" y="1409657"/>
                </a:lnTo>
                <a:lnTo>
                  <a:pt x="9807906" y="1384967"/>
                </a:lnTo>
                <a:lnTo>
                  <a:pt x="9844048" y="1358146"/>
                </a:lnTo>
                <a:lnTo>
                  <a:pt x="9878505" y="1329282"/>
                </a:lnTo>
                <a:lnTo>
                  <a:pt x="9911186" y="1298465"/>
                </a:lnTo>
                <a:lnTo>
                  <a:pt x="9942003" y="1265784"/>
                </a:lnTo>
                <a:lnTo>
                  <a:pt x="9970867" y="1231327"/>
                </a:lnTo>
                <a:lnTo>
                  <a:pt x="9997688" y="1195185"/>
                </a:lnTo>
                <a:lnTo>
                  <a:pt x="10022378" y="1157445"/>
                </a:lnTo>
                <a:lnTo>
                  <a:pt x="10044847" y="1118198"/>
                </a:lnTo>
                <a:lnTo>
                  <a:pt x="10065006" y="1077532"/>
                </a:lnTo>
                <a:lnTo>
                  <a:pt x="10082767" y="1035536"/>
                </a:lnTo>
                <a:lnTo>
                  <a:pt x="10098039" y="992300"/>
                </a:lnTo>
                <a:lnTo>
                  <a:pt x="10110735" y="947912"/>
                </a:lnTo>
                <a:lnTo>
                  <a:pt x="10120764" y="902462"/>
                </a:lnTo>
                <a:lnTo>
                  <a:pt x="10128038" y="856038"/>
                </a:lnTo>
                <a:lnTo>
                  <a:pt x="10132468" y="808731"/>
                </a:lnTo>
                <a:lnTo>
                  <a:pt x="10133965" y="760615"/>
                </a:lnTo>
                <a:lnTo>
                  <a:pt x="10132468" y="712514"/>
                </a:lnTo>
                <a:lnTo>
                  <a:pt x="10128038" y="665207"/>
                </a:lnTo>
                <a:lnTo>
                  <a:pt x="10120764" y="618785"/>
                </a:lnTo>
                <a:lnTo>
                  <a:pt x="10110735" y="573335"/>
                </a:lnTo>
                <a:lnTo>
                  <a:pt x="10098039" y="528948"/>
                </a:lnTo>
                <a:lnTo>
                  <a:pt x="10082767" y="485712"/>
                </a:lnTo>
                <a:lnTo>
                  <a:pt x="10065006" y="443717"/>
                </a:lnTo>
                <a:lnTo>
                  <a:pt x="10044847" y="403051"/>
                </a:lnTo>
                <a:lnTo>
                  <a:pt x="10022378" y="363804"/>
                </a:lnTo>
                <a:lnTo>
                  <a:pt x="9997688" y="326064"/>
                </a:lnTo>
                <a:lnTo>
                  <a:pt x="9970867" y="289921"/>
                </a:lnTo>
                <a:lnTo>
                  <a:pt x="9942003" y="255465"/>
                </a:lnTo>
                <a:lnTo>
                  <a:pt x="9911186" y="222783"/>
                </a:lnTo>
                <a:lnTo>
                  <a:pt x="9878505" y="191965"/>
                </a:lnTo>
                <a:lnTo>
                  <a:pt x="9844048" y="163101"/>
                </a:lnTo>
                <a:lnTo>
                  <a:pt x="9807906" y="136280"/>
                </a:lnTo>
                <a:lnTo>
                  <a:pt x="9770166" y="111589"/>
                </a:lnTo>
                <a:lnTo>
                  <a:pt x="9730919" y="89120"/>
                </a:lnTo>
                <a:lnTo>
                  <a:pt x="9690253" y="68960"/>
                </a:lnTo>
                <a:lnTo>
                  <a:pt x="9648257" y="51199"/>
                </a:lnTo>
                <a:lnTo>
                  <a:pt x="9605021" y="35926"/>
                </a:lnTo>
                <a:lnTo>
                  <a:pt x="9560633" y="23230"/>
                </a:lnTo>
                <a:lnTo>
                  <a:pt x="9515183" y="13200"/>
                </a:lnTo>
                <a:lnTo>
                  <a:pt x="9468759" y="5926"/>
                </a:lnTo>
                <a:lnTo>
                  <a:pt x="9421451" y="1496"/>
                </a:lnTo>
                <a:lnTo>
                  <a:pt x="9373349" y="0"/>
                </a:lnTo>
                <a:close/>
              </a:path>
            </a:pathLst>
          </a:custGeom>
          <a:gradFill flip="none" rotWithShape="1">
            <a:gsLst>
              <a:gs pos="38520">
                <a:srgbClr val="786AAA"/>
              </a:gs>
              <a:gs pos="70256">
                <a:srgbClr val="FF6362"/>
              </a:gs>
              <a:gs pos="33000">
                <a:srgbClr val="5E6BBA"/>
              </a:gs>
              <a:gs pos="11000">
                <a:srgbClr val="006EF3"/>
              </a:gs>
              <a:gs pos="89000">
                <a:srgbClr val="FF6362"/>
              </a:gs>
              <a:gs pos="56000">
                <a:srgbClr val="C96879"/>
              </a:gs>
            </a:gsLst>
            <a:lin ang="10800000" scaled="1"/>
            <a:tileRect/>
          </a:gradFill>
        </p:spPr>
        <p:txBody>
          <a:bodyPr wrap="square" lIns="0" tIns="0" rIns="0" bIns="0" rtlCol="0" anchor="ctr"/>
          <a:lstStyle/>
          <a:p>
            <a:pPr marL="6983" marR="2794" algn="ctr">
              <a:lnSpc>
                <a:spcPct val="110000"/>
              </a:lnSpc>
              <a:spcBef>
                <a:spcPts val="52"/>
              </a:spcBef>
              <a:defRPr/>
            </a:pPr>
            <a:r>
              <a:rPr lang="ru-RU" sz="2400" b="1" dirty="0">
                <a:solidFill>
                  <a:schemeClr val="bg1"/>
                </a:solidFill>
              </a:rPr>
              <a:t>Ч</a:t>
            </a:r>
            <a:r>
              <a:rPr lang="ru-RU" sz="2400" b="1" dirty="0" smtClean="0">
                <a:solidFill>
                  <a:schemeClr val="bg1"/>
                </a:solidFill>
              </a:rPr>
              <a:t>асть 2.1 </a:t>
            </a:r>
            <a:r>
              <a:rPr lang="ru-RU" sz="2400" b="1" dirty="0">
                <a:solidFill>
                  <a:schemeClr val="bg1"/>
                </a:solidFill>
              </a:rPr>
              <a:t>статьи 1 </a:t>
            </a:r>
            <a:r>
              <a:rPr lang="ru-RU" sz="2400" b="1" dirty="0" smtClean="0">
                <a:solidFill>
                  <a:schemeClr val="bg1"/>
                </a:solidFill>
              </a:rPr>
              <a:t>Федерального Закона 223-ФЗ от 18.07.2011 </a:t>
            </a:r>
            <a:endParaRPr lang="ru-RU" sz="2400" b="1" spc="-5" dirty="0">
              <a:solidFill>
                <a:schemeClr val="bg1"/>
              </a:solidFill>
              <a:latin typeface="Century Gothic" panose="020B0502020202020204" pitchFamily="34" charset="0"/>
              <a:ea typeface="Segoe UI Symbol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3" name="Стрелка вниз 22"/>
          <p:cNvSpPr/>
          <p:nvPr/>
        </p:nvSpPr>
        <p:spPr>
          <a:xfrm rot="17855009">
            <a:off x="6168217" y="3501415"/>
            <a:ext cx="325875" cy="605035"/>
          </a:xfrm>
          <a:prstGeom prst="downArrow">
            <a:avLst/>
          </a:prstGeom>
          <a:solidFill>
            <a:srgbClr val="69AF85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gradFill flip="none" rotWithShape="1">
                <a:gsLst>
                  <a:gs pos="0">
                    <a:prstClr val="white">
                      <a:shade val="30000"/>
                      <a:satMod val="115000"/>
                    </a:prstClr>
                  </a:gs>
                  <a:gs pos="50000">
                    <a:prstClr val="white">
                      <a:shade val="67500"/>
                      <a:satMod val="115000"/>
                    </a:prstClr>
                  </a:gs>
                  <a:gs pos="100000">
                    <a:prstClr val="white">
                      <a:shade val="100000"/>
                      <a:satMod val="115000"/>
                    </a:prstClr>
                  </a:gs>
                </a:gsLst>
                <a:lin ang="8100000" scaled="1"/>
                <a:tileRect/>
              </a:gra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2450280" y="1506127"/>
            <a:ext cx="4717619" cy="461665"/>
          </a:xfrm>
          <a:prstGeom prst="rect">
            <a:avLst/>
          </a:prstGeom>
          <a:solidFill>
            <a:schemeClr val="accent1"/>
          </a:solidFill>
        </p:spPr>
        <p:txBody>
          <a:bodyPr wrap="square">
            <a:spAutoFit/>
          </a:bodyPr>
          <a:lstStyle/>
          <a:p>
            <a:pPr algn="ctr"/>
            <a:r>
              <a:rPr lang="ru-RU" sz="2400" b="1" spc="-5" dirty="0" smtClean="0">
                <a:solidFill>
                  <a:prstClr val="white"/>
                </a:solidFill>
                <a:latin typeface="Segoe UI" panose="020B0502040204020203" pitchFamily="34" charset="0"/>
                <a:ea typeface="PT Root UI" panose="020B0303020202020204" pitchFamily="34" charset="-52"/>
                <a:cs typeface="Segoe UI" panose="020B0502040204020203" pitchFamily="34" charset="0"/>
              </a:rPr>
              <a:t>СЕМ И ОРВД</a:t>
            </a:r>
            <a:endParaRPr lang="ru-RU" sz="2400" b="1" spc="-5" dirty="0">
              <a:solidFill>
                <a:prstClr val="white"/>
              </a:solidFill>
              <a:latin typeface="Segoe UI" panose="020B0502040204020203" pitchFamily="34" charset="0"/>
              <a:ea typeface="PT Root UI" panose="020B0303020202020204" pitchFamily="34" charset="-52"/>
              <a:cs typeface="Segoe UI" panose="020B0502040204020203" pitchFamily="34" charset="0"/>
            </a:endParaRPr>
          </a:p>
        </p:txBody>
      </p:sp>
      <p:sp>
        <p:nvSpPr>
          <p:cNvPr id="39" name="object 20"/>
          <p:cNvSpPr txBox="1"/>
          <p:nvPr/>
        </p:nvSpPr>
        <p:spPr>
          <a:xfrm>
            <a:off x="346386" y="189182"/>
            <a:ext cx="6067855" cy="525311"/>
          </a:xfrm>
          <a:prstGeom prst="rect">
            <a:avLst/>
          </a:prstGeom>
        </p:spPr>
        <p:txBody>
          <a:bodyPr vert="horz" wrap="square" lIns="0" tIns="58141" rIns="0" bIns="0" rtlCol="0">
            <a:spAutoFit/>
          </a:bodyPr>
          <a:lstStyle/>
          <a:p>
            <a:pPr marL="7701">
              <a:spcBef>
                <a:spcPts val="58"/>
              </a:spcBef>
            </a:pPr>
            <a:r>
              <a:rPr lang="ru-RU" sz="3032" spc="-9" dirty="0" smtClean="0">
                <a:solidFill>
                  <a:prstClr val="black"/>
                </a:solidFill>
                <a:latin typeface="Segoe UI" panose="020B0502040204020203" pitchFamily="34" charset="0"/>
                <a:ea typeface="PT Root UI" panose="020B0303020202020204" pitchFamily="34" charset="-52"/>
                <a:cs typeface="Segoe UI" panose="020B0502040204020203" pitchFamily="34" charset="0"/>
              </a:rPr>
              <a:t>СЕМ и ОРВД - не субъекты 223-ФЗ</a:t>
            </a:r>
            <a:endParaRPr lang="ru-RU" sz="3032" spc="-9" dirty="0">
              <a:solidFill>
                <a:prstClr val="black"/>
              </a:solidFill>
              <a:latin typeface="Segoe UI" panose="020B0502040204020203" pitchFamily="34" charset="0"/>
              <a:ea typeface="PT Root UI" panose="020B0303020202020204" pitchFamily="34" charset="-52"/>
              <a:cs typeface="Segoe UI" panose="020B0502040204020203" pitchFamily="34" charset="0"/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762881" y="2163096"/>
            <a:ext cx="2168212" cy="2160995"/>
          </a:xfrm>
          <a:prstGeom prst="roundRect">
            <a:avLst>
              <a:gd name="adj" fmla="val 50000"/>
            </a:avLst>
          </a:prstGeom>
          <a:solidFill>
            <a:srgbClr val="FF64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доля </a:t>
            </a:r>
            <a:r>
              <a:rPr lang="ru-RU" sz="2000" b="1" dirty="0" err="1" smtClean="0">
                <a:latin typeface="Segoe UI" panose="020B0502040204020203" pitchFamily="34" charset="0"/>
                <a:cs typeface="Segoe UI" panose="020B0502040204020203" pitchFamily="34" charset="0"/>
              </a:rPr>
              <a:t>госучасти</a:t>
            </a:r>
            <a:r>
              <a:rPr lang="ru-RU" sz="2000" b="1" dirty="0" err="1">
                <a:latin typeface="Segoe UI" panose="020B0502040204020203" pitchFamily="34" charset="0"/>
                <a:cs typeface="Segoe UI" panose="020B0502040204020203" pitchFamily="34" charset="0"/>
              </a:rPr>
              <a:t>я</a:t>
            </a:r>
            <a:r>
              <a:rPr lang="ru-RU" sz="2000" b="1" dirty="0" smtClean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br>
              <a:rPr lang="ru-RU" sz="2000" b="1" dirty="0" smtClean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ru-RU" sz="2000" b="1" dirty="0" smtClean="0">
                <a:latin typeface="Segoe UI" panose="020B0502040204020203" pitchFamily="34" charset="0"/>
                <a:cs typeface="Segoe UI" panose="020B0502040204020203" pitchFamily="34" charset="0"/>
              </a:rPr>
              <a:t>не </a:t>
            </a:r>
            <a:r>
              <a:rPr lang="ru-RU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более 50%</a:t>
            </a:r>
            <a:endParaRPr lang="ru-RU" sz="2000" b="1" spc="-5" dirty="0">
              <a:solidFill>
                <a:prstClr val="white"/>
              </a:solidFill>
              <a:latin typeface="Segoe UI" panose="020B0502040204020203" pitchFamily="34" charset="0"/>
              <a:ea typeface="Segoe UI Symbol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3810488" y="2163096"/>
            <a:ext cx="2238650" cy="2160995"/>
          </a:xfrm>
          <a:prstGeom prst="roundRect">
            <a:avLst>
              <a:gd name="adj" fmla="val 50000"/>
            </a:avLst>
          </a:prstGeom>
          <a:solidFill>
            <a:srgbClr val="69AF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latin typeface="Segoe UI" panose="020B0502040204020203" pitchFamily="34" charset="0"/>
                <a:cs typeface="Segoe UI" panose="020B0502040204020203" pitchFamily="34" charset="0"/>
              </a:rPr>
              <a:t>выручка от сферы СЕМ и ОРВД за прошлый год не более 10% </a:t>
            </a:r>
            <a:endParaRPr lang="ru-RU" b="1" spc="-5" dirty="0">
              <a:solidFill>
                <a:prstClr val="white"/>
              </a:solidFill>
              <a:latin typeface="Segoe UI" panose="020B0502040204020203" pitchFamily="34" charset="0"/>
              <a:ea typeface="Segoe UI Symbol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6613170" y="3242309"/>
            <a:ext cx="1887822" cy="1796201"/>
          </a:xfrm>
          <a:prstGeom prst="roundRect">
            <a:avLst>
              <a:gd name="adj" fmla="val 50000"/>
            </a:avLst>
          </a:prstGeom>
          <a:solidFill>
            <a:srgbClr val="69AF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/>
              <a:t>Выручка от сфер СЕМ и ОРВД за последние 4 квартала не более 5%</a:t>
            </a:r>
            <a:endParaRPr lang="ru-RU" sz="1600" b="1" spc="-5" dirty="0">
              <a:solidFill>
                <a:prstClr val="white"/>
              </a:solidFill>
              <a:latin typeface="Century Gothic" panose="020B0502020202020204" pitchFamily="34" charset="0"/>
              <a:ea typeface="Segoe UI Symbol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335185" y="5377676"/>
            <a:ext cx="9006651" cy="10156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u="sng" dirty="0">
                <a:solidFill>
                  <a:schemeClr val="bg1"/>
                </a:solidFill>
              </a:rPr>
              <a:t>Сведения об объеме выручки СЕМ и ОРВД </a:t>
            </a:r>
            <a:r>
              <a:rPr lang="ru-RU" sz="2400" u="sng" dirty="0" smtClean="0">
                <a:solidFill>
                  <a:schemeClr val="bg1"/>
                </a:solidFill>
              </a:rPr>
              <a:t>размещены </a:t>
            </a:r>
            <a:r>
              <a:rPr lang="ru-RU" sz="2400" u="sng" dirty="0">
                <a:solidFill>
                  <a:schemeClr val="bg1"/>
                </a:solidFill>
              </a:rPr>
              <a:t>в ЕИС</a:t>
            </a:r>
          </a:p>
          <a:p>
            <a:pPr lvl="0"/>
            <a:r>
              <a:rPr lang="ru-RU" dirty="0"/>
              <a:t>Путь для проверки: </a:t>
            </a:r>
            <a:r>
              <a:rPr lang="ru-RU" u="sng" dirty="0">
                <a:hlinkClick r:id="rId3"/>
              </a:rPr>
              <a:t>https://zakupki.gov.ru</a:t>
            </a:r>
            <a:r>
              <a:rPr lang="ru-RU" dirty="0"/>
              <a:t> </a:t>
            </a:r>
            <a:r>
              <a:rPr lang="ru-RU" dirty="0" smtClean="0"/>
              <a:t>–</a:t>
            </a:r>
            <a:r>
              <a:rPr lang="en-US" dirty="0" smtClean="0"/>
              <a:t>&gt;</a:t>
            </a:r>
            <a:r>
              <a:rPr lang="ru-RU" dirty="0" smtClean="0"/>
              <a:t> </a:t>
            </a:r>
            <a:r>
              <a:rPr lang="ru-RU" dirty="0"/>
              <a:t>Все разделы </a:t>
            </a:r>
            <a:r>
              <a:rPr lang="ru-RU" dirty="0" smtClean="0"/>
              <a:t>–</a:t>
            </a:r>
            <a:r>
              <a:rPr lang="en-US" dirty="0" smtClean="0"/>
              <a:t>&gt;</a:t>
            </a:r>
            <a:r>
              <a:rPr lang="ru-RU" dirty="0" smtClean="0"/>
              <a:t> </a:t>
            </a:r>
            <a:r>
              <a:rPr lang="ru-RU" dirty="0"/>
              <a:t>Мониторинг и отчетность –</a:t>
            </a:r>
            <a:r>
              <a:rPr lang="en-US" dirty="0"/>
              <a:t>&gt; </a:t>
            </a:r>
            <a:r>
              <a:rPr lang="ru-RU" dirty="0"/>
              <a:t> </a:t>
            </a:r>
          </a:p>
          <a:p>
            <a:r>
              <a:rPr lang="ru-RU" dirty="0"/>
              <a:t>–</a:t>
            </a:r>
            <a:r>
              <a:rPr lang="en-US" dirty="0"/>
              <a:t>&gt; </a:t>
            </a:r>
            <a:r>
              <a:rPr lang="ru-RU" dirty="0" smtClean="0">
                <a:hlinkClick r:id="rId4"/>
              </a:rPr>
              <a:t>Реестр </a:t>
            </a:r>
            <a:r>
              <a:rPr lang="ru-RU" dirty="0">
                <a:hlinkClick r:id="rId4"/>
              </a:rPr>
              <a:t>информации об объеме выручки отдельных видов юридических лиц (223-ФЗ) </a:t>
            </a:r>
            <a:endParaRPr lang="ru-RU" dirty="0"/>
          </a:p>
        </p:txBody>
      </p:sp>
      <p:sp>
        <p:nvSpPr>
          <p:cNvPr id="32" name="Прямоугольник 31"/>
          <p:cNvSpPr/>
          <p:nvPr/>
        </p:nvSpPr>
        <p:spPr>
          <a:xfrm>
            <a:off x="9439132" y="3524261"/>
            <a:ext cx="263925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2183"/>
              </a:spcAft>
            </a:pPr>
            <a:r>
              <a:rPr lang="ru-RU" sz="2400" b="1" dirty="0" smtClean="0">
                <a:solidFill>
                  <a:prstClr val="white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828</a:t>
            </a:r>
            <a:r>
              <a:rPr lang="ru-RU" sz="2400" dirty="0" smtClean="0">
                <a:solidFill>
                  <a:prstClr val="white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конкретных региональных заказчиков</a:t>
            </a:r>
            <a:endParaRPr lang="ru-RU" sz="2400" dirty="0">
              <a:solidFill>
                <a:schemeClr val="accent4">
                  <a:lumMod val="75000"/>
                </a:schemeClr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6414768" y="2924546"/>
            <a:ext cx="2296615" cy="307777"/>
          </a:xfrm>
          <a:prstGeom prst="rect">
            <a:avLst/>
          </a:prstGeom>
          <a:solidFill>
            <a:srgbClr val="69AF85"/>
          </a:solidFill>
        </p:spPr>
        <p:txBody>
          <a:bodyPr wrap="square">
            <a:spAutoFit/>
          </a:bodyPr>
          <a:lstStyle/>
          <a:p>
            <a:r>
              <a:rPr lang="ru-RU" sz="1400" b="1" spc="-5" dirty="0" smtClean="0">
                <a:solidFill>
                  <a:prstClr val="white"/>
                </a:solidFill>
                <a:latin typeface="Segoe UI" panose="020B0502040204020203" pitchFamily="34" charset="0"/>
                <a:ea typeface="PT Root UI" panose="020B0303020202020204" pitchFamily="34" charset="-52"/>
                <a:cs typeface="Segoe UI" panose="020B0502040204020203" pitchFamily="34" charset="0"/>
              </a:rPr>
              <a:t>«ДОЧКИ» и «ВНУЧКИ»</a:t>
            </a:r>
            <a:endParaRPr lang="ru-RU" sz="1400" b="1" spc="-5" dirty="0">
              <a:solidFill>
                <a:prstClr val="white"/>
              </a:solidFill>
              <a:latin typeface="Segoe UI" panose="020B0502040204020203" pitchFamily="34" charset="0"/>
              <a:ea typeface="PT Root UI" panose="020B0303020202020204" pitchFamily="34" charset="-52"/>
              <a:cs typeface="Segoe UI" panose="020B0502040204020203" pitchFamily="34" charset="0"/>
            </a:endParaRPr>
          </a:p>
        </p:txBody>
      </p:sp>
      <p:sp>
        <p:nvSpPr>
          <p:cNvPr id="2" name="Плюс 1"/>
          <p:cNvSpPr/>
          <p:nvPr/>
        </p:nvSpPr>
        <p:spPr>
          <a:xfrm>
            <a:off x="3054254" y="2931080"/>
            <a:ext cx="633073" cy="625026"/>
          </a:xfrm>
          <a:prstGeom prst="mathPlus">
            <a:avLst/>
          </a:prstGeom>
          <a:solidFill>
            <a:srgbClr val="FF6464"/>
          </a:solidFill>
          <a:ln w="6350" cmpd="sng">
            <a:solidFill>
              <a:srgbClr val="FF64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3959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1"/>
          <p:cNvSpPr txBox="1">
            <a:spLocks/>
          </p:cNvSpPr>
          <p:nvPr/>
        </p:nvSpPr>
        <p:spPr>
          <a:xfrm>
            <a:off x="8778053" y="6377941"/>
            <a:ext cx="2803963" cy="1680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defPPr>
              <a:defRPr lang="ru-RU"/>
            </a:defPPr>
            <a:lvl1pPr marL="0" algn="r" defTabSz="914400" rtl="0" eaLnBrk="1" latinLnBrk="0" hangingPunct="1"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6F15528-21DE-4FAA-801E-634DDDAF4B2B}" type="slidenum">
              <a:rPr lang="ru-RU" sz="1092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ru-RU" sz="1092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9" name="object 20"/>
          <p:cNvSpPr txBox="1"/>
          <p:nvPr/>
        </p:nvSpPr>
        <p:spPr>
          <a:xfrm>
            <a:off x="346386" y="228510"/>
            <a:ext cx="9092746" cy="520374"/>
          </a:xfrm>
          <a:prstGeom prst="rect">
            <a:avLst/>
          </a:prstGeom>
        </p:spPr>
        <p:txBody>
          <a:bodyPr vert="horz" wrap="square" lIns="0" tIns="58141" rIns="0" bIns="0" rtlCol="0">
            <a:spAutoFit/>
          </a:bodyPr>
          <a:lstStyle/>
          <a:p>
            <a:pPr marL="7701">
              <a:spcBef>
                <a:spcPts val="58"/>
              </a:spcBef>
            </a:pPr>
            <a:r>
              <a:rPr lang="ru-RU" sz="3000" dirty="0"/>
              <a:t>Порядок направления предложений по актуализации</a:t>
            </a:r>
            <a:endParaRPr lang="ru-RU" sz="3000" spc="-9" dirty="0">
              <a:solidFill>
                <a:prstClr val="black"/>
              </a:solidFill>
              <a:latin typeface="Segoe UI" panose="020B0502040204020203" pitchFamily="34" charset="0"/>
              <a:ea typeface="PT Root UI" panose="020B0303020202020204" pitchFamily="34" charset="-52"/>
              <a:cs typeface="Segoe UI" panose="020B0502040204020203" pitchFamily="34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9439132" y="3524261"/>
            <a:ext cx="263925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2183"/>
              </a:spcAft>
            </a:pPr>
            <a:r>
              <a:rPr lang="ru-RU" sz="2400" b="1" dirty="0" smtClean="0">
                <a:solidFill>
                  <a:prstClr val="white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828</a:t>
            </a:r>
            <a:r>
              <a:rPr lang="ru-RU" sz="2400" dirty="0" smtClean="0">
                <a:solidFill>
                  <a:prstClr val="white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конкретных региональных заказчиков</a:t>
            </a:r>
            <a:endParaRPr lang="ru-RU" sz="2400" dirty="0">
              <a:solidFill>
                <a:schemeClr val="accent4">
                  <a:lumMod val="75000"/>
                </a:schemeClr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5274" y="1140543"/>
            <a:ext cx="11875335" cy="4178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0857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274</TotalTime>
  <Words>462</Words>
  <Application>Microsoft Office PowerPoint</Application>
  <PresentationFormat>Широкоэкранный</PresentationFormat>
  <Paragraphs>60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4" baseType="lpstr">
      <vt:lpstr>Arial</vt:lpstr>
      <vt:lpstr>Calibri</vt:lpstr>
      <vt:lpstr>Calibri Light</vt:lpstr>
      <vt:lpstr>Century Gothic</vt:lpstr>
      <vt:lpstr>PT Root UI</vt:lpstr>
      <vt:lpstr>Segoe UI</vt:lpstr>
      <vt:lpstr>Segoe UI Symbol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Ранцан Сергей Константинович</dc:creator>
  <cp:lastModifiedBy>Сорокопуд Оксана Юрьевна</cp:lastModifiedBy>
  <cp:revision>54</cp:revision>
  <cp:lastPrinted>2023-05-30T15:19:44Z</cp:lastPrinted>
  <dcterms:created xsi:type="dcterms:W3CDTF">2023-03-29T10:10:01Z</dcterms:created>
  <dcterms:modified xsi:type="dcterms:W3CDTF">2023-05-30T15:19:48Z</dcterms:modified>
</cp:coreProperties>
</file>