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80" r:id="rId5"/>
    <p:sldId id="262" r:id="rId6"/>
    <p:sldId id="263" r:id="rId7"/>
    <p:sldId id="277" r:id="rId8"/>
    <p:sldId id="264" r:id="rId9"/>
    <p:sldId id="265" r:id="rId10"/>
    <p:sldId id="267" r:id="rId11"/>
    <p:sldId id="269" r:id="rId12"/>
    <p:sldId id="271" r:id="rId13"/>
    <p:sldId id="274" r:id="rId14"/>
    <p:sldId id="275" r:id="rId15"/>
    <p:sldId id="276" r:id="rId16"/>
    <p:sldId id="278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04" autoAdjust="0"/>
  </p:normalViewPr>
  <p:slideViewPr>
    <p:cSldViewPr>
      <p:cViewPr>
        <p:scale>
          <a:sx n="94" d="100"/>
          <a:sy n="94" d="100"/>
        </p:scale>
        <p:origin x="-11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1240A5-2E18-483B-93F5-5F9A7177DEB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ED04AD-6CF7-48C9-9908-B212F3251C1D}">
      <dgm:prSet/>
      <dgm:spPr/>
      <dgm:t>
        <a:bodyPr/>
        <a:lstStyle/>
        <a:p>
          <a:pPr rtl="0"/>
          <a:r>
            <a:rPr lang="ru-RU" dirty="0" smtClean="0"/>
            <a:t>Управление по регулированию контрактной системы в сфере закупок Белгородской области</a:t>
          </a:r>
          <a:endParaRPr lang="ru-RU" dirty="0"/>
        </a:p>
      </dgm:t>
    </dgm:pt>
    <dgm:pt modelId="{428AEEA4-D946-4A24-A984-18FF5487B80A}" type="parTrans" cxnId="{36D122FD-620E-4E3C-A41E-F184005A1664}">
      <dgm:prSet/>
      <dgm:spPr/>
      <dgm:t>
        <a:bodyPr/>
        <a:lstStyle/>
        <a:p>
          <a:endParaRPr lang="ru-RU"/>
        </a:p>
      </dgm:t>
    </dgm:pt>
    <dgm:pt modelId="{60386D05-92EE-400A-8CF6-3602CF7B821D}" type="sibTrans" cxnId="{36D122FD-620E-4E3C-A41E-F184005A1664}">
      <dgm:prSet/>
      <dgm:spPr/>
      <dgm:t>
        <a:bodyPr/>
        <a:lstStyle/>
        <a:p>
          <a:endParaRPr lang="ru-RU"/>
        </a:p>
      </dgm:t>
    </dgm:pt>
    <dgm:pt modelId="{9035282B-6EC5-4E13-8A34-9955F37C1AC1}" type="pres">
      <dgm:prSet presAssocID="{C31240A5-2E18-483B-93F5-5F9A7177DEB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FBF665-59CF-4712-940E-02195565D099}" type="pres">
      <dgm:prSet presAssocID="{F2ED04AD-6CF7-48C9-9908-B212F3251C1D}" presName="horFlow" presStyleCnt="0"/>
      <dgm:spPr/>
    </dgm:pt>
    <dgm:pt modelId="{A6551C02-87E2-4ACD-99D9-B85017AA269D}" type="pres">
      <dgm:prSet presAssocID="{F2ED04AD-6CF7-48C9-9908-B212F3251C1D}" presName="bigChev" presStyleLbl="node1" presStyleIdx="0" presStyleCnt="1" custScaleX="130365" custLinFactNeighborX="26808" custLinFactNeighborY="-54"/>
      <dgm:spPr/>
      <dgm:t>
        <a:bodyPr/>
        <a:lstStyle/>
        <a:p>
          <a:endParaRPr lang="ru-RU"/>
        </a:p>
      </dgm:t>
    </dgm:pt>
  </dgm:ptLst>
  <dgm:cxnLst>
    <dgm:cxn modelId="{36D122FD-620E-4E3C-A41E-F184005A1664}" srcId="{C31240A5-2E18-483B-93F5-5F9A7177DEB9}" destId="{F2ED04AD-6CF7-48C9-9908-B212F3251C1D}" srcOrd="0" destOrd="0" parTransId="{428AEEA4-D946-4A24-A984-18FF5487B80A}" sibTransId="{60386D05-92EE-400A-8CF6-3602CF7B821D}"/>
    <dgm:cxn modelId="{9C01D07C-7696-42CF-9818-862C2311D1D1}" type="presOf" srcId="{C31240A5-2E18-483B-93F5-5F9A7177DEB9}" destId="{9035282B-6EC5-4E13-8A34-9955F37C1AC1}" srcOrd="0" destOrd="0" presId="urn:microsoft.com/office/officeart/2005/8/layout/lProcess3"/>
    <dgm:cxn modelId="{24EE13F2-347B-4D3B-A817-E7CCCD7D6557}" type="presOf" srcId="{F2ED04AD-6CF7-48C9-9908-B212F3251C1D}" destId="{A6551C02-87E2-4ACD-99D9-B85017AA269D}" srcOrd="0" destOrd="0" presId="urn:microsoft.com/office/officeart/2005/8/layout/lProcess3"/>
    <dgm:cxn modelId="{A6D81D45-621A-4773-BDDD-E31F2330832C}" type="presParOf" srcId="{9035282B-6EC5-4E13-8A34-9955F37C1AC1}" destId="{44FBF665-59CF-4712-940E-02195565D099}" srcOrd="0" destOrd="0" presId="urn:microsoft.com/office/officeart/2005/8/layout/lProcess3"/>
    <dgm:cxn modelId="{35E42A3F-54B0-4F3A-9E07-0CDCF873A05C}" type="presParOf" srcId="{44FBF665-59CF-4712-940E-02195565D099}" destId="{A6551C02-87E2-4ACD-99D9-B85017AA269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D6076C-B7CD-431A-8340-5F542300B5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A57FE2C-8840-4EA0-A8D0-42A192C640F1}">
      <dgm:prSet/>
      <dgm:spPr/>
      <dgm:t>
        <a:bodyPr/>
        <a:lstStyle/>
        <a:p>
          <a:pPr algn="ctr"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Нормативные правовые акты, </a:t>
          </a:r>
          <a:br>
            <a:rPr lang="ru-RU" b="1" dirty="0" smtClean="0">
              <a:latin typeface="Times New Roman" pitchFamily="18" charset="0"/>
              <a:cs typeface="Times New Roman" pitchFamily="18" charset="0"/>
            </a:rPr>
          </a:br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регулирующие осуществление закупок у субъектов МСП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5CA8C23-E25A-4398-B69B-2E3BE53A2FF3}" type="parTrans" cxnId="{2FE6C3E8-E2DF-4C62-ADBE-11D0FFBC481E}">
      <dgm:prSet/>
      <dgm:spPr/>
      <dgm:t>
        <a:bodyPr/>
        <a:lstStyle/>
        <a:p>
          <a:endParaRPr lang="ru-RU"/>
        </a:p>
      </dgm:t>
    </dgm:pt>
    <dgm:pt modelId="{4D83DD23-8268-4C2F-8798-7B266801C211}" type="sibTrans" cxnId="{2FE6C3E8-E2DF-4C62-ADBE-11D0FFBC481E}">
      <dgm:prSet/>
      <dgm:spPr/>
      <dgm:t>
        <a:bodyPr/>
        <a:lstStyle/>
        <a:p>
          <a:endParaRPr lang="ru-RU"/>
        </a:p>
      </dgm:t>
    </dgm:pt>
    <dgm:pt modelId="{AD58853F-F8C6-451D-9AAA-48D1BCDAA118}" type="pres">
      <dgm:prSet presAssocID="{B0D6076C-B7CD-431A-8340-5F542300B5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71D234-A162-4C60-942D-235B31A9CFED}" type="pres">
      <dgm:prSet presAssocID="{7A57FE2C-8840-4EA0-A8D0-42A192C640F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E6C3E8-E2DF-4C62-ADBE-11D0FFBC481E}" srcId="{B0D6076C-B7CD-431A-8340-5F542300B551}" destId="{7A57FE2C-8840-4EA0-A8D0-42A192C640F1}" srcOrd="0" destOrd="0" parTransId="{65CA8C23-E25A-4398-B69B-2E3BE53A2FF3}" sibTransId="{4D83DD23-8268-4C2F-8798-7B266801C211}"/>
    <dgm:cxn modelId="{0D7ABDF1-6705-4594-9248-3747CFF003A4}" type="presOf" srcId="{7A57FE2C-8840-4EA0-A8D0-42A192C640F1}" destId="{7B71D234-A162-4C60-942D-235B31A9CFED}" srcOrd="0" destOrd="0" presId="urn:microsoft.com/office/officeart/2005/8/layout/vList2"/>
    <dgm:cxn modelId="{278BA342-0010-4556-8EAC-43F374990019}" type="presOf" srcId="{B0D6076C-B7CD-431A-8340-5F542300B551}" destId="{AD58853F-F8C6-451D-9AAA-48D1BCDAA118}" srcOrd="0" destOrd="0" presId="urn:microsoft.com/office/officeart/2005/8/layout/vList2"/>
    <dgm:cxn modelId="{49A93FF7-2FB5-48BC-B691-2CF5B9695570}" type="presParOf" srcId="{AD58853F-F8C6-451D-9AAA-48D1BCDAA118}" destId="{7B71D234-A162-4C60-942D-235B31A9CFE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B266DD-8376-4A28-96CA-C2B491741ED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F9363E4-D3E6-4E2E-903A-13F0853B7165}">
      <dgm:prSet/>
      <dgm:spPr/>
      <dgm:t>
        <a:bodyPr/>
        <a:lstStyle/>
        <a:p>
          <a:pPr rtl="0"/>
          <a:r>
            <a:rPr lang="ru-RU" smtClean="0"/>
            <a:t>Федеральный закон от 18.07.2011 № 223-ФЗ «О закупках товаров, работ, услуг отдельными видами юридических лиц»</a:t>
          </a:r>
          <a:endParaRPr lang="ru-RU"/>
        </a:p>
      </dgm:t>
    </dgm:pt>
    <dgm:pt modelId="{75FDE14C-36FF-4046-B606-3D15BD05134A}" type="parTrans" cxnId="{8D1600C9-B2B8-4764-A92B-263F91739BA0}">
      <dgm:prSet/>
      <dgm:spPr/>
      <dgm:t>
        <a:bodyPr/>
        <a:lstStyle/>
        <a:p>
          <a:endParaRPr lang="ru-RU"/>
        </a:p>
      </dgm:t>
    </dgm:pt>
    <dgm:pt modelId="{4F1A313C-9F9F-444F-8E50-D4022A7FEE90}" type="sibTrans" cxnId="{8D1600C9-B2B8-4764-A92B-263F91739BA0}">
      <dgm:prSet/>
      <dgm:spPr/>
      <dgm:t>
        <a:bodyPr/>
        <a:lstStyle/>
        <a:p>
          <a:endParaRPr lang="ru-RU"/>
        </a:p>
      </dgm:t>
    </dgm:pt>
    <dgm:pt modelId="{14E3A7C6-805B-4844-9327-0783F6D5D40C}">
      <dgm:prSet/>
      <dgm:spPr/>
      <dgm:t>
        <a:bodyPr/>
        <a:lstStyle/>
        <a:p>
          <a:pPr rtl="0"/>
          <a:r>
            <a:rPr lang="ru-RU" smtClean="0"/>
            <a:t>Постановление Правительства РФ от 11.12.2014 № 1352 «Об особенностях участия субъектов малого и среднего предпринимательства в закупках товаров, работ, услуг отдельными видами юридических лиц» </a:t>
          </a:r>
          <a:endParaRPr lang="ru-RU"/>
        </a:p>
      </dgm:t>
    </dgm:pt>
    <dgm:pt modelId="{397FD0F9-15B6-474B-9357-03DC4C4BAA20}" type="parTrans" cxnId="{B6A67E52-921C-43CB-BCC1-7471A48355C0}">
      <dgm:prSet/>
      <dgm:spPr/>
      <dgm:t>
        <a:bodyPr/>
        <a:lstStyle/>
        <a:p>
          <a:endParaRPr lang="ru-RU"/>
        </a:p>
      </dgm:t>
    </dgm:pt>
    <dgm:pt modelId="{7B76CE76-F648-4135-9740-02168C3C67C6}" type="sibTrans" cxnId="{B6A67E52-921C-43CB-BCC1-7471A48355C0}">
      <dgm:prSet/>
      <dgm:spPr/>
      <dgm:t>
        <a:bodyPr/>
        <a:lstStyle/>
        <a:p>
          <a:endParaRPr lang="ru-RU"/>
        </a:p>
      </dgm:t>
    </dgm:pt>
    <dgm:pt modelId="{BCE250F5-A9B0-4873-84F9-BD7D67C81050}">
      <dgm:prSet/>
      <dgm:spPr/>
      <dgm:t>
        <a:bodyPr/>
        <a:lstStyle/>
        <a:p>
          <a:pPr rtl="0"/>
          <a:r>
            <a:rPr lang="ru-RU" smtClean="0"/>
            <a:t>Постановление Правительства от 10 сентября 2012 г. № 908 «Об утверждении положения о размещении в единой информационной системе информации о закупке»</a:t>
          </a:r>
          <a:endParaRPr lang="ru-RU"/>
        </a:p>
      </dgm:t>
    </dgm:pt>
    <dgm:pt modelId="{C5365C7B-CEC7-4B9B-896D-EA1D9DA4EEF4}" type="parTrans" cxnId="{60C4A981-4FC7-40C0-A88F-6E58DA60DDB1}">
      <dgm:prSet/>
      <dgm:spPr/>
      <dgm:t>
        <a:bodyPr/>
        <a:lstStyle/>
        <a:p>
          <a:endParaRPr lang="ru-RU"/>
        </a:p>
      </dgm:t>
    </dgm:pt>
    <dgm:pt modelId="{87387E10-78E0-47C5-AF42-DB5F2F75D4C3}" type="sibTrans" cxnId="{60C4A981-4FC7-40C0-A88F-6E58DA60DDB1}">
      <dgm:prSet/>
      <dgm:spPr/>
      <dgm:t>
        <a:bodyPr/>
        <a:lstStyle/>
        <a:p>
          <a:endParaRPr lang="ru-RU"/>
        </a:p>
      </dgm:t>
    </dgm:pt>
    <dgm:pt modelId="{871A818F-AA97-45F1-9CDD-DE2DD4918170}" type="pres">
      <dgm:prSet presAssocID="{E6B266DD-8376-4A28-96CA-C2B491741ED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1F0EB2-D483-43EF-866D-459C87A12DCE}" type="pres">
      <dgm:prSet presAssocID="{8F9363E4-D3E6-4E2E-903A-13F0853B7165}" presName="circle1" presStyleLbl="node1" presStyleIdx="0" presStyleCnt="3"/>
      <dgm:spPr/>
    </dgm:pt>
    <dgm:pt modelId="{9F345C1D-F62B-4A31-8FC0-C747000A7BC6}" type="pres">
      <dgm:prSet presAssocID="{8F9363E4-D3E6-4E2E-903A-13F0853B7165}" presName="space" presStyleCnt="0"/>
      <dgm:spPr/>
    </dgm:pt>
    <dgm:pt modelId="{3A319740-0D0C-4BBF-BD57-99BF18BA4472}" type="pres">
      <dgm:prSet presAssocID="{8F9363E4-D3E6-4E2E-903A-13F0853B7165}" presName="rect1" presStyleLbl="alignAcc1" presStyleIdx="0" presStyleCnt="3"/>
      <dgm:spPr/>
      <dgm:t>
        <a:bodyPr/>
        <a:lstStyle/>
        <a:p>
          <a:endParaRPr lang="ru-RU"/>
        </a:p>
      </dgm:t>
    </dgm:pt>
    <dgm:pt modelId="{433734E4-31C0-4A59-9492-61BD80B4C056}" type="pres">
      <dgm:prSet presAssocID="{14E3A7C6-805B-4844-9327-0783F6D5D40C}" presName="vertSpace2" presStyleLbl="node1" presStyleIdx="0" presStyleCnt="3"/>
      <dgm:spPr/>
    </dgm:pt>
    <dgm:pt modelId="{E788F43A-6952-4429-92D7-39015AA6AE70}" type="pres">
      <dgm:prSet presAssocID="{14E3A7C6-805B-4844-9327-0783F6D5D40C}" presName="circle2" presStyleLbl="node1" presStyleIdx="1" presStyleCnt="3"/>
      <dgm:spPr/>
    </dgm:pt>
    <dgm:pt modelId="{02D54BAD-E82D-4438-A350-BE8EA5280AFF}" type="pres">
      <dgm:prSet presAssocID="{14E3A7C6-805B-4844-9327-0783F6D5D40C}" presName="rect2" presStyleLbl="alignAcc1" presStyleIdx="1" presStyleCnt="3"/>
      <dgm:spPr/>
      <dgm:t>
        <a:bodyPr/>
        <a:lstStyle/>
        <a:p>
          <a:endParaRPr lang="ru-RU"/>
        </a:p>
      </dgm:t>
    </dgm:pt>
    <dgm:pt modelId="{58E5148F-30CC-4BFD-993D-92610C75E940}" type="pres">
      <dgm:prSet presAssocID="{BCE250F5-A9B0-4873-84F9-BD7D67C81050}" presName="vertSpace3" presStyleLbl="node1" presStyleIdx="1" presStyleCnt="3"/>
      <dgm:spPr/>
    </dgm:pt>
    <dgm:pt modelId="{F954B7C5-68EA-4F8A-9C6D-1BC22E211AB2}" type="pres">
      <dgm:prSet presAssocID="{BCE250F5-A9B0-4873-84F9-BD7D67C81050}" presName="circle3" presStyleLbl="node1" presStyleIdx="2" presStyleCnt="3"/>
      <dgm:spPr/>
    </dgm:pt>
    <dgm:pt modelId="{37EDF65B-9659-4A16-B417-A2A64B5B66F6}" type="pres">
      <dgm:prSet presAssocID="{BCE250F5-A9B0-4873-84F9-BD7D67C81050}" presName="rect3" presStyleLbl="alignAcc1" presStyleIdx="2" presStyleCnt="3"/>
      <dgm:spPr/>
      <dgm:t>
        <a:bodyPr/>
        <a:lstStyle/>
        <a:p>
          <a:endParaRPr lang="ru-RU"/>
        </a:p>
      </dgm:t>
    </dgm:pt>
    <dgm:pt modelId="{29874828-0F3A-49E0-9FC4-079A39E84E88}" type="pres">
      <dgm:prSet presAssocID="{8F9363E4-D3E6-4E2E-903A-13F0853B7165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28F16-DE1D-41AE-A79C-CB5354A87734}" type="pres">
      <dgm:prSet presAssocID="{14E3A7C6-805B-4844-9327-0783F6D5D40C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EF5117-4EE4-4F37-9427-885B0505474F}" type="pres">
      <dgm:prSet presAssocID="{BCE250F5-A9B0-4873-84F9-BD7D67C81050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1746B6-C30A-4176-B072-AA7C78AAECE8}" type="presOf" srcId="{8F9363E4-D3E6-4E2E-903A-13F0853B7165}" destId="{29874828-0F3A-49E0-9FC4-079A39E84E88}" srcOrd="1" destOrd="0" presId="urn:microsoft.com/office/officeart/2005/8/layout/target3"/>
    <dgm:cxn modelId="{167BA66E-5F46-43CE-93AF-E5DF4EC8C7A2}" type="presOf" srcId="{BCE250F5-A9B0-4873-84F9-BD7D67C81050}" destId="{95EF5117-4EE4-4F37-9427-885B0505474F}" srcOrd="1" destOrd="0" presId="urn:microsoft.com/office/officeart/2005/8/layout/target3"/>
    <dgm:cxn modelId="{076FF099-6424-47AA-B32F-FBCA09FD362F}" type="presOf" srcId="{14E3A7C6-805B-4844-9327-0783F6D5D40C}" destId="{D4128F16-DE1D-41AE-A79C-CB5354A87734}" srcOrd="1" destOrd="0" presId="urn:microsoft.com/office/officeart/2005/8/layout/target3"/>
    <dgm:cxn modelId="{8D1600C9-B2B8-4764-A92B-263F91739BA0}" srcId="{E6B266DD-8376-4A28-96CA-C2B491741ED0}" destId="{8F9363E4-D3E6-4E2E-903A-13F0853B7165}" srcOrd="0" destOrd="0" parTransId="{75FDE14C-36FF-4046-B606-3D15BD05134A}" sibTransId="{4F1A313C-9F9F-444F-8E50-D4022A7FEE90}"/>
    <dgm:cxn modelId="{60C4A981-4FC7-40C0-A88F-6E58DA60DDB1}" srcId="{E6B266DD-8376-4A28-96CA-C2B491741ED0}" destId="{BCE250F5-A9B0-4873-84F9-BD7D67C81050}" srcOrd="2" destOrd="0" parTransId="{C5365C7B-CEC7-4B9B-896D-EA1D9DA4EEF4}" sibTransId="{87387E10-78E0-47C5-AF42-DB5F2F75D4C3}"/>
    <dgm:cxn modelId="{5602C617-74F6-4C80-A4EB-211DDFE49F1C}" type="presOf" srcId="{E6B266DD-8376-4A28-96CA-C2B491741ED0}" destId="{871A818F-AA97-45F1-9CDD-DE2DD4918170}" srcOrd="0" destOrd="0" presId="urn:microsoft.com/office/officeart/2005/8/layout/target3"/>
    <dgm:cxn modelId="{16222101-D29E-4F10-9F38-06406960DCA0}" type="presOf" srcId="{14E3A7C6-805B-4844-9327-0783F6D5D40C}" destId="{02D54BAD-E82D-4438-A350-BE8EA5280AFF}" srcOrd="0" destOrd="0" presId="urn:microsoft.com/office/officeart/2005/8/layout/target3"/>
    <dgm:cxn modelId="{B6A67E52-921C-43CB-BCC1-7471A48355C0}" srcId="{E6B266DD-8376-4A28-96CA-C2B491741ED0}" destId="{14E3A7C6-805B-4844-9327-0783F6D5D40C}" srcOrd="1" destOrd="0" parTransId="{397FD0F9-15B6-474B-9357-03DC4C4BAA20}" sibTransId="{7B76CE76-F648-4135-9740-02168C3C67C6}"/>
    <dgm:cxn modelId="{95B39F86-C113-4C9B-A9E8-760912718BAA}" type="presOf" srcId="{BCE250F5-A9B0-4873-84F9-BD7D67C81050}" destId="{37EDF65B-9659-4A16-B417-A2A64B5B66F6}" srcOrd="0" destOrd="0" presId="urn:microsoft.com/office/officeart/2005/8/layout/target3"/>
    <dgm:cxn modelId="{A45A7108-3452-4B7E-8DD6-627B613EECAF}" type="presOf" srcId="{8F9363E4-D3E6-4E2E-903A-13F0853B7165}" destId="{3A319740-0D0C-4BBF-BD57-99BF18BA4472}" srcOrd="0" destOrd="0" presId="urn:microsoft.com/office/officeart/2005/8/layout/target3"/>
    <dgm:cxn modelId="{34B83B7A-0BF9-4706-A4F5-AC6E3EC48182}" type="presParOf" srcId="{871A818F-AA97-45F1-9CDD-DE2DD4918170}" destId="{EB1F0EB2-D483-43EF-866D-459C87A12DCE}" srcOrd="0" destOrd="0" presId="urn:microsoft.com/office/officeart/2005/8/layout/target3"/>
    <dgm:cxn modelId="{55730F1D-305F-4A98-B880-4EC0B9CC7447}" type="presParOf" srcId="{871A818F-AA97-45F1-9CDD-DE2DD4918170}" destId="{9F345C1D-F62B-4A31-8FC0-C747000A7BC6}" srcOrd="1" destOrd="0" presId="urn:microsoft.com/office/officeart/2005/8/layout/target3"/>
    <dgm:cxn modelId="{03B3699D-31C3-4BC1-9DDA-9B47DEB327EF}" type="presParOf" srcId="{871A818F-AA97-45F1-9CDD-DE2DD4918170}" destId="{3A319740-0D0C-4BBF-BD57-99BF18BA4472}" srcOrd="2" destOrd="0" presId="urn:microsoft.com/office/officeart/2005/8/layout/target3"/>
    <dgm:cxn modelId="{1E6DB124-792F-49D5-9715-044D9DD11D22}" type="presParOf" srcId="{871A818F-AA97-45F1-9CDD-DE2DD4918170}" destId="{433734E4-31C0-4A59-9492-61BD80B4C056}" srcOrd="3" destOrd="0" presId="urn:microsoft.com/office/officeart/2005/8/layout/target3"/>
    <dgm:cxn modelId="{C980D5A5-C48A-4907-B3EC-8269823058AC}" type="presParOf" srcId="{871A818F-AA97-45F1-9CDD-DE2DD4918170}" destId="{E788F43A-6952-4429-92D7-39015AA6AE70}" srcOrd="4" destOrd="0" presId="urn:microsoft.com/office/officeart/2005/8/layout/target3"/>
    <dgm:cxn modelId="{79932185-1EF5-4B3B-9523-DDED6B0AFCD3}" type="presParOf" srcId="{871A818F-AA97-45F1-9CDD-DE2DD4918170}" destId="{02D54BAD-E82D-4438-A350-BE8EA5280AFF}" srcOrd="5" destOrd="0" presId="urn:microsoft.com/office/officeart/2005/8/layout/target3"/>
    <dgm:cxn modelId="{4DE0423C-26E3-4E04-B5D5-C94E7B19096B}" type="presParOf" srcId="{871A818F-AA97-45F1-9CDD-DE2DD4918170}" destId="{58E5148F-30CC-4BFD-993D-92610C75E940}" srcOrd="6" destOrd="0" presId="urn:microsoft.com/office/officeart/2005/8/layout/target3"/>
    <dgm:cxn modelId="{CF37C0D4-043A-4A96-9768-0A64CE1DD01F}" type="presParOf" srcId="{871A818F-AA97-45F1-9CDD-DE2DD4918170}" destId="{F954B7C5-68EA-4F8A-9C6D-1BC22E211AB2}" srcOrd="7" destOrd="0" presId="urn:microsoft.com/office/officeart/2005/8/layout/target3"/>
    <dgm:cxn modelId="{53255F19-EB58-46E2-B604-4461C73E0532}" type="presParOf" srcId="{871A818F-AA97-45F1-9CDD-DE2DD4918170}" destId="{37EDF65B-9659-4A16-B417-A2A64B5B66F6}" srcOrd="8" destOrd="0" presId="urn:microsoft.com/office/officeart/2005/8/layout/target3"/>
    <dgm:cxn modelId="{AB19952C-9FC6-40EC-B8AF-F559C139B3C5}" type="presParOf" srcId="{871A818F-AA97-45F1-9CDD-DE2DD4918170}" destId="{29874828-0F3A-49E0-9FC4-079A39E84E88}" srcOrd="9" destOrd="0" presId="urn:microsoft.com/office/officeart/2005/8/layout/target3"/>
    <dgm:cxn modelId="{77C37FB6-304F-46F0-B041-F12A3B552C97}" type="presParOf" srcId="{871A818F-AA97-45F1-9CDD-DE2DD4918170}" destId="{D4128F16-DE1D-41AE-A79C-CB5354A87734}" srcOrd="10" destOrd="0" presId="urn:microsoft.com/office/officeart/2005/8/layout/target3"/>
    <dgm:cxn modelId="{D052E507-D847-4361-A0F4-93C38EFEF841}" type="presParOf" srcId="{871A818F-AA97-45F1-9CDD-DE2DD4918170}" destId="{95EF5117-4EE4-4F37-9427-885B0505474F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0FD2D4-880F-4376-9E0F-6105F9AE1E8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DCB6F8-2102-469E-8FFD-850BC044C17B}">
      <dgm:prSet/>
      <dgm:spPr/>
      <dgm:t>
        <a:bodyPr/>
        <a:lstStyle/>
        <a:p>
          <a:pPr algn="ctr" rtl="0"/>
          <a:r>
            <a:rPr lang="ru-RU" dirty="0" smtClean="0"/>
            <a:t>Годовой отчет формируют </a:t>
          </a:r>
          <a:r>
            <a:rPr lang="ru-RU" b="1" dirty="0" smtClean="0"/>
            <a:t>ВСЕ</a:t>
          </a:r>
          <a:r>
            <a:rPr lang="ru-RU" dirty="0" smtClean="0"/>
            <a:t> заказчики, осуществляющие закупки по Закону № 223-ФЗ, за </a:t>
          </a:r>
          <a:r>
            <a:rPr lang="ru-RU" b="1" dirty="0" smtClean="0"/>
            <a:t>ИСКЛЮЧЕНИЕМ</a:t>
          </a:r>
          <a:r>
            <a:rPr lang="ru-RU" dirty="0" smtClean="0"/>
            <a:t>:</a:t>
          </a:r>
          <a:endParaRPr lang="ru-RU" dirty="0"/>
        </a:p>
      </dgm:t>
    </dgm:pt>
    <dgm:pt modelId="{EA75449C-06EF-457B-B799-B5D7291BCF5A}" type="parTrans" cxnId="{BC491BF4-17D8-4963-A9C1-74D8F970D718}">
      <dgm:prSet/>
      <dgm:spPr/>
      <dgm:t>
        <a:bodyPr/>
        <a:lstStyle/>
        <a:p>
          <a:endParaRPr lang="ru-RU"/>
        </a:p>
      </dgm:t>
    </dgm:pt>
    <dgm:pt modelId="{25BEC8A2-B66F-4309-89FD-2B31EDA314D5}" type="sibTrans" cxnId="{BC491BF4-17D8-4963-A9C1-74D8F970D718}">
      <dgm:prSet/>
      <dgm:spPr/>
      <dgm:t>
        <a:bodyPr/>
        <a:lstStyle/>
        <a:p>
          <a:endParaRPr lang="ru-RU"/>
        </a:p>
      </dgm:t>
    </dgm:pt>
    <dgm:pt modelId="{133202BE-2E22-498A-A1D1-CC820EC6F537}" type="pres">
      <dgm:prSet presAssocID="{AD0FD2D4-880F-4376-9E0F-6105F9AE1E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AD72FC-E918-48F5-88D5-8A301DD07A2C}" type="pres">
      <dgm:prSet presAssocID="{F3DCB6F8-2102-469E-8FFD-850BC044C17B}" presName="parentText" presStyleLbl="node1" presStyleIdx="0" presStyleCnt="1" custScaleY="832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491BF4-17D8-4963-A9C1-74D8F970D718}" srcId="{AD0FD2D4-880F-4376-9E0F-6105F9AE1E85}" destId="{F3DCB6F8-2102-469E-8FFD-850BC044C17B}" srcOrd="0" destOrd="0" parTransId="{EA75449C-06EF-457B-B799-B5D7291BCF5A}" sibTransId="{25BEC8A2-B66F-4309-89FD-2B31EDA314D5}"/>
    <dgm:cxn modelId="{FE776A08-CFFF-47FB-9D69-BA7D722D16BB}" type="presOf" srcId="{AD0FD2D4-880F-4376-9E0F-6105F9AE1E85}" destId="{133202BE-2E22-498A-A1D1-CC820EC6F537}" srcOrd="0" destOrd="0" presId="urn:microsoft.com/office/officeart/2005/8/layout/vList2"/>
    <dgm:cxn modelId="{D1E3835A-69FC-4DAF-8E66-A2A2ADB1E2C2}" type="presOf" srcId="{F3DCB6F8-2102-469E-8FFD-850BC044C17B}" destId="{76AD72FC-E918-48F5-88D5-8A301DD07A2C}" srcOrd="0" destOrd="0" presId="urn:microsoft.com/office/officeart/2005/8/layout/vList2"/>
    <dgm:cxn modelId="{A1AB3908-FEA4-4C6C-8EFF-D232308C6B71}" type="presParOf" srcId="{133202BE-2E22-498A-A1D1-CC820EC6F537}" destId="{76AD72FC-E918-48F5-88D5-8A301DD07A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0FD2D4-880F-4376-9E0F-6105F9AE1E8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DCB6F8-2102-469E-8FFD-850BC044C17B}">
      <dgm:prSet/>
      <dgm:spPr/>
      <dgm:t>
        <a:bodyPr/>
        <a:lstStyle/>
        <a:p>
          <a:pPr algn="ctr"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ВНИМАНИЕ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!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A75449C-06EF-457B-B799-B5D7291BCF5A}" type="parTrans" cxnId="{BC491BF4-17D8-4963-A9C1-74D8F970D718}">
      <dgm:prSet/>
      <dgm:spPr/>
      <dgm:t>
        <a:bodyPr/>
        <a:lstStyle/>
        <a:p>
          <a:endParaRPr lang="ru-RU"/>
        </a:p>
      </dgm:t>
    </dgm:pt>
    <dgm:pt modelId="{25BEC8A2-B66F-4309-89FD-2B31EDA314D5}" type="sibTrans" cxnId="{BC491BF4-17D8-4963-A9C1-74D8F970D718}">
      <dgm:prSet/>
      <dgm:spPr/>
      <dgm:t>
        <a:bodyPr/>
        <a:lstStyle/>
        <a:p>
          <a:endParaRPr lang="ru-RU"/>
        </a:p>
      </dgm:t>
    </dgm:pt>
    <dgm:pt modelId="{133202BE-2E22-498A-A1D1-CC820EC6F537}" type="pres">
      <dgm:prSet presAssocID="{AD0FD2D4-880F-4376-9E0F-6105F9AE1E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AD72FC-E918-48F5-88D5-8A301DD07A2C}" type="pres">
      <dgm:prSet presAssocID="{F3DCB6F8-2102-469E-8FFD-850BC044C17B}" presName="parentText" presStyleLbl="node1" presStyleIdx="0" presStyleCnt="1" custScaleY="83272" custLinFactNeighborX="861" custLinFactNeighborY="-10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491BF4-17D8-4963-A9C1-74D8F970D718}" srcId="{AD0FD2D4-880F-4376-9E0F-6105F9AE1E85}" destId="{F3DCB6F8-2102-469E-8FFD-850BC044C17B}" srcOrd="0" destOrd="0" parTransId="{EA75449C-06EF-457B-B799-B5D7291BCF5A}" sibTransId="{25BEC8A2-B66F-4309-89FD-2B31EDA314D5}"/>
    <dgm:cxn modelId="{C5C5FEF3-C843-4E38-82FE-C3A9D6E01A37}" type="presOf" srcId="{AD0FD2D4-880F-4376-9E0F-6105F9AE1E85}" destId="{133202BE-2E22-498A-A1D1-CC820EC6F537}" srcOrd="0" destOrd="0" presId="urn:microsoft.com/office/officeart/2005/8/layout/vList2"/>
    <dgm:cxn modelId="{189989A8-171D-4A79-B9D7-8C147F6225DD}" type="presOf" srcId="{F3DCB6F8-2102-469E-8FFD-850BC044C17B}" destId="{76AD72FC-E918-48F5-88D5-8A301DD07A2C}" srcOrd="0" destOrd="0" presId="urn:microsoft.com/office/officeart/2005/8/layout/vList2"/>
    <dgm:cxn modelId="{B5FCF41D-1185-4A2F-BAEC-25AF510C9B88}" type="presParOf" srcId="{133202BE-2E22-498A-A1D1-CC820EC6F537}" destId="{76AD72FC-E918-48F5-88D5-8A301DD07A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4A0397-1A91-44D9-8E00-100AB0268C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EB9E47E-BB6E-4F41-89CC-DD54DB190A9B}">
      <dgm:prSet/>
      <dgm:spPr/>
      <dgm:t>
        <a:bodyPr/>
        <a:lstStyle/>
        <a:p>
          <a:pPr algn="ctr"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Ответственность за нарушения заказчиком в части квоты и (или) размещения отчета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F1643FC-8EEF-44D8-A859-0E1AB6073912}" type="parTrans" cxnId="{C89233B3-D9EF-4E30-9A1C-991A7C9C1183}">
      <dgm:prSet/>
      <dgm:spPr/>
      <dgm:t>
        <a:bodyPr/>
        <a:lstStyle/>
        <a:p>
          <a:endParaRPr lang="ru-RU"/>
        </a:p>
      </dgm:t>
    </dgm:pt>
    <dgm:pt modelId="{1818D617-25CC-47BE-8F5F-A486231EECAC}" type="sibTrans" cxnId="{C89233B3-D9EF-4E30-9A1C-991A7C9C1183}">
      <dgm:prSet/>
      <dgm:spPr/>
      <dgm:t>
        <a:bodyPr/>
        <a:lstStyle/>
        <a:p>
          <a:endParaRPr lang="ru-RU"/>
        </a:p>
      </dgm:t>
    </dgm:pt>
    <dgm:pt modelId="{1F3E8EE0-BD34-41D1-9151-9C460CDBCE42}" type="pres">
      <dgm:prSet presAssocID="{F74A0397-1A91-44D9-8E00-100AB0268C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899367-502D-438B-9005-2996443699DF}" type="pres">
      <dgm:prSet presAssocID="{7EB9E47E-BB6E-4F41-89CC-DD54DB190A9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9233B3-D9EF-4E30-9A1C-991A7C9C1183}" srcId="{F74A0397-1A91-44D9-8E00-100AB0268CDC}" destId="{7EB9E47E-BB6E-4F41-89CC-DD54DB190A9B}" srcOrd="0" destOrd="0" parTransId="{7F1643FC-8EEF-44D8-A859-0E1AB6073912}" sibTransId="{1818D617-25CC-47BE-8F5F-A486231EECAC}"/>
    <dgm:cxn modelId="{321B13F3-318E-46BC-A24D-B7FFC4C4FD85}" type="presOf" srcId="{F74A0397-1A91-44D9-8E00-100AB0268CDC}" destId="{1F3E8EE0-BD34-41D1-9151-9C460CDBCE42}" srcOrd="0" destOrd="0" presId="urn:microsoft.com/office/officeart/2005/8/layout/vList2"/>
    <dgm:cxn modelId="{B4B943E6-5619-4A00-BA7A-FE4218D8EB8F}" type="presOf" srcId="{7EB9E47E-BB6E-4F41-89CC-DD54DB190A9B}" destId="{11899367-502D-438B-9005-2996443699DF}" srcOrd="0" destOrd="0" presId="urn:microsoft.com/office/officeart/2005/8/layout/vList2"/>
    <dgm:cxn modelId="{5936208F-073D-4B30-A0D4-1DE7FBC6ABD6}" type="presParOf" srcId="{1F3E8EE0-BD34-41D1-9151-9C460CDBCE42}" destId="{11899367-502D-438B-9005-2996443699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51C02-87E2-4ACD-99D9-B85017AA269D}">
      <dsp:nvSpPr>
        <dsp:cNvPr id="0" name=""/>
        <dsp:cNvSpPr/>
      </dsp:nvSpPr>
      <dsp:spPr>
        <a:xfrm>
          <a:off x="1003252" y="0"/>
          <a:ext cx="2813171" cy="8631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Управление по регулированию контрактной системы в сфере закупок Белгородской области</a:t>
          </a:r>
          <a:endParaRPr lang="ru-RU" sz="1200" kern="1200" dirty="0"/>
        </a:p>
      </dsp:txBody>
      <dsp:txXfrm>
        <a:off x="1434836" y="0"/>
        <a:ext cx="1950004" cy="8631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1D234-A162-4C60-942D-235B31A9CFED}">
      <dsp:nvSpPr>
        <dsp:cNvPr id="0" name=""/>
        <dsp:cNvSpPr/>
      </dsp:nvSpPr>
      <dsp:spPr>
        <a:xfrm>
          <a:off x="0" y="21667"/>
          <a:ext cx="8291264" cy="1526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latin typeface="Times New Roman" pitchFamily="18" charset="0"/>
              <a:cs typeface="Times New Roman" pitchFamily="18" charset="0"/>
            </a:rPr>
            <a:t>Нормативные правовые акты, </a:t>
          </a:r>
          <a:br>
            <a:rPr lang="ru-RU" sz="2900" b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900" b="1" kern="1200" dirty="0" smtClean="0">
              <a:latin typeface="Times New Roman" pitchFamily="18" charset="0"/>
              <a:cs typeface="Times New Roman" pitchFamily="18" charset="0"/>
            </a:rPr>
            <a:t>регулирующие осуществление закупок у субъектов МСП</a:t>
          </a:r>
          <a:endParaRPr lang="ru-RU" sz="2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4535" y="96202"/>
        <a:ext cx="8142194" cy="13777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F0EB2-D483-43EF-866D-459C87A12DCE}">
      <dsp:nvSpPr>
        <dsp:cNvPr id="0" name=""/>
        <dsp:cNvSpPr/>
      </dsp:nvSpPr>
      <dsp:spPr>
        <a:xfrm>
          <a:off x="0" y="0"/>
          <a:ext cx="4065315" cy="406531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19740-0D0C-4BBF-BD57-99BF18BA4472}">
      <dsp:nvSpPr>
        <dsp:cNvPr id="0" name=""/>
        <dsp:cNvSpPr/>
      </dsp:nvSpPr>
      <dsp:spPr>
        <a:xfrm>
          <a:off x="2032657" y="0"/>
          <a:ext cx="6402622" cy="40653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Федеральный закон от 18.07.2011 № 223-ФЗ «О закупках товаров, работ, услуг отдельными видами юридических лиц»</a:t>
          </a:r>
          <a:endParaRPr lang="ru-RU" sz="1900" kern="1200"/>
        </a:p>
      </dsp:txBody>
      <dsp:txXfrm>
        <a:off x="2032657" y="0"/>
        <a:ext cx="6402622" cy="1219597"/>
      </dsp:txXfrm>
    </dsp:sp>
    <dsp:sp modelId="{E788F43A-6952-4429-92D7-39015AA6AE70}">
      <dsp:nvSpPr>
        <dsp:cNvPr id="0" name=""/>
        <dsp:cNvSpPr/>
      </dsp:nvSpPr>
      <dsp:spPr>
        <a:xfrm>
          <a:off x="711431" y="1219597"/>
          <a:ext cx="2642452" cy="264245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54BAD-E82D-4438-A350-BE8EA5280AFF}">
      <dsp:nvSpPr>
        <dsp:cNvPr id="0" name=""/>
        <dsp:cNvSpPr/>
      </dsp:nvSpPr>
      <dsp:spPr>
        <a:xfrm>
          <a:off x="2032657" y="1219597"/>
          <a:ext cx="6402622" cy="26424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Постановление Правительства РФ от 11.12.2014 № 1352 «Об особенностях участия субъектов малого и среднего предпринимательства в закупках товаров, работ, услуг отдельными видами юридических лиц» </a:t>
          </a:r>
          <a:endParaRPr lang="ru-RU" sz="1900" kern="1200"/>
        </a:p>
      </dsp:txBody>
      <dsp:txXfrm>
        <a:off x="2032657" y="1219597"/>
        <a:ext cx="6402622" cy="1219593"/>
      </dsp:txXfrm>
    </dsp:sp>
    <dsp:sp modelId="{F954B7C5-68EA-4F8A-9C6D-1BC22E211AB2}">
      <dsp:nvSpPr>
        <dsp:cNvPr id="0" name=""/>
        <dsp:cNvSpPr/>
      </dsp:nvSpPr>
      <dsp:spPr>
        <a:xfrm>
          <a:off x="1422860" y="2439190"/>
          <a:ext cx="1219593" cy="121959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EDF65B-9659-4A16-B417-A2A64B5B66F6}">
      <dsp:nvSpPr>
        <dsp:cNvPr id="0" name=""/>
        <dsp:cNvSpPr/>
      </dsp:nvSpPr>
      <dsp:spPr>
        <a:xfrm>
          <a:off x="2032657" y="2439190"/>
          <a:ext cx="6402622" cy="12195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Постановление Правительства от 10 сентября 2012 г. № 908 «Об утверждении положения о размещении в единой информационной системе информации о закупке»</a:t>
          </a:r>
          <a:endParaRPr lang="ru-RU" sz="1900" kern="1200"/>
        </a:p>
      </dsp:txBody>
      <dsp:txXfrm>
        <a:off x="2032657" y="2439190"/>
        <a:ext cx="6402622" cy="12195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D72FC-E918-48F5-88D5-8A301DD07A2C}">
      <dsp:nvSpPr>
        <dsp:cNvPr id="0" name=""/>
        <dsp:cNvSpPr/>
      </dsp:nvSpPr>
      <dsp:spPr>
        <a:xfrm>
          <a:off x="0" y="6641"/>
          <a:ext cx="8363272" cy="15569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Годовой отчет формируют </a:t>
          </a:r>
          <a:r>
            <a:rPr lang="ru-RU" sz="2800" b="1" kern="1200" dirty="0" smtClean="0"/>
            <a:t>ВСЕ</a:t>
          </a:r>
          <a:r>
            <a:rPr lang="ru-RU" sz="2800" kern="1200" dirty="0" smtClean="0"/>
            <a:t> заказчики, осуществляющие закупки по Закону № 223-ФЗ, за </a:t>
          </a:r>
          <a:r>
            <a:rPr lang="ru-RU" sz="2800" b="1" kern="1200" dirty="0" smtClean="0"/>
            <a:t>ИСКЛЮЧЕНИЕМ</a:t>
          </a:r>
          <a:r>
            <a:rPr lang="ru-RU" sz="2800" kern="1200" dirty="0" smtClean="0"/>
            <a:t>:</a:t>
          </a:r>
          <a:endParaRPr lang="ru-RU" sz="2800" kern="1200" dirty="0"/>
        </a:p>
      </dsp:txBody>
      <dsp:txXfrm>
        <a:off x="76002" y="82643"/>
        <a:ext cx="8211268" cy="14048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D72FC-E918-48F5-88D5-8A301DD07A2C}">
      <dsp:nvSpPr>
        <dsp:cNvPr id="0" name=""/>
        <dsp:cNvSpPr/>
      </dsp:nvSpPr>
      <dsp:spPr>
        <a:xfrm>
          <a:off x="0" y="146007"/>
          <a:ext cx="8363272" cy="1247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>
              <a:latin typeface="Times New Roman" pitchFamily="18" charset="0"/>
              <a:cs typeface="Times New Roman" pitchFamily="18" charset="0"/>
            </a:rPr>
            <a:t>ВНИМАНИЕ</a:t>
          </a:r>
          <a:r>
            <a:rPr lang="en-US" sz="5400" kern="1200" dirty="0" smtClean="0">
              <a:latin typeface="Times New Roman" pitchFamily="18" charset="0"/>
              <a:cs typeface="Times New Roman" pitchFamily="18" charset="0"/>
            </a:rPr>
            <a:t>!</a:t>
          </a:r>
          <a:endParaRPr lang="ru-RU" sz="5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877" y="206884"/>
        <a:ext cx="8241518" cy="11253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99367-502D-438B-9005-2996443699DF}">
      <dsp:nvSpPr>
        <dsp:cNvPr id="0" name=""/>
        <dsp:cNvSpPr/>
      </dsp:nvSpPr>
      <dsp:spPr>
        <a:xfrm>
          <a:off x="0" y="11654"/>
          <a:ext cx="8229600" cy="1119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latin typeface="Times New Roman" pitchFamily="18" charset="0"/>
              <a:cs typeface="Times New Roman" pitchFamily="18" charset="0"/>
            </a:rPr>
            <a:t>Ответственность за нарушения заказчиком в части квоты и (или) размещения отчета</a:t>
          </a:r>
          <a:endParaRPr lang="ru-RU" sz="2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59" y="66313"/>
        <a:ext cx="8120282" cy="1010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eq=doc&amp;base=LAW&amp;n=465969&amp;dst=524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432048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fontAlgn="base"/>
            <a:r>
              <a:rPr lang="ru-RU" sz="3600" b="1" dirty="0">
                <a:solidFill>
                  <a:srgbClr val="002060"/>
                </a:solidFill>
              </a:rPr>
              <a:t>Формирование и размещение в ЕИС</a:t>
            </a:r>
            <a:r>
              <a:rPr lang="ru-RU" sz="3600" dirty="0">
                <a:solidFill>
                  <a:srgbClr val="002060"/>
                </a:solidFill>
              </a:rPr>
              <a:t/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годового отчета о закупках у субъектов МСП 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по Закону № 223-ФЗ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за </a:t>
            </a:r>
            <a:r>
              <a:rPr lang="ru-RU" sz="4000" b="1" dirty="0">
                <a:solidFill>
                  <a:srgbClr val="002060"/>
                </a:solidFill>
              </a:rPr>
              <a:t>2023 год</a:t>
            </a:r>
            <a:r>
              <a:rPr lang="ru-RU" sz="4000" dirty="0">
                <a:solidFill>
                  <a:srgbClr val="002060"/>
                </a:solidFill>
              </a:rPr>
              <a:t/>
            </a:r>
            <a:br>
              <a:rPr lang="ru-RU" sz="4000" dirty="0">
                <a:solidFill>
                  <a:srgbClr val="002060"/>
                </a:solidFill>
              </a:rPr>
            </a:br>
            <a:endParaRPr lang="ru-RU" sz="4000" dirty="0">
              <a:solidFill>
                <a:srgbClr val="00206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3161642"/>
              </p:ext>
            </p:extLst>
          </p:nvPr>
        </p:nvGraphicFramePr>
        <p:xfrm>
          <a:off x="4932040" y="5013176"/>
          <a:ext cx="3816424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652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ОТЧЕТА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Три блока информации согласно форме, утвержденной Постановлением №1352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2835" y="4509120"/>
            <a:ext cx="4038600" cy="136815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Указываем сведения о заказчике: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полное наименование,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ИНН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КПП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организационно-правовая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форма,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контактные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данные: адрес электронной почты, телефон, адрес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местонахождения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806" y="4509120"/>
            <a:ext cx="3600400" cy="18002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14782" y="1556792"/>
            <a:ext cx="4032448" cy="2808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Годовой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отчет необходимо создать в личном кабинете ЕИС в разделе «Отчетность о проведении закупок», заполняя предусмотренные графы отчета.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Необходимо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нажать кнопку «Создать отчет».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Указывается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отчетный период, выбрав год из выпадающего списка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отчете заполняются сведения о заказчике и два раздела, предусмотренные утвержденной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формой.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5. Система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автоматически заполнит некоторые поля на основании реестра организаций и реестра договоров.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форме есть возможность ручного заполнения.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2"/>
            <a:ext cx="2269594" cy="19808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37650"/>
            <a:ext cx="4320480" cy="827453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4211960" y="1844824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139952" y="2420888"/>
            <a:ext cx="504056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39952" y="3140968"/>
            <a:ext cx="432048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881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476672"/>
            <a:ext cx="7739137" cy="2994124"/>
          </a:xfr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Сведения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закупках у СМСП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отчетный период.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 раздел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отчета вносится информация по количественным и суммарным показателям по заключенным контрактам.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заключены долгосрочные договоры, необходимо учитывать объемы оплаты по таким договорам только в отчетном году. 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форму вносятся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тысячах рублей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форме при отсутствии сведений проставляется цифровое значение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817415" y="3683392"/>
            <a:ext cx="7704856" cy="258039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13374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848872" cy="1642194"/>
          </a:xfr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Сведения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 годовом объеме закупки у СМСП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расчеты для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второго раздела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производятся по столбцу 5 «Стоимостный объем оплаты в отчетном году» из раздела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расчета выражаются 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процентном отношении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2204864"/>
            <a:ext cx="7416824" cy="3887961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76520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Особенности заполнения годового отчета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2024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/>
              <a:t>Показатели годового отчета формируются из </a:t>
            </a:r>
            <a:r>
              <a:rPr lang="ru-RU" sz="2400" dirty="0" smtClean="0"/>
              <a:t>2-х </a:t>
            </a:r>
            <a:r>
              <a:rPr lang="ru-RU" sz="2400" dirty="0"/>
              <a:t>частей:</a:t>
            </a:r>
          </a:p>
          <a:p>
            <a:pPr marL="514350" indent="-514350">
              <a:buAutoNum type="arabicParenR"/>
            </a:pPr>
            <a:r>
              <a:rPr lang="ru-RU" sz="2400" dirty="0" smtClean="0"/>
              <a:t>Договоры, </a:t>
            </a:r>
            <a:r>
              <a:rPr lang="ru-RU" sz="2400" b="1" dirty="0"/>
              <a:t>размещенные</a:t>
            </a:r>
            <a:r>
              <a:rPr lang="ru-RU" sz="2400" dirty="0"/>
              <a:t> в </a:t>
            </a:r>
            <a:r>
              <a:rPr lang="ru-RU" sz="2400" dirty="0" smtClean="0"/>
              <a:t>реестре </a:t>
            </a:r>
            <a:r>
              <a:rPr lang="ru-RU" sz="2400" dirty="0"/>
              <a:t>договоров в ЕИС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(информация заполняется автоматически</a:t>
            </a:r>
            <a:r>
              <a:rPr lang="ru-RU" sz="2400" dirty="0"/>
              <a:t>);</a:t>
            </a:r>
          </a:p>
          <a:p>
            <a:pPr marL="0" indent="0">
              <a:buNone/>
            </a:pPr>
            <a:r>
              <a:rPr lang="ru-RU" sz="2400" dirty="0"/>
              <a:t>2) </a:t>
            </a:r>
            <a:r>
              <a:rPr lang="ru-RU" sz="2400" dirty="0" smtClean="0"/>
              <a:t>Договоры, </a:t>
            </a:r>
            <a:r>
              <a:rPr lang="ru-RU" sz="2400" b="1" dirty="0" smtClean="0"/>
              <a:t>неразмещенные</a:t>
            </a:r>
            <a:r>
              <a:rPr lang="ru-RU" sz="2400" dirty="0" smtClean="0"/>
              <a:t> в </a:t>
            </a:r>
            <a:r>
              <a:rPr lang="ru-RU" sz="2400" dirty="0"/>
              <a:t>реестре договоров в ЕИС (заполняются </a:t>
            </a:r>
            <a:r>
              <a:rPr lang="ru-RU" sz="2400" dirty="0" smtClean="0"/>
              <a:t>вручную заказчиком</a:t>
            </a:r>
            <a:r>
              <a:rPr lang="ru-RU" sz="2400" dirty="0"/>
              <a:t>).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«Стоимостной объем оплат» рассчитывается по </a:t>
            </a:r>
            <a:r>
              <a:rPr lang="ru-RU" sz="2400" b="1" dirty="0"/>
              <a:t>ГРАФИКУ </a:t>
            </a:r>
            <a:r>
              <a:rPr lang="ru-RU" sz="2400" b="1" dirty="0" smtClean="0"/>
              <a:t>ОПЛАТ </a:t>
            </a:r>
            <a:r>
              <a:rPr lang="ru-RU" sz="2400" dirty="0" smtClean="0"/>
              <a:t>в </a:t>
            </a:r>
            <a:r>
              <a:rPr lang="ru-RU" sz="2400" dirty="0"/>
              <a:t>договоре</a:t>
            </a:r>
          </a:p>
          <a:p>
            <a:r>
              <a:rPr lang="ru-RU" sz="2400" dirty="0" smtClean="0"/>
              <a:t>Показатели по строкам отчета 4, 6, 8, 10 </a:t>
            </a:r>
          </a:p>
          <a:p>
            <a:pPr marL="0" indent="0">
              <a:buNone/>
            </a:pPr>
            <a:r>
              <a:rPr lang="ru-RU" sz="2400" dirty="0" smtClean="0"/>
              <a:t>не рассчитываются автоматически, они заполняются вручную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44719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Автоматическое внесение данных </a:t>
            </a:r>
            <a:br>
              <a:rPr lang="ru-RU" sz="3200" dirty="0" smtClean="0"/>
            </a:br>
            <a:r>
              <a:rPr lang="ru-RU" sz="3200" dirty="0" smtClean="0"/>
              <a:t>из Реестра договоров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6598"/>
            <a:ext cx="8229600" cy="41146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46662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Признак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об исключении закупки из расчета годового объема закупок, участниками которых являются субъекты МСП,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устанавливается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заказчиком в извещении 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закупке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либо в позиции плана закупки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60" y="2060848"/>
            <a:ext cx="8136905" cy="2057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51088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Итоговые строки отчета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8229600" cy="30243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869737"/>
              </p:ext>
            </p:extLst>
          </p:nvPr>
        </p:nvGraphicFramePr>
        <p:xfrm>
          <a:off x="539552" y="5013176"/>
          <a:ext cx="8136904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/>
              </a:tblGrid>
              <a:tr h="648072">
                <a:tc>
                  <a:txBody>
                    <a:bodyPr/>
                    <a:lstStyle/>
                    <a:p>
                      <a:pPr indent="44958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Введенные сведения подписываются 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усиленной квалифицированной электронной подписью</a:t>
                      </a: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270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Внесение изменений в отчет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размещения информации о внесении изменений в годовой отчет представитель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заказчика,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соответствии с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пунктом 53 Положения, утвержденного Постановлением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Правительства РФ от 10.09.2012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908,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формирует измененную редакцию годового отчета, а также размещает электронный вид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документа, предусмотренного пунктом 5 Положения (документ, содержащий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перечень внесенных изменений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Если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отчете выявляется ошибка, при этом корректировка сведений произведена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позднее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февраля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года, то считается, что отчет размещен без нарушений законодательства. 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корректировка недостоверных сведений произведена после 1 февраля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либо годовой отчет вовсе не размещен в ЕИС, такие действия Заказчика влекут применение положений Федерального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закона №44-ФЗ.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219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83580036"/>
              </p:ext>
            </p:extLst>
          </p:nvPr>
        </p:nvGraphicFramePr>
        <p:xfrm>
          <a:off x="395536" y="274638"/>
          <a:ext cx="8291264" cy="1570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4021929"/>
              </p:ext>
            </p:extLst>
          </p:nvPr>
        </p:nvGraphicFramePr>
        <p:xfrm>
          <a:off x="251520" y="2060848"/>
          <a:ext cx="8435280" cy="406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7136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55426937"/>
              </p:ext>
            </p:extLst>
          </p:nvPr>
        </p:nvGraphicFramePr>
        <p:xfrm>
          <a:off x="323528" y="274638"/>
          <a:ext cx="8363272" cy="1570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Заказчики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которые сами являются субъектами МСП 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(п.2 Постановления 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1352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3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Заказчики, зарегистрированные в Едином государственном реестре юридических лиц 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2023 году* ( п.3 Положения, утвержденного Постановлением №1352)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письмо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Минфина России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17.11.2023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24-07-09/110065</a:t>
            </a:r>
            <a:endParaRPr lang="ru-RU" sz="19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17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54049802"/>
              </p:ext>
            </p:extLst>
          </p:nvPr>
        </p:nvGraphicFramePr>
        <p:xfrm>
          <a:off x="323528" y="274638"/>
          <a:ext cx="8363272" cy="1570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Заказчики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которые в 2023 году не выбрали минимальную долю закупок у субъектов МСП и проводили закупки по правилам Федерального закона № 44-ФЗ, также обязаны составить и разместить в ЕИС отчет в соответствии с требованиями Федерального закона № 223-ФЗ и Постановления №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1352 (письмо 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Минфина России от 14.11.2023 №24-07-09/108447, от 08.12.2023 №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24-07-08/118799, письмо 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Казначейства России от 07.12.2023 № 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07-04-14/14-2313).</a:t>
            </a:r>
          </a:p>
          <a:p>
            <a:pPr marL="0" indent="0" algn="just">
              <a:buNone/>
            </a:pPr>
            <a:endParaRPr lang="ru-RU" sz="3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с 1 февраля по 31 декабря 2023 года такие заказчики осуществляли закупки у субъектов малого предпринимательства, социально ориентированных некоммерческих организаций в соответствии с требованиями Федерального закона № 44-ФЗ. Таким образом, у 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них не 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возникает обязанность достижения годовых объемов закупок у субъектов МСП, в том числе за период с 1 января по 31 января отчетного календарного года, однако составить годовой отчет и разместить его в ЕИС он обязан.</a:t>
            </a:r>
          </a:p>
        </p:txBody>
      </p:sp>
    </p:spTree>
    <p:extLst>
      <p:ext uri="{BB962C8B-B14F-4D97-AF65-F5344CB8AC3E}">
        <p14:creationId xmlns:p14="http://schemas.microsoft.com/office/powerpoint/2010/main" val="3416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публикации </a:t>
            </a:r>
            <a:endParaRPr lang="ru-RU" sz="4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годового отчета в </a:t>
            </a:r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ЕИС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позднее 1 февраля 2024 года</a:t>
            </a:r>
          </a:p>
          <a:p>
            <a:pPr algn="ctr"/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(часть 21 статьи 4 Закона №223-ФЗ)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968741" cy="96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544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74463376"/>
              </p:ext>
            </p:extLst>
          </p:nvPr>
        </p:nvGraphicFramePr>
        <p:xfrm>
          <a:off x="467544" y="26064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4038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3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Переход на 44-ФЗ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На срок с 1 февраля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2024 года до 31 декабря 2024 года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в случаях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ru-RU" sz="29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Несоблюдение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квот по закупкам у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субъектов  МСП; 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Размещение недостоверной информации</a:t>
            </a:r>
          </a:p>
          <a:p>
            <a:pPr marL="0" indent="0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 о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годовом объеме закупок у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субъектов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МСП в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годовом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отчете; </a:t>
            </a:r>
          </a:p>
          <a:p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Неразмещение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годового отчета в ЕИС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установленные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сроки (не позднее 1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февраля года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следующего за отчетным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marL="0" indent="0"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(ч. 8.1. ст. 3 Закона 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223-ФЗ)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4038600" cy="4536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3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Штрафные санкции</a:t>
            </a:r>
          </a:p>
          <a:p>
            <a:pPr marL="0" indent="0" algn="ctr">
              <a:buNone/>
            </a:pPr>
            <a:endParaRPr lang="ru-RU" dirty="0"/>
          </a:p>
          <a:p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Неразмещение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или нарушение срока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размещения в ЕИС информации о закупке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(ч. 4, ч.5 ст. 7.32.3 КоАП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Осуществление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закупки без соблюдения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положений 44-ФЗ: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должностные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лица – 20-30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юридические лица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– 50-100 тыс. руб.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(ч. 3 ст. 7.32.3 КоАП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268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Административная практика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Суть дела: 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 Не достижение необходимого 20 % объема закупок у субъектов МСП.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 Осуществление закупок в порядке, предусмотренном Законом №223-ФЗ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соответствии с годовым отчетом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Заказчика годовой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объем закупок у субъектов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МСП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составил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16,6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%.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Таким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образом,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Заказчиком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 выполнен годовой объем закупок у субъектов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МСП,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установленный п. 5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Положения, утвержденного Постановлением №1352.  Согласно положениям ч.8.1 ст.3 Закона №223-ФЗ,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случае невыполнения заказчиком обязанности осуществить закупки у субъектов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МСП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течение календарного года в объеме, установленном Правительством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РФ, заказчик обязан руководствоваться положениями Федерального закона №44-ФЗ.  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этом заказчиком в течение 2023 года заключен ряд договоров в соответствии с Законом №223-ФЗ. </a:t>
            </a:r>
          </a:p>
          <a:p>
            <a:pPr marL="0" indent="0"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образом,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Заказчиком совершено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административное правонарушение, ответственность за которое установлена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  <a:hlinkClick r:id="rId2"/>
              </a:rPr>
              <a:t>частью 3 статьи 7.32.3 КоАП РФ.</a:t>
            </a: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Постановление Новосибирского УФАС России от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11 января 2024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года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054/04/7.32.3-2813/2023</a:t>
            </a:r>
          </a:p>
        </p:txBody>
      </p:sp>
    </p:spTree>
    <p:extLst>
      <p:ext uri="{BB962C8B-B14F-4D97-AF65-F5344CB8AC3E}">
        <p14:creationId xmlns:p14="http://schemas.microsoft.com/office/powerpoint/2010/main" val="1281170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28215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Минимальный годовой объем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закупок у субъектов МСП составляет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25 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от всей стоимости договоров за год. Объем закупок только среди малого и среднего бизнеса –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20 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(п.5, 5(1) Постановления №1352 )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328212"/>
              </p:ext>
            </p:extLst>
          </p:nvPr>
        </p:nvGraphicFramePr>
        <p:xfrm>
          <a:off x="899592" y="1628800"/>
          <a:ext cx="7488832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9791"/>
                <a:gridCol w="694840"/>
                <a:gridCol w="3474201"/>
              </a:tblGrid>
              <a:tr h="9947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Годовой объем закупок у субъектов МСП 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≥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25% от совокупного годового стоимостного объема договоров, которые заключил заказчик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 anchor="ctr"/>
                </a:tc>
              </a:tr>
              <a:tr h="10934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Договоры по закупкам, в которых участвовали только субъекты МСП 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≥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600" dirty="0" smtClean="0"/>
                        <a:t>20% от совокупного годового стоимостного объема договоров, которые заключил заказчик</a:t>
                      </a:r>
                    </a:p>
                    <a:p>
                      <a:pPr marL="0" indent="0" algn="ctr">
                        <a:buNone/>
                      </a:pPr>
                      <a:endParaRPr lang="ru-RU" sz="1600" dirty="0" smtClean="0"/>
                    </a:p>
                    <a:p>
                      <a:pPr algn="ctr"/>
                      <a:endParaRPr lang="ru-RU" sz="16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213087"/>
              </p:ext>
            </p:extLst>
          </p:nvPr>
        </p:nvGraphicFramePr>
        <p:xfrm>
          <a:off x="611560" y="4221088"/>
          <a:ext cx="8136904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/>
              </a:tblGrid>
              <a:tr h="122413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санкционных заказчиков (Постановление Правительства РФ от 06.03.2022 года № 301) не распространяются требования Постановления № 1352, касающиеся совокупного годового стоимостного объема договоров, заключенных заказчиками с субъектами МСП по результатам закупок, участниками которых могут являться только субъекты МСП.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 этом для таких заказчиков сохраняется обязанность выполнения общего годового объема закупок у субъектов МСП, и сохраняется право проводить закупки по результатам закупочных процедур, участниками которых являются только субъекты МСП.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9993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 работе 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отчетом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ЕИС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размещена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личном кабинете пользователя ЕИС в разделе «База знаний» - «Отчеты по закупкам» - «Руководства пользователя»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772816"/>
            <a:ext cx="8435014" cy="4095742"/>
          </a:xfrm>
        </p:spPr>
      </p:pic>
    </p:spTree>
    <p:extLst>
      <p:ext uri="{BB962C8B-B14F-4D97-AF65-F5344CB8AC3E}">
        <p14:creationId xmlns:p14="http://schemas.microsoft.com/office/powerpoint/2010/main" val="19273696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1002</Words>
  <Application>Microsoft Office PowerPoint</Application>
  <PresentationFormat>Экран (4:3)</PresentationFormat>
  <Paragraphs>102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Формирование и размещение в ЕИС годового отчета о закупках у субъектов МСП  по Закону № 223-ФЗ за 2023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Административная практика</vt:lpstr>
      <vt:lpstr>Минимальный годовой объем закупок у субъектов МСП составляет 25 % от всей стоимости договоров за год. Объем закупок только среди малого и среднего бизнеса – 20 % (п.5, 5(1) Постановления №1352 )</vt:lpstr>
      <vt:lpstr>Информация по работе с отчетом в ЕИС размещена  в личном кабинете пользователя ЕИС в разделе «База знаний» - «Отчеты по закупкам» - «Руководства пользователя»</vt:lpstr>
      <vt:lpstr>ФОРМА ОТЧЕТА Три блока информации согласно форме, утвержденной Постановлением №1352</vt:lpstr>
      <vt:lpstr>Презентация PowerPoint</vt:lpstr>
      <vt:lpstr>Раздел II. Сведения о годовом объеме закупки у СМСП Все расчеты для второго раздела производятся по столбцу 5 «Стоимостный объем оплаты в отчетном году» из раздела I.  Результаты расчета выражаются в процентном отношении. </vt:lpstr>
      <vt:lpstr>Особенности заполнения годового отчета  в 2024 году</vt:lpstr>
      <vt:lpstr>Автоматическое внесение данных  из Реестра договоров</vt:lpstr>
      <vt:lpstr>Признак об исключении закупки из расчета годового объема закупок, участниками которых являются субъекты МСП, устанавливается заказчиком в извещении о закупке либо в позиции плана закупки </vt:lpstr>
      <vt:lpstr>Итоговые строки отчета</vt:lpstr>
      <vt:lpstr>Внесение изменений в отчет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и размещение в ЕИС годового отчета о закупках у субъектов МСП  по Закону № 223-ФЗ за 2023 год </dc:title>
  <dc:creator>Ольга Горбенко</dc:creator>
  <cp:lastModifiedBy>Юля Долуденко</cp:lastModifiedBy>
  <cp:revision>53</cp:revision>
  <dcterms:created xsi:type="dcterms:W3CDTF">2024-01-26T07:08:42Z</dcterms:created>
  <dcterms:modified xsi:type="dcterms:W3CDTF">2024-01-29T08:14:07Z</dcterms:modified>
</cp:coreProperties>
</file>