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53" r:id="rId1"/>
  </p:sldMasterIdLst>
  <p:notesMasterIdLst>
    <p:notesMasterId r:id="rId38"/>
  </p:notesMasterIdLst>
  <p:handoutMasterIdLst>
    <p:handoutMasterId r:id="rId39"/>
  </p:handoutMasterIdLst>
  <p:sldIdLst>
    <p:sldId id="305" r:id="rId2"/>
    <p:sldId id="419" r:id="rId3"/>
    <p:sldId id="516" r:id="rId4"/>
    <p:sldId id="472" r:id="rId5"/>
    <p:sldId id="526" r:id="rId6"/>
    <p:sldId id="585" r:id="rId7"/>
    <p:sldId id="558" r:id="rId8"/>
    <p:sldId id="559" r:id="rId9"/>
    <p:sldId id="560" r:id="rId10"/>
    <p:sldId id="578" r:id="rId11"/>
    <p:sldId id="561" r:id="rId12"/>
    <p:sldId id="562" r:id="rId13"/>
    <p:sldId id="563" r:id="rId14"/>
    <p:sldId id="564" r:id="rId15"/>
    <p:sldId id="565" r:id="rId16"/>
    <p:sldId id="566" r:id="rId17"/>
    <p:sldId id="569" r:id="rId18"/>
    <p:sldId id="570" r:id="rId19"/>
    <p:sldId id="574" r:id="rId20"/>
    <p:sldId id="575" r:id="rId21"/>
    <p:sldId id="576" r:id="rId22"/>
    <p:sldId id="577" r:id="rId23"/>
    <p:sldId id="579" r:id="rId24"/>
    <p:sldId id="586" r:id="rId25"/>
    <p:sldId id="588" r:id="rId26"/>
    <p:sldId id="589" r:id="rId27"/>
    <p:sldId id="587" r:id="rId28"/>
    <p:sldId id="581" r:id="rId29"/>
    <p:sldId id="582" r:id="rId30"/>
    <p:sldId id="583" r:id="rId31"/>
    <p:sldId id="584" r:id="rId32"/>
    <p:sldId id="590" r:id="rId33"/>
    <p:sldId id="591" r:id="rId34"/>
    <p:sldId id="592" r:id="rId35"/>
    <p:sldId id="593" r:id="rId36"/>
    <p:sldId id="298" r:id="rId3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76" autoAdjust="0"/>
  </p:normalViewPr>
  <p:slideViewPr>
    <p:cSldViewPr>
      <p:cViewPr>
        <p:scale>
          <a:sx n="91" d="100"/>
          <a:sy n="91" d="100"/>
        </p:scale>
        <p:origin x="-139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Управление государственного заказа и лицензирования Белгородской области, 2018 г.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DF08C-AD7F-4AE7-A8BA-4B74EE6B2AB1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510B5-0A13-49C4-9AFB-26250E3C6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26472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ru-RU" smtClean="0"/>
              <a:t>Управление государственного заказа и лицензирования Белгородской области, 2018 г.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16.04.2024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4" r:id="rId1"/>
    <p:sldLayoutId id="2147484555" r:id="rId2"/>
    <p:sldLayoutId id="2147484556" r:id="rId3"/>
    <p:sldLayoutId id="2147484557" r:id="rId4"/>
    <p:sldLayoutId id="2147484558" r:id="rId5"/>
    <p:sldLayoutId id="2147484559" r:id="rId6"/>
    <p:sldLayoutId id="2147484560" r:id="rId7"/>
    <p:sldLayoutId id="2147484561" r:id="rId8"/>
    <p:sldLayoutId id="2147484562" r:id="rId9"/>
    <p:sldLayoutId id="2147484563" r:id="rId10"/>
    <p:sldLayoutId id="214748456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УПРАВЛЕНИЕ </a:t>
            </a:r>
            <a:r>
              <a:rPr lang="ru-RU" sz="2000" b="1" dirty="0"/>
              <a:t>ПО РЕГУЛИРОВАНИЮ </a:t>
            </a:r>
            <a:r>
              <a:rPr lang="ru-RU" sz="2000" b="1" dirty="0" smtClean="0"/>
              <a:t>                     КОНТРАКТНОЙ </a:t>
            </a:r>
            <a:r>
              <a:rPr lang="ru-RU" sz="2000" b="1" dirty="0"/>
              <a:t>СИСТЕМЫ В СФЕРЕ ЗАКУПОК БЕЛГОРОДСКОЙ ОБЛАСТИ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80000"/>
              </a:lnSpc>
              <a:buNone/>
              <a:defRPr/>
            </a:pPr>
            <a:endParaRPr lang="ru-RU" b="1" dirty="0"/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ru-RU" sz="4600" b="1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ru-RU" sz="4600" b="1" dirty="0">
                <a:solidFill>
                  <a:schemeClr val="tx1"/>
                </a:solidFill>
              </a:rPr>
              <a:t>Как провести </a:t>
            </a:r>
            <a:r>
              <a:rPr lang="ru-RU" sz="4600" b="1" dirty="0" smtClean="0">
                <a:solidFill>
                  <a:schemeClr val="tx1"/>
                </a:solidFill>
              </a:rPr>
              <a:t>закупку </a:t>
            </a:r>
            <a:r>
              <a:rPr lang="ru-RU" sz="4600" b="1" dirty="0">
                <a:solidFill>
                  <a:schemeClr val="tx1"/>
                </a:solidFill>
              </a:rPr>
              <a:t>по части 12 статьи 93 Федерального закона от 05.04.2013 года </a:t>
            </a:r>
            <a:r>
              <a:rPr lang="ru-RU" sz="4600" b="1" dirty="0" smtClean="0">
                <a:solidFill>
                  <a:schemeClr val="tx1"/>
                </a:solidFill>
              </a:rPr>
              <a:t>№ </a:t>
            </a:r>
            <a:r>
              <a:rPr lang="ru-RU" sz="4600" b="1" dirty="0">
                <a:solidFill>
                  <a:schemeClr val="tx1"/>
                </a:solidFill>
              </a:rPr>
              <a:t>44-ФЗ «О контрактной системе в сфере закупок товаров, работ, услуг для обеспечения государственных и муниципальных нужд»</a:t>
            </a:r>
            <a:endParaRPr lang="ru-RU" b="1" dirty="0">
              <a:solidFill>
                <a:schemeClr val="tx1"/>
              </a:solidFill>
            </a:endParaRPr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sz="2800" b="1" dirty="0" smtClean="0"/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b="1" dirty="0"/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ru-RU" sz="2800" b="1" dirty="0" smtClean="0"/>
              <a:t>Апрель 2024 года </a:t>
            </a:r>
            <a:endParaRPr lang="ru-RU" sz="2800" b="1" dirty="0"/>
          </a:p>
          <a:p>
            <a:endParaRPr lang="ru-RU" dirty="0"/>
          </a:p>
        </p:txBody>
      </p:sp>
      <p:pic>
        <p:nvPicPr>
          <p:cNvPr id="4" name="Рисунок 3" descr="C:\Users\User\Desktop\gerb_belgorodskoy_oblasti_gerbmaster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1020321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802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04404"/>
          </a:xfrm>
        </p:spPr>
        <p:txBody>
          <a:bodyPr>
            <a:noAutofit/>
          </a:bodyPr>
          <a:lstStyle/>
          <a:p>
            <a:r>
              <a:rPr lang="ru-RU" sz="2800" b="1" dirty="0"/>
              <a:t>Действия заказчика. Формирование извещения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19256" cy="5040560"/>
          </a:xfrm>
        </p:spPr>
        <p:txBody>
          <a:bodyPr>
            <a:noAutofit/>
          </a:bodyPr>
          <a:lstStyle/>
          <a:p>
            <a:pPr marL="137160" indent="0" algn="ctr">
              <a:buNone/>
            </a:pPr>
            <a:r>
              <a:rPr lang="ru-RU" sz="1600" b="1" dirty="0" smtClean="0">
                <a:solidFill>
                  <a:schemeClr val="tx1"/>
                </a:solidFill>
              </a:rPr>
              <a:t>	</a:t>
            </a:r>
          </a:p>
          <a:p>
            <a:pPr marL="308610" indent="-171450" algn="just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наименование товара;</a:t>
            </a:r>
          </a:p>
          <a:p>
            <a:pPr marL="308610" indent="-171450" algn="just">
              <a:buFontTx/>
              <a:buChar char="-"/>
            </a:pPr>
            <a:r>
              <a:rPr lang="ru-RU" sz="1200" b="1" dirty="0" smtClean="0">
                <a:solidFill>
                  <a:schemeClr val="tx1"/>
                </a:solidFill>
              </a:rPr>
              <a:t>его </a:t>
            </a:r>
            <a:r>
              <a:rPr lang="ru-RU" sz="1200" b="1" dirty="0">
                <a:solidFill>
                  <a:schemeClr val="tx1"/>
                </a:solidFill>
              </a:rPr>
              <a:t>характеристики с использованием каталога товаров, работ, услуг для обеспечения государственных и муниципальных </a:t>
            </a:r>
            <a:r>
              <a:rPr lang="ru-RU" sz="1200" b="1" dirty="0" smtClean="0">
                <a:solidFill>
                  <a:schemeClr val="tx1"/>
                </a:solidFill>
              </a:rPr>
              <a:t>нужд</a:t>
            </a:r>
            <a:r>
              <a:rPr lang="ru-RU" sz="1200" dirty="0" smtClean="0">
                <a:solidFill>
                  <a:schemeClr val="tx1"/>
                </a:solidFill>
              </a:rPr>
              <a:t>;</a:t>
            </a:r>
            <a:endParaRPr lang="ru-RU" sz="12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- начальную цену </a:t>
            </a:r>
            <a:r>
              <a:rPr lang="ru-RU" sz="1200" dirty="0">
                <a:solidFill>
                  <a:schemeClr val="tx1"/>
                </a:solidFill>
              </a:rPr>
              <a:t>единицы товара с учетом стоимости доставки, налогов, сборов и иных обязательных </a:t>
            </a:r>
            <a:r>
              <a:rPr lang="ru-RU" sz="1200" dirty="0" smtClean="0">
                <a:solidFill>
                  <a:schemeClr val="tx1"/>
                </a:solidFill>
              </a:rPr>
              <a:t>платежей; </a:t>
            </a:r>
            <a:endParaRPr lang="ru-RU" sz="12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- количество </a:t>
            </a:r>
            <a:r>
              <a:rPr lang="ru-RU" sz="1200" dirty="0">
                <a:solidFill>
                  <a:schemeClr val="tx1"/>
                </a:solidFill>
              </a:rPr>
              <a:t>закупаемого </a:t>
            </a:r>
            <a:r>
              <a:rPr lang="ru-RU" sz="1200" dirty="0" smtClean="0">
                <a:solidFill>
                  <a:schemeClr val="tx1"/>
                </a:solidFill>
              </a:rPr>
              <a:t>товара;  </a:t>
            </a:r>
            <a:endParaRPr lang="ru-RU" sz="12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- единицу </a:t>
            </a:r>
            <a:r>
              <a:rPr lang="ru-RU" sz="1200" dirty="0">
                <a:solidFill>
                  <a:schemeClr val="tx1"/>
                </a:solidFill>
              </a:rPr>
              <a:t>измерения товара по общероссийскому классификатору, используемому для количественной оценки технико-экономических и социальных показателей, </a:t>
            </a:r>
          </a:p>
          <a:p>
            <a:pPr marL="308610" indent="-171450" algn="just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срок поставки  товара(в календарных днях);</a:t>
            </a:r>
          </a:p>
          <a:p>
            <a:pPr marL="308610" indent="-171450" algn="just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место </a:t>
            </a:r>
            <a:r>
              <a:rPr lang="ru-RU" sz="1200" dirty="0">
                <a:solidFill>
                  <a:schemeClr val="tx1"/>
                </a:solidFill>
              </a:rPr>
              <a:t>поставки товара по общероссийскому (общероссийским) классификатору (классификаторам), используемому (используемым) для сопоставимости и автоматизированной обработки информации в разрезах административно-территориального деления, систематизации и однозначной идентификации на всей территории Российской Федерации муниципальных образований и населенных пунктов, входящих в их </a:t>
            </a:r>
            <a:r>
              <a:rPr lang="ru-RU" sz="1200" dirty="0" smtClean="0">
                <a:solidFill>
                  <a:schemeClr val="tx1"/>
                </a:solidFill>
              </a:rPr>
              <a:t>состав;</a:t>
            </a:r>
          </a:p>
          <a:p>
            <a:pPr marL="308610" indent="-171450" algn="just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информацию </a:t>
            </a:r>
            <a:r>
              <a:rPr lang="ru-RU" sz="1200" dirty="0">
                <a:solidFill>
                  <a:schemeClr val="tx1"/>
                </a:solidFill>
              </a:rPr>
              <a:t>о возможности одностороннего отказа от исполнения контракта в соответствии с положениями частей 8 - 23 и 25 статьи 95 Закона о контрактной системе;</a:t>
            </a:r>
          </a:p>
          <a:p>
            <a:pPr marL="308610" indent="-171450" algn="just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требования</a:t>
            </a:r>
            <a:r>
              <a:rPr lang="ru-RU" sz="1200" dirty="0">
                <a:solidFill>
                  <a:schemeClr val="tx1"/>
                </a:solidFill>
              </a:rPr>
              <a:t>, предъявляемые к участникам закупки и предусмотренные частями 1 (единые) и 2 (дополнительные) статьи 31 Закона о контрактной системе (при наличии);</a:t>
            </a:r>
          </a:p>
          <a:p>
            <a:pPr marL="308610" indent="-171450" algn="just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требование</a:t>
            </a:r>
            <a:r>
              <a:rPr lang="ru-RU" sz="1200" dirty="0">
                <a:solidFill>
                  <a:schemeClr val="tx1"/>
                </a:solidFill>
              </a:rPr>
              <a:t>, устанавливаемое в соответствии с частью 1.1 статьи 31 Закона о контрактной системе (при наличии</a:t>
            </a:r>
            <a:r>
              <a:rPr lang="ru-RU" sz="1200" dirty="0" smtClean="0">
                <a:solidFill>
                  <a:schemeClr val="tx1"/>
                </a:solidFill>
              </a:rPr>
              <a:t>).</a:t>
            </a:r>
          </a:p>
          <a:p>
            <a:pPr marL="308610" indent="-171450" algn="just">
              <a:buFontTx/>
              <a:buChar char="-"/>
            </a:pPr>
            <a:r>
              <a:rPr lang="ru-RU" sz="1200" dirty="0">
                <a:solidFill>
                  <a:schemeClr val="tx1"/>
                </a:solidFill>
              </a:rPr>
              <a:t>Извещение об осуществлении закупки </a:t>
            </a:r>
            <a:r>
              <a:rPr lang="ru-RU" sz="1200" b="1" dirty="0">
                <a:solidFill>
                  <a:schemeClr val="tx1"/>
                </a:solidFill>
              </a:rPr>
              <a:t>должно содержать проект контракта</a:t>
            </a:r>
            <a:r>
              <a:rPr lang="ru-RU" sz="1200" dirty="0">
                <a:solidFill>
                  <a:schemeClr val="tx1"/>
                </a:solidFill>
              </a:rPr>
              <a:t>, а также </a:t>
            </a:r>
            <a:r>
              <a:rPr lang="ru-RU" sz="1200" b="1" dirty="0">
                <a:solidFill>
                  <a:schemeClr val="tx1"/>
                </a:solidFill>
              </a:rPr>
              <a:t>обоснование цены контракта </a:t>
            </a:r>
            <a:r>
              <a:rPr lang="ru-RU" sz="1200" dirty="0">
                <a:solidFill>
                  <a:schemeClr val="tx1"/>
                </a:solidFill>
              </a:rPr>
              <a:t>у единственного поставщика. </a:t>
            </a:r>
            <a:r>
              <a:rPr lang="ru-RU" sz="1200" b="1" dirty="0">
                <a:solidFill>
                  <a:schemeClr val="tx1"/>
                </a:solidFill>
              </a:rPr>
              <a:t>Внесение изменений в такое извещение не допускается.</a:t>
            </a:r>
          </a:p>
          <a:p>
            <a:pPr marL="308610" indent="-171450" algn="just">
              <a:buFontTx/>
              <a:buChar char="-"/>
            </a:pPr>
            <a:endParaRPr lang="ru-RU" sz="1200" dirty="0" smtClean="0">
              <a:solidFill>
                <a:schemeClr val="tx1"/>
              </a:solidFill>
            </a:endParaRPr>
          </a:p>
          <a:p>
            <a:pPr marL="308610" indent="-171450" algn="just">
              <a:buFontTx/>
              <a:buChar char="-"/>
            </a:pPr>
            <a:endParaRPr lang="ru-RU" sz="1200" dirty="0">
              <a:solidFill>
                <a:schemeClr val="tx1"/>
              </a:solidFill>
            </a:endParaRPr>
          </a:p>
          <a:p>
            <a:pPr marL="308610" indent="-171450" algn="just">
              <a:buFontTx/>
              <a:buChar char="-"/>
            </a:pPr>
            <a:endParaRPr lang="ru-RU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2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932396"/>
          </a:xfrm>
        </p:spPr>
        <p:txBody>
          <a:bodyPr>
            <a:noAutofit/>
          </a:bodyPr>
          <a:lstStyle/>
          <a:p>
            <a:r>
              <a:rPr lang="ru-RU" sz="2800" b="1" dirty="0"/>
              <a:t>Действия заказчика. </a:t>
            </a:r>
            <a:r>
              <a:rPr lang="ru-RU" sz="2800" b="1" dirty="0" smtClean="0"/>
              <a:t>Требования к контракту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112568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В соответствии с требованиями  статьи </a:t>
            </a:r>
            <a:r>
              <a:rPr lang="ru-RU" sz="1400" dirty="0">
                <a:solidFill>
                  <a:schemeClr val="tx1"/>
                </a:solidFill>
              </a:rPr>
              <a:t>34 Закона о контрактной </a:t>
            </a:r>
            <a:r>
              <a:rPr lang="ru-RU" sz="1400" dirty="0" smtClean="0">
                <a:solidFill>
                  <a:schemeClr val="tx1"/>
                </a:solidFill>
              </a:rPr>
              <a:t>системе в </a:t>
            </a:r>
            <a:r>
              <a:rPr lang="ru-RU" sz="1400" dirty="0">
                <a:solidFill>
                  <a:schemeClr val="tx1"/>
                </a:solidFill>
              </a:rPr>
              <a:t>контракт </a:t>
            </a:r>
            <a:r>
              <a:rPr lang="ru-RU" sz="1400" dirty="0" smtClean="0">
                <a:solidFill>
                  <a:schemeClr val="tx1"/>
                </a:solidFill>
              </a:rPr>
              <a:t>включаются следующие условия:</a:t>
            </a: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цена </a:t>
            </a:r>
            <a:r>
              <a:rPr lang="ru-RU" sz="1400" dirty="0">
                <a:solidFill>
                  <a:schemeClr val="tx1"/>
                </a:solidFill>
              </a:rPr>
              <a:t>контракта является твердой и определяется на весь срок исполнения </a:t>
            </a:r>
            <a:r>
              <a:rPr lang="ru-RU" sz="1400" dirty="0" smtClean="0">
                <a:solidFill>
                  <a:schemeClr val="tx1"/>
                </a:solidFill>
              </a:rPr>
              <a:t>контракта;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об </a:t>
            </a:r>
            <a:r>
              <a:rPr lang="ru-RU" sz="1400" dirty="0">
                <a:solidFill>
                  <a:schemeClr val="tx1"/>
                </a:solidFill>
              </a:rPr>
              <a:t>ответственности заказчика и поставщика </a:t>
            </a:r>
            <a:r>
              <a:rPr lang="ru-RU" sz="1400" dirty="0" smtClean="0">
                <a:solidFill>
                  <a:schemeClr val="tx1"/>
                </a:solidFill>
              </a:rPr>
              <a:t>за </a:t>
            </a:r>
            <a:r>
              <a:rPr lang="ru-RU" sz="1400" dirty="0">
                <a:solidFill>
                  <a:schemeClr val="tx1"/>
                </a:solidFill>
              </a:rPr>
              <a:t>неисполнение или ненадлежащее исполнение обязательств, предусмотренных </a:t>
            </a:r>
            <a:r>
              <a:rPr lang="ru-RU" sz="1400" dirty="0" smtClean="0">
                <a:solidFill>
                  <a:schemeClr val="tx1"/>
                </a:solidFill>
              </a:rPr>
              <a:t>контрактом;</a:t>
            </a: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о </a:t>
            </a:r>
            <a:r>
              <a:rPr lang="ru-RU" sz="1400" dirty="0">
                <a:solidFill>
                  <a:schemeClr val="tx1"/>
                </a:solidFill>
              </a:rPr>
              <a:t>порядке и сроках оплаты товара, </a:t>
            </a:r>
            <a:r>
              <a:rPr lang="ru-RU" sz="1400" dirty="0" smtClean="0">
                <a:solidFill>
                  <a:schemeClr val="tx1"/>
                </a:solidFill>
              </a:rPr>
              <a:t>в </a:t>
            </a:r>
            <a:r>
              <a:rPr lang="ru-RU" sz="1400" dirty="0">
                <a:solidFill>
                  <a:schemeClr val="tx1"/>
                </a:solidFill>
              </a:rPr>
              <a:t>том числе с учетом положений части 13 статьи 37 </a:t>
            </a:r>
            <a:r>
              <a:rPr lang="ru-RU" sz="1400" dirty="0" smtClean="0">
                <a:solidFill>
                  <a:schemeClr val="tx1"/>
                </a:solidFill>
              </a:rPr>
              <a:t>Закона № 44-ФЗ;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о </a:t>
            </a:r>
            <a:r>
              <a:rPr lang="ru-RU" sz="1400" dirty="0">
                <a:solidFill>
                  <a:schemeClr val="tx1"/>
                </a:solidFill>
              </a:rPr>
              <a:t>порядке и сроках осуществления заказчиком приемки поставленного </a:t>
            </a:r>
            <a:r>
              <a:rPr lang="ru-RU" sz="1400" dirty="0" smtClean="0">
                <a:solidFill>
                  <a:schemeClr val="tx1"/>
                </a:solidFill>
              </a:rPr>
              <a:t>товара в </a:t>
            </a:r>
            <a:r>
              <a:rPr lang="ru-RU" sz="1400" dirty="0">
                <a:solidFill>
                  <a:schemeClr val="tx1"/>
                </a:solidFill>
              </a:rPr>
              <a:t>части соответствия </a:t>
            </a:r>
            <a:r>
              <a:rPr lang="ru-RU" sz="1400" dirty="0" smtClean="0">
                <a:solidFill>
                  <a:schemeClr val="tx1"/>
                </a:solidFill>
              </a:rPr>
              <a:t>его </a:t>
            </a:r>
            <a:r>
              <a:rPr lang="ru-RU" sz="1400" dirty="0">
                <a:solidFill>
                  <a:schemeClr val="tx1"/>
                </a:solidFill>
              </a:rPr>
              <a:t>количества, </a:t>
            </a:r>
            <a:r>
              <a:rPr lang="ru-RU" sz="1400" dirty="0" smtClean="0">
                <a:solidFill>
                  <a:schemeClr val="tx1"/>
                </a:solidFill>
              </a:rPr>
              <a:t>комплектности требованиям</a:t>
            </a:r>
            <a:r>
              <a:rPr lang="ru-RU" sz="1400" dirty="0">
                <a:solidFill>
                  <a:schemeClr val="tx1"/>
                </a:solidFill>
              </a:rPr>
              <a:t>, установленным </a:t>
            </a:r>
            <a:r>
              <a:rPr lang="ru-RU" sz="1400" dirty="0" smtClean="0">
                <a:solidFill>
                  <a:schemeClr val="tx1"/>
                </a:solidFill>
              </a:rPr>
              <a:t>контрактом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о </a:t>
            </a:r>
            <a:r>
              <a:rPr lang="ru-RU" sz="1400" dirty="0">
                <a:solidFill>
                  <a:schemeClr val="tx1"/>
                </a:solidFill>
              </a:rPr>
              <a:t>порядке и сроках оформления результатов </a:t>
            </a:r>
            <a:r>
              <a:rPr lang="ru-RU" sz="1400" dirty="0" smtClean="0">
                <a:solidFill>
                  <a:schemeClr val="tx1"/>
                </a:solidFill>
              </a:rPr>
              <a:t>приемки;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о </a:t>
            </a:r>
            <a:r>
              <a:rPr lang="ru-RU" sz="1400" dirty="0">
                <a:solidFill>
                  <a:schemeClr val="tx1"/>
                </a:solidFill>
              </a:rPr>
              <a:t>порядке и сроке предоставления поставщиком </a:t>
            </a:r>
            <a:r>
              <a:rPr lang="ru-RU" sz="1400" dirty="0" smtClean="0">
                <a:solidFill>
                  <a:schemeClr val="tx1"/>
                </a:solidFill>
              </a:rPr>
              <a:t>обеспечения </a:t>
            </a:r>
            <a:r>
              <a:rPr lang="ru-RU" sz="1400" dirty="0">
                <a:solidFill>
                  <a:schemeClr val="tx1"/>
                </a:solidFill>
              </a:rPr>
              <a:t>гарантийных </a:t>
            </a:r>
            <a:r>
              <a:rPr lang="ru-RU" sz="1400" dirty="0" smtClean="0">
                <a:solidFill>
                  <a:schemeClr val="tx1"/>
                </a:solidFill>
              </a:rPr>
              <a:t>обязательств (если установлено);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об </a:t>
            </a:r>
            <a:r>
              <a:rPr lang="ru-RU" sz="1400" dirty="0">
                <a:solidFill>
                  <a:schemeClr val="tx1"/>
                </a:solidFill>
              </a:rPr>
              <a:t>уменьшении суммы, подлежащей уплате заказчиком юридическому лицу или физическому лицу, в том числе зарегистрированному в качестве </a:t>
            </a:r>
            <a:r>
              <a:rPr lang="ru-RU" sz="1400" dirty="0" smtClean="0">
                <a:solidFill>
                  <a:schemeClr val="tx1"/>
                </a:solidFill>
              </a:rPr>
              <a:t>ИП, </a:t>
            </a:r>
            <a:r>
              <a:rPr lang="ru-RU" sz="1400" dirty="0">
                <a:solidFill>
                  <a:schemeClr val="tx1"/>
                </a:solidFill>
              </a:rPr>
              <a:t>на размер налогов, сборов и иных обязательных платежей в бюджеты бюджетной системы Российской Федерации, связанных с оплатой контракта, если в соответствии с законодательством Российской Федерации о налогах и сборах такие налоги, сборы и иные обязательные платежи подлежат уплате в бюджеты бюджетной системы Российской Федерации </a:t>
            </a:r>
            <a:r>
              <a:rPr lang="ru-RU" sz="1400" dirty="0" smtClean="0">
                <a:solidFill>
                  <a:schemeClr val="tx1"/>
                </a:solidFill>
              </a:rPr>
              <a:t>заказчиком;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</a:t>
            </a:r>
            <a:r>
              <a:rPr lang="ru-RU" sz="1400" b="1" dirty="0" smtClean="0">
                <a:solidFill>
                  <a:schemeClr val="tx1"/>
                </a:solidFill>
              </a:rPr>
              <a:t>номера </a:t>
            </a:r>
            <a:r>
              <a:rPr lang="ru-RU" sz="1400" b="1" dirty="0">
                <a:solidFill>
                  <a:schemeClr val="tx1"/>
                </a:solidFill>
              </a:rPr>
              <a:t>реестровых записей и совокупное количество баллов (при наличии) </a:t>
            </a:r>
            <a:r>
              <a:rPr lang="ru-RU" sz="1400" b="1" dirty="0" smtClean="0">
                <a:solidFill>
                  <a:schemeClr val="tx1"/>
                </a:solidFill>
              </a:rPr>
              <a:t> поставляемого товара </a:t>
            </a:r>
            <a:r>
              <a:rPr lang="ru-RU" sz="1400" dirty="0" smtClean="0">
                <a:solidFill>
                  <a:schemeClr val="tx1"/>
                </a:solidFill>
              </a:rPr>
              <a:t>(требование Постановления № 616, Постановления № 617)</a:t>
            </a: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57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Национальный режим в малых электронных закупках. Что применять</a:t>
            </a:r>
            <a:r>
              <a:rPr lang="en-US" sz="2800" b="1" dirty="0" smtClean="0"/>
              <a:t>?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- Постановление </a:t>
            </a:r>
            <a:r>
              <a:rPr lang="ru-RU" sz="1200" dirty="0">
                <a:solidFill>
                  <a:schemeClr val="tx1"/>
                </a:solidFill>
              </a:rPr>
              <a:t>Правительства РФ </a:t>
            </a:r>
            <a:r>
              <a:rPr lang="ru-RU" sz="1200" b="1" dirty="0">
                <a:solidFill>
                  <a:schemeClr val="tx1"/>
                </a:solidFill>
              </a:rPr>
              <a:t>от 16.11.2015 года N 1236 </a:t>
            </a:r>
            <a:r>
              <a:rPr lang="ru-RU" sz="1200" dirty="0">
                <a:solidFill>
                  <a:schemeClr val="tx1"/>
                </a:solidFill>
              </a:rPr>
              <a:t>«Об установлении запрета на допуск программного обеспечения, происходящего из иностранных государств, для целей осуществления закупок для обеспечения государственных и муниципальных нужд»,</a:t>
            </a:r>
          </a:p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- Постановление </a:t>
            </a:r>
            <a:r>
              <a:rPr lang="ru-RU" sz="1200" dirty="0">
                <a:solidFill>
                  <a:schemeClr val="tx1"/>
                </a:solidFill>
              </a:rPr>
              <a:t>Правительства РФ </a:t>
            </a:r>
            <a:r>
              <a:rPr lang="ru-RU" sz="1200" b="1" dirty="0">
                <a:solidFill>
                  <a:schemeClr val="tx1"/>
                </a:solidFill>
              </a:rPr>
              <a:t>от 30.04.2020 года N 616 </a:t>
            </a:r>
            <a:r>
              <a:rPr lang="ru-RU" sz="1200" dirty="0">
                <a:solidFill>
                  <a:schemeClr val="tx1"/>
                </a:solidFill>
              </a:rPr>
              <a:t>«Об установлении запрета на допуск промышленных товаров, происходящих из иностранных государств, для целей осуществления закупок для государственных и муниципальных нужд, а также промышленных товаров, происходящих из иностранных государств, работ (услуг), выполняемых (оказываемых) иностранными лицами, для целей осуществления закупок для нужд обороны страны и безопасности государства»,</a:t>
            </a:r>
          </a:p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- Постановление </a:t>
            </a:r>
            <a:r>
              <a:rPr lang="ru-RU" sz="1200" dirty="0">
                <a:solidFill>
                  <a:schemeClr val="tx1"/>
                </a:solidFill>
              </a:rPr>
              <a:t>Правительства РФ </a:t>
            </a:r>
            <a:r>
              <a:rPr lang="ru-RU" sz="1200" b="1" dirty="0">
                <a:solidFill>
                  <a:schemeClr val="tx1"/>
                </a:solidFill>
              </a:rPr>
              <a:t>от 05.02.2015 года N 102 </a:t>
            </a:r>
            <a:r>
              <a:rPr lang="ru-RU" sz="1200" dirty="0">
                <a:solidFill>
                  <a:schemeClr val="tx1"/>
                </a:solidFill>
              </a:rPr>
              <a:t>«Об ограничениях и условиях допуска отдельных видов медицинских изделий, происходящих из иностранных государств, для целей осуществления закупок для обеспечения государственных и муниципальных нужд»,</a:t>
            </a:r>
          </a:p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- Постановление </a:t>
            </a:r>
            <a:r>
              <a:rPr lang="ru-RU" sz="1200" dirty="0">
                <a:solidFill>
                  <a:schemeClr val="tx1"/>
                </a:solidFill>
              </a:rPr>
              <a:t>Правительства РФ </a:t>
            </a:r>
            <a:r>
              <a:rPr lang="ru-RU" sz="1200" b="1" dirty="0">
                <a:solidFill>
                  <a:schemeClr val="tx1"/>
                </a:solidFill>
              </a:rPr>
              <a:t>от 30.04.2020 года N 617 </a:t>
            </a:r>
            <a:r>
              <a:rPr lang="ru-RU" sz="1200" dirty="0">
                <a:solidFill>
                  <a:schemeClr val="tx1"/>
                </a:solidFill>
              </a:rPr>
              <a:t>«Об ограничениях допуска отдельных видов промышленных товаров, происходящих из иностранных государств, для целей осуществления закупок для обеспечения государственных и муниципальных нужд»,</a:t>
            </a:r>
          </a:p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- Постановление </a:t>
            </a:r>
            <a:r>
              <a:rPr lang="ru-RU" sz="1200" dirty="0">
                <a:solidFill>
                  <a:schemeClr val="tx1"/>
                </a:solidFill>
              </a:rPr>
              <a:t>Правительства РФ </a:t>
            </a:r>
            <a:r>
              <a:rPr lang="ru-RU" sz="1200" b="1" dirty="0">
                <a:solidFill>
                  <a:schemeClr val="tx1"/>
                </a:solidFill>
              </a:rPr>
              <a:t>от 30.11.2015 года N 1289</a:t>
            </a:r>
            <a:r>
              <a:rPr lang="ru-RU" sz="1200" dirty="0">
                <a:solidFill>
                  <a:schemeClr val="tx1"/>
                </a:solidFill>
              </a:rPr>
              <a:t> «Об ограничениях и условиях допуска происходящих из иностранных государств лекарственных препаратов, включенных в перечень жизненно необходимых и важнейших лекарственных препаратов, для целей осуществления закупок для обеспечения государственных и муниципальных нужд»,</a:t>
            </a:r>
          </a:p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- Постановление </a:t>
            </a:r>
            <a:r>
              <a:rPr lang="ru-RU" sz="1200" dirty="0">
                <a:solidFill>
                  <a:schemeClr val="tx1"/>
                </a:solidFill>
              </a:rPr>
              <a:t>Правительства РФ </a:t>
            </a:r>
            <a:r>
              <a:rPr lang="ru-RU" sz="1200" b="1" dirty="0">
                <a:solidFill>
                  <a:schemeClr val="tx1"/>
                </a:solidFill>
              </a:rPr>
              <a:t>от 10.07.2019 года N 878 </a:t>
            </a:r>
            <a:r>
              <a:rPr lang="ru-RU" sz="1200" dirty="0">
                <a:solidFill>
                  <a:schemeClr val="tx1"/>
                </a:solidFill>
              </a:rPr>
              <a:t>«О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N 925 и признании утратившими силу некоторых актов Правительства Российской Федерации</a:t>
            </a:r>
            <a:r>
              <a:rPr lang="ru-RU" sz="1200" dirty="0" smtClean="0">
                <a:solidFill>
                  <a:schemeClr val="tx1"/>
                </a:solidFill>
              </a:rPr>
              <a:t>».</a:t>
            </a:r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8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Autofit/>
          </a:bodyPr>
          <a:lstStyle/>
          <a:p>
            <a:r>
              <a:rPr lang="ru-RU" sz="2800" b="1" dirty="0"/>
              <a:t>Национальный режим в малых электронных закупках. Что </a:t>
            </a:r>
            <a:r>
              <a:rPr lang="ru-RU" sz="2800" b="1" dirty="0" smtClean="0"/>
              <a:t>не применять</a:t>
            </a:r>
            <a:r>
              <a:rPr lang="ru-RU" sz="2800" b="1" dirty="0"/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- Постановление   </a:t>
            </a:r>
            <a:r>
              <a:rPr lang="ru-RU" sz="1600" dirty="0">
                <a:solidFill>
                  <a:schemeClr val="tx1"/>
                </a:solidFill>
              </a:rPr>
              <a:t>Правительства   РФ от 22.08.2016  года N 832 </a:t>
            </a:r>
            <a:r>
              <a:rPr lang="ru-RU" sz="1600" dirty="0" smtClean="0">
                <a:solidFill>
                  <a:schemeClr val="tx1"/>
                </a:solidFill>
              </a:rPr>
              <a:t>                              «</a:t>
            </a:r>
            <a:r>
              <a:rPr lang="ru-RU" sz="1600" dirty="0">
                <a:solidFill>
                  <a:schemeClr val="tx1"/>
                </a:solidFill>
              </a:rPr>
              <a:t>Об ограничениях допуска отдельных видов пищевых продуктов, происходящих из иностранных государств, для целей осуществления закупок для обеспечения государственных и муниципальных нужд</a:t>
            </a:r>
            <a:r>
              <a:rPr lang="ru-RU" sz="1600" dirty="0" smtClean="0">
                <a:solidFill>
                  <a:schemeClr val="tx1"/>
                </a:solidFill>
              </a:rPr>
              <a:t>»: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«Установить</a:t>
            </a:r>
            <a:r>
              <a:rPr lang="ru-RU" sz="1600" dirty="0">
                <a:solidFill>
                  <a:schemeClr val="tx1"/>
                </a:solidFill>
              </a:rPr>
              <a:t>, что для целей осуществления закупок отдельных видов пищевых продуктов, включенных в перечень, заказчик отклоняет </a:t>
            </a:r>
            <a:r>
              <a:rPr lang="ru-RU" sz="1600" b="1" dirty="0">
                <a:solidFill>
                  <a:schemeClr val="tx1"/>
                </a:solidFill>
              </a:rPr>
              <a:t>от участия в конкурентных способах</a:t>
            </a:r>
            <a:r>
              <a:rPr lang="ru-RU" sz="1600" dirty="0">
                <a:solidFill>
                  <a:schemeClr val="tx1"/>
                </a:solidFill>
              </a:rPr>
              <a:t> определения поставщиков все заявки </a:t>
            </a:r>
            <a:r>
              <a:rPr lang="ru-RU" sz="1600" dirty="0" smtClean="0">
                <a:solidFill>
                  <a:schemeClr val="tx1"/>
                </a:solidFill>
              </a:rPr>
              <a:t>…»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 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- Приказ </a:t>
            </a:r>
            <a:r>
              <a:rPr lang="ru-RU" sz="1600" dirty="0">
                <a:solidFill>
                  <a:schemeClr val="tx1"/>
                </a:solidFill>
              </a:rPr>
              <a:t>Минфина России от 04.06.2018 года N 126н «Об условиях допуска товаров, происходящих из иностранного государства или группы иностранных государств, для целей осуществления закупок товаров для обеспечения государственных и муниципальных нужд</a:t>
            </a:r>
            <a:r>
              <a:rPr lang="ru-RU" sz="1600" dirty="0" smtClean="0">
                <a:solidFill>
                  <a:schemeClr val="tx1"/>
                </a:solidFill>
              </a:rPr>
              <a:t>»: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«</a:t>
            </a:r>
            <a:r>
              <a:rPr lang="ru-RU" sz="1600" b="1" dirty="0" smtClean="0">
                <a:solidFill>
                  <a:schemeClr val="tx1"/>
                </a:solidFill>
              </a:rPr>
              <a:t>При </a:t>
            </a:r>
            <a:r>
              <a:rPr lang="ru-RU" sz="1600" b="1" dirty="0">
                <a:solidFill>
                  <a:schemeClr val="tx1"/>
                </a:solidFill>
              </a:rPr>
              <a:t>проведении конкурса, аукциона, запроса котировок в электронной форме</a:t>
            </a:r>
            <a:r>
              <a:rPr lang="ru-RU" sz="1600" dirty="0">
                <a:solidFill>
                  <a:schemeClr val="tx1"/>
                </a:solidFill>
              </a:rPr>
              <a:t> преимущества в отношении цены контракта в размере 15 процентов в отношении </a:t>
            </a:r>
            <a:r>
              <a:rPr lang="ru-RU" sz="1600" dirty="0" smtClean="0">
                <a:solidFill>
                  <a:schemeClr val="tx1"/>
                </a:solidFill>
              </a:rPr>
              <a:t>товаров…»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48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действия участников закупки. </a:t>
            </a:r>
            <a:r>
              <a:rPr lang="ru-RU" sz="2800" b="1" dirty="0">
                <a:latin typeface="Times New Roman"/>
                <a:ea typeface="Calibri"/>
              </a:rPr>
              <a:t>Формирование предварительного предложения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Любой </a:t>
            </a:r>
            <a:r>
              <a:rPr lang="ru-RU" sz="1600" dirty="0">
                <a:solidFill>
                  <a:schemeClr val="tx1"/>
                </a:solidFill>
              </a:rPr>
              <a:t>участник закупки, зарегистрированный в ЕИС, желающий принять участие в проводимой на электронной площадке малой электронной закупке, вправе сформировать </a:t>
            </a:r>
            <a:r>
              <a:rPr lang="ru-RU" sz="1600" b="1" dirty="0">
                <a:solidFill>
                  <a:schemeClr val="tx1"/>
                </a:solidFill>
              </a:rPr>
              <a:t>на электронной площадке одно предварительное предложение</a:t>
            </a:r>
            <a:r>
              <a:rPr lang="ru-RU" sz="1600" dirty="0">
                <a:solidFill>
                  <a:schemeClr val="tx1"/>
                </a:solidFill>
              </a:rPr>
              <a:t>, содержащее </a:t>
            </a:r>
            <a:r>
              <a:rPr lang="ru-RU" sz="1600" b="1" dirty="0">
                <a:solidFill>
                  <a:schemeClr val="tx1"/>
                </a:solidFill>
              </a:rPr>
              <a:t>в отношении каждого </a:t>
            </a:r>
            <a:r>
              <a:rPr lang="ru-RU" sz="1600" b="1" dirty="0" smtClean="0">
                <a:solidFill>
                  <a:schemeClr val="tx1"/>
                </a:solidFill>
              </a:rPr>
              <a:t>товара (принцип «множественности»)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ru-RU" sz="1600" dirty="0">
                <a:solidFill>
                  <a:schemeClr val="tx1"/>
                </a:solidFill>
              </a:rPr>
              <a:t>предлагаемого таким участником закупки к поставкам</a:t>
            </a:r>
            <a:r>
              <a:rPr lang="ru-RU" sz="1600" dirty="0" smtClean="0">
                <a:solidFill>
                  <a:schemeClr val="tx1"/>
                </a:solidFill>
              </a:rPr>
              <a:t>:</a:t>
            </a: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а</a:t>
            </a:r>
            <a:r>
              <a:rPr lang="ru-RU" sz="1400" dirty="0">
                <a:solidFill>
                  <a:schemeClr val="tx1"/>
                </a:solidFill>
              </a:rPr>
              <a:t>) наименование товара и его характеристики с </a:t>
            </a:r>
            <a:r>
              <a:rPr lang="ru-RU" sz="1400" b="1" dirty="0">
                <a:solidFill>
                  <a:schemeClr val="tx1"/>
                </a:solidFill>
              </a:rPr>
              <a:t>использованием каталога товаров, работ, услуг</a:t>
            </a:r>
            <a:r>
              <a:rPr lang="ru-RU" sz="1400" dirty="0">
                <a:solidFill>
                  <a:schemeClr val="tx1"/>
                </a:solidFill>
              </a:rPr>
              <a:t> для обеспечения государственных и муниципальных нужд;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б) товарный знак (при наличии);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в) наименование страны происхождения товара;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г) </a:t>
            </a:r>
            <a:r>
              <a:rPr lang="ru-RU" sz="1400" dirty="0" smtClean="0">
                <a:solidFill>
                  <a:schemeClr val="tx1"/>
                </a:solidFill>
              </a:rPr>
              <a:t>документ, </a:t>
            </a:r>
            <a:r>
              <a:rPr lang="ru-RU" sz="1400" dirty="0">
                <a:solidFill>
                  <a:schemeClr val="tx1"/>
                </a:solidFill>
              </a:rPr>
              <a:t>подтверждающий страну происхождения товара (в случае, если такой документ в отношении соответствующего товара предусмотрен нормативными правовыми актами, принятыми в соответствии с частями 3 и 4 статьи 14 Закона о контрактной системе). В случае отсутствия такого документа (или его копии) такой товар приравнивается к товару, происходящему из иностранного государства или группы иностранных государств</a:t>
            </a:r>
            <a:r>
              <a:rPr lang="ru-RU" sz="1400" dirty="0" smtClean="0">
                <a:solidFill>
                  <a:schemeClr val="tx1"/>
                </a:solidFill>
              </a:rPr>
              <a:t>;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д) единица измерения товара по общероссийскому классификатору, используемому для количественной оценки технико-экономических и социальных показателей;</a:t>
            </a: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27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Autofit/>
          </a:bodyPr>
          <a:lstStyle/>
          <a:p>
            <a:r>
              <a:rPr lang="ru-RU" sz="2800" b="1" dirty="0"/>
              <a:t>действия участников закупки. Формирование предварительного предложения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е) цена (цены) единицы товара с учетом стоимости доставки, налогов, сборов и иных обязательных платежей, предусмотренных </a:t>
            </a:r>
            <a:r>
              <a:rPr lang="ru-RU" sz="1600" dirty="0" smtClean="0">
                <a:solidFill>
                  <a:schemeClr val="tx1"/>
                </a:solidFill>
              </a:rPr>
              <a:t>количества </a:t>
            </a:r>
            <a:r>
              <a:rPr lang="ru-RU" sz="1600" dirty="0">
                <a:solidFill>
                  <a:schemeClr val="tx1"/>
                </a:solidFill>
              </a:rPr>
              <a:t>товара, предлагаемого участником закупки к поставкам, и </a:t>
            </a:r>
            <a:r>
              <a:rPr lang="ru-RU" sz="1600" dirty="0" smtClean="0">
                <a:solidFill>
                  <a:schemeClr val="tx1"/>
                </a:solidFill>
              </a:rPr>
              <a:t>мест поставки;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ж</a:t>
            </a:r>
            <a:r>
              <a:rPr lang="ru-RU" sz="1600" dirty="0">
                <a:solidFill>
                  <a:schemeClr val="tx1"/>
                </a:solidFill>
              </a:rPr>
              <a:t>) минимальное и (или) максимальное количество товара, предлагаемое участником закупки к </a:t>
            </a:r>
            <a:r>
              <a:rPr lang="ru-RU" sz="1600" dirty="0" smtClean="0">
                <a:solidFill>
                  <a:schemeClr val="tx1"/>
                </a:solidFill>
              </a:rPr>
              <a:t>поставкам с учетом мест поставки;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з</a:t>
            </a:r>
            <a:r>
              <a:rPr lang="ru-RU" sz="1600" dirty="0">
                <a:solidFill>
                  <a:schemeClr val="tx1"/>
                </a:solidFill>
              </a:rPr>
              <a:t>) наименование субъекта (субъектов) Российской Федерации, муниципального (муниципальных) района (районов) или городского (городских) округа (округов) по общероссийскому (общероссийским) классификатору (классификаторам), используемому (используемым) для сопоставимости и автоматизированной обработки информации в разрезах административно-территориального деления, систематизации и однозначной идентификации на всей территории Российской Федерации муниципальных образований и населенных пунктов, входящих в их состав, в пределах территории (территорий) которого (которых) участник закупки предлагает товар к поставкам;</a:t>
            </a:r>
          </a:p>
          <a:p>
            <a:pPr marL="13716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и) срок действия предварительного предложения, который </a:t>
            </a:r>
            <a:r>
              <a:rPr lang="ru-RU" sz="1600" b="1" dirty="0">
                <a:solidFill>
                  <a:schemeClr val="tx1"/>
                </a:solidFill>
              </a:rPr>
              <a:t>не может составлять более одного месяца</a:t>
            </a:r>
            <a:r>
              <a:rPr lang="ru-RU" sz="1600" dirty="0">
                <a:solidFill>
                  <a:schemeClr val="tx1"/>
                </a:solidFill>
              </a:rPr>
              <a:t> с даты его размещения на электронной площадке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26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93A299">
                    <a:lumMod val="75000"/>
                  </a:srgbClr>
                </a:solidFill>
              </a:rPr>
              <a:t>действия участников закупки. Формирование предварительного предложения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к</a:t>
            </a:r>
            <a:r>
              <a:rPr lang="ru-RU" sz="1400" dirty="0">
                <a:solidFill>
                  <a:schemeClr val="tx1"/>
                </a:solidFill>
              </a:rPr>
              <a:t>) информацию и документы, предусмотренные подпунктами "н" - "п" пункта 1 части 1 статьи 43 Закона о контрактной системе: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документы</a:t>
            </a:r>
            <a:r>
              <a:rPr lang="ru-RU" sz="1400" dirty="0">
                <a:solidFill>
                  <a:schemeClr val="tx1"/>
                </a:solidFill>
              </a:rPr>
              <a:t>, подтверждающие соответствие участника закупки требованиям, установленным пунктом 1 части </a:t>
            </a:r>
            <a:r>
              <a:rPr lang="ru-RU" sz="1400" dirty="0" smtClean="0">
                <a:solidFill>
                  <a:schemeClr val="tx1"/>
                </a:solidFill>
              </a:rPr>
              <a:t>1, </a:t>
            </a:r>
            <a:r>
              <a:rPr lang="ru-RU" sz="1400" dirty="0">
                <a:solidFill>
                  <a:schemeClr val="tx1"/>
                </a:solidFill>
              </a:rPr>
              <a:t>частями 2 и 2.1 (при наличии таких требований) </a:t>
            </a:r>
            <a:r>
              <a:rPr lang="ru-RU" sz="1400" dirty="0" smtClean="0">
                <a:solidFill>
                  <a:schemeClr val="tx1"/>
                </a:solidFill>
              </a:rPr>
              <a:t>статьи </a:t>
            </a:r>
            <a:r>
              <a:rPr lang="ru-RU" sz="1400" dirty="0">
                <a:solidFill>
                  <a:schemeClr val="tx1"/>
                </a:solidFill>
              </a:rPr>
              <a:t>31 Закона о контрактной </a:t>
            </a:r>
            <a:r>
              <a:rPr lang="ru-RU" sz="1400" dirty="0" smtClean="0">
                <a:solidFill>
                  <a:schemeClr val="tx1"/>
                </a:solidFill>
              </a:rPr>
              <a:t>системе;</a:t>
            </a: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декларация </a:t>
            </a:r>
            <a:r>
              <a:rPr lang="ru-RU" sz="1400" dirty="0">
                <a:solidFill>
                  <a:schemeClr val="tx1"/>
                </a:solidFill>
              </a:rPr>
              <a:t>о соответствии участника закупки требованиям, установленным пунктам 3 - 5, 7 - 11 части 1 статьи 31 Закона о контрактной системе;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реквизиты </a:t>
            </a:r>
            <a:r>
              <a:rPr lang="ru-RU" sz="1400" dirty="0">
                <a:solidFill>
                  <a:schemeClr val="tx1"/>
                </a:solidFill>
              </a:rPr>
              <a:t>счета участника закупки, на который в соответствии с законодательством Российской Федерации осуществляется перечисление денежных средств в качестве оплаты поставленного товара, а также отдельных этапов исполнения контракта, за исключением случаев, если в соответствии с законодательством Российской Федерации такой счет открывается после заключения контракта</a:t>
            </a:r>
            <a:r>
              <a:rPr lang="ru-RU" sz="1400" dirty="0" smtClean="0">
                <a:solidFill>
                  <a:schemeClr val="tx1"/>
                </a:solidFill>
              </a:rPr>
              <a:t>;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л) минимальный (минимальные) срок (сроки) и (или) максимальный (максимальные) срок (сроки) поставки товара с учетом </a:t>
            </a:r>
            <a:r>
              <a:rPr lang="ru-RU" sz="1400" dirty="0" smtClean="0">
                <a:solidFill>
                  <a:schemeClr val="tx1"/>
                </a:solidFill>
              </a:rPr>
              <a:t>количества </a:t>
            </a:r>
            <a:r>
              <a:rPr lang="ru-RU" sz="1400" dirty="0">
                <a:solidFill>
                  <a:schemeClr val="tx1"/>
                </a:solidFill>
              </a:rPr>
              <a:t>товара, предлагаемого участником закупки к поставкам, и </a:t>
            </a:r>
            <a:r>
              <a:rPr lang="ru-RU" sz="1400" dirty="0" smtClean="0">
                <a:solidFill>
                  <a:schemeClr val="tx1"/>
                </a:solidFill>
              </a:rPr>
              <a:t>мест поставок.</a:t>
            </a: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i="1" dirty="0" smtClean="0">
                <a:solidFill>
                  <a:schemeClr val="tx1"/>
                </a:solidFill>
              </a:rPr>
              <a:t>!!! Сроки </a:t>
            </a:r>
            <a:r>
              <a:rPr lang="ru-RU" sz="1400" i="1" dirty="0">
                <a:solidFill>
                  <a:schemeClr val="tx1"/>
                </a:solidFill>
              </a:rPr>
              <a:t>поставки товара исчисляются календарными днями и указываются в предварительном предложении в календарных днях. При этом </a:t>
            </a:r>
            <a:r>
              <a:rPr lang="ru-RU" sz="1400" i="1" dirty="0" err="1">
                <a:solidFill>
                  <a:schemeClr val="tx1"/>
                </a:solidFill>
              </a:rPr>
              <a:t>неуказание</a:t>
            </a:r>
            <a:r>
              <a:rPr lang="ru-RU" sz="1400" i="1" dirty="0">
                <a:solidFill>
                  <a:schemeClr val="tx1"/>
                </a:solidFill>
              </a:rPr>
              <a:t> </a:t>
            </a:r>
            <a:r>
              <a:rPr lang="ru-RU" sz="1400" i="1" dirty="0" smtClean="0">
                <a:solidFill>
                  <a:schemeClr val="tx1"/>
                </a:solidFill>
              </a:rPr>
              <a:t>минимального </a:t>
            </a:r>
            <a:r>
              <a:rPr lang="ru-RU" sz="1400" i="1" dirty="0">
                <a:solidFill>
                  <a:schemeClr val="tx1"/>
                </a:solidFill>
              </a:rPr>
              <a:t>(минимальных) или максимального (максимальных) срока (сроков) означает согласие участника закупки со сроком поставки товара, предусмотренным в извещении об осуществлении закупки. </a:t>
            </a:r>
          </a:p>
        </p:txBody>
      </p:sp>
    </p:spTree>
    <p:extLst>
      <p:ext uri="{BB962C8B-B14F-4D97-AF65-F5344CB8AC3E}">
        <p14:creationId xmlns:p14="http://schemas.microsoft.com/office/powerpoint/2010/main" val="414433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Autofit/>
          </a:bodyPr>
          <a:lstStyle/>
          <a:p>
            <a:r>
              <a:rPr lang="ru-RU" sz="2800" b="1" dirty="0"/>
              <a:t>действия участников закупки. Формирование предварительного предложения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896544"/>
          </a:xfrm>
        </p:spPr>
        <p:txBody>
          <a:bodyPr>
            <a:noAutofit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>
                <a:solidFill>
                  <a:schemeClr val="tx1"/>
                </a:solidFill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Участник </a:t>
            </a:r>
            <a:r>
              <a:rPr lang="ru-RU" sz="1600" dirty="0">
                <a:solidFill>
                  <a:srgbClr val="000000"/>
                </a:solidFill>
                <a:ea typeface="Calibri"/>
                <a:cs typeface="Times New Roman"/>
              </a:rPr>
              <a:t>закупки формирует </a:t>
            </a:r>
            <a:r>
              <a:rPr lang="ru-RU" sz="1600" b="1" dirty="0">
                <a:solidFill>
                  <a:srgbClr val="000000"/>
                </a:solidFill>
                <a:ea typeface="Calibri"/>
                <a:cs typeface="Times New Roman"/>
              </a:rPr>
              <a:t>одно предварительное предложение в отношении нескольких товаров</a:t>
            </a:r>
            <a:r>
              <a:rPr lang="ru-RU" sz="1600" dirty="0">
                <a:solidFill>
                  <a:srgbClr val="000000"/>
                </a:solidFill>
                <a:ea typeface="Calibri"/>
                <a:cs typeface="Times New Roman"/>
              </a:rPr>
              <a:t>, предлагаемых участником закупки к поставкам. То есть предварительное предложение формируется не на конкретное извещение заказчика и может быть </a:t>
            </a:r>
            <a:r>
              <a:rPr lang="ru-RU" sz="1600" b="1" dirty="0">
                <a:solidFill>
                  <a:srgbClr val="000000"/>
                </a:solidFill>
                <a:ea typeface="Calibri"/>
                <a:cs typeface="Times New Roman"/>
              </a:rPr>
              <a:t>«не привязано» к конкретной закупке.</a:t>
            </a: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Предложение </a:t>
            </a:r>
            <a:r>
              <a:rPr lang="ru-RU" sz="1600" dirty="0">
                <a:solidFill>
                  <a:srgbClr val="000000"/>
                </a:solidFill>
                <a:ea typeface="Calibri"/>
                <a:cs typeface="Times New Roman"/>
              </a:rPr>
              <a:t>носит предварительный </a:t>
            </a: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характер.</a:t>
            </a: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	В </a:t>
            </a:r>
            <a:r>
              <a:rPr lang="ru-RU" sz="1600" dirty="0">
                <a:solidFill>
                  <a:srgbClr val="000000"/>
                </a:solidFill>
                <a:ea typeface="Calibri"/>
                <a:cs typeface="Times New Roman"/>
              </a:rPr>
              <a:t>предварительном предложении имеется возможность указания несколько товаров, предлагаемых к поставкам, множество мест их поставки, различное количество товара в разрезе нескольких мест поставки, а также различные цены за единицу товара и различные сроки поставки в разрезе различного количества и различных мест поставки</a:t>
            </a: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. Участник закупки, формируя предварительное предложение, еще </a:t>
            </a:r>
            <a:r>
              <a:rPr lang="ru-RU" sz="1600" b="1" dirty="0" smtClean="0">
                <a:solidFill>
                  <a:srgbClr val="000000"/>
                </a:solidFill>
                <a:ea typeface="Calibri"/>
                <a:cs typeface="Times New Roman"/>
              </a:rPr>
              <a:t>не знает о конкретной потребности заказчика.</a:t>
            </a: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 	При </a:t>
            </a:r>
            <a:r>
              <a:rPr lang="ru-RU" sz="1600" dirty="0">
                <a:solidFill>
                  <a:srgbClr val="000000"/>
                </a:solidFill>
                <a:ea typeface="Calibri"/>
                <a:cs typeface="Times New Roman"/>
              </a:rPr>
              <a:t>этом не могут быть указаны различные цены в отношении одного и того же места поставки.</a:t>
            </a:r>
          </a:p>
        </p:txBody>
      </p:sp>
    </p:spTree>
    <p:extLst>
      <p:ext uri="{BB962C8B-B14F-4D97-AF65-F5344CB8AC3E}">
        <p14:creationId xmlns:p14="http://schemas.microsoft.com/office/powerpoint/2010/main" val="101169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Autofit/>
          </a:bodyPr>
          <a:lstStyle/>
          <a:p>
            <a:r>
              <a:rPr lang="ru-RU" sz="2800" dirty="0"/>
              <a:t>действия участников закупки. </a:t>
            </a:r>
            <a:r>
              <a:rPr lang="ru-RU" sz="2800" dirty="0" smtClean="0"/>
              <a:t>размещение </a:t>
            </a:r>
            <a:r>
              <a:rPr lang="ru-RU" sz="2800" dirty="0"/>
              <a:t>предварительного предложения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896544"/>
          </a:xfrm>
        </p:spPr>
        <p:txBody>
          <a:bodyPr>
            <a:noAutofit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r>
              <a:rPr lang="ru-RU" sz="1600" dirty="0">
                <a:solidFill>
                  <a:schemeClr val="tx1"/>
                </a:solidFill>
              </a:rPr>
              <a:t>Участник закупки после формирования предварительного предложения </a:t>
            </a:r>
            <a:r>
              <a:rPr lang="ru-RU" sz="1600" b="1" dirty="0">
                <a:solidFill>
                  <a:schemeClr val="tx1"/>
                </a:solidFill>
              </a:rPr>
              <a:t>подписывает его усиленной электронной подписью и размещает на электронной площадке.</a:t>
            </a: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Размещение </a:t>
            </a:r>
            <a:r>
              <a:rPr lang="ru-RU" sz="1600" dirty="0">
                <a:solidFill>
                  <a:schemeClr val="tx1"/>
                </a:solidFill>
              </a:rPr>
              <a:t>предварительного предложения </a:t>
            </a:r>
            <a:r>
              <a:rPr lang="ru-RU" sz="1600" b="1" dirty="0">
                <a:solidFill>
                  <a:schemeClr val="tx1"/>
                </a:solidFill>
              </a:rPr>
              <a:t>означает согласие </a:t>
            </a:r>
            <a:r>
              <a:rPr lang="ru-RU" sz="1600" dirty="0">
                <a:solidFill>
                  <a:schemeClr val="tx1"/>
                </a:solidFill>
              </a:rPr>
              <a:t>участника закупки на направление оператором </a:t>
            </a:r>
            <a:r>
              <a:rPr lang="ru-RU" sz="1600" dirty="0" smtClean="0">
                <a:solidFill>
                  <a:schemeClr val="tx1"/>
                </a:solidFill>
              </a:rPr>
              <a:t>ЭП заказчикам </a:t>
            </a:r>
            <a:r>
              <a:rPr lang="ru-RU" sz="1600" dirty="0">
                <a:solidFill>
                  <a:schemeClr val="tx1"/>
                </a:solidFill>
              </a:rPr>
              <a:t>предложений о поставке товаров, соответствующих требованиям, установленным в извещениях об осуществлении закупок. </a:t>
            </a:r>
            <a:endParaRPr lang="ru-RU" sz="1600" dirty="0" smtClean="0">
              <a:solidFill>
                <a:schemeClr val="tx1"/>
              </a:solidFill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>
                <a:solidFill>
                  <a:schemeClr val="tx1"/>
                </a:solidFill>
              </a:rPr>
              <a:t>	</a:t>
            </a:r>
            <a:r>
              <a:rPr lang="ru-RU" sz="1600" dirty="0" smtClean="0">
                <a:solidFill>
                  <a:schemeClr val="tx1"/>
                </a:solidFill>
              </a:rPr>
              <a:t>При </a:t>
            </a:r>
            <a:r>
              <a:rPr lang="ru-RU" sz="1600" dirty="0">
                <a:solidFill>
                  <a:schemeClr val="tx1"/>
                </a:solidFill>
              </a:rPr>
              <a:t>этом ответственность за достоверность информации и документов, содержащихся в предварительном предложении, </a:t>
            </a:r>
            <a:r>
              <a:rPr lang="ru-RU" sz="1600" dirty="0" smtClean="0">
                <a:solidFill>
                  <a:schemeClr val="tx1"/>
                </a:solidFill>
              </a:rPr>
              <a:t>несет </a:t>
            </a:r>
            <a:r>
              <a:rPr lang="ru-RU" sz="1600" dirty="0">
                <a:solidFill>
                  <a:schemeClr val="tx1"/>
                </a:solidFill>
              </a:rPr>
              <a:t>участник закупки. </a:t>
            </a:r>
            <a:endParaRPr lang="ru-RU" sz="1600" dirty="0" smtClean="0">
              <a:solidFill>
                <a:schemeClr val="tx1"/>
              </a:solidFill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>
                <a:solidFill>
                  <a:schemeClr val="tx1"/>
                </a:solidFill>
              </a:rPr>
              <a:t>	</a:t>
            </a:r>
            <a:r>
              <a:rPr lang="ru-RU" sz="1600" b="1" dirty="0" smtClean="0">
                <a:solidFill>
                  <a:schemeClr val="tx1"/>
                </a:solidFill>
              </a:rPr>
              <a:t>Предварительное </a:t>
            </a:r>
            <a:r>
              <a:rPr lang="ru-RU" sz="1600" b="1" dirty="0">
                <a:solidFill>
                  <a:schemeClr val="tx1"/>
                </a:solidFill>
              </a:rPr>
              <a:t>предложение о поставке товара признается заявкой на участие в закупке, поданной участником закупки. </a:t>
            </a:r>
            <a:endParaRPr lang="ru-RU" sz="1600" b="1" dirty="0" smtClean="0">
              <a:solidFill>
                <a:schemeClr val="tx1"/>
              </a:solidFill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В соответствии с частью 13 статьи 93 Закона № 44-ФЗ </a:t>
            </a:r>
            <a:r>
              <a:rPr lang="ru-RU" sz="1600" dirty="0">
                <a:solidFill>
                  <a:schemeClr val="tx1"/>
                </a:solidFill>
              </a:rPr>
              <a:t>посредством информационного взаимодействия с </a:t>
            </a:r>
            <a:r>
              <a:rPr lang="ru-RU" sz="1600" dirty="0" smtClean="0">
                <a:solidFill>
                  <a:schemeClr val="tx1"/>
                </a:solidFill>
              </a:rPr>
              <a:t>ЕИС </a:t>
            </a:r>
            <a:r>
              <a:rPr lang="ru-RU" sz="1600" b="1" dirty="0" smtClean="0">
                <a:solidFill>
                  <a:schemeClr val="tx1"/>
                </a:solidFill>
              </a:rPr>
              <a:t>обеспечивается </a:t>
            </a:r>
            <a:r>
              <a:rPr lang="ru-RU" sz="1600" b="1" dirty="0">
                <a:solidFill>
                  <a:schemeClr val="tx1"/>
                </a:solidFill>
              </a:rPr>
              <a:t>доступность информации </a:t>
            </a:r>
            <a:r>
              <a:rPr lang="ru-RU" sz="1600" dirty="0">
                <a:solidFill>
                  <a:schemeClr val="tx1"/>
                </a:solidFill>
              </a:rPr>
              <a:t>обо всех предварительных предложениях, размещенных участниками закупок на всех электронных </a:t>
            </a:r>
            <a:r>
              <a:rPr lang="ru-RU" sz="1600" dirty="0" smtClean="0">
                <a:solidFill>
                  <a:schemeClr val="tx1"/>
                </a:solidFill>
              </a:rPr>
              <a:t>площадках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19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действия участников закупки. </a:t>
            </a:r>
            <a:r>
              <a:rPr lang="ru-RU" sz="2800" dirty="0" smtClean="0">
                <a:solidFill>
                  <a:schemeClr val="tx1"/>
                </a:solidFill>
              </a:rPr>
              <a:t>изменение </a:t>
            </a:r>
            <a:r>
              <a:rPr lang="ru-RU" sz="2800" dirty="0">
                <a:solidFill>
                  <a:schemeClr val="tx1"/>
                </a:solidFill>
              </a:rPr>
              <a:t>предварительного предложения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sz="1600" dirty="0" smtClean="0"/>
              <a:t>	</a:t>
            </a:r>
            <a:r>
              <a:rPr lang="ru-RU" sz="1600" dirty="0" smtClean="0">
                <a:solidFill>
                  <a:schemeClr val="tx1"/>
                </a:solidFill>
              </a:rPr>
              <a:t>Участник </a:t>
            </a:r>
            <a:r>
              <a:rPr lang="ru-RU" sz="1600" dirty="0">
                <a:solidFill>
                  <a:schemeClr val="tx1"/>
                </a:solidFill>
              </a:rPr>
              <a:t>закупки </a:t>
            </a:r>
            <a:r>
              <a:rPr lang="ru-RU" sz="1600" b="1" dirty="0">
                <a:solidFill>
                  <a:schemeClr val="tx1"/>
                </a:solidFill>
              </a:rPr>
              <a:t>вправе продлить срок </a:t>
            </a:r>
            <a:r>
              <a:rPr lang="ru-RU" sz="1600" dirty="0">
                <a:solidFill>
                  <a:schemeClr val="tx1"/>
                </a:solidFill>
              </a:rPr>
              <a:t>действия предварительного предложения </a:t>
            </a:r>
            <a:r>
              <a:rPr lang="ru-RU" sz="1600" b="1" dirty="0">
                <a:solidFill>
                  <a:schemeClr val="tx1"/>
                </a:solidFill>
              </a:rPr>
              <a:t>или отозвать </a:t>
            </a:r>
            <a:r>
              <a:rPr lang="ru-RU" sz="1600" dirty="0">
                <a:solidFill>
                  <a:schemeClr val="tx1"/>
                </a:solidFill>
              </a:rPr>
              <a:t>его в любой момент до направления оператором электронной площадки заявки заказчику.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Участник </a:t>
            </a:r>
            <a:r>
              <a:rPr lang="ru-RU" sz="1600" dirty="0">
                <a:solidFill>
                  <a:schemeClr val="tx1"/>
                </a:solidFill>
              </a:rPr>
              <a:t>закупки в порядке, установленном для формирования и размещения предварительного предложения, </a:t>
            </a:r>
            <a:r>
              <a:rPr lang="ru-RU" sz="1600" b="1" dirty="0">
                <a:solidFill>
                  <a:schemeClr val="tx1"/>
                </a:solidFill>
              </a:rPr>
              <a:t>вправе внести в предварительное предложение изменения</a:t>
            </a:r>
            <a:r>
              <a:rPr lang="ru-RU" sz="1600" dirty="0">
                <a:solidFill>
                  <a:schemeClr val="tx1"/>
                </a:solidFill>
              </a:rPr>
              <a:t>, в том числе и изменить срок его действия. 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	</a:t>
            </a:r>
            <a:r>
              <a:rPr lang="ru-RU" sz="1600" dirty="0" smtClean="0">
                <a:solidFill>
                  <a:schemeClr val="tx1"/>
                </a:solidFill>
              </a:rPr>
              <a:t>Продлить </a:t>
            </a:r>
            <a:r>
              <a:rPr lang="ru-RU" sz="1600" dirty="0">
                <a:solidFill>
                  <a:schemeClr val="tx1"/>
                </a:solidFill>
              </a:rPr>
              <a:t>срок действия предварительного предложения возможно в любой момент до его истечения. 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Срок</a:t>
            </a:r>
            <a:r>
              <a:rPr lang="ru-RU" sz="1600" dirty="0">
                <a:solidFill>
                  <a:schemeClr val="tx1"/>
                </a:solidFill>
              </a:rPr>
              <a:t>, на который осуществляется такое продление, не может превышать одного </a:t>
            </a:r>
            <a:r>
              <a:rPr lang="ru-RU" sz="1600" dirty="0" smtClean="0">
                <a:solidFill>
                  <a:schemeClr val="tx1"/>
                </a:solidFill>
              </a:rPr>
              <a:t>месяца </a:t>
            </a:r>
            <a:r>
              <a:rPr lang="ru-RU" sz="1600" dirty="0">
                <a:solidFill>
                  <a:schemeClr val="tx1"/>
                </a:solidFill>
              </a:rPr>
              <a:t>с тем, чтобы срок действия предварительного предложения с учетом такого продления </a:t>
            </a:r>
            <a:r>
              <a:rPr lang="ru-RU" sz="1600" b="1" dirty="0">
                <a:solidFill>
                  <a:schemeClr val="tx1"/>
                </a:solidFill>
              </a:rPr>
              <a:t>не превышал одного месяца с даты размещения</a:t>
            </a:r>
            <a:r>
              <a:rPr lang="ru-RU" sz="1600" dirty="0">
                <a:solidFill>
                  <a:schemeClr val="tx1"/>
                </a:solidFill>
              </a:rPr>
              <a:t> на электронной площадке соответствующего изменения в предварительное предложение, предусматривающего такое продление.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Такие </a:t>
            </a:r>
            <a:r>
              <a:rPr lang="ru-RU" sz="1600" dirty="0">
                <a:solidFill>
                  <a:schemeClr val="tx1"/>
                </a:solidFill>
              </a:rPr>
              <a:t>изменения станут применяться к отношениям, связанным с участием в закупках, извещения об осуществлении которых размещены в ЕИС после размещения на электронной площадке таких изменений.</a:t>
            </a:r>
          </a:p>
          <a:p>
            <a:pPr marL="114300" indent="0">
              <a:buNone/>
            </a:pPr>
            <a:endParaRPr lang="ru-RU" sz="13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050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Что такое закупка по части 12 статьи 93 Закона № 44-ФЗ</a:t>
            </a:r>
            <a:r>
              <a:rPr lang="en-US" sz="2800" b="1" dirty="0" smtClean="0"/>
              <a:t>?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040560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Э</a:t>
            </a:r>
            <a:r>
              <a:rPr lang="ru-RU" sz="1800" dirty="0" smtClean="0">
                <a:solidFill>
                  <a:schemeClr val="tx1"/>
                </a:solidFill>
              </a:rPr>
              <a:t>то </a:t>
            </a:r>
            <a:r>
              <a:rPr lang="ru-RU" sz="1800" dirty="0">
                <a:solidFill>
                  <a:schemeClr val="tx1"/>
                </a:solidFill>
              </a:rPr>
              <a:t>закупка у единственного поставщика, </a:t>
            </a:r>
            <a:r>
              <a:rPr lang="ru-RU" sz="1800" b="1" dirty="0">
                <a:solidFill>
                  <a:schemeClr val="tx1"/>
                </a:solidFill>
              </a:rPr>
              <a:t>которая проводится в электронной форме</a:t>
            </a:r>
            <a:r>
              <a:rPr lang="ru-RU" sz="1800" dirty="0">
                <a:solidFill>
                  <a:schemeClr val="tx1"/>
                </a:solidFill>
              </a:rPr>
              <a:t>, порядок и условия проведения такой закупки регламентируются частью 12 статьи 93 Федерального закона от 05.04.2013 года </a:t>
            </a:r>
            <a:r>
              <a:rPr lang="ru-RU" sz="1800" dirty="0" smtClean="0">
                <a:solidFill>
                  <a:schemeClr val="tx1"/>
                </a:solidFill>
              </a:rPr>
              <a:t>№ </a:t>
            </a:r>
            <a:r>
              <a:rPr lang="ru-RU" sz="1800" dirty="0">
                <a:solidFill>
                  <a:schemeClr val="tx1"/>
                </a:solidFill>
              </a:rPr>
              <a:t>44-ФЗ «О контрактной системе в сфере закупок товаров, работ, услуг для обеспечения государственных и муниципальных нужд» (далее – Закон о контрактной </a:t>
            </a:r>
            <a:r>
              <a:rPr lang="ru-RU" sz="1800" dirty="0" smtClean="0">
                <a:solidFill>
                  <a:schemeClr val="tx1"/>
                </a:solidFill>
              </a:rPr>
              <a:t>системе, Закон № 44-ФЗ).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В </a:t>
            </a:r>
            <a:r>
              <a:rPr lang="ru-RU" sz="1800" dirty="0">
                <a:solidFill>
                  <a:schemeClr val="tx1"/>
                </a:solidFill>
              </a:rPr>
              <a:t>электронной форме могут проводиться закупки у единственного поставщика по пунктам 4, 5, части 1 статьи 93 Закона о контрактной системе. </a:t>
            </a:r>
            <a:endParaRPr lang="ru-RU" sz="18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З</a:t>
            </a:r>
            <a:r>
              <a:rPr lang="ru-RU" sz="1600" i="1" dirty="0" smtClean="0">
                <a:solidFill>
                  <a:schemeClr val="tx1"/>
                </a:solidFill>
              </a:rPr>
              <a:t>акупка по части 12 статьи 93 Закона № 44-ФЗ </a:t>
            </a:r>
            <a:r>
              <a:rPr lang="ru-RU" sz="1600" i="1" dirty="0">
                <a:solidFill>
                  <a:schemeClr val="tx1"/>
                </a:solidFill>
              </a:rPr>
              <a:t>– это не  закупка «малого объема» в Электронном </a:t>
            </a:r>
            <a:r>
              <a:rPr lang="ru-RU" sz="1600" i="1" dirty="0" err="1">
                <a:solidFill>
                  <a:schemeClr val="tx1"/>
                </a:solidFill>
              </a:rPr>
              <a:t>маркете</a:t>
            </a:r>
            <a:r>
              <a:rPr lang="ru-RU" sz="1600" i="1" dirty="0">
                <a:solidFill>
                  <a:schemeClr val="tx1"/>
                </a:solidFill>
              </a:rPr>
              <a:t> (магазине) Белгородской области. Регламент осуществления закупок малого объема с использованием электронного ресурса «Электронный </a:t>
            </a:r>
            <a:r>
              <a:rPr lang="ru-RU" sz="1600" i="1" dirty="0" err="1">
                <a:solidFill>
                  <a:schemeClr val="tx1"/>
                </a:solidFill>
              </a:rPr>
              <a:t>маркет</a:t>
            </a:r>
            <a:r>
              <a:rPr lang="ru-RU" sz="1600" i="1" dirty="0">
                <a:solidFill>
                  <a:schemeClr val="tx1"/>
                </a:solidFill>
              </a:rPr>
              <a:t> (магазин) Белгородской области для «малых закупок» не регламентирует порядок проведения малой электронной закупки по части 12 статьи 93 Закона о контрактной системе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2259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/>
          </a:bodyPr>
          <a:lstStyle/>
          <a:p>
            <a:r>
              <a:rPr lang="ru-RU" sz="2800" dirty="0"/>
              <a:t>Действия оператора электронной площадки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sz="1600" b="1" i="1" dirty="0" smtClean="0"/>
              <a:t>	</a:t>
            </a:r>
            <a:r>
              <a:rPr lang="ru-RU" sz="1600" dirty="0">
                <a:solidFill>
                  <a:schemeClr val="tx1"/>
                </a:solidFill>
              </a:rPr>
              <a:t>Оператор электронной площадки </a:t>
            </a:r>
            <a:r>
              <a:rPr lang="ru-RU" sz="1600" b="1" dirty="0">
                <a:solidFill>
                  <a:schemeClr val="tx1"/>
                </a:solidFill>
              </a:rPr>
              <a:t>в течение одного часа с момента размещения в ЕИС извещения об осуществлении закупки с использованием электронной площадки:</a:t>
            </a: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а) определяет из числа всех размещенных предварительных предложений </a:t>
            </a:r>
            <a:r>
              <a:rPr lang="ru-RU" sz="1600" b="1" dirty="0">
                <a:solidFill>
                  <a:schemeClr val="tx1"/>
                </a:solidFill>
              </a:rPr>
              <a:t>не более пяти заявок </a:t>
            </a:r>
            <a:r>
              <a:rPr lang="ru-RU" sz="1600" dirty="0">
                <a:solidFill>
                  <a:schemeClr val="tx1"/>
                </a:solidFill>
              </a:rPr>
              <a:t>на участие в закупке (предварительных предложений), соответствующих требованиям, установленным в извещении об осуществлении закупки и содержащих наименьшие цены за единицу товара, являющегося объектом </a:t>
            </a:r>
            <a:r>
              <a:rPr lang="ru-RU" sz="1600" dirty="0" smtClean="0">
                <a:solidFill>
                  <a:schemeClr val="tx1"/>
                </a:solidFill>
              </a:rPr>
              <a:t>закупки;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б) </a:t>
            </a:r>
            <a:r>
              <a:rPr lang="ru-RU" sz="1600" b="1" dirty="0">
                <a:solidFill>
                  <a:schemeClr val="tx1"/>
                </a:solidFill>
              </a:rPr>
              <a:t>присваивает каждой заявке</a:t>
            </a:r>
            <a:r>
              <a:rPr lang="ru-RU" sz="1600" dirty="0">
                <a:solidFill>
                  <a:schemeClr val="tx1"/>
                </a:solidFill>
              </a:rPr>
              <a:t> на участие в закупке, </a:t>
            </a:r>
            <a:r>
              <a:rPr lang="ru-RU" sz="1600" dirty="0" smtClean="0">
                <a:solidFill>
                  <a:schemeClr val="tx1"/>
                </a:solidFill>
              </a:rPr>
              <a:t>идентификационный </a:t>
            </a:r>
            <a:r>
              <a:rPr lang="ru-RU" sz="1600" dirty="0">
                <a:solidFill>
                  <a:schemeClr val="tx1"/>
                </a:solidFill>
              </a:rPr>
              <a:t>номер, </a:t>
            </a:r>
            <a:r>
              <a:rPr lang="ru-RU" sz="1600" b="1" dirty="0">
                <a:solidFill>
                  <a:schemeClr val="tx1"/>
                </a:solidFill>
              </a:rPr>
              <a:t>порядковый номер </a:t>
            </a:r>
            <a:r>
              <a:rPr lang="ru-RU" sz="1600" dirty="0">
                <a:solidFill>
                  <a:schemeClr val="tx1"/>
                </a:solidFill>
              </a:rPr>
              <a:t>в порядке возрастания цены за единицу товара. 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r>
              <a:rPr lang="ru-RU" sz="1600" b="1" i="1" dirty="0" smtClean="0">
                <a:solidFill>
                  <a:schemeClr val="tx1"/>
                </a:solidFill>
              </a:rPr>
              <a:t>Первый </a:t>
            </a:r>
            <a:r>
              <a:rPr lang="ru-RU" sz="1600" b="1" i="1" dirty="0">
                <a:solidFill>
                  <a:schemeClr val="tx1"/>
                </a:solidFill>
              </a:rPr>
              <a:t>порядковый номер </a:t>
            </a:r>
            <a:r>
              <a:rPr lang="ru-RU" sz="1600" i="1" dirty="0">
                <a:solidFill>
                  <a:schemeClr val="tx1"/>
                </a:solidFill>
              </a:rPr>
              <a:t>присваивается заявке на участие в закупке, содержащей </a:t>
            </a:r>
            <a:r>
              <a:rPr lang="ru-RU" sz="1600" b="1" i="1" dirty="0">
                <a:solidFill>
                  <a:schemeClr val="tx1"/>
                </a:solidFill>
              </a:rPr>
              <a:t>наименьшую цену </a:t>
            </a:r>
            <a:r>
              <a:rPr lang="ru-RU" sz="1600" i="1" dirty="0">
                <a:solidFill>
                  <a:schemeClr val="tx1"/>
                </a:solidFill>
              </a:rPr>
              <a:t>за единицу товара. В случае, если несколько заявок на участие в закупке содержат одинаковую цену за единицу товара, меньший порядковый номер присваивается заявке на участие в закупке, поданной участником закупки, разместившим предварительное предложение в отношении такого товара ранее других участников </a:t>
            </a:r>
            <a:r>
              <a:rPr lang="ru-RU" sz="1600" i="1" dirty="0" smtClean="0">
                <a:solidFill>
                  <a:schemeClr val="tx1"/>
                </a:solidFill>
              </a:rPr>
              <a:t>закупки.</a:t>
            </a:r>
            <a:endParaRPr lang="ru-RU" sz="1600" i="1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ru-RU" sz="1300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41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/>
          </a:bodyPr>
          <a:lstStyle/>
          <a:p>
            <a:r>
              <a:rPr lang="ru-RU" sz="2800" dirty="0"/>
              <a:t>Действия оператора электронной площадки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в</a:t>
            </a:r>
            <a:r>
              <a:rPr lang="ru-RU" sz="1600" dirty="0">
                <a:solidFill>
                  <a:schemeClr val="tx1"/>
                </a:solidFill>
              </a:rPr>
              <a:t>) </a:t>
            </a:r>
            <a:r>
              <a:rPr lang="ru-RU" sz="1600" b="1" dirty="0">
                <a:solidFill>
                  <a:schemeClr val="tx1"/>
                </a:solidFill>
              </a:rPr>
              <a:t>направляет заказчику </a:t>
            </a:r>
            <a:r>
              <a:rPr lang="ru-RU" sz="1600" dirty="0">
                <a:solidFill>
                  <a:schemeClr val="tx1"/>
                </a:solidFill>
              </a:rPr>
              <a:t>заявки на участие в закупке с указанием присвоенных порядковых номеров и содержащие информацию и документы, предусмотренные предварительным предложением, а также документы, поданные при регистрации участника в ЕИС;</a:t>
            </a: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г) в случае указания участником закупки в предварительном предложении максимального количества товара </a:t>
            </a:r>
            <a:r>
              <a:rPr lang="ru-RU" sz="1600" b="1" dirty="0">
                <a:solidFill>
                  <a:schemeClr val="tx1"/>
                </a:solidFill>
              </a:rPr>
              <a:t>блокирует количество </a:t>
            </a:r>
            <a:r>
              <a:rPr lang="ru-RU" sz="1600" b="1" dirty="0" smtClean="0">
                <a:solidFill>
                  <a:schemeClr val="tx1"/>
                </a:solidFill>
              </a:rPr>
              <a:t>товара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ru-RU" sz="1600" dirty="0">
                <a:solidFill>
                  <a:schemeClr val="tx1"/>
                </a:solidFill>
              </a:rPr>
              <a:t>указанное в соответствии с таким подпунктом в предварительном предложении каждого участника закупки в размере предусмотренного в извещении об осуществлении закупки количества закупаемого товара. 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i="1" dirty="0" smtClean="0">
                <a:solidFill>
                  <a:schemeClr val="tx1"/>
                </a:solidFill>
              </a:rPr>
              <a:t>Заявки </a:t>
            </a:r>
            <a:r>
              <a:rPr lang="ru-RU" sz="1600" i="1" dirty="0">
                <a:solidFill>
                  <a:schemeClr val="tx1"/>
                </a:solidFill>
              </a:rPr>
              <a:t>участников с минимальным количеством продукции тоже участвуют в отборе, </a:t>
            </a:r>
            <a:r>
              <a:rPr lang="ru-RU" sz="1600" b="1" i="1" dirty="0">
                <a:solidFill>
                  <a:schemeClr val="tx1"/>
                </a:solidFill>
              </a:rPr>
              <a:t>в этом случае блокировки нет</a:t>
            </a:r>
            <a:r>
              <a:rPr lang="ru-RU" sz="1600" b="1" i="1" dirty="0" smtClean="0">
                <a:solidFill>
                  <a:schemeClr val="tx1"/>
                </a:solidFill>
              </a:rPr>
              <a:t>.</a:t>
            </a:r>
          </a:p>
          <a:p>
            <a:pPr marL="114300" indent="0" algn="just"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i="1" dirty="0" smtClean="0">
                <a:solidFill>
                  <a:schemeClr val="tx1"/>
                </a:solidFill>
              </a:rPr>
              <a:t>	В </a:t>
            </a:r>
            <a:r>
              <a:rPr lang="ru-RU" sz="1600" i="1" dirty="0">
                <a:solidFill>
                  <a:schemeClr val="tx1"/>
                </a:solidFill>
              </a:rPr>
              <a:t>случае отсутствия заявок на участие в закупке, соответствующих требованиям, установленным в извещении об осуществлении закупки, </a:t>
            </a:r>
            <a:r>
              <a:rPr lang="ru-RU" sz="1600" b="1" i="1" dirty="0">
                <a:solidFill>
                  <a:schemeClr val="tx1"/>
                </a:solidFill>
              </a:rPr>
              <a:t>оператор электронной площадки направляет заказчику уведомление об отсутствии заявок на участие в закупке, а также размещает такое уведомление в единой информационной системе.</a:t>
            </a:r>
          </a:p>
          <a:p>
            <a:pPr marL="114300" indent="0" algn="just">
              <a:buNone/>
            </a:pPr>
            <a:r>
              <a:rPr lang="ru-RU" sz="1600" i="1" dirty="0">
                <a:solidFill>
                  <a:schemeClr val="tx1"/>
                </a:solidFill>
              </a:rPr>
              <a:t>В этой ситуации рекомендуем составить протокол о признании малой электронной закупки несостоявшейся.</a:t>
            </a:r>
          </a:p>
          <a:p>
            <a:pPr marL="114300" indent="0" algn="just">
              <a:buNone/>
            </a:pPr>
            <a:endParaRPr lang="ru-RU" sz="1600" i="1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877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Действия оператора электронной </a:t>
            </a:r>
            <a:r>
              <a:rPr lang="ru-RU" sz="2800" dirty="0" smtClean="0"/>
              <a:t>площадки. блокирование количества товара</a:t>
            </a:r>
            <a:endParaRPr lang="ru-RU" sz="28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Оператор </a:t>
            </a:r>
            <a:r>
              <a:rPr lang="ru-RU" sz="1600" dirty="0">
                <a:solidFill>
                  <a:schemeClr val="tx1"/>
                </a:solidFill>
              </a:rPr>
              <a:t>электронной площадки </a:t>
            </a:r>
            <a:r>
              <a:rPr lang="ru-RU" sz="1600" b="1" dirty="0">
                <a:solidFill>
                  <a:schemeClr val="tx1"/>
                </a:solidFill>
              </a:rPr>
              <a:t>не позднее одного часа </a:t>
            </a:r>
            <a:r>
              <a:rPr lang="ru-RU" sz="1600" dirty="0">
                <a:solidFill>
                  <a:schemeClr val="tx1"/>
                </a:solidFill>
              </a:rPr>
              <a:t>с момента</a:t>
            </a:r>
            <a:r>
              <a:rPr lang="ru-RU" sz="1600" dirty="0" smtClean="0">
                <a:solidFill>
                  <a:schemeClr val="tx1"/>
                </a:solidFill>
              </a:rPr>
              <a:t>:</a:t>
            </a:r>
          </a:p>
          <a:p>
            <a:pPr marL="11430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а) размещения протокола подведения итогов определения поставщика </a:t>
            </a:r>
            <a:r>
              <a:rPr lang="ru-RU" sz="1600" b="1" dirty="0">
                <a:solidFill>
                  <a:schemeClr val="tx1"/>
                </a:solidFill>
              </a:rPr>
              <a:t>прекращает блокирование количества </a:t>
            </a:r>
            <a:r>
              <a:rPr lang="ru-RU" sz="1600" dirty="0">
                <a:solidFill>
                  <a:schemeClr val="tx1"/>
                </a:solidFill>
              </a:rPr>
              <a:t>товара участников закупки, за исключением участника закупки, с которым заключается контракт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</a:p>
          <a:p>
            <a:pPr marL="11430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б) заключения контракта </a:t>
            </a:r>
            <a:r>
              <a:rPr lang="ru-RU" sz="1600" b="1" dirty="0">
                <a:solidFill>
                  <a:schemeClr val="tx1"/>
                </a:solidFill>
              </a:rPr>
              <a:t>автоматически уменьшает </a:t>
            </a:r>
            <a:r>
              <a:rPr lang="ru-RU" sz="1600" dirty="0">
                <a:solidFill>
                  <a:schemeClr val="tx1"/>
                </a:solidFill>
              </a:rPr>
              <a:t>указанное в предварительном предложении участника закупки, с которым заключен контракт, </a:t>
            </a:r>
            <a:r>
              <a:rPr lang="ru-RU" sz="1600" b="1" dirty="0">
                <a:solidFill>
                  <a:schemeClr val="tx1"/>
                </a:solidFill>
              </a:rPr>
              <a:t>количество товара </a:t>
            </a:r>
            <a:r>
              <a:rPr lang="ru-RU" sz="1600" dirty="0">
                <a:solidFill>
                  <a:schemeClr val="tx1"/>
                </a:solidFill>
              </a:rPr>
              <a:t>на количество закупаемого товара, предусмотренного в извещении об осуществлении закупки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</a:p>
          <a:p>
            <a:pPr marL="11430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в) размещения протокола об уклонении участника закупки от заключения контракта или протокола об отказе от заключения контракта </a:t>
            </a:r>
            <a:r>
              <a:rPr lang="ru-RU" sz="1600" b="1" dirty="0">
                <a:solidFill>
                  <a:schemeClr val="tx1"/>
                </a:solidFill>
              </a:rPr>
              <a:t>прекращает блокирование количества</a:t>
            </a:r>
            <a:r>
              <a:rPr lang="ru-RU" sz="1600" dirty="0">
                <a:solidFill>
                  <a:schemeClr val="tx1"/>
                </a:solidFill>
              </a:rPr>
              <a:t> товара такого участника закупки.</a:t>
            </a:r>
          </a:p>
          <a:p>
            <a:pPr marL="114300" indent="0" algn="just">
              <a:buNone/>
            </a:pPr>
            <a:endParaRPr lang="ru-RU" sz="1600" b="1" i="1" dirty="0"/>
          </a:p>
          <a:p>
            <a:pPr marL="114300" indent="0" algn="just">
              <a:buNone/>
            </a:pPr>
            <a:endParaRPr lang="ru-RU" sz="1600" b="1" i="1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154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Действия </a:t>
            </a:r>
            <a:r>
              <a:rPr lang="ru-RU" sz="2800" dirty="0" smtClean="0"/>
              <a:t>заказчика. Рассмотрение </a:t>
            </a:r>
            <a:r>
              <a:rPr lang="ru-RU" sz="2800" dirty="0"/>
              <a:t>заявок на участие в малой электронной закупке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1600" dirty="0" smtClean="0"/>
              <a:t>	</a:t>
            </a:r>
            <a:r>
              <a:rPr lang="ru-RU" sz="1600" dirty="0" smtClean="0">
                <a:solidFill>
                  <a:schemeClr val="tx1"/>
                </a:solidFill>
              </a:rPr>
              <a:t>Для </a:t>
            </a:r>
            <a:r>
              <a:rPr lang="ru-RU" sz="1600" dirty="0">
                <a:solidFill>
                  <a:schemeClr val="tx1"/>
                </a:solidFill>
              </a:rPr>
              <a:t>рассмотрения заявок </a:t>
            </a:r>
            <a:r>
              <a:rPr lang="ru-RU" sz="1600" b="1" dirty="0">
                <a:solidFill>
                  <a:schemeClr val="tx1"/>
                </a:solidFill>
              </a:rPr>
              <a:t>комиссия не создается. Не позднее одного рабочего дня</a:t>
            </a:r>
            <a:r>
              <a:rPr lang="ru-RU" sz="1600" dirty="0">
                <a:solidFill>
                  <a:schemeClr val="tx1"/>
                </a:solidFill>
              </a:rPr>
              <a:t> со дня, следующего за днем получения информации и документов от оператора электронной площадки заказчик:</a:t>
            </a: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а) </a:t>
            </a:r>
            <a:r>
              <a:rPr lang="ru-RU" sz="1600" b="1" dirty="0">
                <a:solidFill>
                  <a:schemeClr val="tx1"/>
                </a:solidFill>
              </a:rPr>
              <a:t>рассматривает заявки</a:t>
            </a:r>
            <a:r>
              <a:rPr lang="ru-RU" sz="1600" dirty="0">
                <a:solidFill>
                  <a:schemeClr val="tx1"/>
                </a:solidFill>
              </a:rPr>
              <a:t>, принимает в отношении каждой заявки решение о соответствии заявки на участие в закупке требованиям, установленным в извещении об осуществлении закупки, или решение об отклонении заявки на участие в закупке.</a:t>
            </a: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б) на основании решений, предусмотренных подпунктом "а</a:t>
            </a:r>
            <a:r>
              <a:rPr lang="ru-RU" sz="1600" dirty="0" smtClean="0">
                <a:solidFill>
                  <a:schemeClr val="tx1"/>
                </a:solidFill>
              </a:rPr>
              <a:t>", </a:t>
            </a:r>
            <a:r>
              <a:rPr lang="ru-RU" sz="1600" b="1" dirty="0">
                <a:solidFill>
                  <a:schemeClr val="tx1"/>
                </a:solidFill>
              </a:rPr>
              <a:t>присваивает каждой заявке на участие в закупке</a:t>
            </a:r>
            <a:r>
              <a:rPr lang="ru-RU" sz="1600" dirty="0">
                <a:solidFill>
                  <a:schemeClr val="tx1"/>
                </a:solidFill>
              </a:rPr>
              <a:t>, которая не отклонена, </a:t>
            </a:r>
            <a:r>
              <a:rPr lang="ru-RU" sz="1600" b="1" dirty="0">
                <a:solidFill>
                  <a:schemeClr val="tx1"/>
                </a:solidFill>
              </a:rPr>
              <a:t>порядковый номер</a:t>
            </a:r>
            <a:r>
              <a:rPr lang="ru-RU" sz="1600" dirty="0">
                <a:solidFill>
                  <a:schemeClr val="tx1"/>
                </a:solidFill>
              </a:rPr>
              <a:t> в порядке возрастания цены за единицу </a:t>
            </a:r>
            <a:r>
              <a:rPr lang="ru-RU" sz="1600" dirty="0" smtClean="0">
                <a:solidFill>
                  <a:schemeClr val="tx1"/>
                </a:solidFill>
              </a:rPr>
              <a:t>товара. </a:t>
            </a:r>
            <a:r>
              <a:rPr lang="ru-RU" sz="1600" dirty="0">
                <a:solidFill>
                  <a:schemeClr val="tx1"/>
                </a:solidFill>
              </a:rPr>
              <a:t>Первый порядковый номер присваивается заявке на участие в закупке, содержащей наименьшую цену за единицу товара или являющейся единственной заявкой, которая не </a:t>
            </a:r>
            <a:r>
              <a:rPr lang="ru-RU" sz="1600" dirty="0" smtClean="0">
                <a:solidFill>
                  <a:schemeClr val="tx1"/>
                </a:solidFill>
              </a:rPr>
              <a:t>отклонена;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81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Действия заказчика. Рассмотрение заявок на участие в малой электронной закупке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14300" indent="0" algn="just">
              <a:buNone/>
            </a:pPr>
            <a:r>
              <a:rPr lang="ru-RU" sz="1800" b="1" dirty="0">
                <a:solidFill>
                  <a:schemeClr val="tx1"/>
                </a:solidFill>
              </a:rPr>
              <a:t>Причины отклонения заявки:</a:t>
            </a:r>
          </a:p>
          <a:p>
            <a:pPr marL="11430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</a:t>
            </a:r>
            <a:r>
              <a:rPr lang="ru-RU" sz="1800" b="1" dirty="0" smtClean="0">
                <a:solidFill>
                  <a:schemeClr val="tx1"/>
                </a:solidFill>
              </a:rPr>
              <a:t>1.</a:t>
            </a:r>
            <a:r>
              <a:rPr lang="ru-RU" sz="1800" dirty="0" smtClean="0">
                <a:solidFill>
                  <a:schemeClr val="tx1"/>
                </a:solidFill>
              </a:rPr>
              <a:t> Непредставление </a:t>
            </a:r>
            <a:r>
              <a:rPr lang="ru-RU" sz="1800" dirty="0">
                <a:solidFill>
                  <a:schemeClr val="tx1"/>
                </a:solidFill>
              </a:rPr>
              <a:t>информации и документов, </a:t>
            </a:r>
            <a:r>
              <a:rPr lang="ru-RU" sz="1800" b="1" dirty="0">
                <a:solidFill>
                  <a:schemeClr val="tx1"/>
                </a:solidFill>
              </a:rPr>
              <a:t>предусмотренных </a:t>
            </a:r>
            <a:r>
              <a:rPr lang="ru-RU" sz="1800" b="1" dirty="0" smtClean="0">
                <a:solidFill>
                  <a:schemeClr val="tx1"/>
                </a:solidFill>
              </a:rPr>
              <a:t>предварительным </a:t>
            </a:r>
            <a:r>
              <a:rPr lang="ru-RU" sz="1800" b="1" dirty="0">
                <a:solidFill>
                  <a:schemeClr val="tx1"/>
                </a:solidFill>
              </a:rPr>
              <a:t>предложением</a:t>
            </a:r>
            <a:r>
              <a:rPr lang="ru-RU" sz="1800" dirty="0">
                <a:solidFill>
                  <a:schemeClr val="tx1"/>
                </a:solidFill>
              </a:rPr>
              <a:t>, а также </a:t>
            </a:r>
            <a:r>
              <a:rPr lang="ru-RU" sz="1800" dirty="0" smtClean="0">
                <a:solidFill>
                  <a:schemeClr val="tx1"/>
                </a:solidFill>
              </a:rPr>
              <a:t>документов, </a:t>
            </a:r>
            <a:r>
              <a:rPr lang="ru-RU" sz="1800" b="1" dirty="0" smtClean="0">
                <a:solidFill>
                  <a:schemeClr val="tx1"/>
                </a:solidFill>
              </a:rPr>
              <a:t>поданных </a:t>
            </a:r>
            <a:r>
              <a:rPr lang="ru-RU" sz="1800" b="1" dirty="0">
                <a:solidFill>
                  <a:schemeClr val="tx1"/>
                </a:solidFill>
              </a:rPr>
              <a:t>при регистрации участника в ЕИС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smtClean="0">
                <a:solidFill>
                  <a:schemeClr val="tx1"/>
                </a:solidFill>
              </a:rPr>
              <a:t>несоответствие </a:t>
            </a:r>
            <a:r>
              <a:rPr lang="ru-RU" sz="1800" dirty="0">
                <a:solidFill>
                  <a:schemeClr val="tx1"/>
                </a:solidFill>
              </a:rPr>
              <a:t>таких информации и документов требованиям, установленным в извещении об осуществлении </a:t>
            </a:r>
            <a:r>
              <a:rPr lang="ru-RU" sz="1800" dirty="0" smtClean="0">
                <a:solidFill>
                  <a:schemeClr val="tx1"/>
                </a:solidFill>
              </a:rPr>
              <a:t>закупки:</a:t>
            </a:r>
          </a:p>
          <a:p>
            <a:pPr marL="114300" indent="0" algn="just">
              <a:buNone/>
            </a:pPr>
            <a:r>
              <a:rPr lang="ru-RU" sz="1800" i="1" dirty="0" smtClean="0">
                <a:solidFill>
                  <a:schemeClr val="tx1"/>
                </a:solidFill>
              </a:rPr>
              <a:t> наименование </a:t>
            </a:r>
            <a:r>
              <a:rPr lang="ru-RU" sz="1800" i="1" dirty="0">
                <a:solidFill>
                  <a:schemeClr val="tx1"/>
                </a:solidFill>
              </a:rPr>
              <a:t>товара и его характеристики с использованием </a:t>
            </a:r>
            <a:r>
              <a:rPr lang="ru-RU" sz="1800" i="1" dirty="0" smtClean="0">
                <a:solidFill>
                  <a:schemeClr val="tx1"/>
                </a:solidFill>
              </a:rPr>
              <a:t>КТРУ;</a:t>
            </a:r>
            <a:endParaRPr lang="ru-RU" sz="1800" i="1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800" i="1" dirty="0" smtClean="0">
                <a:solidFill>
                  <a:schemeClr val="tx1"/>
                </a:solidFill>
              </a:rPr>
              <a:t> товарный </a:t>
            </a:r>
            <a:r>
              <a:rPr lang="ru-RU" sz="1800" i="1" dirty="0">
                <a:solidFill>
                  <a:schemeClr val="tx1"/>
                </a:solidFill>
              </a:rPr>
              <a:t>знак (при наличии</a:t>
            </a:r>
            <a:r>
              <a:rPr lang="ru-RU" sz="1800" i="1" dirty="0" smtClean="0">
                <a:solidFill>
                  <a:schemeClr val="tx1"/>
                </a:solidFill>
              </a:rPr>
              <a:t>);  наименование </a:t>
            </a:r>
            <a:r>
              <a:rPr lang="ru-RU" sz="1800" i="1" dirty="0">
                <a:solidFill>
                  <a:schemeClr val="tx1"/>
                </a:solidFill>
              </a:rPr>
              <a:t>страны происхождения товара;</a:t>
            </a:r>
          </a:p>
          <a:p>
            <a:pPr marL="114300" indent="0" algn="just">
              <a:buNone/>
            </a:pPr>
            <a:r>
              <a:rPr lang="ru-RU" sz="1800" i="1" dirty="0" smtClean="0">
                <a:solidFill>
                  <a:schemeClr val="tx1"/>
                </a:solidFill>
              </a:rPr>
              <a:t>документ, подтверждающий </a:t>
            </a:r>
            <a:r>
              <a:rPr lang="ru-RU" sz="1800" i="1" dirty="0">
                <a:solidFill>
                  <a:schemeClr val="tx1"/>
                </a:solidFill>
              </a:rPr>
              <a:t>страну происхождения товара (в случае, если такой документ в отношении соответствующего товара предусмотрен нормативными правовыми актами, принятыми в соответствии с частями 3 и 4 статьи 14 Закона № 44-ФЗ). В случае отсутствия такого документа (или его копии) такой товар приравнивается к товару, происходящему из иностранного государства или группы иностранных государств;</a:t>
            </a:r>
          </a:p>
          <a:p>
            <a:pPr marL="114300" indent="0" algn="just">
              <a:buNone/>
            </a:pPr>
            <a:r>
              <a:rPr lang="ru-RU" sz="1800" i="1" dirty="0">
                <a:solidFill>
                  <a:schemeClr val="tx1"/>
                </a:solidFill>
              </a:rPr>
              <a:t>единица измерения </a:t>
            </a:r>
            <a:r>
              <a:rPr lang="ru-RU" sz="1800" i="1" dirty="0" smtClean="0">
                <a:solidFill>
                  <a:schemeClr val="tx1"/>
                </a:solidFill>
              </a:rPr>
              <a:t>товара; цена единицы </a:t>
            </a:r>
            <a:r>
              <a:rPr lang="ru-RU" sz="1800" i="1" dirty="0">
                <a:solidFill>
                  <a:schemeClr val="tx1"/>
                </a:solidFill>
              </a:rPr>
              <a:t>товара с учетом стоимости доставки, налогов, сборов и иных обязательных платежей, количества товара, </a:t>
            </a:r>
            <a:r>
              <a:rPr lang="ru-RU" sz="1800" i="1" dirty="0" smtClean="0">
                <a:solidFill>
                  <a:schemeClr val="tx1"/>
                </a:solidFill>
              </a:rPr>
              <a:t>места </a:t>
            </a:r>
            <a:r>
              <a:rPr lang="ru-RU" sz="1800" i="1" dirty="0">
                <a:solidFill>
                  <a:schemeClr val="tx1"/>
                </a:solidFill>
              </a:rPr>
              <a:t>поставки;</a:t>
            </a:r>
          </a:p>
          <a:p>
            <a:pPr marL="114300" indent="0" algn="just">
              <a:buNone/>
            </a:pPr>
            <a:r>
              <a:rPr lang="ru-RU" sz="1800" i="1" dirty="0">
                <a:solidFill>
                  <a:schemeClr val="tx1"/>
                </a:solidFill>
              </a:rPr>
              <a:t>документы, подтверждающие соответствие участника закупки требованиям, установленным пунктом 1 части 1, частью 2 </a:t>
            </a:r>
            <a:r>
              <a:rPr lang="ru-RU" sz="1800" i="1" dirty="0" smtClean="0">
                <a:solidFill>
                  <a:schemeClr val="tx1"/>
                </a:solidFill>
              </a:rPr>
              <a:t>(</a:t>
            </a:r>
            <a:r>
              <a:rPr lang="ru-RU" sz="1800" i="1" dirty="0">
                <a:solidFill>
                  <a:schemeClr val="tx1"/>
                </a:solidFill>
              </a:rPr>
              <a:t>при наличии таких требований) статьи 31 Закона № 44-ФЗ;</a:t>
            </a:r>
          </a:p>
          <a:p>
            <a:pPr marL="114300" indent="0" algn="just">
              <a:buNone/>
            </a:pPr>
            <a:r>
              <a:rPr lang="ru-RU" sz="1800" i="1" dirty="0">
                <a:solidFill>
                  <a:schemeClr val="tx1"/>
                </a:solidFill>
              </a:rPr>
              <a:t>декларация о соответствии участника закупки требованиям, установленным пунктами 3 - 5, 7 - 11 части 1 статьи 31 Закона № 44-ФЗ;</a:t>
            </a:r>
          </a:p>
          <a:p>
            <a:pPr marL="114300" indent="0" algn="just">
              <a:buNone/>
            </a:pPr>
            <a:r>
              <a:rPr lang="ru-RU" sz="1800" i="1" dirty="0">
                <a:solidFill>
                  <a:schemeClr val="tx1"/>
                </a:solidFill>
              </a:rPr>
              <a:t>реквизиты счета участника закупки, на который в соответствии с законодательством Российской Федерации осуществляется перечисление денежных средств в качестве оплаты поставленного товара;</a:t>
            </a:r>
          </a:p>
          <a:p>
            <a:pPr marL="114300" indent="0" algn="just">
              <a:buNone/>
            </a:pPr>
            <a:endParaRPr lang="ru-RU" sz="1800" b="1" i="1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02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Действия заказчика. Рассмотрение заявок на участие в малой электронной закупке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sz="1400" i="1" dirty="0" smtClean="0">
                <a:solidFill>
                  <a:schemeClr val="tx1"/>
                </a:solidFill>
              </a:rPr>
              <a:t>Сведения и документы, поданные при регистрации:</a:t>
            </a:r>
          </a:p>
          <a:p>
            <a:pPr marL="114300" indent="0" algn="just">
              <a:buNone/>
            </a:pPr>
            <a:r>
              <a:rPr lang="ru-RU" sz="1400" b="1" i="1" dirty="0" smtClean="0">
                <a:solidFill>
                  <a:schemeClr val="tx1"/>
                </a:solidFill>
              </a:rPr>
              <a:t>Для ЮЛ:</a:t>
            </a:r>
          </a:p>
          <a:p>
            <a:pPr marL="114300" indent="0" algn="just">
              <a:buNone/>
            </a:pPr>
            <a:r>
              <a:rPr lang="ru-RU" sz="1400" i="1" dirty="0" smtClean="0">
                <a:solidFill>
                  <a:schemeClr val="tx1"/>
                </a:solidFill>
              </a:rPr>
              <a:t>полное </a:t>
            </a:r>
            <a:r>
              <a:rPr lang="ru-RU" sz="1400" i="1" dirty="0">
                <a:solidFill>
                  <a:schemeClr val="tx1"/>
                </a:solidFill>
              </a:rPr>
              <a:t>и сокращенное (при наличии) </a:t>
            </a:r>
            <a:r>
              <a:rPr lang="ru-RU" sz="1400" i="1" dirty="0" smtClean="0">
                <a:solidFill>
                  <a:schemeClr val="tx1"/>
                </a:solidFill>
              </a:rPr>
              <a:t>наименование,</a:t>
            </a:r>
          </a:p>
          <a:p>
            <a:pPr marL="114300" indent="0" algn="just">
              <a:buNone/>
            </a:pPr>
            <a:r>
              <a:rPr lang="ru-RU" sz="1400" i="1" dirty="0" smtClean="0">
                <a:solidFill>
                  <a:schemeClr val="tx1"/>
                </a:solidFill>
              </a:rPr>
              <a:t> адрес , </a:t>
            </a:r>
            <a:r>
              <a:rPr lang="ru-RU" sz="1400" i="1" dirty="0">
                <a:solidFill>
                  <a:schemeClr val="tx1"/>
                </a:solidFill>
              </a:rPr>
              <a:t>адрес электронной почты, номер контактного </a:t>
            </a:r>
            <a:r>
              <a:rPr lang="ru-RU" sz="1400" i="1" dirty="0" smtClean="0">
                <a:solidFill>
                  <a:schemeClr val="tx1"/>
                </a:solidFill>
              </a:rPr>
              <a:t>телефона, </a:t>
            </a:r>
          </a:p>
          <a:p>
            <a:pPr marL="114300" indent="0" algn="just">
              <a:buNone/>
            </a:pPr>
            <a:r>
              <a:rPr lang="ru-RU" sz="1400" i="1" dirty="0" smtClean="0">
                <a:solidFill>
                  <a:schemeClr val="tx1"/>
                </a:solidFill>
              </a:rPr>
              <a:t>ИНН, КПП, </a:t>
            </a:r>
          </a:p>
          <a:p>
            <a:pPr marL="114300" indent="0" algn="just">
              <a:buNone/>
            </a:pPr>
            <a:r>
              <a:rPr lang="ru-RU" sz="1400" i="1" dirty="0" smtClean="0">
                <a:solidFill>
                  <a:schemeClr val="tx1"/>
                </a:solidFill>
              </a:rPr>
              <a:t>ФИО </a:t>
            </a:r>
            <a:r>
              <a:rPr lang="ru-RU" sz="1400" i="1" dirty="0">
                <a:solidFill>
                  <a:schemeClr val="tx1"/>
                </a:solidFill>
              </a:rPr>
              <a:t>(при наличии), ИНН (при наличии) и должность лица, имеющего право без доверенности действовать от имени ЮЛ</a:t>
            </a:r>
            <a:r>
              <a:rPr lang="ru-RU" sz="1400" i="1" dirty="0" smtClean="0">
                <a:solidFill>
                  <a:schemeClr val="tx1"/>
                </a:solidFill>
              </a:rPr>
              <a:t>;</a:t>
            </a:r>
            <a:r>
              <a:rPr lang="ru-RU" sz="1400" i="1" dirty="0">
                <a:solidFill>
                  <a:schemeClr val="tx1"/>
                </a:solidFill>
              </a:rPr>
              <a:t> </a:t>
            </a:r>
            <a:endParaRPr lang="ru-RU" sz="1400" i="1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400" i="1" dirty="0" smtClean="0">
                <a:solidFill>
                  <a:schemeClr val="tx1"/>
                </a:solidFill>
              </a:rPr>
              <a:t>ИНН </a:t>
            </a:r>
            <a:r>
              <a:rPr lang="ru-RU" sz="1400" i="1" dirty="0">
                <a:solidFill>
                  <a:schemeClr val="tx1"/>
                </a:solidFill>
              </a:rPr>
              <a:t>(при наличии) членов коллегиального исполнительного органа, лица, исполняющего функции единоличного исполнительного органа, управляющего (при наличии), управляющей организации (при наличии), участников (членов) корпоративного ЮЛ, владеющих более чем 25% акций (долей, паев) корпоративного ЮЛ, учредителей унитарного </a:t>
            </a:r>
            <a:r>
              <a:rPr lang="ru-RU" sz="1400" i="1" dirty="0" smtClean="0">
                <a:solidFill>
                  <a:schemeClr val="tx1"/>
                </a:solidFill>
              </a:rPr>
              <a:t>ЮЛ;</a:t>
            </a:r>
          </a:p>
          <a:p>
            <a:pPr marL="114300" indent="0" algn="just">
              <a:buNone/>
            </a:pPr>
            <a:r>
              <a:rPr lang="ru-RU" sz="1400" i="1" dirty="0">
                <a:solidFill>
                  <a:schemeClr val="tx1"/>
                </a:solidFill>
              </a:rPr>
              <a:t>выписка из </a:t>
            </a:r>
            <a:r>
              <a:rPr lang="ru-RU" sz="1400" i="1" dirty="0" smtClean="0">
                <a:solidFill>
                  <a:schemeClr val="tx1"/>
                </a:solidFill>
              </a:rPr>
              <a:t>ЕГРЮЛ.</a:t>
            </a:r>
          </a:p>
          <a:p>
            <a:pPr marL="114300" indent="0" algn="just">
              <a:buNone/>
            </a:pPr>
            <a:r>
              <a:rPr lang="ru-RU" sz="1400" b="1" i="1" dirty="0" smtClean="0">
                <a:solidFill>
                  <a:schemeClr val="tx1"/>
                </a:solidFill>
              </a:rPr>
              <a:t>Для ФЛ, в том числе зарегистрированного в качестве ИП:</a:t>
            </a:r>
          </a:p>
          <a:p>
            <a:pPr marL="114300" indent="0" algn="just">
              <a:buNone/>
            </a:pPr>
            <a:r>
              <a:rPr lang="ru-RU" sz="1400" i="1" dirty="0" smtClean="0">
                <a:solidFill>
                  <a:schemeClr val="tx1"/>
                </a:solidFill>
              </a:rPr>
              <a:t>ФИО (при наличии), ИНН, место жительства, </a:t>
            </a:r>
            <a:r>
              <a:rPr lang="ru-RU" sz="1400" i="1" dirty="0">
                <a:solidFill>
                  <a:schemeClr val="tx1"/>
                </a:solidFill>
              </a:rPr>
              <a:t>адрес электронной почты, номер контактного </a:t>
            </a:r>
            <a:r>
              <a:rPr lang="ru-RU" sz="1400" i="1" dirty="0" smtClean="0">
                <a:solidFill>
                  <a:schemeClr val="tx1"/>
                </a:solidFill>
              </a:rPr>
              <a:t>телефона</a:t>
            </a:r>
            <a:r>
              <a:rPr lang="ru-RU" sz="1400" i="1" dirty="0">
                <a:solidFill>
                  <a:schemeClr val="tx1"/>
                </a:solidFill>
              </a:rPr>
              <a:t>; </a:t>
            </a:r>
            <a:endParaRPr lang="ru-RU" sz="1400" i="1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400" i="1" dirty="0" smtClean="0">
                <a:solidFill>
                  <a:schemeClr val="tx1"/>
                </a:solidFill>
              </a:rPr>
              <a:t>выписка </a:t>
            </a:r>
            <a:r>
              <a:rPr lang="ru-RU" sz="1400" i="1" dirty="0">
                <a:solidFill>
                  <a:schemeClr val="tx1"/>
                </a:solidFill>
              </a:rPr>
              <a:t>из ЕГРИП </a:t>
            </a:r>
            <a:r>
              <a:rPr lang="ru-RU" sz="1400" i="1" dirty="0" smtClean="0">
                <a:solidFill>
                  <a:schemeClr val="tx1"/>
                </a:solidFill>
              </a:rPr>
              <a:t>(для ИП);</a:t>
            </a:r>
          </a:p>
          <a:p>
            <a:pPr marL="114300" indent="0" algn="just">
              <a:buNone/>
            </a:pPr>
            <a:r>
              <a:rPr lang="ru-RU" sz="1400" i="1" dirty="0" smtClean="0">
                <a:solidFill>
                  <a:schemeClr val="tx1"/>
                </a:solidFill>
              </a:rPr>
              <a:t>копия </a:t>
            </a:r>
            <a:r>
              <a:rPr lang="ru-RU" sz="1400" i="1" dirty="0">
                <a:solidFill>
                  <a:schemeClr val="tx1"/>
                </a:solidFill>
              </a:rPr>
              <a:t>документа, удостоверяющего личность участника закупки в соответствии с законодательством </a:t>
            </a:r>
            <a:r>
              <a:rPr lang="ru-RU" sz="1400" i="1" dirty="0" smtClean="0">
                <a:solidFill>
                  <a:schemeClr val="tx1"/>
                </a:solidFill>
              </a:rPr>
              <a:t>РФ (если </a:t>
            </a:r>
            <a:r>
              <a:rPr lang="ru-RU" sz="1400" i="1" dirty="0">
                <a:solidFill>
                  <a:schemeClr val="tx1"/>
                </a:solidFill>
              </a:rPr>
              <a:t>участник закупки является ФЛ, не являющимся ИП);</a:t>
            </a:r>
            <a:endParaRPr lang="ru-RU" sz="1400" i="1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endParaRPr lang="ru-RU" sz="1400" i="1" dirty="0" smtClean="0"/>
          </a:p>
          <a:p>
            <a:pPr marL="114300" indent="0" algn="just">
              <a:buNone/>
            </a:pPr>
            <a:endParaRPr lang="ru-RU" sz="1400" i="1" dirty="0" smtClean="0"/>
          </a:p>
          <a:p>
            <a:pPr marL="114300" indent="0" algn="just">
              <a:buNone/>
            </a:pPr>
            <a:endParaRPr lang="ru-RU" sz="1400" i="1" dirty="0" smtClean="0"/>
          </a:p>
          <a:p>
            <a:pPr marL="114300" indent="0">
              <a:buNone/>
            </a:pPr>
            <a:endParaRPr lang="ru-RU" sz="1400" dirty="0" smtClean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74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Действия заказчика. Рассмотрение заявок на участие в малой электронной закупке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14300" indent="0">
              <a:buNone/>
            </a:pPr>
            <a:endParaRPr lang="ru-RU" sz="1400" dirty="0" smtClean="0"/>
          </a:p>
          <a:p>
            <a:pPr marL="114300" indent="0" algn="just">
              <a:buNone/>
            </a:pPr>
            <a:r>
              <a:rPr lang="ru-RU" i="1" dirty="0" smtClean="0">
                <a:solidFill>
                  <a:schemeClr val="tx1"/>
                </a:solidFill>
              </a:rPr>
              <a:t>надлежащим </a:t>
            </a:r>
            <a:r>
              <a:rPr lang="ru-RU" i="1" dirty="0">
                <a:solidFill>
                  <a:schemeClr val="tx1"/>
                </a:solidFill>
              </a:rPr>
              <a:t>образом заверенный перевод на русский язык документов о государственной регистрации </a:t>
            </a:r>
            <a:r>
              <a:rPr lang="ru-RU" i="1" dirty="0" smtClean="0">
                <a:solidFill>
                  <a:schemeClr val="tx1"/>
                </a:solidFill>
              </a:rPr>
              <a:t>ЮЛ или ФЛ в </a:t>
            </a:r>
            <a:r>
              <a:rPr lang="ru-RU" i="1" dirty="0">
                <a:solidFill>
                  <a:schemeClr val="tx1"/>
                </a:solidFill>
              </a:rPr>
              <a:t>качестве </a:t>
            </a:r>
            <a:r>
              <a:rPr lang="ru-RU" i="1" dirty="0" smtClean="0">
                <a:solidFill>
                  <a:schemeClr val="tx1"/>
                </a:solidFill>
              </a:rPr>
              <a:t>ИП </a:t>
            </a:r>
            <a:r>
              <a:rPr lang="ru-RU" i="1" dirty="0">
                <a:solidFill>
                  <a:schemeClr val="tx1"/>
                </a:solidFill>
              </a:rPr>
              <a:t>в соответствии с законодательством соответствующего государства (если участником закупки является иностранное лицо</a:t>
            </a:r>
            <a:r>
              <a:rPr lang="ru-RU" i="1" dirty="0" smtClean="0">
                <a:solidFill>
                  <a:schemeClr val="tx1"/>
                </a:solidFill>
              </a:rPr>
              <a:t>);</a:t>
            </a:r>
          </a:p>
          <a:p>
            <a:pPr marL="114300" indent="0" algn="just">
              <a:buNone/>
            </a:pPr>
            <a:endParaRPr lang="ru-RU" i="1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i="1" dirty="0">
                <a:solidFill>
                  <a:schemeClr val="tx1"/>
                </a:solidFill>
              </a:rPr>
              <a:t>декларация о принадлежности участника закупки к учреждению или предприятию уголовно-исполнительной системы (если участник закупки является учреждением или предприятием уголовно-исполнительной системы</a:t>
            </a:r>
            <a:r>
              <a:rPr lang="ru-RU" i="1" dirty="0" smtClean="0">
                <a:solidFill>
                  <a:schemeClr val="tx1"/>
                </a:solidFill>
              </a:rPr>
              <a:t>);</a:t>
            </a:r>
          </a:p>
          <a:p>
            <a:pPr marL="114300" indent="0" algn="just">
              <a:buNone/>
            </a:pPr>
            <a:endParaRPr lang="ru-RU" i="1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i="1" dirty="0">
                <a:solidFill>
                  <a:schemeClr val="tx1"/>
                </a:solidFill>
              </a:rPr>
              <a:t>декларация о принадлежности участника закупки к организации инвалидов, предусмотренной частью 2 статьи 29 </a:t>
            </a:r>
            <a:r>
              <a:rPr lang="ru-RU" i="1" dirty="0" smtClean="0">
                <a:solidFill>
                  <a:schemeClr val="tx1"/>
                </a:solidFill>
              </a:rPr>
              <a:t>Закона № 44-ФЗ(если </a:t>
            </a:r>
            <a:r>
              <a:rPr lang="ru-RU" i="1" dirty="0">
                <a:solidFill>
                  <a:schemeClr val="tx1"/>
                </a:solidFill>
              </a:rPr>
              <a:t>участник закупки является такой организацией</a:t>
            </a:r>
            <a:r>
              <a:rPr lang="ru-RU" i="1" dirty="0" smtClean="0">
                <a:solidFill>
                  <a:schemeClr val="tx1"/>
                </a:solidFill>
              </a:rPr>
              <a:t>);</a:t>
            </a:r>
          </a:p>
          <a:p>
            <a:pPr marL="114300" indent="0" algn="just">
              <a:buNone/>
            </a:pPr>
            <a:endParaRPr lang="ru-RU" i="1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i="1" dirty="0">
                <a:solidFill>
                  <a:schemeClr val="tx1"/>
                </a:solidFill>
              </a:rPr>
              <a:t>декларация о принадлежности участника закупки к социально ориентированным некоммерческим организациям в случае установления преимущества, предусмотренного частью 3 статьи 30 </a:t>
            </a:r>
            <a:r>
              <a:rPr lang="ru-RU" i="1" dirty="0" smtClean="0">
                <a:solidFill>
                  <a:schemeClr val="tx1"/>
                </a:solidFill>
              </a:rPr>
              <a:t>Закона № 44-ФЗ.</a:t>
            </a:r>
            <a:endParaRPr lang="ru-RU" i="1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0348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Действия заказчика. Рассмотрение заявок на участие в малой электронной закупке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14300" indent="0" algn="just">
              <a:buNone/>
            </a:pPr>
            <a:r>
              <a:rPr lang="ru-RU" sz="1600" b="1" dirty="0">
                <a:solidFill>
                  <a:schemeClr val="tx1"/>
                </a:solidFill>
              </a:rPr>
              <a:t>Причины отклонения заявки:</a:t>
            </a: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	</a:t>
            </a:r>
            <a:r>
              <a:rPr lang="ru-RU" sz="1600" dirty="0" smtClean="0">
                <a:solidFill>
                  <a:schemeClr val="tx1"/>
                </a:solidFill>
              </a:rPr>
              <a:t>2. Несоответствие </a:t>
            </a:r>
            <a:r>
              <a:rPr lang="ru-RU" sz="1600" dirty="0">
                <a:solidFill>
                  <a:schemeClr val="tx1"/>
                </a:solidFill>
              </a:rPr>
              <a:t>участника закупки требованиям, установленным в извещении об осуществлении закупки в соответствии с частью 1 статьи 31, с частями 1.1, 2 (при наличии таких требований) статьи 31 Закона о контрактной системе;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3. В </a:t>
            </a:r>
            <a:r>
              <a:rPr lang="ru-RU" sz="1600" dirty="0">
                <a:solidFill>
                  <a:schemeClr val="tx1"/>
                </a:solidFill>
              </a:rPr>
              <a:t>случаях, предусмотренных нормативными правовыми актами, принятыми в соответствии со статьей 14 Закона о контрактной </a:t>
            </a:r>
            <a:r>
              <a:rPr lang="ru-RU" sz="1600" dirty="0" smtClean="0">
                <a:solidFill>
                  <a:schemeClr val="tx1"/>
                </a:solidFill>
              </a:rPr>
              <a:t>системе </a:t>
            </a:r>
            <a:r>
              <a:rPr lang="ru-RU" sz="1600" dirty="0">
                <a:solidFill>
                  <a:schemeClr val="tx1"/>
                </a:solidFill>
              </a:rPr>
              <a:t>(за исключением случаев непредставления информации и документов, предусмотренных пунктом 5 части 1 статьи 43 </a:t>
            </a:r>
            <a:r>
              <a:rPr lang="ru-RU" sz="1600" dirty="0" smtClean="0">
                <a:solidFill>
                  <a:schemeClr val="tx1"/>
                </a:solidFill>
              </a:rPr>
              <a:t>Закона № 44-ФЗ);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4. Непредставление </a:t>
            </a:r>
            <a:r>
              <a:rPr lang="ru-RU" sz="1600" dirty="0">
                <a:solidFill>
                  <a:schemeClr val="tx1"/>
                </a:solidFill>
              </a:rPr>
              <a:t>информации и документов, предусмотренных пунктом 5 части 1 статьи 43 </a:t>
            </a:r>
            <a:r>
              <a:rPr lang="ru-RU" sz="1600" dirty="0" smtClean="0">
                <a:solidFill>
                  <a:schemeClr val="tx1"/>
                </a:solidFill>
              </a:rPr>
              <a:t>Закона № 44-ФЗ, </a:t>
            </a:r>
            <a:r>
              <a:rPr lang="ru-RU" sz="1600" dirty="0">
                <a:solidFill>
                  <a:schemeClr val="tx1"/>
                </a:solidFill>
              </a:rPr>
              <a:t>если такие документы предусмотрены нормативными правовыми актами, принятыми в соответствии с частью 3 статьи 14 Закона о контрактной системе (в случае установления </a:t>
            </a:r>
            <a:r>
              <a:rPr lang="ru-RU" sz="1600" dirty="0" smtClean="0">
                <a:solidFill>
                  <a:schemeClr val="tx1"/>
                </a:solidFill>
              </a:rPr>
              <a:t>запрета </a:t>
            </a:r>
            <a:r>
              <a:rPr lang="ru-RU" sz="1600" dirty="0">
                <a:solidFill>
                  <a:schemeClr val="tx1"/>
                </a:solidFill>
              </a:rPr>
              <a:t>допуска товаров, происходящих из иностранного государства или группы иностранных государств</a:t>
            </a:r>
            <a:r>
              <a:rPr lang="ru-RU" sz="1600" dirty="0" smtClean="0">
                <a:solidFill>
                  <a:schemeClr val="tx1"/>
                </a:solidFill>
              </a:rPr>
              <a:t>);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5. Выявления </a:t>
            </a:r>
            <a:r>
              <a:rPr lang="ru-RU" sz="1600" dirty="0">
                <a:solidFill>
                  <a:schemeClr val="tx1"/>
                </a:solidFill>
              </a:rPr>
              <a:t>отнесения участника закупки к организациям, предусмотренным пунктом 4 статьи 2 Федерального закона от 4 июня 2018 года N 127-ФЗ "О мерах воздействия (противодействия) на недружественные действия Соединенных Штатов Америки и иных иностранных государств", в случае осуществления закупки работ, услуг, включенных в перечень, определенный Правительством Российской Федерации в соответствии с указанным пунктом; 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6. Выявления </a:t>
            </a:r>
            <a:r>
              <a:rPr lang="ru-RU" sz="1600" dirty="0">
                <a:solidFill>
                  <a:schemeClr val="tx1"/>
                </a:solidFill>
              </a:rPr>
              <a:t>недостоверной информации, содержащейся в заявке на участие в закупке.</a:t>
            </a:r>
          </a:p>
          <a:p>
            <a:pPr marL="114300" indent="0" algn="just">
              <a:buNone/>
            </a:pPr>
            <a:endParaRPr lang="ru-RU" sz="1600" b="1" i="1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072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Действия заказчика. Рассмотрение заявок на участие в малой электронной закупке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1600" b="1" dirty="0">
                <a:solidFill>
                  <a:schemeClr val="tx1"/>
                </a:solidFill>
              </a:rPr>
              <a:t>ВНИМАНИЕ!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Например</a:t>
            </a:r>
            <a:r>
              <a:rPr lang="ru-RU" sz="1600" dirty="0">
                <a:solidFill>
                  <a:schemeClr val="tx1"/>
                </a:solidFill>
              </a:rPr>
              <a:t>, в отношении участника не должно быть установленных законодательством ограничений для участия в закупке (пункт  11 части 1 статьи 31 Закона о контрактной системе). 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В </a:t>
            </a:r>
            <a:r>
              <a:rPr lang="ru-RU" sz="1600" dirty="0">
                <a:solidFill>
                  <a:schemeClr val="tx1"/>
                </a:solidFill>
              </a:rPr>
              <a:t>частности, участниками не могут быть лица, в отношении которых приняты специальные экономические меры, а также подконтрольные им организации (Указ Президента РФ от 03.05.2022 года N 252, Постановление Правительства РФ от 11.05.2022 года N 851). Заявку такого участника надо отклонить (Информационное письмо Минфина России от 20.07.2022 года N 24-01-06/69926).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endParaRPr lang="ru-RU" sz="1600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454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Действия заказчика. Рассмотрение заявок на участие в малой электронной закупке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в) формирует с использованием электронной площадки </a:t>
            </a:r>
            <a:r>
              <a:rPr lang="ru-RU" sz="1600" b="1" dirty="0">
                <a:solidFill>
                  <a:schemeClr val="tx1"/>
                </a:solidFill>
              </a:rPr>
              <a:t>протокол подведения итогов </a:t>
            </a:r>
            <a:r>
              <a:rPr lang="ru-RU" sz="1600" dirty="0">
                <a:solidFill>
                  <a:schemeClr val="tx1"/>
                </a:solidFill>
              </a:rPr>
              <a:t>определения поставщика, подписывает его усиленной электронной подписью лица, имеющего право действовать от имени заказчика, и направляет оператору электронной площадки, </a:t>
            </a:r>
            <a:r>
              <a:rPr lang="ru-RU" sz="1600" b="1" dirty="0">
                <a:solidFill>
                  <a:schemeClr val="tx1"/>
                </a:solidFill>
              </a:rPr>
              <a:t>который в течение одного часа </a:t>
            </a:r>
            <a:r>
              <a:rPr lang="ru-RU" sz="1600" dirty="0">
                <a:solidFill>
                  <a:schemeClr val="tx1"/>
                </a:solidFill>
              </a:rPr>
              <a:t>с момента получения такого протокола размещает его в ЕИС и на электронной площадке.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Протокол </a:t>
            </a:r>
            <a:r>
              <a:rPr lang="ru-RU" sz="1600" dirty="0">
                <a:solidFill>
                  <a:schemeClr val="tx1"/>
                </a:solidFill>
              </a:rPr>
              <a:t>подведения итогов определения поставщика </a:t>
            </a:r>
            <a:r>
              <a:rPr lang="ru-RU" sz="1600" b="1" dirty="0">
                <a:solidFill>
                  <a:schemeClr val="tx1"/>
                </a:solidFill>
              </a:rPr>
              <a:t>должен содержать: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- дату </a:t>
            </a:r>
            <a:r>
              <a:rPr lang="ru-RU" sz="1600" dirty="0">
                <a:solidFill>
                  <a:schemeClr val="tx1"/>
                </a:solidFill>
              </a:rPr>
              <a:t>подведения итогов, 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-идентификационные </a:t>
            </a:r>
            <a:r>
              <a:rPr lang="ru-RU" sz="1600" dirty="0">
                <a:solidFill>
                  <a:schemeClr val="tx1"/>
                </a:solidFill>
              </a:rPr>
              <a:t>номера заявок и информацию о решениях, </a:t>
            </a:r>
            <a:r>
              <a:rPr lang="ru-RU" sz="1600" dirty="0" smtClean="0">
                <a:solidFill>
                  <a:schemeClr val="tx1"/>
                </a:solidFill>
              </a:rPr>
              <a:t>принятых в отношении заявок,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- обоснование </a:t>
            </a:r>
            <a:r>
              <a:rPr lang="ru-RU" sz="1600" dirty="0">
                <a:solidFill>
                  <a:schemeClr val="tx1"/>
                </a:solidFill>
              </a:rPr>
              <a:t>решения об отклонении заявки на участие в закупке (в случае принятия такого решения), содержащее указание на положения заявки на участие в закупке, а также положения Закона о контрактной системе, извещения об осуществлении закупки, которым не соответствует такая </a:t>
            </a:r>
            <a:r>
              <a:rPr lang="ru-RU" sz="1600" dirty="0" smtClean="0">
                <a:solidFill>
                  <a:schemeClr val="tx1"/>
                </a:solidFill>
              </a:rPr>
              <a:t>заявка.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endParaRPr lang="ru-RU" sz="1600" b="1" i="1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14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Где проводится закупка</a:t>
            </a:r>
            <a:r>
              <a:rPr lang="en-US" sz="2800" b="1" dirty="0" smtClean="0"/>
              <a:t>?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89654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1600" b="1" i="1" dirty="0" smtClean="0">
                <a:solidFill>
                  <a:schemeClr val="tx1"/>
                </a:solidFill>
              </a:rPr>
              <a:t>Закупка по части 12 статьи 93 («малая </a:t>
            </a:r>
            <a:r>
              <a:rPr lang="ru-RU" sz="1600" b="1" i="1" dirty="0">
                <a:solidFill>
                  <a:schemeClr val="tx1"/>
                </a:solidFill>
              </a:rPr>
              <a:t>электронная </a:t>
            </a:r>
            <a:r>
              <a:rPr lang="ru-RU" sz="1600" b="1" i="1" dirty="0" smtClean="0">
                <a:solidFill>
                  <a:schemeClr val="tx1"/>
                </a:solidFill>
              </a:rPr>
              <a:t>закупка») проводится </a:t>
            </a:r>
            <a:r>
              <a:rPr lang="ru-RU" sz="1600" b="1" i="1" dirty="0">
                <a:solidFill>
                  <a:schemeClr val="tx1"/>
                </a:solidFill>
              </a:rPr>
              <a:t>на тех же электронных площадках, что и другие электронные закупки по Закону о контрактной </a:t>
            </a:r>
            <a:r>
              <a:rPr lang="ru-RU" sz="1600" b="1" i="1" dirty="0" smtClean="0">
                <a:solidFill>
                  <a:schemeClr val="tx1"/>
                </a:solidFill>
              </a:rPr>
              <a:t>системе:</a:t>
            </a:r>
          </a:p>
          <a:p>
            <a:pPr marL="114300" indent="0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1</a:t>
            </a:r>
            <a:r>
              <a:rPr lang="ru-RU" sz="1600" dirty="0">
                <a:solidFill>
                  <a:schemeClr val="tx1"/>
                </a:solidFill>
              </a:rPr>
              <a:t>. Акционерное общество </a:t>
            </a:r>
            <a:r>
              <a:rPr lang="ru-RU" sz="1600" dirty="0" smtClean="0">
                <a:solidFill>
                  <a:schemeClr val="tx1"/>
                </a:solidFill>
              </a:rPr>
              <a:t>«Агентство </a:t>
            </a:r>
            <a:r>
              <a:rPr lang="ru-RU" sz="1600" dirty="0">
                <a:solidFill>
                  <a:schemeClr val="tx1"/>
                </a:solidFill>
              </a:rPr>
              <a:t>по государственному заказу Республики </a:t>
            </a:r>
            <a:r>
              <a:rPr lang="ru-RU" sz="1600" dirty="0" smtClean="0">
                <a:solidFill>
                  <a:schemeClr val="tx1"/>
                </a:solidFill>
              </a:rPr>
              <a:t>Татарстан»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2. Акционерное общество </a:t>
            </a:r>
            <a:r>
              <a:rPr lang="ru-RU" sz="1600" dirty="0" smtClean="0">
                <a:solidFill>
                  <a:schemeClr val="tx1"/>
                </a:solidFill>
              </a:rPr>
              <a:t>«Единая </a:t>
            </a:r>
            <a:r>
              <a:rPr lang="ru-RU" sz="1600" dirty="0">
                <a:solidFill>
                  <a:schemeClr val="tx1"/>
                </a:solidFill>
              </a:rPr>
              <a:t>электронная торговая </a:t>
            </a:r>
            <a:r>
              <a:rPr lang="ru-RU" sz="1600" dirty="0" smtClean="0">
                <a:solidFill>
                  <a:schemeClr val="tx1"/>
                </a:solidFill>
              </a:rPr>
              <a:t>площадка»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3. Акционерное общество </a:t>
            </a:r>
            <a:r>
              <a:rPr lang="ru-RU" sz="1600" dirty="0" smtClean="0">
                <a:solidFill>
                  <a:schemeClr val="tx1"/>
                </a:solidFill>
              </a:rPr>
              <a:t>«Российский </a:t>
            </a:r>
            <a:r>
              <a:rPr lang="ru-RU" sz="1600" dirty="0">
                <a:solidFill>
                  <a:schemeClr val="tx1"/>
                </a:solidFill>
              </a:rPr>
              <a:t>аукционный </a:t>
            </a:r>
            <a:r>
              <a:rPr lang="ru-RU" sz="1600" dirty="0" smtClean="0">
                <a:solidFill>
                  <a:schemeClr val="tx1"/>
                </a:solidFill>
              </a:rPr>
              <a:t>дом»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4. Акционерное общество </a:t>
            </a:r>
            <a:r>
              <a:rPr lang="ru-RU" sz="1600" dirty="0" smtClean="0">
                <a:solidFill>
                  <a:schemeClr val="tx1"/>
                </a:solidFill>
              </a:rPr>
              <a:t>«ТЭК – Торг»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5. Акционерное общество </a:t>
            </a:r>
            <a:r>
              <a:rPr lang="ru-RU" sz="1600" dirty="0" smtClean="0">
                <a:solidFill>
                  <a:schemeClr val="tx1"/>
                </a:solidFill>
              </a:rPr>
              <a:t>«Электронные </a:t>
            </a:r>
            <a:r>
              <a:rPr lang="ru-RU" sz="1600" dirty="0">
                <a:solidFill>
                  <a:schemeClr val="tx1"/>
                </a:solidFill>
              </a:rPr>
              <a:t>торговые </a:t>
            </a:r>
            <a:r>
              <a:rPr lang="ru-RU" sz="1600" dirty="0" smtClean="0">
                <a:solidFill>
                  <a:schemeClr val="tx1"/>
                </a:solidFill>
              </a:rPr>
              <a:t>системы»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6. Закрытое акционерное общество </a:t>
            </a:r>
            <a:r>
              <a:rPr lang="ru-RU" sz="1600" dirty="0" smtClean="0">
                <a:solidFill>
                  <a:schemeClr val="tx1"/>
                </a:solidFill>
              </a:rPr>
              <a:t>«Сбербанк </a:t>
            </a:r>
            <a:r>
              <a:rPr lang="ru-RU" sz="1600" dirty="0">
                <a:solidFill>
                  <a:schemeClr val="tx1"/>
                </a:solidFill>
              </a:rPr>
              <a:t>- Автоматизированная система </a:t>
            </a:r>
            <a:r>
              <a:rPr lang="ru-RU" sz="1600" dirty="0" smtClean="0">
                <a:solidFill>
                  <a:schemeClr val="tx1"/>
                </a:solidFill>
              </a:rPr>
              <a:t>торгов»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7. Общество с ограниченной ответственностью </a:t>
            </a:r>
            <a:r>
              <a:rPr lang="ru-RU" sz="1600" dirty="0" smtClean="0">
                <a:solidFill>
                  <a:schemeClr val="tx1"/>
                </a:solidFill>
              </a:rPr>
              <a:t>«РТС – тендер»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8. Общество с ограниченной ответственностью </a:t>
            </a:r>
            <a:r>
              <a:rPr lang="ru-RU" sz="1600" dirty="0" smtClean="0">
                <a:solidFill>
                  <a:schemeClr val="tx1"/>
                </a:solidFill>
              </a:rPr>
              <a:t>«Электронная </a:t>
            </a:r>
            <a:r>
              <a:rPr lang="ru-RU" sz="1600" dirty="0">
                <a:solidFill>
                  <a:schemeClr val="tx1"/>
                </a:solidFill>
              </a:rPr>
              <a:t>торговая площадка </a:t>
            </a:r>
            <a:r>
              <a:rPr lang="ru-RU" sz="1600" dirty="0" smtClean="0">
                <a:solidFill>
                  <a:schemeClr val="tx1"/>
                </a:solidFill>
              </a:rPr>
              <a:t>ГПБ»</a:t>
            </a:r>
          </a:p>
          <a:p>
            <a:pPr marL="114300" indent="0">
              <a:buNone/>
            </a:pPr>
            <a:r>
              <a:rPr lang="ru-RU" sz="1200" i="1" dirty="0" smtClean="0">
                <a:solidFill>
                  <a:schemeClr val="tx1"/>
                </a:solidFill>
              </a:rPr>
              <a:t>(Распоряжение </a:t>
            </a:r>
            <a:r>
              <a:rPr lang="ru-RU" sz="1200" i="1" dirty="0">
                <a:solidFill>
                  <a:schemeClr val="tx1"/>
                </a:solidFill>
              </a:rPr>
              <a:t>Правительства РФ от 12.07.2018 </a:t>
            </a:r>
            <a:r>
              <a:rPr lang="ru-RU" sz="1200" i="1" dirty="0" smtClean="0">
                <a:solidFill>
                  <a:schemeClr val="tx1"/>
                </a:solidFill>
              </a:rPr>
              <a:t>№ 1447-р «Об </a:t>
            </a:r>
            <a:r>
              <a:rPr lang="ru-RU" sz="1200" i="1" dirty="0">
                <a:solidFill>
                  <a:schemeClr val="tx1"/>
                </a:solidFill>
              </a:rPr>
              <a:t>утверждении перечней операторов электронных площадок и специализированных электронных площадок, предусмотренных Федеральными законами от 05.04.2013 N 44-ФЗ, от 18.07.2011 N </a:t>
            </a:r>
            <a:r>
              <a:rPr lang="ru-RU" sz="1200" i="1" dirty="0" smtClean="0">
                <a:solidFill>
                  <a:schemeClr val="tx1"/>
                </a:solidFill>
              </a:rPr>
              <a:t>223-ФЗ»)</a:t>
            </a:r>
            <a:endParaRPr lang="ru-RU" sz="1200" i="1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ru-RU" sz="1600" b="1" i="1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04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/>
          </a:bodyPr>
          <a:lstStyle/>
          <a:p>
            <a:r>
              <a:rPr lang="ru-RU" sz="2800" dirty="0"/>
              <a:t>Действия заказчика. </a:t>
            </a:r>
            <a:r>
              <a:rPr lang="ru-RU" sz="2800" dirty="0" smtClean="0"/>
              <a:t>Заключение структурированного контракта.</a:t>
            </a:r>
            <a:endParaRPr lang="ru-RU" sz="28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4300" indent="0" algn="just">
              <a:buNone/>
            </a:pPr>
            <a:r>
              <a:rPr lang="ru-RU" sz="1600" dirty="0" smtClean="0"/>
              <a:t>	</a:t>
            </a:r>
            <a:r>
              <a:rPr lang="ru-RU" sz="1600" dirty="0" smtClean="0">
                <a:solidFill>
                  <a:schemeClr val="tx1"/>
                </a:solidFill>
              </a:rPr>
              <a:t>Заключение </a:t>
            </a:r>
            <a:r>
              <a:rPr lang="ru-RU" sz="1600" dirty="0">
                <a:solidFill>
                  <a:schemeClr val="tx1"/>
                </a:solidFill>
              </a:rPr>
              <a:t>контракта осуществляется с участником закупки, заявке которого присвоен первый номер, в том числе, если такая заявка является единственной в связи с отклонением иных заявок, в порядке, установленном статьей 51 Закона о контрактной системе, с учетом особенностей, предусмотренных частью 6 статьи 50 Закона о контрактной системе: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r>
              <a:rPr lang="ru-RU" sz="1600" b="1" dirty="0" smtClean="0">
                <a:solidFill>
                  <a:schemeClr val="tx1"/>
                </a:solidFill>
              </a:rPr>
              <a:t>заказчик </a:t>
            </a:r>
            <a:r>
              <a:rPr lang="ru-RU" sz="1600" b="1" dirty="0">
                <a:solidFill>
                  <a:schemeClr val="tx1"/>
                </a:solidFill>
              </a:rPr>
              <a:t>формирует </a:t>
            </a:r>
            <a:r>
              <a:rPr lang="ru-RU" sz="1600" dirty="0">
                <a:solidFill>
                  <a:schemeClr val="tx1"/>
                </a:solidFill>
              </a:rPr>
              <a:t>и размещает в ЕИС и на электронной площадке (с использованием ЕИС) без своей подписи проект контракта </a:t>
            </a:r>
            <a:r>
              <a:rPr lang="ru-RU" sz="1600" b="1" dirty="0">
                <a:solidFill>
                  <a:schemeClr val="tx1"/>
                </a:solidFill>
              </a:rPr>
              <a:t>не позднее одного рабочего дня, </a:t>
            </a:r>
            <a:r>
              <a:rPr lang="ru-RU" sz="1600" dirty="0">
                <a:solidFill>
                  <a:schemeClr val="tx1"/>
                </a:solidFill>
              </a:rPr>
              <a:t>следующего за днем размещения в ЕИС протокола подведения итогов определения поставщика;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r>
              <a:rPr lang="ru-RU" sz="1600" b="1" dirty="0" smtClean="0">
                <a:solidFill>
                  <a:schemeClr val="tx1"/>
                </a:solidFill>
              </a:rPr>
              <a:t>участник </a:t>
            </a:r>
            <a:r>
              <a:rPr lang="ru-RU" sz="1600" b="1" dirty="0">
                <a:solidFill>
                  <a:schemeClr val="tx1"/>
                </a:solidFill>
              </a:rPr>
              <a:t>закупки</a:t>
            </a:r>
            <a:r>
              <a:rPr lang="ru-RU" sz="1600" dirty="0">
                <a:solidFill>
                  <a:schemeClr val="tx1"/>
                </a:solidFill>
              </a:rPr>
              <a:t>, с которым заключается контракт, </a:t>
            </a:r>
            <a:r>
              <a:rPr lang="ru-RU" sz="1600" b="1" dirty="0">
                <a:solidFill>
                  <a:schemeClr val="tx1"/>
                </a:solidFill>
              </a:rPr>
              <a:t>не позднее одного рабочего дня, </a:t>
            </a:r>
            <a:r>
              <a:rPr lang="ru-RU" sz="1600" dirty="0">
                <a:solidFill>
                  <a:schemeClr val="tx1"/>
                </a:solidFill>
              </a:rPr>
              <a:t>следующего за днем направления проекта контракта  заказчиком 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i="1" dirty="0" smtClean="0">
                <a:solidFill>
                  <a:schemeClr val="tx1"/>
                </a:solidFill>
              </a:rPr>
              <a:t>подписывает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усиленной электронной подписью лица, имеющего право действовать от имени участника закупки, проект контракта и одновременно размещает на электронной площадке подписанный проект контракта, а также документ, подтверждающий предоставление обеспечения исполнения контракта (при необходимости); 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r>
              <a:rPr lang="ru-RU" sz="1600" b="1" dirty="0" smtClean="0">
                <a:solidFill>
                  <a:schemeClr val="tx1"/>
                </a:solidFill>
              </a:rPr>
              <a:t>не </a:t>
            </a:r>
            <a:r>
              <a:rPr lang="ru-RU" sz="1600" b="1" dirty="0">
                <a:solidFill>
                  <a:schemeClr val="tx1"/>
                </a:solidFill>
              </a:rPr>
              <a:t>позднее одного рабочего дня</a:t>
            </a:r>
            <a:r>
              <a:rPr lang="ru-RU" sz="1600" dirty="0">
                <a:solidFill>
                  <a:schemeClr val="tx1"/>
                </a:solidFill>
              </a:rPr>
              <a:t>, следующего за днем осуществления участником закупки, с которым заключается контракт, действий указанных выше, </a:t>
            </a:r>
            <a:r>
              <a:rPr lang="ru-RU" sz="1600" b="1" dirty="0">
                <a:solidFill>
                  <a:schemeClr val="tx1"/>
                </a:solidFill>
              </a:rPr>
              <a:t>но не ранее чем через два рабочих дня, </a:t>
            </a:r>
            <a:r>
              <a:rPr lang="ru-RU" sz="1600" dirty="0">
                <a:solidFill>
                  <a:schemeClr val="tx1"/>
                </a:solidFill>
              </a:rPr>
              <a:t>следующих за днем размещения в ЕИС протокола подведения итогов определения поставщика </a:t>
            </a:r>
            <a:r>
              <a:rPr lang="ru-RU" sz="1600" b="1" dirty="0">
                <a:solidFill>
                  <a:schemeClr val="tx1"/>
                </a:solidFill>
              </a:rPr>
              <a:t>заказчик </a:t>
            </a:r>
            <a:r>
              <a:rPr lang="ru-RU" sz="1600" b="1" dirty="0" smtClean="0">
                <a:solidFill>
                  <a:schemeClr val="tx1"/>
                </a:solidFill>
              </a:rPr>
              <a:t>размещает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в ЕИС и на электронной площадке (с использованием ЕИС) </a:t>
            </a:r>
            <a:r>
              <a:rPr lang="ru-RU" sz="1600" b="1" dirty="0">
                <a:solidFill>
                  <a:schemeClr val="tx1"/>
                </a:solidFill>
              </a:rPr>
              <a:t>подписанный усиленной электронной подписью лица, имеющего право действовать от имени заказчика, контракт.</a:t>
            </a:r>
          </a:p>
          <a:p>
            <a:pPr marL="114300" indent="0" algn="just">
              <a:buNone/>
            </a:pPr>
            <a:endParaRPr lang="ru-RU" sz="1600" b="1" i="1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237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/>
          </a:bodyPr>
          <a:lstStyle/>
          <a:p>
            <a:r>
              <a:rPr lang="ru-RU" sz="2800" dirty="0"/>
              <a:t>Действия заказчика. </a:t>
            </a:r>
            <a:r>
              <a:rPr lang="ru-RU" sz="2800" dirty="0" smtClean="0"/>
              <a:t>Заключение структурированного контракта.</a:t>
            </a:r>
            <a:endParaRPr lang="ru-RU" sz="28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 algn="just">
              <a:buNone/>
            </a:pPr>
            <a:r>
              <a:rPr lang="ru-RU" sz="1600" b="1" dirty="0">
                <a:solidFill>
                  <a:schemeClr val="tx1"/>
                </a:solidFill>
              </a:rPr>
              <a:t>ВНИМАНИЕ!</a:t>
            </a:r>
            <a:r>
              <a:rPr lang="ru-RU" sz="1600" dirty="0">
                <a:solidFill>
                  <a:schemeClr val="tx1"/>
                </a:solidFill>
              </a:rPr>
              <a:t> При заключении контракта не допускается составление протокола разногласий, предусмотренного пунктом 2 части 3, пунктами 2 и 3 части 4 статьи 51 Закона о контрактной системе</a:t>
            </a:r>
          </a:p>
          <a:p>
            <a:pPr marL="114300" indent="0" algn="just">
              <a:buNone/>
            </a:pPr>
            <a:endParaRPr lang="ru-RU" sz="1600" b="1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</a:rPr>
              <a:t>ВНИМАНИЕ</a:t>
            </a:r>
            <a:r>
              <a:rPr lang="ru-RU" sz="1600" b="1" dirty="0">
                <a:solidFill>
                  <a:schemeClr val="tx1"/>
                </a:solidFill>
              </a:rPr>
              <a:t>!</a:t>
            </a:r>
            <a:r>
              <a:rPr lang="ru-RU" sz="1600" dirty="0">
                <a:solidFill>
                  <a:schemeClr val="tx1"/>
                </a:solidFill>
              </a:rPr>
              <a:t> При заключении контракта не допускается увеличивать количество поставляемого товара на сумму, не превышающую разницы между ценой контракта, предложенной участником закупки, с которым заключается контракт, и начальной (максимальной) ценой контракта (норма предусмотрена пунктом 2 части 2 статьи 51  Закона о контрактной системе</a:t>
            </a:r>
            <a:r>
              <a:rPr lang="ru-RU" sz="1600" dirty="0" smtClean="0">
                <a:solidFill>
                  <a:schemeClr val="tx1"/>
                </a:solidFill>
              </a:rPr>
              <a:t>).</a:t>
            </a: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	</a:t>
            </a:r>
            <a:r>
              <a:rPr lang="ru-RU" sz="1600" dirty="0" smtClean="0">
                <a:solidFill>
                  <a:schemeClr val="tx1"/>
                </a:solidFill>
              </a:rPr>
              <a:t>Общий срок процедуры – 4 рабочих дня </a:t>
            </a:r>
            <a:r>
              <a:rPr lang="ru-RU" sz="1600" smtClean="0">
                <a:solidFill>
                  <a:schemeClr val="tx1"/>
                </a:solidFill>
              </a:rPr>
              <a:t>от </a:t>
            </a:r>
            <a:r>
              <a:rPr lang="ru-RU" sz="1600" smtClean="0">
                <a:solidFill>
                  <a:schemeClr val="tx1"/>
                </a:solidFill>
              </a:rPr>
              <a:t>даты размещения </a:t>
            </a:r>
            <a:r>
              <a:rPr lang="ru-RU" sz="1600" dirty="0" smtClean="0">
                <a:solidFill>
                  <a:schemeClr val="tx1"/>
                </a:solidFill>
              </a:rPr>
              <a:t>в </a:t>
            </a:r>
            <a:r>
              <a:rPr lang="ru-RU" sz="1600" dirty="0" smtClean="0">
                <a:solidFill>
                  <a:schemeClr val="tx1"/>
                </a:solidFill>
              </a:rPr>
              <a:t>ЕИС  </a:t>
            </a:r>
            <a:r>
              <a:rPr lang="ru-RU" sz="1600" dirty="0" smtClean="0">
                <a:solidFill>
                  <a:schemeClr val="tx1"/>
                </a:solidFill>
              </a:rPr>
              <a:t>извещения о проведении закупки.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</a:rPr>
              <a:t>ВНИМАНИЕ</a:t>
            </a:r>
            <a:r>
              <a:rPr lang="en-US" sz="1600" b="1" dirty="0" smtClean="0">
                <a:solidFill>
                  <a:schemeClr val="tx1"/>
                </a:solidFill>
              </a:rPr>
              <a:t>!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Внесение </a:t>
            </a:r>
            <a:r>
              <a:rPr lang="ru-RU" sz="1600" dirty="0">
                <a:solidFill>
                  <a:schemeClr val="tx1"/>
                </a:solidFill>
              </a:rPr>
              <a:t>сведений о заключении контракта в реестр контрактов </a:t>
            </a:r>
            <a:r>
              <a:rPr lang="ru-RU" sz="1600" dirty="0" smtClean="0">
                <a:solidFill>
                  <a:schemeClr val="tx1"/>
                </a:solidFill>
              </a:rPr>
              <a:t>осуществляется не </a:t>
            </a:r>
            <a:r>
              <a:rPr lang="ru-RU" sz="1600" dirty="0">
                <a:solidFill>
                  <a:schemeClr val="tx1"/>
                </a:solidFill>
              </a:rPr>
              <a:t>позднее трех рабочих дней со дня, следующего за днем подписания </a:t>
            </a:r>
            <a:r>
              <a:rPr lang="ru-RU" sz="1600" dirty="0" smtClean="0">
                <a:solidFill>
                  <a:schemeClr val="tx1"/>
                </a:solidFill>
              </a:rPr>
              <a:t>контракта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Подробно о заключении цифрового контракта по ссылке:</a:t>
            </a:r>
          </a:p>
          <a:p>
            <a:pPr marL="114300" indent="0" algn="just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https</a:t>
            </a:r>
            <a:r>
              <a:rPr lang="en-US" sz="1600" dirty="0">
                <a:solidFill>
                  <a:schemeClr val="tx1"/>
                </a:solidFill>
              </a:rPr>
              <a:t>://belgoszakaz.ru/media/site_platform_media/2024/3/29/informatsionnoe-soobschenie-zaklyuchenie-tsifrovogo-kontrakta-1.pdf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endParaRPr lang="ru-RU" sz="1600" dirty="0"/>
          </a:p>
          <a:p>
            <a:pPr marL="114300" indent="0" algn="just">
              <a:buNone/>
            </a:pPr>
            <a:endParaRPr lang="ru-RU" sz="1600" dirty="0"/>
          </a:p>
          <a:p>
            <a:pPr marL="114300" indent="0" algn="just">
              <a:buNone/>
            </a:pPr>
            <a:endParaRPr lang="ru-RU" sz="1600" b="1" i="1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19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3"/>
            <a:ext cx="8260672" cy="86409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Примеры из практики. Выявленные нарушения.</a:t>
            </a:r>
            <a:endParaRPr lang="ru-RU" sz="28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4968552"/>
          </a:xfrm>
        </p:spPr>
        <p:txBody>
          <a:bodyPr>
            <a:normAutofit fontScale="85000" lnSpcReduction="10000"/>
          </a:bodyPr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i="1" dirty="0">
                <a:solidFill>
                  <a:schemeClr val="tx1"/>
                </a:solidFill>
                <a:ea typeface="Calibri"/>
                <a:cs typeface="Times New Roman"/>
              </a:rPr>
              <a:t>Заказчиком проведена закупка у </a:t>
            </a:r>
            <a:r>
              <a:rPr lang="ru-RU" sz="1600" i="1" dirty="0" err="1" smtClean="0">
                <a:solidFill>
                  <a:schemeClr val="tx1"/>
                </a:solidFill>
                <a:ea typeface="Calibri"/>
                <a:cs typeface="Times New Roman"/>
              </a:rPr>
              <a:t>едпоставщика</a:t>
            </a:r>
            <a:r>
              <a:rPr lang="ru-RU" sz="1600" i="1" dirty="0" smtClean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ru-RU" sz="1600" i="1" dirty="0">
                <a:solidFill>
                  <a:schemeClr val="tx1"/>
                </a:solidFill>
                <a:ea typeface="Calibri"/>
                <a:cs typeface="Times New Roman"/>
              </a:rPr>
              <a:t>по </a:t>
            </a:r>
            <a:r>
              <a:rPr lang="ru-RU" sz="1600" i="1" dirty="0" smtClean="0">
                <a:solidFill>
                  <a:schemeClr val="tx1"/>
                </a:solidFill>
                <a:ea typeface="Calibri"/>
                <a:cs typeface="Times New Roman"/>
              </a:rPr>
              <a:t>ч. </a:t>
            </a:r>
            <a:r>
              <a:rPr lang="ru-RU" sz="1600" i="1" dirty="0">
                <a:solidFill>
                  <a:schemeClr val="tx1"/>
                </a:solidFill>
                <a:ea typeface="Calibri"/>
                <a:cs typeface="Times New Roman"/>
              </a:rPr>
              <a:t>12 </a:t>
            </a:r>
            <a:r>
              <a:rPr lang="ru-RU" sz="1600" i="1" dirty="0" smtClean="0">
                <a:solidFill>
                  <a:schemeClr val="tx1"/>
                </a:solidFill>
                <a:ea typeface="Calibri"/>
                <a:cs typeface="Times New Roman"/>
              </a:rPr>
              <a:t>ст. </a:t>
            </a:r>
            <a:r>
              <a:rPr lang="ru-RU" sz="1600" i="1" dirty="0">
                <a:solidFill>
                  <a:schemeClr val="tx1"/>
                </a:solidFill>
                <a:ea typeface="Calibri"/>
                <a:cs typeface="Times New Roman"/>
              </a:rPr>
              <a:t>93 Закона </a:t>
            </a:r>
            <a:r>
              <a:rPr lang="ru-RU" sz="1600" i="1" dirty="0" smtClean="0">
                <a:solidFill>
                  <a:schemeClr val="tx1"/>
                </a:solidFill>
                <a:ea typeface="Calibri"/>
                <a:cs typeface="Times New Roman"/>
              </a:rPr>
              <a:t>№ 44-ФЗ на </a:t>
            </a:r>
            <a:r>
              <a:rPr lang="ru-RU" sz="1600" i="1" dirty="0">
                <a:solidFill>
                  <a:schemeClr val="tx1"/>
                </a:solidFill>
                <a:ea typeface="Calibri"/>
                <a:cs typeface="Times New Roman"/>
              </a:rPr>
              <a:t>поставку товара, в отношении которого </a:t>
            </a:r>
            <a:r>
              <a:rPr lang="ru-RU" sz="1600" b="1" i="1" dirty="0">
                <a:solidFill>
                  <a:schemeClr val="tx1"/>
                </a:solidFill>
                <a:ea typeface="Calibri"/>
                <a:cs typeface="Times New Roman"/>
              </a:rPr>
              <a:t>не сформированы и не включены в позицию КТРУ его характеристики.  </a:t>
            </a:r>
            <a:endParaRPr lang="ru-RU" sz="1400" b="1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400" dirty="0" smtClean="0">
                <a:solidFill>
                  <a:schemeClr val="tx1"/>
                </a:solidFill>
                <a:ea typeface="Calibri"/>
                <a:cs typeface="Times New Roman"/>
              </a:rPr>
              <a:t>Согласно  </a:t>
            </a: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извещению об осуществлении закупки заказчику к поставке требуется «устройства охранной или пожарной сигнализации и аналогичная аппаратура».</a:t>
            </a: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Объекту закупки соответствует позиция из КТРУ 26.30.50.000-00000001 – устройства охранной или пожарной сигнализации и аналогичная аппаратура. Сведения об описании и характеристиках </a:t>
            </a:r>
            <a:r>
              <a:rPr lang="ru-RU" sz="1400" dirty="0" smtClean="0">
                <a:solidFill>
                  <a:schemeClr val="tx1"/>
                </a:solidFill>
                <a:ea typeface="Calibri"/>
                <a:cs typeface="Times New Roman"/>
              </a:rPr>
              <a:t>товара согласно </a:t>
            </a: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указанной позиции КТРУ отсутствуют.</a:t>
            </a: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Согласно письму Министерства финансов РФ от 23.11. 2023 № 24-03-08/112675 закупка товара у единственного поставщика в электронной форме на сумму, предусмотренную частью 12 статьи 93 Закона о контрактной системе, осуществляется при наличии соответствующей размещенной в каталоге </a:t>
            </a:r>
            <a:r>
              <a:rPr lang="ru-RU" sz="1400" dirty="0" smtClean="0">
                <a:solidFill>
                  <a:schemeClr val="tx1"/>
                </a:solidFill>
                <a:ea typeface="Calibri"/>
                <a:cs typeface="Times New Roman"/>
              </a:rPr>
              <a:t>позиции с </a:t>
            </a: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описанием, сформированным согласно пункту 13 Правил формирования и </a:t>
            </a:r>
            <a:r>
              <a:rPr lang="ru-RU" sz="1400" dirty="0" smtClean="0">
                <a:solidFill>
                  <a:schemeClr val="tx1"/>
                </a:solidFill>
                <a:ea typeface="Calibri"/>
                <a:cs typeface="Times New Roman"/>
              </a:rPr>
              <a:t>ведения в </a:t>
            </a: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единой информационной системе в сфере закупок каталога, утвержденных постановлением Правительства Российской Федерации от 08.02.2017 № 145.</a:t>
            </a: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В соответствии с письмом Министерства финансов РФ от 10.08.2023 № 24-03-06/75075, если описание объекта закупки, содержащее характеристики </a:t>
            </a:r>
            <a:r>
              <a:rPr lang="ru-RU" sz="1400" dirty="0" smtClean="0">
                <a:solidFill>
                  <a:schemeClr val="tx1"/>
                </a:solidFill>
                <a:ea typeface="Calibri"/>
                <a:cs typeface="Times New Roman"/>
              </a:rPr>
              <a:t>товара, не </a:t>
            </a: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сформировано и не включено в позицию каталога, </a:t>
            </a:r>
            <a:r>
              <a:rPr lang="ru-RU" sz="1400" b="1" dirty="0">
                <a:solidFill>
                  <a:schemeClr val="tx1"/>
                </a:solidFill>
                <a:ea typeface="Calibri"/>
                <a:cs typeface="Times New Roman"/>
              </a:rPr>
              <a:t>возможность реализации положений подпункта «в» пункта 3 части 12 статьи 93</a:t>
            </a: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 Закона о контрактной системе </a:t>
            </a:r>
            <a:r>
              <a:rPr lang="ru-RU" sz="1400" b="1" dirty="0">
                <a:solidFill>
                  <a:schemeClr val="tx1"/>
                </a:solidFill>
                <a:ea typeface="Calibri"/>
                <a:cs typeface="Times New Roman"/>
              </a:rPr>
              <a:t>отсутствует</a:t>
            </a: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, поскольку в этом случае указать в </a:t>
            </a:r>
            <a:r>
              <a:rPr lang="ru-RU" sz="1400" dirty="0" smtClean="0">
                <a:solidFill>
                  <a:schemeClr val="tx1"/>
                </a:solidFill>
                <a:ea typeface="Calibri"/>
                <a:cs typeface="Times New Roman"/>
              </a:rPr>
              <a:t>извещении об </a:t>
            </a: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осуществлении закупки характеристики закупаемого товара с использованием каталога невозможно</a:t>
            </a:r>
            <a:r>
              <a:rPr lang="ru-RU" sz="1400" dirty="0" smtClean="0">
                <a:solidFill>
                  <a:schemeClr val="tx1"/>
                </a:solidFill>
                <a:ea typeface="Calibri"/>
                <a:cs typeface="Times New Roman"/>
              </a:rPr>
              <a:t>.</a:t>
            </a: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400" dirty="0" smtClean="0">
                <a:solidFill>
                  <a:schemeClr val="tx1"/>
                </a:solidFill>
                <a:ea typeface="Calibri"/>
                <a:cs typeface="Times New Roman"/>
              </a:rPr>
              <a:t>	Указанные </a:t>
            </a: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действия заказчика содержат признаки административного правонарушения, предусмотренного частью 1 статьи 7.29 КоАП РФ</a:t>
            </a:r>
            <a:r>
              <a:rPr lang="ru-RU" sz="1400" dirty="0" smtClean="0">
                <a:solidFill>
                  <a:schemeClr val="tx1"/>
                </a:solidFill>
                <a:ea typeface="Calibri"/>
                <a:cs typeface="Times New Roman"/>
              </a:rPr>
              <a:t>. Заказчику </a:t>
            </a:r>
            <a:r>
              <a:rPr lang="ru-RU" sz="1400" dirty="0">
                <a:solidFill>
                  <a:schemeClr val="tx1"/>
                </a:solidFill>
                <a:ea typeface="Calibri"/>
                <a:cs typeface="Times New Roman"/>
              </a:rPr>
              <a:t>выдано предписание: аннулировать определение поставщика способом закупки у единственного поставщика.</a:t>
            </a: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400" b="1" i="1" dirty="0" smtClean="0">
                <a:solidFill>
                  <a:schemeClr val="tx1"/>
                </a:solidFill>
                <a:ea typeface="Calibri"/>
                <a:cs typeface="Times New Roman"/>
              </a:rPr>
              <a:t>Решение Белгородского УФАС России от 13.02.2024  по делу </a:t>
            </a:r>
            <a:r>
              <a:rPr lang="ru-RU" sz="1400" b="1" i="1" dirty="0">
                <a:solidFill>
                  <a:schemeClr val="tx1"/>
                </a:solidFill>
                <a:ea typeface="Calibri"/>
                <a:cs typeface="Times New Roman"/>
              </a:rPr>
              <a:t>№ 031/06/106-68/2024</a:t>
            </a: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400" dirty="0">
              <a:ea typeface="Calibri"/>
              <a:cs typeface="Times New Roman"/>
            </a:endParaRPr>
          </a:p>
          <a:p>
            <a:pPr marL="114300" indent="0" algn="just">
              <a:buNone/>
            </a:pPr>
            <a:endParaRPr lang="ru-RU" sz="1600" dirty="0"/>
          </a:p>
          <a:p>
            <a:pPr marL="114300" indent="0" algn="just">
              <a:buNone/>
            </a:pPr>
            <a:endParaRPr lang="ru-RU" sz="1600" dirty="0"/>
          </a:p>
          <a:p>
            <a:pPr marL="114300" indent="0" algn="just">
              <a:buNone/>
            </a:pPr>
            <a:endParaRPr lang="ru-RU" sz="1600" b="1" i="1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680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/>
          </a:bodyPr>
          <a:lstStyle/>
          <a:p>
            <a:r>
              <a:rPr lang="ru-RU" sz="2800" dirty="0"/>
              <a:t>Примеры из практики. Выявленные нарушения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1430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Незаконное отклонение заявки. Заказчиком в описании объекта закупки установлены </a:t>
            </a:r>
            <a:r>
              <a:rPr lang="ru-RU" sz="1800" b="1" dirty="0">
                <a:solidFill>
                  <a:schemeClr val="tx1"/>
                </a:solidFill>
              </a:rPr>
              <a:t>дополнительные характеристики, не предусмотренные примененной позицией КТРУ</a:t>
            </a:r>
            <a:r>
              <a:rPr lang="ru-RU" sz="1800" dirty="0">
                <a:solidFill>
                  <a:schemeClr val="tx1"/>
                </a:solidFill>
              </a:rPr>
              <a:t>, при этом закупка проводится по части 12 статьи 93 </a:t>
            </a:r>
            <a:r>
              <a:rPr lang="ru-RU" sz="1800" dirty="0" smtClean="0">
                <a:solidFill>
                  <a:schemeClr val="tx1"/>
                </a:solidFill>
              </a:rPr>
              <a:t>Закона о </a:t>
            </a:r>
            <a:r>
              <a:rPr lang="ru-RU" sz="1800" dirty="0">
                <a:solidFill>
                  <a:schemeClr val="tx1"/>
                </a:solidFill>
              </a:rPr>
              <a:t>контрактной системе, в которой характеристики товара формируются исключительно с использованием КТРУ. </a:t>
            </a:r>
            <a:endParaRPr lang="ru-RU" sz="18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Согласно  извещению об осуществлении закупки поставляемому  товару (шкаф деревянный для документов) присвоен код КТРУ 31.01.12.139-00000001. При этом исследуемая позиция содержит следующие описание товара: тип фасада с вариантами (открытый, полуоткрытый, закрытый), наличие остекления (да, нет) и наличие выдвижных ящиков (да, нет).   </a:t>
            </a:r>
          </a:p>
          <a:p>
            <a:pPr marL="11430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Комиссией Белгородского УФАС установлено, что согласно протоколу подведения итогов определения поставщика от  06.02.2024 заявка заявителя </a:t>
            </a:r>
            <a:r>
              <a:rPr lang="ru-RU" sz="1800" dirty="0" smtClean="0">
                <a:solidFill>
                  <a:schemeClr val="tx1"/>
                </a:solidFill>
              </a:rPr>
              <a:t>отклонена </a:t>
            </a:r>
            <a:r>
              <a:rPr lang="ru-RU" sz="1800" dirty="0">
                <a:solidFill>
                  <a:schemeClr val="tx1"/>
                </a:solidFill>
              </a:rPr>
              <a:t>по следующим основаниям: «Несоответствие информации и документов, предусмотренных </a:t>
            </a:r>
            <a:r>
              <a:rPr lang="ru-RU" sz="1800" dirty="0" err="1">
                <a:solidFill>
                  <a:schemeClr val="tx1"/>
                </a:solidFill>
              </a:rPr>
              <a:t>пп</a:t>
            </a:r>
            <a:r>
              <a:rPr lang="ru-RU" sz="1800" dirty="0">
                <a:solidFill>
                  <a:schemeClr val="tx1"/>
                </a:solidFill>
              </a:rPr>
              <a:t>. «в» п. 5 ч. 12 ст. 93 </a:t>
            </a:r>
            <a:r>
              <a:rPr lang="ru-RU" sz="1800" dirty="0" smtClean="0">
                <a:solidFill>
                  <a:schemeClr val="tx1"/>
                </a:solidFill>
              </a:rPr>
              <a:t>Закона № </a:t>
            </a:r>
            <a:r>
              <a:rPr lang="ru-RU" sz="1800" dirty="0">
                <a:solidFill>
                  <a:schemeClr val="tx1"/>
                </a:solidFill>
              </a:rPr>
              <a:t>44-ФЗ, требованиям, установленным в извещении. Мебель, представленная поставщиком (</a:t>
            </a:r>
            <a:r>
              <a:rPr lang="ru-RU" sz="1800" dirty="0" smtClean="0">
                <a:solidFill>
                  <a:schemeClr val="tx1"/>
                </a:solidFill>
              </a:rPr>
              <a:t>декларация о </a:t>
            </a:r>
            <a:r>
              <a:rPr lang="ru-RU" sz="1800" dirty="0">
                <a:solidFill>
                  <a:schemeClr val="tx1"/>
                </a:solidFill>
              </a:rPr>
              <a:t>соответствии), не соответствует требованиям по ГОСТу </a:t>
            </a:r>
            <a:r>
              <a:rPr lang="ru-RU" sz="1800" dirty="0" smtClean="0">
                <a:solidFill>
                  <a:schemeClr val="tx1"/>
                </a:solidFill>
              </a:rPr>
              <a:t>для </a:t>
            </a:r>
            <a:r>
              <a:rPr lang="ru-RU" sz="1800" dirty="0">
                <a:solidFill>
                  <a:schemeClr val="tx1"/>
                </a:solidFill>
              </a:rPr>
              <a:t>общеобразовательного учреждения».</a:t>
            </a:r>
          </a:p>
          <a:p>
            <a:pPr marL="11430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Вместе с тем, как установлено Комиссией, в силу положений подпункта «в» пункта 3, подпункта «а» пункта 1 части 12   статьи 93 Закона о контрактной системе заявка участника закупки содержит, в том числе наименование товара и его характеристики с использованием каталога товаров, работ, услуг для обеспечения государственных и муниципальных нужд.</a:t>
            </a:r>
          </a:p>
          <a:p>
            <a:pPr marL="11430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Учитывая изложенное выше,  у заказчика отсутствовали </a:t>
            </a:r>
            <a:r>
              <a:rPr lang="ru-RU" sz="1800" dirty="0" smtClean="0">
                <a:solidFill>
                  <a:schemeClr val="tx1"/>
                </a:solidFill>
              </a:rPr>
              <a:t>основания для </a:t>
            </a:r>
            <a:r>
              <a:rPr lang="ru-RU" sz="1800" dirty="0">
                <a:solidFill>
                  <a:schemeClr val="tx1"/>
                </a:solidFill>
              </a:rPr>
              <a:t>отклонения заявки ИП В… от участия в закупке, что указывает на нарушение заказчиком   подпункта «а» пункта  6 части 12 статьи 93 Закона о контрактной </a:t>
            </a:r>
            <a:r>
              <a:rPr lang="ru-RU" sz="1800" dirty="0" smtClean="0">
                <a:solidFill>
                  <a:schemeClr val="tx1"/>
                </a:solidFill>
              </a:rPr>
              <a:t>системе и </a:t>
            </a:r>
            <a:r>
              <a:rPr lang="ru-RU" sz="1800" dirty="0">
                <a:solidFill>
                  <a:schemeClr val="tx1"/>
                </a:solidFill>
              </a:rPr>
              <a:t>содержит признаки административного правонарушения, предусмотренного частью 1.4 статьи 7.30 КоАП РФ.</a:t>
            </a:r>
          </a:p>
          <a:p>
            <a:pPr marL="11430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Довод жалобы признан обоснованным. </a:t>
            </a:r>
          </a:p>
          <a:p>
            <a:pPr marL="114300" indent="0" algn="just">
              <a:buNone/>
            </a:pPr>
            <a:r>
              <a:rPr lang="ru-RU" sz="1800" b="1" i="1" dirty="0" smtClean="0"/>
              <a:t>Решение </a:t>
            </a:r>
            <a:r>
              <a:rPr lang="ru-RU" sz="1800" b="1" i="1" dirty="0"/>
              <a:t>Белгородского УФАС России от 13.02.2024 Дело № 031/06/106-73/2024</a:t>
            </a:r>
          </a:p>
          <a:p>
            <a:pPr marL="114300" indent="0" algn="just">
              <a:buNone/>
            </a:pPr>
            <a:endParaRPr lang="ru-RU" sz="1600" b="1" i="1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74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/>
          </a:bodyPr>
          <a:lstStyle/>
          <a:p>
            <a:r>
              <a:rPr lang="ru-RU" sz="2800" dirty="0"/>
              <a:t>Примеры из практики. Выявленные нарушения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6544"/>
          </a:xfrm>
        </p:spPr>
        <p:txBody>
          <a:bodyPr>
            <a:normAutofit fontScale="32500" lnSpcReduction="20000"/>
          </a:bodyPr>
          <a:lstStyle/>
          <a:p>
            <a:pPr marL="114300" indent="0" algn="just">
              <a:buNone/>
            </a:pPr>
            <a:r>
              <a:rPr lang="ru-RU" sz="3700" dirty="0" smtClean="0"/>
              <a:t>	</a:t>
            </a:r>
            <a:r>
              <a:rPr lang="ru-RU" sz="4000" dirty="0" smtClean="0">
                <a:solidFill>
                  <a:schemeClr val="tx1"/>
                </a:solidFill>
              </a:rPr>
              <a:t>Из </a:t>
            </a:r>
            <a:r>
              <a:rPr lang="ru-RU" sz="4000" dirty="0">
                <a:solidFill>
                  <a:schemeClr val="tx1"/>
                </a:solidFill>
              </a:rPr>
              <a:t>жалобы следует, что направленный Заказчиком 07.03.2024 проект контракта в нарушение части 12 статьи 93 Закона о контрактной системе содержит пункт 5.4., </a:t>
            </a:r>
            <a:r>
              <a:rPr lang="ru-RU" sz="4000" b="1" dirty="0">
                <a:solidFill>
                  <a:schemeClr val="tx1"/>
                </a:solidFill>
              </a:rPr>
              <a:t>предусматривающий дополнительные требования к характеристикам поставляемого товара.</a:t>
            </a:r>
          </a:p>
          <a:p>
            <a:pPr marL="114300" indent="0" algn="just">
              <a:buNone/>
            </a:pPr>
            <a:r>
              <a:rPr lang="ru-RU" sz="3700" dirty="0" smtClean="0">
                <a:solidFill>
                  <a:schemeClr val="tx1"/>
                </a:solidFill>
              </a:rPr>
              <a:t>	</a:t>
            </a:r>
            <a:r>
              <a:rPr lang="ru-RU" sz="4000" dirty="0" smtClean="0">
                <a:solidFill>
                  <a:schemeClr val="tx1"/>
                </a:solidFill>
              </a:rPr>
              <a:t>Однако </a:t>
            </a:r>
            <a:r>
              <a:rPr lang="ru-RU" sz="4000" dirty="0">
                <a:solidFill>
                  <a:schemeClr val="tx1"/>
                </a:solidFill>
              </a:rPr>
              <a:t>согласно части 12 статьи 93 Закона о контрактной системе описание объекта закупки осуществляется в соответствии с КТРУ, при этом не допускается применение характеристик и требований, не предусмотренных соответствующей позицией КТРУ. </a:t>
            </a:r>
          </a:p>
          <a:p>
            <a:pPr marL="114300" indent="0" algn="just">
              <a:buNone/>
            </a:pPr>
            <a:r>
              <a:rPr lang="ru-RU" sz="4000" dirty="0" smtClean="0">
                <a:solidFill>
                  <a:schemeClr val="tx1"/>
                </a:solidFill>
              </a:rPr>
              <a:t>	Комиссией </a:t>
            </a:r>
            <a:r>
              <a:rPr lang="ru-RU" sz="4000" dirty="0">
                <a:solidFill>
                  <a:schemeClr val="tx1"/>
                </a:solidFill>
              </a:rPr>
              <a:t>Белгородского УФАС установлено, что согласно извещению об осуществлении закупки поставляемому товару присвоен код КТРУ 10.92.10.111-00000004 «Корм для собак сухой». При этом данная позиция содержит следующее описание товара: порода собак (все породы), требования к товару (витаминизированный, полнорационный, минеральный).   </a:t>
            </a:r>
          </a:p>
          <a:p>
            <a:pPr marL="114300" indent="0" algn="just">
              <a:buNone/>
            </a:pPr>
            <a:r>
              <a:rPr lang="ru-RU" sz="3700" dirty="0" smtClean="0">
                <a:solidFill>
                  <a:schemeClr val="tx1"/>
                </a:solidFill>
              </a:rPr>
              <a:t>	</a:t>
            </a:r>
            <a:r>
              <a:rPr lang="ru-RU" sz="4000" dirty="0" smtClean="0">
                <a:solidFill>
                  <a:schemeClr val="tx1"/>
                </a:solidFill>
              </a:rPr>
              <a:t>Вместе </a:t>
            </a:r>
            <a:r>
              <a:rPr lang="ru-RU" sz="4000" dirty="0">
                <a:solidFill>
                  <a:schemeClr val="tx1"/>
                </a:solidFill>
              </a:rPr>
              <a:t>с тем, согласно пункту 5.4 проекта контракта к извещению об осуществлении закупки товара у единственного поставщика указано «Вид: полнорационный; Тип: сухой; Назначение: для взрослых собак; Внешний вид: гранулы; Протеин: не менее 18%; Влажность: не более 9%; Сырой жир: не менее 6,8%; Сырая клетчатка: не менее 5</a:t>
            </a:r>
            <a:r>
              <a:rPr lang="ru-RU" sz="4000" dirty="0" smtClean="0">
                <a:solidFill>
                  <a:schemeClr val="tx1"/>
                </a:solidFill>
              </a:rPr>
              <a:t>%. В </a:t>
            </a:r>
            <a:r>
              <a:rPr lang="ru-RU" sz="4000" dirty="0">
                <a:solidFill>
                  <a:schemeClr val="tx1"/>
                </a:solidFill>
              </a:rPr>
              <a:t>составе содержатся витамины и минералы (А, Е, Д 3, тиамин, селен, железо, марганец, цинк, магний, кальций, фосфор), продукты животного и растительного происхождения, </a:t>
            </a:r>
            <a:r>
              <a:rPr lang="ru-RU" sz="4000" dirty="0" smtClean="0">
                <a:solidFill>
                  <a:schemeClr val="tx1"/>
                </a:solidFill>
              </a:rPr>
              <a:t>соль. Фасовка</a:t>
            </a:r>
            <a:r>
              <a:rPr lang="ru-RU" sz="4000" dirty="0">
                <a:solidFill>
                  <a:schemeClr val="tx1"/>
                </a:solidFill>
              </a:rPr>
              <a:t>: мешок не менее 15 кг</a:t>
            </a:r>
            <a:r>
              <a:rPr lang="ru-RU" sz="4000" dirty="0" smtClean="0">
                <a:solidFill>
                  <a:schemeClr val="tx1"/>
                </a:solidFill>
              </a:rPr>
              <a:t>. Материал </a:t>
            </a:r>
            <a:r>
              <a:rPr lang="ru-RU" sz="4000" dirty="0">
                <a:solidFill>
                  <a:schemeClr val="tx1"/>
                </a:solidFill>
              </a:rPr>
              <a:t>упаковки: полиэтилен с графически нанесенным изображением марки, наименования, состава и норм кормления».</a:t>
            </a:r>
          </a:p>
          <a:p>
            <a:pPr marL="114300" indent="0" algn="just">
              <a:buNone/>
            </a:pPr>
            <a:r>
              <a:rPr lang="ru-RU" sz="4000" dirty="0" smtClean="0">
                <a:solidFill>
                  <a:schemeClr val="tx1"/>
                </a:solidFill>
              </a:rPr>
              <a:t>	Тем </a:t>
            </a:r>
            <a:r>
              <a:rPr lang="ru-RU" sz="4000" dirty="0">
                <a:solidFill>
                  <a:schemeClr val="tx1"/>
                </a:solidFill>
              </a:rPr>
              <a:t>самым, Комиссия Белгородского УФАС  пришла к выводу, что в проекте контракта к извещению об осуществлении закупки товара у единственного поставщика содержится недостоверная информация в части указания характеристик поставляемого товара, что указывает на нарушение заказчиком части 3 статьи 7 Закона о контрактной системе и содержат признаки административного правонарушения, ответственность за совершение которого предусмотрена частью 1.4 статьи 7.30 КоАП РФ.</a:t>
            </a:r>
          </a:p>
          <a:p>
            <a:pPr marL="114300" indent="0" algn="just">
              <a:buNone/>
            </a:pPr>
            <a:r>
              <a:rPr lang="ru-RU" sz="3700" dirty="0" smtClean="0"/>
              <a:t>	</a:t>
            </a:r>
            <a:r>
              <a:rPr lang="ru-RU" sz="4000" b="1" i="1" dirty="0" smtClean="0"/>
              <a:t>Решение </a:t>
            </a:r>
            <a:r>
              <a:rPr lang="ru-RU" sz="4000" b="1" i="1" dirty="0"/>
              <a:t>Белгородского УФАС России от </a:t>
            </a:r>
            <a:r>
              <a:rPr lang="ru-RU" sz="4000" b="1" i="1" dirty="0" smtClean="0"/>
              <a:t>18.03.2024 </a:t>
            </a:r>
            <a:r>
              <a:rPr lang="ru-RU" sz="4000" b="1" i="1" dirty="0"/>
              <a:t>Дело </a:t>
            </a:r>
            <a:r>
              <a:rPr lang="ru-RU" sz="4000" b="1" i="1" dirty="0" smtClean="0"/>
              <a:t>№ </a:t>
            </a:r>
            <a:r>
              <a:rPr lang="ru-RU" sz="4000" b="1" i="1" dirty="0"/>
              <a:t>031/06/106-132/2024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580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>
            <a:normAutofit/>
          </a:bodyPr>
          <a:lstStyle/>
          <a:p>
            <a:r>
              <a:rPr lang="ru-RU" sz="2800" dirty="0"/>
              <a:t>Примеры из практики. Выявленные нарушения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6544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3700" dirty="0" smtClean="0"/>
              <a:t>	</a:t>
            </a:r>
            <a:r>
              <a:rPr lang="ru-RU" sz="1600" dirty="0" smtClean="0">
                <a:solidFill>
                  <a:schemeClr val="tx1"/>
                </a:solidFill>
              </a:rPr>
              <a:t>Подробней с обзором решений Белгородского УФАС (выявленные нарушения) можно ознакомиться на сайте управления по ссылке:</a:t>
            </a:r>
          </a:p>
          <a:p>
            <a:pPr marL="114300" indent="0" algn="just">
              <a:buNone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https</a:t>
            </a:r>
            <a:r>
              <a:rPr lang="en-US" sz="1600" dirty="0">
                <a:solidFill>
                  <a:schemeClr val="tx1"/>
                </a:solidFill>
              </a:rPr>
              <a:t>://belgoszakaz.ru/media/site_platform_media/2024/4/13/obzor-regpravopraktiki-za-1-kvartal-2024-narusheniya.docx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58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785225" cy="6626225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Century Gothic (Основной текст)"/>
              </a:rPr>
              <a:t>Спасибо за внимание!</a:t>
            </a:r>
            <a:br>
              <a:rPr lang="ru-RU" b="1" dirty="0" smtClean="0">
                <a:latin typeface="Century Gothic (Основной текст)"/>
              </a:rPr>
            </a:br>
            <a:r>
              <a:rPr lang="ru-RU" b="1" dirty="0">
                <a:latin typeface="Century Gothic (Основной текст)"/>
              </a:rPr>
              <a:t/>
            </a:r>
            <a:br>
              <a:rPr lang="ru-RU" b="1" dirty="0">
                <a:latin typeface="Century Gothic (Основной текст)"/>
              </a:rPr>
            </a:br>
            <a:r>
              <a:rPr lang="ru-RU" b="1" dirty="0" smtClean="0">
                <a:latin typeface="Century Gothic (Основной текст)"/>
              </a:rPr>
              <a:t/>
            </a:r>
            <a:br>
              <a:rPr lang="ru-RU" b="1" dirty="0" smtClean="0">
                <a:latin typeface="Century Gothic (Основной текст)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Долуденко Ю.А.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</a:b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/>
            </a:r>
            <a:b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</a:br>
            <a:r>
              <a:rPr lang="en-US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E-mail</a:t>
            </a:r>
            <a: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: </a:t>
            </a:r>
            <a:r>
              <a:rPr lang="en-US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doludenko_ua@belregion.ru</a:t>
            </a:r>
            <a: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/>
            </a:r>
            <a:b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</a:br>
            <a:r>
              <a:rPr lang="ru-RU" sz="2400" cap="none" dirty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Тел: +7 (4722) 32-86-69 </a:t>
            </a:r>
          </a:p>
        </p:txBody>
      </p:sp>
    </p:spTree>
    <p:extLst>
      <p:ext uri="{BB962C8B-B14F-4D97-AF65-F5344CB8AC3E}">
        <p14:creationId xmlns:p14="http://schemas.microsoft.com/office/powerpoint/2010/main" val="221096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Что является результатом «малой электронной закупки»</a:t>
            </a:r>
            <a:r>
              <a:rPr lang="en-US" sz="2400" b="1" dirty="0" smtClean="0"/>
              <a:t>?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896544"/>
          </a:xfrm>
        </p:spPr>
        <p:txBody>
          <a:bodyPr>
            <a:noAutofit/>
          </a:bodyPr>
          <a:lstStyle/>
          <a:p>
            <a:pPr marL="137160" indent="0">
              <a:buNone/>
            </a:pPr>
            <a:endParaRPr lang="ru-RU" sz="1200" dirty="0" smtClean="0">
              <a:solidFill>
                <a:schemeClr val="tx1"/>
              </a:solidFill>
            </a:endParaRPr>
          </a:p>
          <a:p>
            <a:pPr marL="137160" indent="0">
              <a:buNone/>
            </a:pPr>
            <a:r>
              <a:rPr lang="ru-RU" sz="1800" b="1" i="1" dirty="0" smtClean="0">
                <a:solidFill>
                  <a:schemeClr val="tx1"/>
                </a:solidFill>
              </a:rPr>
              <a:t>Результатом закупка является:</a:t>
            </a:r>
            <a:endParaRPr lang="en-US" sz="1800" b="1" i="1" dirty="0" smtClean="0">
              <a:solidFill>
                <a:schemeClr val="tx1"/>
              </a:solidFill>
            </a:endParaRPr>
          </a:p>
          <a:p>
            <a:pPr marL="422910" indent="-285750"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</a:rPr>
              <a:t>поставка </a:t>
            </a:r>
            <a:r>
              <a:rPr lang="ru-RU" sz="1800" b="1" dirty="0" smtClean="0">
                <a:solidFill>
                  <a:schemeClr val="tx1"/>
                </a:solidFill>
              </a:rPr>
              <a:t>товаров</a:t>
            </a:r>
          </a:p>
          <a:p>
            <a:pPr marL="137160" indent="0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или</a:t>
            </a:r>
          </a:p>
          <a:p>
            <a:pPr marL="422910" indent="-285750" algn="just"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</a:rPr>
              <a:t>предоставление </a:t>
            </a:r>
            <a:r>
              <a:rPr lang="ru-RU" sz="1800" b="1" dirty="0">
                <a:solidFill>
                  <a:schemeClr val="tx1"/>
                </a:solidFill>
              </a:rPr>
              <a:t>права</a:t>
            </a:r>
            <a:r>
              <a:rPr lang="ru-RU" sz="1800" dirty="0">
                <a:solidFill>
                  <a:schemeClr val="tx1"/>
                </a:solidFill>
              </a:rPr>
              <a:t> на использование программы для электронной вычислительной машины и (или) базы данных (включая обновления к ним и дополнительные функциональные возможности), в том числе путем предоставления удаленного доступа к ним через информационно-телекоммуникационные сети, в том числе через информационно-телекоммуникационную сеть «Интернет</a:t>
            </a:r>
            <a:r>
              <a:rPr lang="ru-RU" sz="1800" dirty="0" smtClean="0">
                <a:solidFill>
                  <a:schemeClr val="tx1"/>
                </a:solidFill>
              </a:rPr>
              <a:t>».</a:t>
            </a:r>
          </a:p>
          <a:p>
            <a:pPr marL="422910" indent="-285750" algn="just">
              <a:buFontTx/>
              <a:buChar char="-"/>
            </a:pPr>
            <a:endParaRPr lang="ru-RU" sz="18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Минимальная </a:t>
            </a:r>
            <a:r>
              <a:rPr lang="ru-RU" sz="1800" dirty="0">
                <a:solidFill>
                  <a:schemeClr val="tx1"/>
                </a:solidFill>
              </a:rPr>
              <a:t>цена контракта может быть любой. Максимальное значение цены контракта - </a:t>
            </a:r>
            <a:r>
              <a:rPr lang="ru-RU" sz="1800" b="1" dirty="0">
                <a:solidFill>
                  <a:schemeClr val="tx1"/>
                </a:solidFill>
              </a:rPr>
              <a:t>не более 5 млн руб. </a:t>
            </a:r>
            <a:endParaRPr lang="ru-RU" sz="1800" b="1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Годовой </a:t>
            </a:r>
            <a:r>
              <a:rPr lang="ru-RU" sz="1800" dirty="0">
                <a:solidFill>
                  <a:schemeClr val="tx1"/>
                </a:solidFill>
              </a:rPr>
              <a:t>объем закупок, осуществляемых в таком порядке, </a:t>
            </a:r>
            <a:r>
              <a:rPr lang="ru-RU" sz="1800" b="1" dirty="0">
                <a:solidFill>
                  <a:schemeClr val="tx1"/>
                </a:solidFill>
              </a:rPr>
              <a:t>не должен превышать 100 миллионов рублей.</a:t>
            </a:r>
            <a:endParaRPr lang="ru-RU" sz="1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20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Кто может быть участником «малой электронной закупки»</a:t>
            </a:r>
            <a:r>
              <a:rPr lang="en-US" sz="2800" b="1" dirty="0" smtClean="0"/>
              <a:t>?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112568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Участником </a:t>
            </a:r>
            <a:r>
              <a:rPr lang="ru-RU" sz="1600" dirty="0">
                <a:solidFill>
                  <a:schemeClr val="tx1"/>
                </a:solidFill>
              </a:rPr>
              <a:t>закупки </a:t>
            </a:r>
            <a:r>
              <a:rPr lang="ru-RU" sz="1600" dirty="0" smtClean="0">
                <a:solidFill>
                  <a:schemeClr val="tx1"/>
                </a:solidFill>
              </a:rPr>
              <a:t>может быть </a:t>
            </a:r>
            <a:r>
              <a:rPr lang="ru-RU" sz="1600" b="1" dirty="0">
                <a:solidFill>
                  <a:schemeClr val="tx1"/>
                </a:solidFill>
              </a:rPr>
              <a:t>любое юридическое лицо </a:t>
            </a:r>
            <a:r>
              <a:rPr lang="ru-RU" sz="1600" dirty="0">
                <a:solidFill>
                  <a:schemeClr val="tx1"/>
                </a:solidFill>
              </a:rPr>
              <a:t>независимо от его организационно-правовой формы, формы собственности, места нахождения и места происхождения капитала, </a:t>
            </a:r>
            <a:r>
              <a:rPr lang="ru-RU" sz="1600" b="1" dirty="0">
                <a:solidFill>
                  <a:schemeClr val="tx1"/>
                </a:solidFill>
              </a:rPr>
              <a:t>за исключением офшорной компании</a:t>
            </a:r>
            <a:r>
              <a:rPr lang="ru-RU" sz="1600" dirty="0">
                <a:solidFill>
                  <a:schemeClr val="tx1"/>
                </a:solidFill>
              </a:rPr>
              <a:t>, или </a:t>
            </a:r>
            <a:r>
              <a:rPr lang="ru-RU" sz="1600" b="1" dirty="0">
                <a:solidFill>
                  <a:schemeClr val="tx1"/>
                </a:solidFill>
              </a:rPr>
              <a:t>любое физическое лицо</a:t>
            </a:r>
            <a:r>
              <a:rPr lang="ru-RU" sz="1600" dirty="0">
                <a:solidFill>
                  <a:schemeClr val="tx1"/>
                </a:solidFill>
              </a:rPr>
              <a:t>, в том числе зарегистрированное в качестве индивидуального предпринимателя. 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Для </a:t>
            </a:r>
            <a:r>
              <a:rPr lang="ru-RU" sz="1600" dirty="0">
                <a:solidFill>
                  <a:schemeClr val="tx1"/>
                </a:solidFill>
              </a:rPr>
              <a:t>участия во всех электронных процедурах, проводимых на электронной площадке в соответствии с требованиями Закона о контрактной системе, </a:t>
            </a:r>
            <a:r>
              <a:rPr lang="ru-RU" sz="1600" b="1" dirty="0">
                <a:solidFill>
                  <a:schemeClr val="tx1"/>
                </a:solidFill>
              </a:rPr>
              <a:t>участник закупки должен быть зарегистрирован в единой информационной системе в сфере закупок (далее - ЕИС) и аккредитован на электронной площадке.</a:t>
            </a:r>
          </a:p>
          <a:p>
            <a:pPr marL="137160" indent="0" algn="just">
              <a:buNone/>
            </a:pPr>
            <a:r>
              <a:rPr lang="ru-RU" sz="1600" i="1" dirty="0" smtClean="0">
                <a:solidFill>
                  <a:schemeClr val="tx1"/>
                </a:solidFill>
              </a:rPr>
              <a:t>	</a:t>
            </a:r>
            <a:r>
              <a:rPr lang="ru-RU" sz="1600" dirty="0" smtClean="0">
                <a:solidFill>
                  <a:schemeClr val="tx1"/>
                </a:solidFill>
              </a:rPr>
              <a:t>Согласно части 9 статьи 24.2. Закона № 44-ФЗ участник закупки не вправе подавать заявки на участие в электронных процедурах </a:t>
            </a:r>
            <a:r>
              <a:rPr lang="ru-RU" sz="1600" b="1" dirty="0" smtClean="0">
                <a:solidFill>
                  <a:schemeClr val="tx1"/>
                </a:solidFill>
              </a:rPr>
              <a:t>за три месяца  до даты </a:t>
            </a:r>
            <a:r>
              <a:rPr lang="ru-RU" sz="1600" dirty="0" smtClean="0">
                <a:solidFill>
                  <a:schemeClr val="tx1"/>
                </a:solidFill>
              </a:rPr>
              <a:t>окончания срока своей регистрации в ЕИС.</a:t>
            </a:r>
          </a:p>
          <a:p>
            <a:pPr marL="13716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	</a:t>
            </a:r>
            <a:r>
              <a:rPr lang="ru-RU" sz="1600" dirty="0" smtClean="0">
                <a:solidFill>
                  <a:schemeClr val="tx1"/>
                </a:solidFill>
              </a:rPr>
              <a:t>В соответствии с частью 4 статьи 24.1. Закона № 44-ФЗ оператор электронной площадки </a:t>
            </a:r>
            <a:r>
              <a:rPr lang="ru-RU" sz="1600" b="1" dirty="0" smtClean="0">
                <a:solidFill>
                  <a:schemeClr val="tx1"/>
                </a:solidFill>
              </a:rPr>
              <a:t>вправе взимать плату </a:t>
            </a:r>
            <a:r>
              <a:rPr lang="ru-RU" sz="1600" dirty="0" smtClean="0">
                <a:solidFill>
                  <a:schemeClr val="tx1"/>
                </a:solidFill>
              </a:rPr>
              <a:t>за участие в закупке в порядке, </a:t>
            </a:r>
            <a:r>
              <a:rPr lang="ru-RU" sz="1600" dirty="0">
                <a:solidFill>
                  <a:schemeClr val="tx1"/>
                </a:solidFill>
              </a:rPr>
              <a:t>установленном </a:t>
            </a:r>
            <a:r>
              <a:rPr lang="ru-RU" sz="1600" dirty="0" smtClean="0">
                <a:solidFill>
                  <a:schemeClr val="tx1"/>
                </a:solidFill>
              </a:rPr>
              <a:t>постановлением Правительства </a:t>
            </a:r>
            <a:r>
              <a:rPr lang="ru-RU" sz="1600" dirty="0">
                <a:solidFill>
                  <a:schemeClr val="tx1"/>
                </a:solidFill>
              </a:rPr>
              <a:t>РФ от </a:t>
            </a:r>
            <a:r>
              <a:rPr lang="ru-RU" sz="1600" dirty="0" smtClean="0">
                <a:solidFill>
                  <a:schemeClr val="tx1"/>
                </a:solidFill>
              </a:rPr>
              <a:t>10.05.2018              № 564 «О </a:t>
            </a:r>
            <a:r>
              <a:rPr lang="ru-RU" sz="1600" dirty="0">
                <a:solidFill>
                  <a:schemeClr val="tx1"/>
                </a:solidFill>
              </a:rPr>
              <a:t>взимании операторами электронных площадок, операторами специализированных электронных площадок платы при проведении электронной процедуры, закрытой электронной процедуры и установлении ее предельных </a:t>
            </a:r>
            <a:r>
              <a:rPr lang="ru-RU" sz="1600" dirty="0" smtClean="0">
                <a:solidFill>
                  <a:schemeClr val="tx1"/>
                </a:solidFill>
              </a:rPr>
              <a:t>размеров»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21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Кто может быть участником «малой электронной закупки»</a:t>
            </a:r>
            <a:r>
              <a:rPr lang="en-US" sz="2800" b="1" dirty="0" smtClean="0"/>
              <a:t>?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137160" indent="0" algn="ctr"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r>
              <a:rPr lang="ru-RU" sz="1800" i="1" dirty="0" smtClean="0">
                <a:solidFill>
                  <a:schemeClr val="tx1"/>
                </a:solidFill>
              </a:rPr>
              <a:t>Проводить «малую электронную закупку» вправе любой заказчик. </a:t>
            </a:r>
          </a:p>
          <a:p>
            <a:pPr marL="137160" indent="0" algn="just">
              <a:buNone/>
            </a:pPr>
            <a:r>
              <a:rPr lang="ru-RU" sz="1800" i="1" dirty="0" smtClean="0">
                <a:solidFill>
                  <a:schemeClr val="tx1"/>
                </a:solidFill>
              </a:rPr>
              <a:t>	Закупку </a:t>
            </a:r>
            <a:r>
              <a:rPr lang="ru-RU" sz="1800" b="1" i="1" dirty="0">
                <a:solidFill>
                  <a:schemeClr val="tx1"/>
                </a:solidFill>
              </a:rPr>
              <a:t>нельзя проводить </a:t>
            </a:r>
            <a:r>
              <a:rPr lang="ru-RU" sz="1800" b="1" i="1" dirty="0" smtClean="0">
                <a:solidFill>
                  <a:schemeClr val="tx1"/>
                </a:solidFill>
              </a:rPr>
              <a:t>совместно.</a:t>
            </a:r>
          </a:p>
          <a:p>
            <a:pPr marL="137160" indent="0" algn="just">
              <a:buNone/>
            </a:pPr>
            <a:r>
              <a:rPr lang="ru-RU" sz="1800" b="1" i="1" dirty="0" smtClean="0">
                <a:solidFill>
                  <a:schemeClr val="tx1"/>
                </a:solidFill>
              </a:rPr>
              <a:t> </a:t>
            </a:r>
            <a:r>
              <a:rPr lang="ru-RU" sz="1800" i="1" dirty="0" smtClean="0">
                <a:solidFill>
                  <a:schemeClr val="tx1"/>
                </a:solidFill>
              </a:rPr>
              <a:t>(часть </a:t>
            </a:r>
            <a:r>
              <a:rPr lang="ru-RU" sz="1800" i="1" dirty="0">
                <a:solidFill>
                  <a:schemeClr val="tx1"/>
                </a:solidFill>
              </a:rPr>
              <a:t>1</a:t>
            </a:r>
            <a:r>
              <a:rPr lang="ru-RU" sz="1800" i="1" dirty="0" smtClean="0">
                <a:solidFill>
                  <a:schemeClr val="tx1"/>
                </a:solidFill>
              </a:rPr>
              <a:t>. статьи 25 Закона о контрактной системе: </a:t>
            </a:r>
          </a:p>
          <a:p>
            <a:pPr marL="137160" indent="0" algn="just">
              <a:buNone/>
            </a:pPr>
            <a:r>
              <a:rPr lang="ru-RU" sz="1800" i="1" dirty="0" smtClean="0">
                <a:solidFill>
                  <a:schemeClr val="tx1"/>
                </a:solidFill>
              </a:rPr>
              <a:t>При </a:t>
            </a:r>
            <a:r>
              <a:rPr lang="ru-RU" sz="1800" i="1" dirty="0">
                <a:solidFill>
                  <a:schemeClr val="tx1"/>
                </a:solidFill>
              </a:rPr>
              <a:t>осуществлении закупки одних и тех же товаров, работ, услуг допускается проведение </a:t>
            </a:r>
            <a:r>
              <a:rPr lang="ru-RU" sz="1800" b="1" i="1" dirty="0">
                <a:solidFill>
                  <a:schemeClr val="tx1"/>
                </a:solidFill>
              </a:rPr>
              <a:t>совместного конкурса или аукциона</a:t>
            </a:r>
            <a:r>
              <a:rPr lang="ru-RU" sz="1800" i="1" dirty="0">
                <a:solidFill>
                  <a:schemeClr val="tx1"/>
                </a:solidFill>
              </a:rPr>
              <a:t> на основании заключенного в соответствии с настоящей статьей соглашения о проведении совместного конкурса или </a:t>
            </a:r>
            <a:r>
              <a:rPr lang="ru-RU" sz="1800" i="1" dirty="0" smtClean="0">
                <a:solidFill>
                  <a:schemeClr val="tx1"/>
                </a:solidFill>
              </a:rPr>
              <a:t>аукциона).</a:t>
            </a:r>
            <a:endParaRPr lang="ru-RU" sz="18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7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Как запланировать закупку</a:t>
            </a:r>
            <a:r>
              <a:rPr lang="en-US" sz="2800" b="1" dirty="0" smtClean="0"/>
              <a:t>?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19256" cy="5040560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800" i="1" dirty="0" smtClean="0">
                <a:solidFill>
                  <a:schemeClr val="tx1"/>
                </a:solidFill>
              </a:rPr>
              <a:t>	</a:t>
            </a:r>
            <a:r>
              <a:rPr lang="ru-RU" sz="1800" dirty="0" smtClean="0">
                <a:solidFill>
                  <a:schemeClr val="tx1"/>
                </a:solidFill>
              </a:rPr>
              <a:t>В </a:t>
            </a:r>
            <a:r>
              <a:rPr lang="ru-RU" sz="1800" dirty="0">
                <a:solidFill>
                  <a:schemeClr val="tx1"/>
                </a:solidFill>
              </a:rPr>
              <a:t>план-график </a:t>
            </a:r>
            <a:r>
              <a:rPr lang="ru-RU" sz="1800" b="1" dirty="0">
                <a:solidFill>
                  <a:schemeClr val="tx1"/>
                </a:solidFill>
              </a:rPr>
              <a:t>в форме отдельной закупки</a:t>
            </a:r>
            <a:r>
              <a:rPr lang="ru-RU" sz="1800" dirty="0">
                <a:solidFill>
                  <a:schemeClr val="tx1"/>
                </a:solidFill>
              </a:rPr>
              <a:t> включается </a:t>
            </a:r>
            <a:r>
              <a:rPr lang="ru-RU" sz="1800" dirty="0" smtClean="0">
                <a:solidFill>
                  <a:schemeClr val="tx1"/>
                </a:solidFill>
              </a:rPr>
              <a:t>информация о </a:t>
            </a:r>
            <a:r>
              <a:rPr lang="ru-RU" sz="1800" dirty="0">
                <a:solidFill>
                  <a:schemeClr val="tx1"/>
                </a:solidFill>
              </a:rPr>
              <a:t>закупках, которые планируется осуществлять в соответствии с </a:t>
            </a:r>
            <a:r>
              <a:rPr lang="ru-RU" sz="1800" dirty="0" smtClean="0">
                <a:solidFill>
                  <a:schemeClr val="tx1"/>
                </a:solidFill>
              </a:rPr>
              <a:t>частью </a:t>
            </a:r>
            <a:r>
              <a:rPr lang="ru-RU" sz="1800" dirty="0">
                <a:solidFill>
                  <a:schemeClr val="tx1"/>
                </a:solidFill>
              </a:rPr>
              <a:t>12 статьи 93 </a:t>
            </a:r>
            <a:r>
              <a:rPr lang="ru-RU" sz="1800" dirty="0" smtClean="0">
                <a:solidFill>
                  <a:schemeClr val="tx1"/>
                </a:solidFill>
              </a:rPr>
              <a:t>Закона о контрактной системе, </a:t>
            </a:r>
            <a:r>
              <a:rPr lang="ru-RU" sz="1800" dirty="0">
                <a:solidFill>
                  <a:schemeClr val="tx1"/>
                </a:solidFill>
              </a:rPr>
              <a:t>в размере годового объема финансового обеспечения соответствующих закупок. </a:t>
            </a:r>
            <a:endParaRPr lang="ru-RU" sz="18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В </a:t>
            </a:r>
            <a:r>
              <a:rPr lang="ru-RU" sz="1800" dirty="0">
                <a:solidFill>
                  <a:schemeClr val="tx1"/>
                </a:solidFill>
              </a:rPr>
              <a:t>качестве наименования объекта закупки указывается положение Федерального закона, являющееся основанием для осуществления указанных закупок</a:t>
            </a:r>
          </a:p>
          <a:p>
            <a:pPr marL="137160" indent="0" algn="just">
              <a:buNone/>
            </a:pPr>
            <a:endParaRPr lang="ru-RU" sz="18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(подпункт «г» </a:t>
            </a:r>
            <a:r>
              <a:rPr lang="ru-RU" sz="1800" dirty="0">
                <a:solidFill>
                  <a:schemeClr val="tx1"/>
                </a:solidFill>
              </a:rPr>
              <a:t>пункта 18 Положения о порядке формирования планов-графиков, утвержденного Постановлением Правительства РФ от 30.09.2019 года N 1279 «О планах-графиках закупок и о признании утратившими силу отдельных решений Правительства Российской Федерации»).</a:t>
            </a:r>
            <a:endParaRPr lang="ru-RU" sz="1800" dirty="0">
              <a:solidFill>
                <a:srgbClr val="FF0000"/>
              </a:solidFill>
            </a:endParaRPr>
          </a:p>
          <a:p>
            <a:pPr marL="137160" indent="0" algn="just">
              <a:buNone/>
            </a:pPr>
            <a:endParaRPr lang="ru-RU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11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86038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Действия заказчика. Формирование извещения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19256" cy="5328592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Заказчик </a:t>
            </a:r>
            <a:r>
              <a:rPr lang="ru-RU" sz="1400" dirty="0">
                <a:solidFill>
                  <a:schemeClr val="tx1"/>
                </a:solidFill>
              </a:rPr>
              <a:t>формирует в ЕИС, подписывает </a:t>
            </a:r>
            <a:r>
              <a:rPr lang="ru-RU" sz="1400" dirty="0" smtClean="0">
                <a:solidFill>
                  <a:schemeClr val="tx1"/>
                </a:solidFill>
              </a:rPr>
              <a:t>ЭЦП и </a:t>
            </a:r>
            <a:r>
              <a:rPr lang="ru-RU" sz="1400" dirty="0">
                <a:solidFill>
                  <a:schemeClr val="tx1"/>
                </a:solidFill>
              </a:rPr>
              <a:t>размещает в ЕИС </a:t>
            </a:r>
            <a:r>
              <a:rPr lang="ru-RU" sz="1400" b="1" dirty="0">
                <a:solidFill>
                  <a:schemeClr val="tx1"/>
                </a:solidFill>
              </a:rPr>
              <a:t>извещение об осуществлении закупки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b="1" dirty="0">
                <a:solidFill>
                  <a:schemeClr val="tx1"/>
                </a:solidFill>
              </a:rPr>
              <a:t>в отношении одного товара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b="1" dirty="0">
                <a:solidFill>
                  <a:schemeClr val="tx1"/>
                </a:solidFill>
              </a:rPr>
              <a:t>исходя из конкретной потребности</a:t>
            </a:r>
            <a:r>
              <a:rPr lang="ru-RU" sz="1400" dirty="0">
                <a:solidFill>
                  <a:schemeClr val="tx1"/>
                </a:solidFill>
              </a:rPr>
              <a:t>, которое должно  содержать</a:t>
            </a:r>
            <a:r>
              <a:rPr lang="ru-RU" sz="1400" dirty="0" smtClean="0">
                <a:solidFill>
                  <a:schemeClr val="tx1"/>
                </a:solidFill>
              </a:rPr>
              <a:t>: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</a:t>
            </a:r>
            <a:r>
              <a:rPr lang="ru-RU" sz="1400" dirty="0">
                <a:solidFill>
                  <a:schemeClr val="tx1"/>
                </a:solidFill>
              </a:rPr>
              <a:t>адрес электронной </a:t>
            </a:r>
            <a:r>
              <a:rPr lang="ru-RU" sz="1400" dirty="0" smtClean="0">
                <a:solidFill>
                  <a:schemeClr val="tx1"/>
                </a:solidFill>
              </a:rPr>
              <a:t>площадки;</a:t>
            </a: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 </a:t>
            </a:r>
            <a:r>
              <a:rPr lang="ru-RU" sz="1400" dirty="0">
                <a:solidFill>
                  <a:schemeClr val="tx1"/>
                </a:solidFill>
              </a:rPr>
              <a:t>информацию, указанную в пунктах 1 - 3, 9, 10, 13, 15, 17 и 18 части 1 статьи 42 </a:t>
            </a:r>
            <a:r>
              <a:rPr lang="ru-RU" sz="1400" dirty="0" smtClean="0">
                <a:solidFill>
                  <a:schemeClr val="tx1"/>
                </a:solidFill>
              </a:rPr>
              <a:t>Закона о контрактной системе, а именно:</a:t>
            </a: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spcBef>
                <a:spcPts val="0"/>
              </a:spcBef>
              <a:buNone/>
            </a:pP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- </a:t>
            </a:r>
            <a:r>
              <a:rPr lang="ru-RU" sz="1200" dirty="0" smtClean="0">
                <a:solidFill>
                  <a:schemeClr val="tx1"/>
                </a:solidFill>
              </a:rPr>
              <a:t>наименование</a:t>
            </a:r>
            <a:r>
              <a:rPr lang="ru-RU" sz="1200" dirty="0">
                <a:solidFill>
                  <a:schemeClr val="tx1"/>
                </a:solidFill>
              </a:rPr>
              <a:t>, место нахождения, почтовый адрес, адрес электронной почты, номер контактного телефона, ответственное должностное лицо заказчика, специализированной организации (в случае ее привлечения заказчиком);</a:t>
            </a:r>
          </a:p>
          <a:p>
            <a:pPr marL="137160" indent="0" algn="just">
              <a:spcBef>
                <a:spcPts val="0"/>
              </a:spcBef>
              <a:buNone/>
            </a:pP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- ИКЗ,</a:t>
            </a:r>
          </a:p>
          <a:p>
            <a:pPr marL="137160" indent="0" algn="just"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- указание </a:t>
            </a:r>
            <a:r>
              <a:rPr lang="ru-RU" sz="1200" dirty="0">
                <a:solidFill>
                  <a:schemeClr val="tx1"/>
                </a:solidFill>
              </a:rPr>
              <a:t>на соответствующую часть статьи 15 Закона </a:t>
            </a:r>
            <a:r>
              <a:rPr lang="ru-RU" sz="1200" dirty="0" smtClean="0">
                <a:solidFill>
                  <a:schemeClr val="tx1"/>
                </a:solidFill>
              </a:rPr>
              <a:t>№ 44-ФЗ, </a:t>
            </a:r>
            <a:r>
              <a:rPr lang="ru-RU" sz="1200" dirty="0">
                <a:solidFill>
                  <a:schemeClr val="tx1"/>
                </a:solidFill>
              </a:rPr>
              <a:t>в соответствии с </a:t>
            </a:r>
            <a:r>
              <a:rPr lang="ru-RU" sz="1200" dirty="0" smtClean="0">
                <a:solidFill>
                  <a:schemeClr val="tx1"/>
                </a:solidFill>
              </a:rPr>
              <a:t>которой </a:t>
            </a:r>
            <a:r>
              <a:rPr lang="ru-RU" sz="1200" dirty="0">
                <a:solidFill>
                  <a:schemeClr val="tx1"/>
                </a:solidFill>
              </a:rPr>
              <a:t>осуществляется закупка (при </a:t>
            </a:r>
            <a:r>
              <a:rPr lang="ru-RU" sz="1200" dirty="0" smtClean="0">
                <a:solidFill>
                  <a:schemeClr val="tx1"/>
                </a:solidFill>
              </a:rPr>
              <a:t>закупке </a:t>
            </a:r>
            <a:r>
              <a:rPr lang="ru-RU" sz="1200" dirty="0">
                <a:solidFill>
                  <a:schemeClr val="tx1"/>
                </a:solidFill>
              </a:rPr>
              <a:t>в соответствии с частями 4 - 6 статьи 15 </a:t>
            </a:r>
            <a:r>
              <a:rPr lang="ru-RU" sz="1200" dirty="0" smtClean="0">
                <a:solidFill>
                  <a:schemeClr val="tx1"/>
                </a:solidFill>
              </a:rPr>
              <a:t>Закона № 44-ФЗ);</a:t>
            </a:r>
            <a:endParaRPr lang="ru-RU" sz="1200" dirty="0">
              <a:solidFill>
                <a:schemeClr val="tx1"/>
              </a:solidFill>
            </a:endParaRPr>
          </a:p>
          <a:p>
            <a:pPr marL="137160" indent="0" algn="just">
              <a:spcBef>
                <a:spcPts val="0"/>
              </a:spcBef>
              <a:buNone/>
            </a:pP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- способ </a:t>
            </a:r>
            <a:r>
              <a:rPr lang="ru-RU" sz="1200" dirty="0">
                <a:solidFill>
                  <a:schemeClr val="tx1"/>
                </a:solidFill>
              </a:rPr>
              <a:t>определения поставщика;</a:t>
            </a:r>
          </a:p>
          <a:p>
            <a:pPr marL="137160" indent="0" algn="just">
              <a:spcBef>
                <a:spcPts val="0"/>
              </a:spcBef>
              <a:buNone/>
            </a:pP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- начальная </a:t>
            </a:r>
            <a:r>
              <a:rPr lang="ru-RU" sz="1200" dirty="0">
                <a:solidFill>
                  <a:schemeClr val="tx1"/>
                </a:solidFill>
              </a:rPr>
              <a:t>(</a:t>
            </a:r>
            <a:r>
              <a:rPr lang="ru-RU" sz="1200" dirty="0" smtClean="0">
                <a:solidFill>
                  <a:schemeClr val="tx1"/>
                </a:solidFill>
              </a:rPr>
              <a:t>максимальная) цена </a:t>
            </a:r>
            <a:r>
              <a:rPr lang="ru-RU" sz="1200" dirty="0">
                <a:solidFill>
                  <a:schemeClr val="tx1"/>
                </a:solidFill>
              </a:rPr>
              <a:t>контракта (</a:t>
            </a:r>
            <a:r>
              <a:rPr lang="ru-RU" sz="1200" dirty="0" smtClean="0">
                <a:solidFill>
                  <a:schemeClr val="tx1"/>
                </a:solidFill>
              </a:rPr>
              <a:t>цена </a:t>
            </a:r>
            <a:r>
              <a:rPr lang="ru-RU" sz="1200" dirty="0">
                <a:solidFill>
                  <a:schemeClr val="tx1"/>
                </a:solidFill>
              </a:rPr>
              <a:t>отдельных </a:t>
            </a:r>
            <a:r>
              <a:rPr lang="ru-RU" sz="1200" dirty="0" smtClean="0">
                <a:solidFill>
                  <a:schemeClr val="tx1"/>
                </a:solidFill>
              </a:rPr>
              <a:t>этапов, </a:t>
            </a:r>
            <a:r>
              <a:rPr lang="ru-RU" sz="1200" dirty="0">
                <a:solidFill>
                  <a:schemeClr val="tx1"/>
                </a:solidFill>
              </a:rPr>
              <a:t>если </a:t>
            </a:r>
            <a:r>
              <a:rPr lang="ru-RU" sz="1200" dirty="0" smtClean="0">
                <a:solidFill>
                  <a:schemeClr val="tx1"/>
                </a:solidFill>
              </a:rPr>
              <a:t>предусмотрены);</a:t>
            </a:r>
          </a:p>
          <a:p>
            <a:pPr marL="308610" indent="-171450" algn="just">
              <a:spcBef>
                <a:spcPts val="0"/>
              </a:spcBef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начальная цена </a:t>
            </a:r>
            <a:r>
              <a:rPr lang="ru-RU" sz="1200" dirty="0">
                <a:solidFill>
                  <a:schemeClr val="tx1"/>
                </a:solidFill>
              </a:rPr>
              <a:t>единицы товара, а также </a:t>
            </a:r>
            <a:r>
              <a:rPr lang="ru-RU" sz="1200" dirty="0" smtClean="0">
                <a:solidFill>
                  <a:schemeClr val="tx1"/>
                </a:solidFill>
              </a:rPr>
              <a:t>начальная сумма </a:t>
            </a:r>
            <a:r>
              <a:rPr lang="ru-RU" sz="1200" dirty="0">
                <a:solidFill>
                  <a:schemeClr val="tx1"/>
                </a:solidFill>
              </a:rPr>
              <a:t>цен указанных единиц и максимальное значение цены контракта (в случае, предусмотренном частью 24 статьи </a:t>
            </a:r>
            <a:r>
              <a:rPr lang="ru-RU" sz="1200" dirty="0" smtClean="0">
                <a:solidFill>
                  <a:schemeClr val="tx1"/>
                </a:solidFill>
              </a:rPr>
              <a:t>22 Закона № 44-ФЗ);</a:t>
            </a:r>
          </a:p>
          <a:p>
            <a:pPr marL="308610" indent="-171450" algn="just">
              <a:spcBef>
                <a:spcPts val="0"/>
              </a:spcBef>
              <a:buFontTx/>
              <a:buChar char="-"/>
            </a:pPr>
            <a:r>
              <a:rPr lang="ru-RU" sz="1200" dirty="0">
                <a:solidFill>
                  <a:schemeClr val="tx1"/>
                </a:solidFill>
              </a:rPr>
              <a:t>ориентировочное значение цены контракта либо формула цены и максимальное значение цены контракта </a:t>
            </a:r>
            <a:r>
              <a:rPr lang="ru-RU" sz="1200" dirty="0" smtClean="0">
                <a:solidFill>
                  <a:schemeClr val="tx1"/>
                </a:solidFill>
              </a:rPr>
              <a:t>(в </a:t>
            </a:r>
            <a:r>
              <a:rPr lang="ru-RU" sz="1200" dirty="0">
                <a:solidFill>
                  <a:schemeClr val="tx1"/>
                </a:solidFill>
              </a:rPr>
              <a:t>случаях, установленных </a:t>
            </a:r>
            <a:r>
              <a:rPr lang="ru-RU" sz="1200" dirty="0" smtClean="0">
                <a:solidFill>
                  <a:schemeClr val="tx1"/>
                </a:solidFill>
              </a:rPr>
              <a:t>Постановлением </a:t>
            </a:r>
            <a:r>
              <a:rPr lang="ru-RU" sz="1200" dirty="0">
                <a:solidFill>
                  <a:schemeClr val="tx1"/>
                </a:solidFill>
              </a:rPr>
              <a:t>Правительства РФ от 13.01.2014 </a:t>
            </a:r>
            <a:r>
              <a:rPr lang="ru-RU" sz="1200" dirty="0" smtClean="0">
                <a:solidFill>
                  <a:schemeClr val="tx1"/>
                </a:solidFill>
              </a:rPr>
              <a:t>№ 19 «Об </a:t>
            </a:r>
            <a:r>
              <a:rPr lang="ru-RU" sz="1200" dirty="0">
                <a:solidFill>
                  <a:schemeClr val="tx1"/>
                </a:solidFill>
              </a:rPr>
              <a:t>установлении случаев, в которых при заключении контракта указываются формула цены и максимальное значение цены </a:t>
            </a:r>
            <a:r>
              <a:rPr lang="ru-RU" sz="1200" dirty="0" smtClean="0">
                <a:solidFill>
                  <a:schemeClr val="tx1"/>
                </a:solidFill>
              </a:rPr>
              <a:t>контракта» в </a:t>
            </a:r>
            <a:r>
              <a:rPr lang="ru-RU" sz="1200" dirty="0">
                <a:solidFill>
                  <a:schemeClr val="tx1"/>
                </a:solidFill>
              </a:rPr>
              <a:t>соответствии с частью 2 статьи 34 </a:t>
            </a:r>
            <a:r>
              <a:rPr lang="ru-RU" sz="1200" dirty="0" smtClean="0">
                <a:solidFill>
                  <a:schemeClr val="tx1"/>
                </a:solidFill>
              </a:rPr>
              <a:t> Закона о контрактной системе);</a:t>
            </a:r>
            <a:endParaRPr lang="ru-RU" sz="1200" dirty="0">
              <a:solidFill>
                <a:schemeClr val="tx1"/>
              </a:solidFill>
            </a:endParaRPr>
          </a:p>
          <a:p>
            <a:pPr marL="308610" indent="-171450" algn="just">
              <a:spcBef>
                <a:spcPts val="0"/>
              </a:spcBef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размер </a:t>
            </a:r>
            <a:r>
              <a:rPr lang="ru-RU" sz="1200" dirty="0">
                <a:solidFill>
                  <a:schemeClr val="tx1"/>
                </a:solidFill>
              </a:rPr>
              <a:t>аванса (если предусмотрена выплата аванса); </a:t>
            </a:r>
            <a:endParaRPr lang="ru-RU" sz="1200" dirty="0" smtClean="0">
              <a:solidFill>
                <a:schemeClr val="tx1"/>
              </a:solidFill>
            </a:endParaRPr>
          </a:p>
          <a:p>
            <a:pPr marL="308610" indent="-171450" algn="just">
              <a:spcBef>
                <a:spcPts val="0"/>
              </a:spcBef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источник </a:t>
            </a:r>
            <a:r>
              <a:rPr lang="ru-RU" sz="1200" dirty="0">
                <a:solidFill>
                  <a:schemeClr val="tx1"/>
                </a:solidFill>
              </a:rPr>
              <a:t>финансирования, наименование валюты в соответствии с общероссийским классификатором валют; </a:t>
            </a:r>
          </a:p>
          <a:p>
            <a:pPr marL="137160" indent="0" algn="just">
              <a:spcBef>
                <a:spcPts val="0"/>
              </a:spcBef>
              <a:buNone/>
            </a:pPr>
            <a:endParaRPr lang="ru-RU" sz="1200" dirty="0">
              <a:solidFill>
                <a:schemeClr val="tx1"/>
              </a:solidFill>
            </a:endParaRPr>
          </a:p>
          <a:p>
            <a:pPr marL="137160" indent="0" algn="just">
              <a:spcBef>
                <a:spcPts val="0"/>
              </a:spcBef>
              <a:buNone/>
            </a:pP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 </a:t>
            </a: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84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800" b="1" dirty="0"/>
              <a:t>Действия заказчика. Формирование извещения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19256" cy="5040560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информация </a:t>
            </a:r>
            <a:r>
              <a:rPr lang="ru-RU" sz="1400" dirty="0">
                <a:solidFill>
                  <a:schemeClr val="tx1"/>
                </a:solidFill>
              </a:rPr>
              <a:t>о предоставлении преимущества в соответствии со статьями 28 и 29 Закона о контрактной системе;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информация </a:t>
            </a:r>
            <a:r>
              <a:rPr lang="ru-RU" sz="1400" b="1" dirty="0">
                <a:solidFill>
                  <a:schemeClr val="tx1"/>
                </a:solidFill>
              </a:rPr>
              <a:t>об условиях, о запретах и об ограничениях допуска товаров</a:t>
            </a:r>
            <a:r>
              <a:rPr lang="ru-RU" sz="1400" dirty="0">
                <a:solidFill>
                  <a:schemeClr val="tx1"/>
                </a:solidFill>
              </a:rPr>
              <a:t>, происходящих из иностранного государства или группы иностранных государств, в случае, если такие условия, запреты и ограничения установлены в соответствии со статьей 14 Закона о контрактной системе;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</a:t>
            </a:r>
            <a:r>
              <a:rPr lang="ru-RU" sz="1400" dirty="0">
                <a:solidFill>
                  <a:schemeClr val="tx1"/>
                </a:solidFill>
              </a:rPr>
              <a:t>размер обеспечения исполнения контракта, гарантийных обязательств, порядок предоставления такого обеспечения, требования к такому обеспечению (если требование обеспечения исполнения контракта, гарантийных обязательств установлено в соответствии со статьей 96 Закона о контрактной системе);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информация </a:t>
            </a:r>
            <a:r>
              <a:rPr lang="ru-RU" sz="1400" dirty="0">
                <a:solidFill>
                  <a:schemeClr val="tx1"/>
                </a:solidFill>
              </a:rPr>
              <a:t>о банковском сопровождении контракта в соответствии со статьей 35 Закона о контрактной системе, о казначейском сопровождении (если в соответствии с законодательством Российской Федерации расчеты по контракту или расчеты по контракту в части выплаты аванса подлежат казначейскому сопровождению</a:t>
            </a:r>
            <a:r>
              <a:rPr lang="ru-RU" sz="1400" dirty="0" smtClean="0">
                <a:solidFill>
                  <a:schemeClr val="tx1"/>
                </a:solidFill>
              </a:rPr>
              <a:t>);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</a:t>
            </a:r>
            <a:r>
              <a:rPr lang="ru-RU" sz="1400" b="1" dirty="0" smtClean="0">
                <a:solidFill>
                  <a:schemeClr val="tx1"/>
                </a:solidFill>
              </a:rPr>
              <a:t>предупреждение </a:t>
            </a:r>
            <a:r>
              <a:rPr lang="ru-RU" sz="1400" b="1" dirty="0">
                <a:solidFill>
                  <a:schemeClr val="tx1"/>
                </a:solidFill>
              </a:rPr>
              <a:t>об административной и уголовной ответственности за нарушение требований антимонопольного законодательства Российской Федерации о запрете участия в ограничивающих конкуренцию соглашениях, осуществления ограничивающих конкуренцию согласованных действий.</a:t>
            </a:r>
          </a:p>
          <a:p>
            <a:pPr marL="137160" indent="0" algn="just">
              <a:buNone/>
            </a:pPr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98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25757</TotalTime>
  <Words>2934</Words>
  <Application>Microsoft Office PowerPoint</Application>
  <PresentationFormat>Экран (4:3)</PresentationFormat>
  <Paragraphs>277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Аптека</vt:lpstr>
      <vt:lpstr>УПРАВЛЕНИЕ ПО РЕГУЛИРОВАНИЮ                      КОНТРАКТНОЙ СИСТЕМЫ В СФЕРЕ ЗАКУПОК БЕЛГОРОДСКОЙ ОБЛАСТИ</vt:lpstr>
      <vt:lpstr>Что такое закупка по части 12 статьи 93 Закона № 44-ФЗ?</vt:lpstr>
      <vt:lpstr>Где проводится закупка?</vt:lpstr>
      <vt:lpstr>Что является результатом «малой электронной закупки»?</vt:lpstr>
      <vt:lpstr>Кто может быть участником «малой электронной закупки»?</vt:lpstr>
      <vt:lpstr>Кто может быть участником «малой электронной закупки»?</vt:lpstr>
      <vt:lpstr>Как запланировать закупку?</vt:lpstr>
      <vt:lpstr>Действия заказчика. Формирование извещения</vt:lpstr>
      <vt:lpstr>Действия заказчика. Формирование извещения</vt:lpstr>
      <vt:lpstr>Действия заказчика. Формирование извещения</vt:lpstr>
      <vt:lpstr>Действия заказчика. Требования к контракту</vt:lpstr>
      <vt:lpstr>Национальный режим в малых электронных закупках. Что применять?</vt:lpstr>
      <vt:lpstr>Национальный режим в малых электронных закупках. Что не применять?</vt:lpstr>
      <vt:lpstr>действия участников закупки. Формирование предварительного предложения </vt:lpstr>
      <vt:lpstr>действия участников закупки. Формирование предварительного предложения</vt:lpstr>
      <vt:lpstr>действия участников закупки. Формирование предварительного предложения</vt:lpstr>
      <vt:lpstr>действия участников закупки. Формирование предварительного предложения</vt:lpstr>
      <vt:lpstr>действия участников закупки. размещение предварительного предложения</vt:lpstr>
      <vt:lpstr>действия участников закупки. изменение предварительного предложения</vt:lpstr>
      <vt:lpstr>Действия оператора электронной площадки</vt:lpstr>
      <vt:lpstr>Действия оператора электронной площадки</vt:lpstr>
      <vt:lpstr>Действия оператора электронной площадки. блокирование количества товара</vt:lpstr>
      <vt:lpstr>Действия заказчика. Рассмотрение заявок на участие в малой электронной закупке</vt:lpstr>
      <vt:lpstr>Действия заказчика. Рассмотрение заявок на участие в малой электронной закупке</vt:lpstr>
      <vt:lpstr>Действия заказчика. Рассмотрение заявок на участие в малой электронной закупке</vt:lpstr>
      <vt:lpstr>Действия заказчика. Рассмотрение заявок на участие в малой электронной закупке</vt:lpstr>
      <vt:lpstr>Действия заказчика. Рассмотрение заявок на участие в малой электронной закупке</vt:lpstr>
      <vt:lpstr>Действия заказчика. Рассмотрение заявок на участие в малой электронной закупке</vt:lpstr>
      <vt:lpstr>Действия заказчика. Рассмотрение заявок на участие в малой электронной закупке</vt:lpstr>
      <vt:lpstr>Действия заказчика. Заключение структурированного контракта.</vt:lpstr>
      <vt:lpstr>Действия заказчика. Заключение структурированного контракта.</vt:lpstr>
      <vt:lpstr>Примеры из практики. Выявленные нарушения.</vt:lpstr>
      <vt:lpstr>Примеры из практики. Выявленные нарушения.</vt:lpstr>
      <vt:lpstr>Примеры из практики. Выявленные нарушения.</vt:lpstr>
      <vt:lpstr>Примеры из практики. Выявленные нарушения.</vt:lpstr>
      <vt:lpstr>Спасибо за внимание!    Долуденко Ю.А.  E-mail: doludenko_ua@belregion.ru Тел: +7 (4722) 32-86-69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Юля Долуденко</cp:lastModifiedBy>
  <cp:revision>1154</cp:revision>
  <cp:lastPrinted>2023-01-30T16:03:25Z</cp:lastPrinted>
  <dcterms:created xsi:type="dcterms:W3CDTF">2009-10-13T11:01:23Z</dcterms:created>
  <dcterms:modified xsi:type="dcterms:W3CDTF">2024-04-16T06:46:20Z</dcterms:modified>
</cp:coreProperties>
</file>