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theme/themeOverride15.xml" ContentType="application/vnd.openxmlformats-officedocument.themeOverride+xml"/>
  <Override PartName="/ppt/drawings/drawing9.xml" ContentType="application/vnd.openxmlformats-officedocument.drawingml.chartshapes+xml"/>
  <Override PartName="/ppt/charts/chart20.xml" ContentType="application/vnd.openxmlformats-officedocument.drawingml.chart+xml"/>
  <Override PartName="/ppt/theme/themeOverride16.xml" ContentType="application/vnd.openxmlformats-officedocument.themeOverride+xml"/>
  <Override PartName="/ppt/drawings/drawing10.xml" ContentType="application/vnd.openxmlformats-officedocument.drawingml.chartshapes+xml"/>
  <Override PartName="/ppt/charts/chart21.xml" ContentType="application/vnd.openxmlformats-officedocument.drawingml.chart+xml"/>
  <Override PartName="/ppt/theme/themeOverride17.xml" ContentType="application/vnd.openxmlformats-officedocument.themeOverride+xml"/>
  <Override PartName="/ppt/drawings/drawing1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theme/themeOverride18.xml" ContentType="application/vnd.openxmlformats-officedocument.themeOverride+xml"/>
  <Override PartName="/ppt/charts/chart23.xml" ContentType="application/vnd.openxmlformats-officedocument.drawingml.chart+xml"/>
  <Override PartName="/ppt/theme/themeOverride19.xml" ContentType="application/vnd.openxmlformats-officedocument.themeOverride+xml"/>
  <Override PartName="/ppt/charts/chart24.xml" ContentType="application/vnd.openxmlformats-officedocument.drawingml.chart+xml"/>
  <Override PartName="/ppt/theme/themeOverride20.xml" ContentType="application/vnd.openxmlformats-officedocument.themeOverride+xml"/>
  <Override PartName="/ppt/notesSlides/notesSlide14.xml" ContentType="application/vnd.openxmlformats-officedocument.presentationml.notesSlide+xml"/>
  <Override PartName="/ppt/charts/chart25.xml" ContentType="application/vnd.openxmlformats-officedocument.drawingml.chart+xml"/>
  <Override PartName="/ppt/drawings/drawing1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6.xml" ContentType="application/vnd.openxmlformats-officedocument.drawingml.chart+xml"/>
  <Override PartName="/ppt/theme/themeOverride21.xml" ContentType="application/vnd.openxmlformats-officedocument.themeOverride+xml"/>
  <Override PartName="/ppt/notesSlides/notesSlide15.xml" ContentType="application/vnd.openxmlformats-officedocument.presentationml.notesSlide+xml"/>
  <Override PartName="/ppt/charts/chart2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8.xml" ContentType="application/vnd.openxmlformats-officedocument.drawingml.chart+xml"/>
  <Override PartName="/ppt/drawings/drawing13.xml" ContentType="application/vnd.openxmlformats-officedocument.drawingml.chartshapes+xml"/>
  <Override PartName="/ppt/charts/chart29.xml" ContentType="application/vnd.openxmlformats-officedocument.drawingml.chart+xml"/>
  <Override PartName="/ppt/drawings/drawing14.xml" ContentType="application/vnd.openxmlformats-officedocument.drawingml.chartshapes+xml"/>
  <Override PartName="/ppt/charts/chart30.xml" ContentType="application/vnd.openxmlformats-officedocument.drawingml.chart+xml"/>
  <Override PartName="/ppt/drawings/drawing15.xml" ContentType="application/vnd.openxmlformats-officedocument.drawingml.chartshapes+xml"/>
  <Override PartName="/ppt/charts/chart31.xml" ContentType="application/vnd.openxmlformats-officedocument.drawingml.chart+xml"/>
  <Override PartName="/ppt/drawings/drawing16.xml" ContentType="application/vnd.openxmlformats-officedocument.drawingml.chartshapes+xml"/>
  <Override PartName="/ppt/charts/chart32.xml" ContentType="application/vnd.openxmlformats-officedocument.drawingml.chart+xml"/>
  <Override PartName="/ppt/drawings/drawing17.xml" ContentType="application/vnd.openxmlformats-officedocument.drawingml.chartshapes+xml"/>
  <Override PartName="/ppt/charts/chart33.xml" ContentType="application/vnd.openxmlformats-officedocument.drawingml.chart+xml"/>
  <Override PartName="/ppt/drawings/drawing18.xml" ContentType="application/vnd.openxmlformats-officedocument.drawingml.chartshapes+xml"/>
  <Override PartName="/ppt/charts/chart34.xml" ContentType="application/vnd.openxmlformats-officedocument.drawingml.chart+xml"/>
  <Override PartName="/ppt/drawings/drawing19.xml" ContentType="application/vnd.openxmlformats-officedocument.drawingml.chartshapes+xml"/>
  <Override PartName="/ppt/charts/chart35.xml" ContentType="application/vnd.openxmlformats-officedocument.drawingml.chart+xml"/>
  <Override PartName="/ppt/drawings/drawing20.xml" ContentType="application/vnd.openxmlformats-officedocument.drawingml.chartshapes+xml"/>
  <Override PartName="/ppt/charts/chart36.xml" ContentType="application/vnd.openxmlformats-officedocument.drawingml.chart+xml"/>
  <Override PartName="/ppt/drawings/drawing21.xml" ContentType="application/vnd.openxmlformats-officedocument.drawingml.chartshapes+xml"/>
  <Override PartName="/ppt/charts/chart37.xml" ContentType="application/vnd.openxmlformats-officedocument.drawingml.chart+xml"/>
  <Override PartName="/ppt/drawings/drawing22.xml" ContentType="application/vnd.openxmlformats-officedocument.drawingml.chartshapes+xml"/>
  <Override PartName="/ppt/charts/chart38.xml" ContentType="application/vnd.openxmlformats-officedocument.drawingml.chart+xml"/>
  <Override PartName="/ppt/drawings/drawing23.xml" ContentType="application/vnd.openxmlformats-officedocument.drawingml.chartshapes+xml"/>
  <Override PartName="/ppt/charts/chart39.xml" ContentType="application/vnd.openxmlformats-officedocument.drawingml.chart+xml"/>
  <Override PartName="/ppt/drawings/drawing2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40.xml" ContentType="application/vnd.openxmlformats-officedocument.drawingml.chart+xml"/>
  <Override PartName="/ppt/drawings/drawing25.xml" ContentType="application/vnd.openxmlformats-officedocument.drawingml.chartshapes+xml"/>
  <Override PartName="/ppt/charts/chart41.xml" ContentType="application/vnd.openxmlformats-officedocument.drawingml.chart+xml"/>
  <Override PartName="/ppt/drawings/drawing26.xml" ContentType="application/vnd.openxmlformats-officedocument.drawingml.chartshapes+xml"/>
  <Override PartName="/ppt/charts/chart42.xml" ContentType="application/vnd.openxmlformats-officedocument.drawingml.chart+xml"/>
  <Override PartName="/ppt/drawings/drawing27.xml" ContentType="application/vnd.openxmlformats-officedocument.drawingml.chartshapes+xml"/>
  <Override PartName="/ppt/charts/chart43.xml" ContentType="application/vnd.openxmlformats-officedocument.drawingml.chart+xml"/>
  <Override PartName="/ppt/drawings/drawing28.xml" ContentType="application/vnd.openxmlformats-officedocument.drawingml.chartshapes+xml"/>
  <Override PartName="/ppt/charts/chart44.xml" ContentType="application/vnd.openxmlformats-officedocument.drawingml.chart+xml"/>
  <Override PartName="/ppt/drawings/drawing29.xml" ContentType="application/vnd.openxmlformats-officedocument.drawingml.chartshapes+xml"/>
  <Override PartName="/ppt/charts/chart45.xml" ContentType="application/vnd.openxmlformats-officedocument.drawingml.chart+xml"/>
  <Override PartName="/ppt/drawings/drawing30.xml" ContentType="application/vnd.openxmlformats-officedocument.drawingml.chartshapes+xml"/>
  <Override PartName="/ppt/charts/chart46.xml" ContentType="application/vnd.openxmlformats-officedocument.drawingml.chart+xml"/>
  <Override PartName="/ppt/drawings/drawing31.xml" ContentType="application/vnd.openxmlformats-officedocument.drawingml.chartshapes+xml"/>
  <Override PartName="/ppt/charts/chart47.xml" ContentType="application/vnd.openxmlformats-officedocument.drawingml.chart+xml"/>
  <Override PartName="/ppt/drawings/drawing32.xml" ContentType="application/vnd.openxmlformats-officedocument.drawingml.chartshapes+xml"/>
  <Override PartName="/ppt/charts/chart48.xml" ContentType="application/vnd.openxmlformats-officedocument.drawingml.chart+xml"/>
  <Override PartName="/ppt/drawings/drawing33.xml" ContentType="application/vnd.openxmlformats-officedocument.drawingml.chartshapes+xml"/>
  <Override PartName="/ppt/charts/chart49.xml" ContentType="application/vnd.openxmlformats-officedocument.drawingml.chart+xml"/>
  <Override PartName="/ppt/drawings/drawing34.xml" ContentType="application/vnd.openxmlformats-officedocument.drawingml.chartshapes+xml"/>
  <Override PartName="/ppt/charts/chart50.xml" ContentType="application/vnd.openxmlformats-officedocument.drawingml.chart+xml"/>
  <Override PartName="/ppt/drawings/drawing35.xml" ContentType="application/vnd.openxmlformats-officedocument.drawingml.chartshapes+xml"/>
  <Override PartName="/ppt/charts/chart51.xml" ContentType="application/vnd.openxmlformats-officedocument.drawingml.chart+xml"/>
  <Override PartName="/ppt/drawings/drawing36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52.xml" ContentType="application/vnd.openxmlformats-officedocument.drawingml.chart+xml"/>
  <Override PartName="/ppt/theme/themeOverride22.xml" ContentType="application/vnd.openxmlformats-officedocument.themeOverride+xml"/>
  <Override PartName="/ppt/drawings/drawing37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53.xml" ContentType="application/vnd.openxmlformats-officedocument.drawingml.chart+xml"/>
  <Override PartName="/ppt/theme/themeOverride23.xml" ContentType="application/vnd.openxmlformats-officedocument.themeOverride+xml"/>
  <Override PartName="/ppt/drawings/drawing38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54.xml" ContentType="application/vnd.openxmlformats-officedocument.drawingml.chart+xml"/>
  <Override PartName="/ppt/theme/themeOverride24.xml" ContentType="application/vnd.openxmlformats-officedocument.themeOverride+xml"/>
  <Override PartName="/ppt/drawings/drawing39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55.xml" ContentType="application/vnd.openxmlformats-officedocument.drawingml.chart+xml"/>
  <Override PartName="/ppt/theme/themeOverride25.xml" ContentType="application/vnd.openxmlformats-officedocument.themeOverride+xml"/>
  <Override PartName="/ppt/drawings/drawing40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5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41.xml" ContentType="application/vnd.openxmlformats-officedocument.drawingml.chartshapes+xml"/>
  <Override PartName="/ppt/charts/chart5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2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58.xml" ContentType="application/vnd.openxmlformats-officedocument.drawingml.chart+xml"/>
  <Override PartName="/ppt/theme/themeOverride26.xml" ContentType="application/vnd.openxmlformats-officedocument.themeOverride+xml"/>
  <Override PartName="/ppt/charts/chart59.xml" ContentType="application/vnd.openxmlformats-officedocument.drawingml.chart+xml"/>
  <Override PartName="/ppt/theme/themeOverride27.xml" ContentType="application/vnd.openxmlformats-officedocument.themeOverride+xml"/>
  <Override PartName="/ppt/charts/chart60.xml" ContentType="application/vnd.openxmlformats-officedocument.drawingml.chart+xml"/>
  <Override PartName="/ppt/theme/themeOverride28.xml" ContentType="application/vnd.openxmlformats-officedocument.themeOverride+xml"/>
  <Override PartName="/ppt/charts/chart61.xml" ContentType="application/vnd.openxmlformats-officedocument.drawingml.chart+xml"/>
  <Override PartName="/ppt/theme/themeOverride29.xml" ContentType="application/vnd.openxmlformats-officedocument.themeOverride+xml"/>
  <Override PartName="/ppt/notesSlides/notesSlide24.xml" ContentType="application/vnd.openxmlformats-officedocument.presentationml.notesSlide+xml"/>
  <Override PartName="/ppt/charts/chart62.xml" ContentType="application/vnd.openxmlformats-officedocument.drawingml.chart+xml"/>
  <Override PartName="/ppt/theme/themeOverride30.xml" ContentType="application/vnd.openxmlformats-officedocument.themeOverride+xml"/>
  <Override PartName="/ppt/charts/chart63.xml" ContentType="application/vnd.openxmlformats-officedocument.drawingml.chart+xml"/>
  <Override PartName="/ppt/theme/themeOverride31.xml" ContentType="application/vnd.openxmlformats-officedocument.themeOverride+xml"/>
  <Override PartName="/ppt/charts/chart64.xml" ContentType="application/vnd.openxmlformats-officedocument.drawingml.chart+xml"/>
  <Override PartName="/ppt/theme/themeOverride32.xml" ContentType="application/vnd.openxmlformats-officedocument.themeOverride+xml"/>
  <Override PartName="/ppt/notesSlides/notesSlide25.xml" ContentType="application/vnd.openxmlformats-officedocument.presentationml.notesSlide+xml"/>
  <Override PartName="/ppt/charts/chart65.xml" ContentType="application/vnd.openxmlformats-officedocument.drawingml.chart+xml"/>
  <Override PartName="/ppt/theme/themeOverride33.xml" ContentType="application/vnd.openxmlformats-officedocument.themeOverride+xml"/>
  <Override PartName="/ppt/charts/chart66.xml" ContentType="application/vnd.openxmlformats-officedocument.drawingml.chart+xml"/>
  <Override PartName="/ppt/theme/themeOverride34.xml" ContentType="application/vnd.openxmlformats-officedocument.themeOverride+xml"/>
  <Override PartName="/ppt/charts/chart67.xml" ContentType="application/vnd.openxmlformats-officedocument.drawingml.chart+xml"/>
  <Override PartName="/ppt/theme/themeOverride35.xml" ContentType="application/vnd.openxmlformats-officedocument.themeOverride+xml"/>
  <Override PartName="/ppt/charts/chart68.xml" ContentType="application/vnd.openxmlformats-officedocument.drawingml.chart+xml"/>
  <Override PartName="/ppt/theme/themeOverride36.xml" ContentType="application/vnd.openxmlformats-officedocument.themeOverride+xml"/>
  <Override PartName="/ppt/notesSlides/notesSlide26.xml" ContentType="application/vnd.openxmlformats-officedocument.presentationml.notesSlide+xml"/>
  <Override PartName="/ppt/charts/chart6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charts/chart70.xml" ContentType="application/vnd.openxmlformats-officedocument.drawingml.chart+xml"/>
  <Override PartName="/ppt/theme/themeOverride37.xml" ContentType="application/vnd.openxmlformats-officedocument.themeOverride+xml"/>
  <Override PartName="/ppt/charts/chart71.xml" ContentType="application/vnd.openxmlformats-officedocument.drawingml.chart+xml"/>
  <Override PartName="/ppt/theme/themeOverride38.xml" ContentType="application/vnd.openxmlformats-officedocument.themeOverride+xml"/>
  <Override PartName="/ppt/charts/chart72.xml" ContentType="application/vnd.openxmlformats-officedocument.drawingml.chart+xml"/>
  <Override PartName="/ppt/theme/themeOverride39.xml" ContentType="application/vnd.openxmlformats-officedocument.themeOverride+xml"/>
  <Override PartName="/ppt/charts/chart73.xml" ContentType="application/vnd.openxmlformats-officedocument.drawingml.chart+xml"/>
  <Override PartName="/ppt/theme/themeOverride40.xml" ContentType="application/vnd.openxmlformats-officedocument.themeOverride+xml"/>
  <Override PartName="/ppt/notesSlides/notesSlide28.xml" ContentType="application/vnd.openxmlformats-officedocument.presentationml.notesSlide+xml"/>
  <Override PartName="/ppt/charts/chart74.xml" ContentType="application/vnd.openxmlformats-officedocument.drawingml.chart+xml"/>
  <Override PartName="/ppt/theme/themeOverride41.xml" ContentType="application/vnd.openxmlformats-officedocument.themeOverride+xml"/>
  <Override PartName="/ppt/charts/chart75.xml" ContentType="application/vnd.openxmlformats-officedocument.drawingml.chart+xml"/>
  <Override PartName="/ppt/theme/themeOverride42.xml" ContentType="application/vnd.openxmlformats-officedocument.themeOverride+xml"/>
  <Override PartName="/ppt/charts/chart76.xml" ContentType="application/vnd.openxmlformats-officedocument.drawingml.chart+xml"/>
  <Override PartName="/ppt/theme/themeOverride43.xml" ContentType="application/vnd.openxmlformats-officedocument.themeOverride+xml"/>
  <Override PartName="/ppt/charts/chart77.xml" ContentType="application/vnd.openxmlformats-officedocument.drawingml.chart+xml"/>
  <Override PartName="/ppt/theme/themeOverride44.xml" ContentType="application/vnd.openxmlformats-officedocument.themeOverride+xml"/>
  <Override PartName="/ppt/notesSlides/notesSlide29.xml" ContentType="application/vnd.openxmlformats-officedocument.presentationml.notesSlide+xml"/>
  <Override PartName="/ppt/charts/chart78.xml" ContentType="application/vnd.openxmlformats-officedocument.drawingml.chart+xml"/>
  <Override PartName="/ppt/theme/themeOverride45.xml" ContentType="application/vnd.openxmlformats-officedocument.themeOverride+xml"/>
  <Override PartName="/ppt/charts/chart79.xml" ContentType="application/vnd.openxmlformats-officedocument.drawingml.chart+xml"/>
  <Override PartName="/ppt/theme/themeOverride46.xml" ContentType="application/vnd.openxmlformats-officedocument.themeOverride+xml"/>
  <Override PartName="/ppt/charts/chart80.xml" ContentType="application/vnd.openxmlformats-officedocument.drawingml.chart+xml"/>
  <Override PartName="/ppt/theme/themeOverride47.xml" ContentType="application/vnd.openxmlformats-officedocument.themeOverride+xml"/>
  <Override PartName="/ppt/charts/chart81.xml" ContentType="application/vnd.openxmlformats-officedocument.drawingml.chart+xml"/>
  <Override PartName="/ppt/theme/themeOverride48.xml" ContentType="application/vnd.openxmlformats-officedocument.themeOverride+xml"/>
  <Override PartName="/ppt/notesSlides/notesSlide30.xml" ContentType="application/vnd.openxmlformats-officedocument.presentationml.notesSlide+xml"/>
  <Override PartName="/ppt/charts/chart82.xml" ContentType="application/vnd.openxmlformats-officedocument.drawingml.chart+xml"/>
  <Override PartName="/ppt/theme/themeOverride49.xml" ContentType="application/vnd.openxmlformats-officedocument.themeOverride+xml"/>
  <Override PartName="/ppt/drawings/drawing43.xml" ContentType="application/vnd.openxmlformats-officedocument.drawingml.chartshapes+xml"/>
  <Override PartName="/ppt/charts/chart83.xml" ContentType="application/vnd.openxmlformats-officedocument.drawingml.chart+xml"/>
  <Override PartName="/ppt/theme/themeOverride50.xml" ContentType="application/vnd.openxmlformats-officedocument.themeOverride+xml"/>
  <Override PartName="/ppt/notesSlides/notesSlide31.xml" ContentType="application/vnd.openxmlformats-officedocument.presentationml.notesSlide+xml"/>
  <Override PartName="/ppt/charts/chart84.xml" ContentType="application/vnd.openxmlformats-officedocument.drawingml.chart+xml"/>
  <Override PartName="/ppt/theme/themeOverride51.xml" ContentType="application/vnd.openxmlformats-officedocument.themeOverride+xml"/>
  <Override PartName="/ppt/notesSlides/notesSlide32.xml" ContentType="application/vnd.openxmlformats-officedocument.presentationml.notesSlide+xml"/>
  <Override PartName="/ppt/charts/chart85.xml" ContentType="application/vnd.openxmlformats-officedocument.drawingml.chart+xml"/>
  <Override PartName="/ppt/theme/themeOverride52.xml" ContentType="application/vnd.openxmlformats-officedocument.themeOverride+xml"/>
  <Override PartName="/ppt/drawings/drawing44.xml" ContentType="application/vnd.openxmlformats-officedocument.drawingml.chartshapes+xml"/>
  <Override PartName="/ppt/charts/chart86.xml" ContentType="application/vnd.openxmlformats-officedocument.drawingml.chart+xml"/>
  <Override PartName="/ppt/theme/themeOverride53.xml" ContentType="application/vnd.openxmlformats-officedocument.themeOverride+xml"/>
  <Override PartName="/ppt/drawings/drawing45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87.xml" ContentType="application/vnd.openxmlformats-officedocument.drawingml.chart+xml"/>
  <Override PartName="/ppt/theme/themeOverride54.xml" ContentType="application/vnd.openxmlformats-officedocument.themeOverride+xml"/>
  <Override PartName="/ppt/drawings/drawing46.xml" ContentType="application/vnd.openxmlformats-officedocument.drawingml.chartshapes+xml"/>
  <Override PartName="/ppt/charts/chart88.xml" ContentType="application/vnd.openxmlformats-officedocument.drawingml.chart+xml"/>
  <Override PartName="/ppt/theme/themeOverride55.xml" ContentType="application/vnd.openxmlformats-officedocument.themeOverride+xml"/>
  <Override PartName="/ppt/drawings/drawing47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89.xml" ContentType="application/vnd.openxmlformats-officedocument.drawingml.chart+xml"/>
  <Override PartName="/ppt/theme/themeOverride56.xml" ContentType="application/vnd.openxmlformats-officedocument.themeOverride+xml"/>
  <Override PartName="/ppt/notesSlides/notesSlide35.xml" ContentType="application/vnd.openxmlformats-officedocument.presentationml.notesSlide+xml"/>
  <Override PartName="/ppt/charts/chart9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6.xml" ContentType="application/vnd.openxmlformats-officedocument.presentationml.notesSlide+xml"/>
  <Override PartName="/ppt/charts/chart92.xml" ContentType="application/vnd.openxmlformats-officedocument.drawingml.chart+xml"/>
  <Override PartName="/ppt/theme/themeOverride57.xml" ContentType="application/vnd.openxmlformats-officedocument.themeOverride+xml"/>
  <Override PartName="/ppt/drawings/drawing4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9"/>
  </p:notesMasterIdLst>
  <p:handoutMasterIdLst>
    <p:handoutMasterId r:id="rId40"/>
  </p:handoutMasterIdLst>
  <p:sldIdLst>
    <p:sldId id="328" r:id="rId2"/>
    <p:sldId id="301" r:id="rId3"/>
    <p:sldId id="309" r:id="rId4"/>
    <p:sldId id="408" r:id="rId5"/>
    <p:sldId id="307" r:id="rId6"/>
    <p:sldId id="314" r:id="rId7"/>
    <p:sldId id="312" r:id="rId8"/>
    <p:sldId id="422" r:id="rId9"/>
    <p:sldId id="411" r:id="rId10"/>
    <p:sldId id="315" r:id="rId11"/>
    <p:sldId id="399" r:id="rId12"/>
    <p:sldId id="321" r:id="rId13"/>
    <p:sldId id="319" r:id="rId14"/>
    <p:sldId id="331" r:id="rId15"/>
    <p:sldId id="438" r:id="rId16"/>
    <p:sldId id="419" r:id="rId17"/>
    <p:sldId id="420" r:id="rId18"/>
    <p:sldId id="329" r:id="rId19"/>
    <p:sldId id="440" r:id="rId20"/>
    <p:sldId id="441" r:id="rId21"/>
    <p:sldId id="332" r:id="rId22"/>
    <p:sldId id="333" r:id="rId23"/>
    <p:sldId id="334" r:id="rId24"/>
    <p:sldId id="335" r:id="rId25"/>
    <p:sldId id="421" r:id="rId26"/>
    <p:sldId id="339" r:id="rId27"/>
    <p:sldId id="415" r:id="rId28"/>
    <p:sldId id="412" r:id="rId29"/>
    <p:sldId id="390" r:id="rId30"/>
    <p:sldId id="378" r:id="rId31"/>
    <p:sldId id="384" r:id="rId32"/>
    <p:sldId id="344" r:id="rId33"/>
    <p:sldId id="361" r:id="rId34"/>
    <p:sldId id="369" r:id="rId35"/>
    <p:sldId id="439" r:id="rId36"/>
    <p:sldId id="437" r:id="rId37"/>
    <p:sldId id="410" r:id="rId38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2146DD6-A490-46E9-83BC-7752BD535BC8}">
          <p14:sldIdLst>
            <p14:sldId id="328"/>
            <p14:sldId id="301"/>
            <p14:sldId id="309"/>
            <p14:sldId id="408"/>
            <p14:sldId id="307"/>
            <p14:sldId id="314"/>
            <p14:sldId id="312"/>
            <p14:sldId id="422"/>
            <p14:sldId id="411"/>
            <p14:sldId id="315"/>
            <p14:sldId id="399"/>
            <p14:sldId id="321"/>
            <p14:sldId id="319"/>
            <p14:sldId id="331"/>
            <p14:sldId id="438"/>
            <p14:sldId id="419"/>
            <p14:sldId id="420"/>
            <p14:sldId id="329"/>
            <p14:sldId id="440"/>
            <p14:sldId id="441"/>
            <p14:sldId id="332"/>
            <p14:sldId id="333"/>
            <p14:sldId id="334"/>
            <p14:sldId id="335"/>
            <p14:sldId id="421"/>
            <p14:sldId id="339"/>
            <p14:sldId id="415"/>
          </p14:sldIdLst>
        </p14:section>
        <p14:section name="Раздел без заголовка" id="{86F18C84-F2A6-484B-9E73-C48A597B22AE}">
          <p14:sldIdLst>
            <p14:sldId id="412"/>
            <p14:sldId id="390"/>
            <p14:sldId id="378"/>
            <p14:sldId id="384"/>
            <p14:sldId id="344"/>
            <p14:sldId id="361"/>
            <p14:sldId id="369"/>
            <p14:sldId id="439"/>
            <p14:sldId id="437"/>
            <p14:sldId id="4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Зайцева" initials="ЕЗ" lastIdx="4" clrIdx="0">
    <p:extLst>
      <p:ext uri="{19B8F6BF-5375-455C-9EA6-DF929625EA0E}">
        <p15:presenceInfo xmlns:p15="http://schemas.microsoft.com/office/powerpoint/2012/main" userId="S-1-5-21-3250089932-1045672392-4189878208-1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2BF"/>
    <a:srgbClr val="CDB9CF"/>
    <a:srgbClr val="FFD54F"/>
    <a:srgbClr val="FFC611"/>
    <a:srgbClr val="DAFC9E"/>
    <a:srgbClr val="CEF024"/>
    <a:srgbClr val="275C9D"/>
    <a:srgbClr val="9BFC9E"/>
    <a:srgbClr val="9BBB59"/>
    <a:srgbClr val="88D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81128" autoAdjust="0"/>
  </p:normalViewPr>
  <p:slideViewPr>
    <p:cSldViewPr>
      <p:cViewPr varScale="1">
        <p:scale>
          <a:sx n="94" d="100"/>
          <a:sy n="94" d="100"/>
        </p:scale>
        <p:origin x="1524" y="90"/>
      </p:cViewPr>
      <p:guideLst>
        <p:guide orient="horz" pos="2160"/>
        <p:guide pos="2880"/>
        <p:guide pos="3120"/>
      </p:guideLst>
    </p:cSldViewPr>
  </p:slideViewPr>
  <p:outlineViewPr>
    <p:cViewPr>
      <p:scale>
        <a:sx n="33" d="100"/>
        <a:sy n="33" d="100"/>
      </p:scale>
      <p:origin x="0" y="-92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44"/>
    </p:cViewPr>
  </p:sorterViewPr>
  <p:notesViewPr>
    <p:cSldViewPr>
      <p:cViewPr varScale="1">
        <p:scale>
          <a:sx n="82" d="100"/>
          <a:sy n="82" d="100"/>
        </p:scale>
        <p:origin x="39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7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8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9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0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3.xml"/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4.xml"/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5.xml"/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6.xml"/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7.xml"/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2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8.xml"/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2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9.xml"/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2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0.xml"/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2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41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2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26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2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28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29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30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31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4.xlsx"/><Relationship Id="rId1" Type="http://schemas.openxmlformats.org/officeDocument/2006/relationships/themeOverride" Target="../theme/themeOverride32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33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34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7.xlsx"/><Relationship Id="rId1" Type="http://schemas.openxmlformats.org/officeDocument/2006/relationships/themeOverride" Target="../theme/themeOverride35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8.xlsx"/><Relationship Id="rId1" Type="http://schemas.openxmlformats.org/officeDocument/2006/relationships/themeOverride" Target="../theme/themeOverride36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0.xlsx"/><Relationship Id="rId1" Type="http://schemas.openxmlformats.org/officeDocument/2006/relationships/themeOverride" Target="../theme/themeOverride37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.xlsx"/><Relationship Id="rId1" Type="http://schemas.openxmlformats.org/officeDocument/2006/relationships/themeOverride" Target="../theme/themeOverride38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2.xlsx"/><Relationship Id="rId1" Type="http://schemas.openxmlformats.org/officeDocument/2006/relationships/themeOverride" Target="../theme/themeOverride39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3.xlsx"/><Relationship Id="rId1" Type="http://schemas.openxmlformats.org/officeDocument/2006/relationships/themeOverride" Target="../theme/themeOverride40.xm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4.xlsx"/><Relationship Id="rId1" Type="http://schemas.openxmlformats.org/officeDocument/2006/relationships/themeOverride" Target="../theme/themeOverride41.xm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5.xlsx"/><Relationship Id="rId1" Type="http://schemas.openxmlformats.org/officeDocument/2006/relationships/themeOverride" Target="../theme/themeOverride42.xm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6.xlsx"/><Relationship Id="rId1" Type="http://schemas.openxmlformats.org/officeDocument/2006/relationships/themeOverride" Target="../theme/themeOverride43.xm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7.xlsx"/><Relationship Id="rId1" Type="http://schemas.openxmlformats.org/officeDocument/2006/relationships/themeOverride" Target="../theme/themeOverride44.xm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8.xlsx"/><Relationship Id="rId1" Type="http://schemas.openxmlformats.org/officeDocument/2006/relationships/themeOverride" Target="../theme/themeOverride45.xml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9.xlsx"/><Relationship Id="rId1" Type="http://schemas.openxmlformats.org/officeDocument/2006/relationships/themeOverride" Target="../theme/themeOverride4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0.xlsx"/><Relationship Id="rId1" Type="http://schemas.openxmlformats.org/officeDocument/2006/relationships/themeOverride" Target="../theme/themeOverride47.xml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1.xlsx"/><Relationship Id="rId1" Type="http://schemas.openxmlformats.org/officeDocument/2006/relationships/themeOverride" Target="../theme/themeOverride48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3.xml"/><Relationship Id="rId2" Type="http://schemas.openxmlformats.org/officeDocument/2006/relationships/package" Target="../embeddings/Microsoft_Excel_Worksheet82.xlsx"/><Relationship Id="rId1" Type="http://schemas.openxmlformats.org/officeDocument/2006/relationships/themeOverride" Target="../theme/themeOverride49.xml"/></Relationships>
</file>

<file path=ppt/charts/_rels/chart8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3.xlsx"/><Relationship Id="rId1" Type="http://schemas.openxmlformats.org/officeDocument/2006/relationships/themeOverride" Target="../theme/themeOverride50.xml"/></Relationships>
</file>

<file path=ppt/charts/_rels/chart8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4.xlsx"/><Relationship Id="rId1" Type="http://schemas.openxmlformats.org/officeDocument/2006/relationships/themeOverride" Target="../theme/themeOverride51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4.xml"/><Relationship Id="rId2" Type="http://schemas.openxmlformats.org/officeDocument/2006/relationships/package" Target="../embeddings/Microsoft_Excel_Worksheet85.xlsx"/><Relationship Id="rId1" Type="http://schemas.openxmlformats.org/officeDocument/2006/relationships/themeOverride" Target="../theme/themeOverride52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5.xml"/><Relationship Id="rId2" Type="http://schemas.openxmlformats.org/officeDocument/2006/relationships/package" Target="../embeddings/Microsoft_Excel_Worksheet86.xlsx"/><Relationship Id="rId1" Type="http://schemas.openxmlformats.org/officeDocument/2006/relationships/themeOverride" Target="../theme/themeOverride53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6.xml"/><Relationship Id="rId2" Type="http://schemas.openxmlformats.org/officeDocument/2006/relationships/package" Target="../embeddings/Microsoft_Excel_Worksheet87.xlsx"/><Relationship Id="rId1" Type="http://schemas.openxmlformats.org/officeDocument/2006/relationships/themeOverride" Target="../theme/themeOverride54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7.xml"/><Relationship Id="rId2" Type="http://schemas.openxmlformats.org/officeDocument/2006/relationships/package" Target="../embeddings/Microsoft_Excel_Worksheet88.xlsx"/><Relationship Id="rId1" Type="http://schemas.openxmlformats.org/officeDocument/2006/relationships/themeOverride" Target="../theme/themeOverride55.xml"/></Relationships>
</file>

<file path=ppt/charts/_rels/chart8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9.xlsx"/><Relationship Id="rId1" Type="http://schemas.openxmlformats.org/officeDocument/2006/relationships/themeOverride" Target="../theme/themeOverride5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8.xml"/><Relationship Id="rId2" Type="http://schemas.openxmlformats.org/officeDocument/2006/relationships/package" Target="../embeddings/Microsoft_Excel_Worksheet92.xlsx"/><Relationship Id="rId1" Type="http://schemas.openxmlformats.org/officeDocument/2006/relationships/themeOverride" Target="../theme/themeOverride5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215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857857883907598E-2"/>
          <c:y val="0.16902926779047911"/>
          <c:w val="0.37250590089737468"/>
          <c:h val="0.50323847000437749"/>
        </c:manualLayout>
      </c:layout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Цена контракта
1 квартал 2024 г. млн руб.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4F81BD"/>
              </a:solidFill>
            </c:spPr>
          </c:dPt>
          <c:dLbls>
            <c:dLbl>
              <c:idx val="0"/>
              <c:layout>
                <c:manualLayout>
                  <c:x val="-8.6756334950349023E-3"/>
                  <c:y val="-2.984860609890234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8758838702975221E-2"/>
                      <c:h val="0.1401610397904617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2158159115986966E-2"/>
                  <c:y val="-3.5026162481115435E-4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273553517607028"/>
                      <c:h val="8.225509196462131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0141800647389259E-2"/>
                  <c:y val="7.0862727893602415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089009649098746E-3"/>
                  <c:y val="2.629765567993362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37546122244107"/>
                      <c:h val="0.1166303542781944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8.6755808155064926E-3"/>
                  <c:y val="0.1080178494870697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96535425455147"/>
                      <c:h val="0.10026118174792151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7.5015121658629702E-3"/>
                  <c:y val="-2.0230186655289951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47306701162628"/>
                      <c:h val="0.11908573015773533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23096501626269722"/>
                  <c:y val="4.5202922155078897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621713153014118"/>
                      <c:h val="0.11908573015773533"/>
                    </c:manualLayout>
                  </c15:layout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Лист1!$B$2:$B$6</c:f>
              <c:strCache>
                <c:ptCount val="5"/>
                <c:pt idx="0">
                  <c:v>Открытый конкурс в ЭФ</c:v>
                </c:pt>
                <c:pt idx="1">
                  <c:v>Электронный аукцион </c:v>
                </c:pt>
                <c:pt idx="2">
                  <c:v>Запрос котировок в ЭФ</c:v>
                </c:pt>
                <c:pt idx="3">
                  <c:v>Единственный источник, кроме пп 4,5, 25 ч.1 ст.93</c:v>
                </c:pt>
                <c:pt idx="4">
                  <c:v>Единственный источник по пп.4,5 ч.1 ст.93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146.76</c:v>
                </c:pt>
                <c:pt idx="1">
                  <c:v>8920.2099999999991</c:v>
                </c:pt>
                <c:pt idx="2">
                  <c:v>255.83</c:v>
                </c:pt>
                <c:pt idx="3">
                  <c:v>1103.01</c:v>
                </c:pt>
                <c:pt idx="4">
                  <c:v>530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>
      <a:solidFill>
        <a:schemeClr val="accent1"/>
      </a:solidFill>
    </a:ln>
    <a:effectLst>
      <a:softEdge rad="0"/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48780379177251"/>
          <c:y val="9.0414760006508735E-2"/>
          <c:w val="0.67526736998358217"/>
          <c:h val="0.907503733661705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контракта
1 квартал 2024 г. млн. руб.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619437"/>
              </a:solidFill>
            </c:spPr>
          </c:dPt>
          <c:dPt>
            <c:idx val="1"/>
            <c:bubble3D val="0"/>
            <c:spPr>
              <a:solidFill>
                <a:srgbClr val="C0504D"/>
              </a:solidFill>
            </c:spPr>
          </c:dPt>
          <c:dLbls>
            <c:dLbl>
              <c:idx val="0"/>
              <c:layout>
                <c:manualLayout>
                  <c:x val="2.4495735041785479E-2"/>
                  <c:y val="-0.16054449971618268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572782036563748E-2"/>
                  <c:y val="0.1849087568799529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Конкурентные способы</c:v>
                </c:pt>
                <c:pt idx="1">
                  <c:v>Неконкурентные способы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16835.879999999997</c:v>
                </c:pt>
                <c:pt idx="1">
                  <c:v>5337.73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98063443290732E-2"/>
          <c:y val="8.2372304998687973E-2"/>
          <c:w val="0.84745156466246474"/>
          <c:h val="0.32316706417427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Цена контракта
1 квартал 2023 г.
млн руб.</c:v>
                </c:pt>
              </c:strCache>
            </c:strRef>
          </c:tx>
          <c:spPr>
            <a:ln w="22225"/>
          </c:spPr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rgbClr val="2362B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Лист1!$B$2:$B$6</c:f>
              <c:strCache>
                <c:ptCount val="5"/>
                <c:pt idx="0">
                  <c:v>Открытый конкурс в ЭФ</c:v>
                </c:pt>
                <c:pt idx="1">
                  <c:v>Электронный аукцион </c:v>
                </c:pt>
                <c:pt idx="2">
                  <c:v>Запрос котировок в ЭФ</c:v>
                </c:pt>
                <c:pt idx="3">
                  <c:v>Единственный источник, кроме пп 4,5, 25 ч.1 ст.93</c:v>
                </c:pt>
                <c:pt idx="4">
                  <c:v>Единственный источник по пп.4,5 ч.1 ст.93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370.79</c:v>
                </c:pt>
                <c:pt idx="1">
                  <c:v>6656.12</c:v>
                </c:pt>
                <c:pt idx="2">
                  <c:v>32.06</c:v>
                </c:pt>
                <c:pt idx="3">
                  <c:v>4965.2700000000004</c:v>
                </c:pt>
                <c:pt idx="4">
                  <c:v>589.27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Цена контракта
1 квартал 2024 г. млн руб.</c:v>
                </c:pt>
              </c:strCache>
            </c:strRef>
          </c:tx>
          <c:spPr>
            <a:ln w="22225"/>
          </c:spPr>
          <c:invertIfNegative val="0"/>
          <c:dLbls>
            <c:dLbl>
              <c:idx val="2"/>
              <c:layout>
                <c:manualLayout>
                  <c:x val="1.17989569226586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Лист1!$B$2:$B$6</c:f>
              <c:strCache>
                <c:ptCount val="5"/>
                <c:pt idx="0">
                  <c:v>Открытый конкурс в ЭФ</c:v>
                </c:pt>
                <c:pt idx="1">
                  <c:v>Электронный аукцион </c:v>
                </c:pt>
                <c:pt idx="2">
                  <c:v>Запрос котировок в ЭФ</c:v>
                </c:pt>
                <c:pt idx="3">
                  <c:v>Единственный источник, кроме пп 4,5, 25 ч.1 ст.93</c:v>
                </c:pt>
                <c:pt idx="4">
                  <c:v>Единственный источник по пп.4,5 ч.1 ст.93</c:v>
                </c:pt>
              </c:strCache>
            </c:strRef>
          </c:cat>
          <c:val>
            <c:numRef>
              <c:f>Лист1!$D$2:$D$6</c:f>
              <c:numCache>
                <c:formatCode>#,##0.00</c:formatCode>
                <c:ptCount val="5"/>
                <c:pt idx="0">
                  <c:v>146.76</c:v>
                </c:pt>
                <c:pt idx="1">
                  <c:v>8920.2099999999991</c:v>
                </c:pt>
                <c:pt idx="2">
                  <c:v>255.83</c:v>
                </c:pt>
                <c:pt idx="3">
                  <c:v>1103.01</c:v>
                </c:pt>
                <c:pt idx="4">
                  <c:v>530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800608"/>
        <c:axId val="239801000"/>
      </c:barChart>
      <c:catAx>
        <c:axId val="23980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9801000"/>
        <c:crosses val="autoZero"/>
        <c:auto val="1"/>
        <c:lblAlgn val="ctr"/>
        <c:lblOffset val="100"/>
        <c:noMultiLvlLbl val="0"/>
      </c:catAx>
      <c:valAx>
        <c:axId val="239801000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39800608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98063443290732E-2"/>
          <c:y val="0.42999661908918857"/>
          <c:w val="0.84745156466246474"/>
          <c:h val="0.41635076592934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Цена контракта 1 квартал 2023 г. млн руб.</c:v>
                </c:pt>
              </c:strCache>
            </c:strRef>
          </c:tx>
          <c:spPr>
            <a:ln w="22225"/>
          </c:spPr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rgbClr val="2362B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Лист1!$B$2:$B$6</c:f>
              <c:strCache>
                <c:ptCount val="5"/>
                <c:pt idx="0">
                  <c:v>Открытый конкурс в ЭФ</c:v>
                </c:pt>
                <c:pt idx="1">
                  <c:v>Электронный аукцион </c:v>
                </c:pt>
                <c:pt idx="2">
                  <c:v>Запрос котировок в ЭФ</c:v>
                </c:pt>
                <c:pt idx="3">
                  <c:v>Единственный источник, кроме пп 4,5, 25 ч.1 ст.93</c:v>
                </c:pt>
                <c:pt idx="4">
                  <c:v>Единственный источник по пп.4,5 ч.1 ст.93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362.98</c:v>
                </c:pt>
                <c:pt idx="1">
                  <c:v>2809.99</c:v>
                </c:pt>
                <c:pt idx="2">
                  <c:v>25.91</c:v>
                </c:pt>
                <c:pt idx="3">
                  <c:v>4354.4799999999996</c:v>
                </c:pt>
                <c:pt idx="4">
                  <c:v>2818.59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Цена контракта 1 квартал 2024 г. млн руб.</c:v>
                </c:pt>
              </c:strCache>
            </c:strRef>
          </c:tx>
          <c:spPr>
            <a:ln w="22225"/>
          </c:spPr>
          <c:invertIfNegative val="0"/>
          <c:dLbls>
            <c:dLbl>
              <c:idx val="2"/>
              <c:layout>
                <c:manualLayout>
                  <c:x val="1.17989569226586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Лист1!$B$2:$B$6</c:f>
              <c:strCache>
                <c:ptCount val="5"/>
                <c:pt idx="0">
                  <c:v>Открытый конкурс в ЭФ</c:v>
                </c:pt>
                <c:pt idx="1">
                  <c:v>Электронный аукцион </c:v>
                </c:pt>
                <c:pt idx="2">
                  <c:v>Запрос котировок в ЭФ</c:v>
                </c:pt>
                <c:pt idx="3">
                  <c:v>Единственный источник, кроме пп 4,5, 25 ч.1 ст.93</c:v>
                </c:pt>
                <c:pt idx="4">
                  <c:v>Единственный источник по пп.4,5 ч.1 ст.93</c:v>
                </c:pt>
              </c:strCache>
            </c:strRef>
          </c:cat>
          <c:val>
            <c:numRef>
              <c:f>Лист1!$D$2:$D$6</c:f>
              <c:numCache>
                <c:formatCode>#,##0.00</c:formatCode>
                <c:ptCount val="5"/>
                <c:pt idx="0">
                  <c:v>484.35</c:v>
                </c:pt>
                <c:pt idx="1">
                  <c:v>6918.25</c:v>
                </c:pt>
                <c:pt idx="2">
                  <c:v>110.49</c:v>
                </c:pt>
                <c:pt idx="3">
                  <c:v>1624.86</c:v>
                </c:pt>
                <c:pt idx="4">
                  <c:v>2079.85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801784"/>
        <c:axId val="239829160"/>
      </c:barChart>
      <c:catAx>
        <c:axId val="239801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9829160"/>
        <c:crosses val="autoZero"/>
        <c:auto val="1"/>
        <c:lblAlgn val="ctr"/>
        <c:lblOffset val="100"/>
        <c:noMultiLvlLbl val="0"/>
      </c:catAx>
      <c:valAx>
        <c:axId val="239829160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39801784"/>
        <c:crosses val="autoZero"/>
        <c:crossBetween val="between"/>
        <c:dispUnits>
          <c:builtInUnit val="thousands"/>
        </c:dispUnits>
      </c:valAx>
    </c:plotArea>
    <c:legend>
      <c:legendPos val="t"/>
      <c:layout>
        <c:manualLayout>
          <c:xMode val="edge"/>
          <c:yMode val="edge"/>
          <c:x val="4.2368876703847251E-2"/>
          <c:y val="0.16575876131160927"/>
          <c:w val="0.91775187650383794"/>
          <c:h val="6.2475195418617603E-2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rgbClr val="175F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 smtClean="0">
                <a:solidFill>
                  <a:srgbClr val="175F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извещений, шт.</a:t>
            </a:r>
            <a:endParaRPr lang="ru-RU" sz="1400" dirty="0">
              <a:solidFill>
                <a:srgbClr val="175F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1.0859864131849261E-3"/>
          <c:y val="3.7814118944008284E-4"/>
        </c:manualLayout>
      </c:layout>
      <c:overlay val="0"/>
    </c:title>
    <c:autoTitleDeleted val="0"/>
    <c:view3D>
      <c:rotX val="50"/>
      <c:rotY val="50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94356182646371"/>
          <c:y val="0.13150565853043356"/>
          <c:w val="0.60187163489467799"/>
          <c:h val="0.80773294405846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1 квартал 2024 г. Шт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20C6AA"/>
              </a:solidFill>
            </c:spPr>
          </c:dPt>
          <c:dPt>
            <c:idx val="1"/>
            <c:bubble3D val="0"/>
            <c:spPr>
              <a:solidFill>
                <a:srgbClr val="EF8DDA"/>
              </a:solidFill>
            </c:spPr>
          </c:dPt>
          <c:dLbls>
            <c:dLbl>
              <c:idx val="0"/>
              <c:layout>
                <c:manualLayout>
                  <c:x val="0.42246972558604601"/>
                  <c:y val="-8.57937706621195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05374434251608"/>
                      <c:h val="0.1796776367992814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37738908639780766"/>
                  <c:y val="5.416702948921591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539859768667681"/>
                      <c:h val="0.2025863492644961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6254119912602303E-2"/>
                  <c:y val="0.1691148430955119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РТС-тендер</c:v>
                </c:pt>
                <c:pt idx="1">
                  <c:v>АО "Сбербанк-АСТ"</c:v>
                </c:pt>
                <c:pt idx="2">
                  <c:v>ЭТП ТЭК-Торг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1446</c:v>
                </c:pt>
                <c:pt idx="1">
                  <c:v>524</c:v>
                </c:pt>
                <c:pt idx="2" formatCode="General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 w="31750" cmpd="thinThick">
      <a:noFill/>
      <a:prstDash val="solid"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>
                <a:solidFill>
                  <a:srgbClr val="10605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 smtClean="0">
                <a:solidFill>
                  <a:srgbClr val="1060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извещений, шт</a:t>
            </a:r>
            <a:endParaRPr lang="ru-RU" sz="1400" dirty="0">
              <a:solidFill>
                <a:srgbClr val="1060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1.0857704683821545E-3"/>
          <c:y val="3.7814118944008284E-4"/>
        </c:manualLayout>
      </c:layout>
      <c:overlay val="0"/>
    </c:title>
    <c:autoTitleDeleted val="0"/>
    <c:view3D>
      <c:rotX val="50"/>
      <c:rotY val="20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63432850895352"/>
          <c:y val="0.10823534400031842"/>
          <c:w val="0.63393871640524802"/>
          <c:h val="0.85272986367688342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 w="31750" cmpd="thinThick">
      <a:noFill/>
      <a:prstDash val="solid"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r">
              <a:defRPr sz="1400">
                <a:solidFill>
                  <a:srgbClr val="175F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 smtClean="0">
                <a:solidFill>
                  <a:srgbClr val="175F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сумме</a:t>
            </a:r>
            <a:r>
              <a:rPr lang="ru-RU" sz="1400" baseline="0" dirty="0" smtClean="0">
                <a:solidFill>
                  <a:srgbClr val="175F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НМЦК, млн руб.</a:t>
            </a:r>
            <a:endParaRPr lang="ru-RU" sz="1400" dirty="0">
              <a:solidFill>
                <a:srgbClr val="175F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1133670332925972"/>
          <c:y val="9.9114362668412202E-3"/>
        </c:manualLayout>
      </c:layout>
      <c:overlay val="0"/>
    </c:title>
    <c:autoTitleDeleted val="0"/>
    <c:view3D>
      <c:rotX val="50"/>
      <c:rotY val="20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94356182646371"/>
          <c:y val="0.13150565853043356"/>
          <c:w val="0.60187163489467799"/>
          <c:h val="0.80773294405846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контрактов 1 квартал 2024 г. Млн. руб.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20C6AA"/>
              </a:solidFill>
            </c:spPr>
          </c:dPt>
          <c:dPt>
            <c:idx val="1"/>
            <c:bubble3D val="0"/>
            <c:spPr>
              <a:solidFill>
                <a:srgbClr val="EF8DDA"/>
              </a:solidFill>
            </c:spPr>
          </c:dPt>
          <c:dLbls>
            <c:dLbl>
              <c:idx val="0"/>
              <c:layout>
                <c:manualLayout>
                  <c:x val="0.33673542445901067"/>
                  <c:y val="-3.717980284472896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05374434251608"/>
                      <c:h val="0.1796776367992814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47543235936747769"/>
                  <c:y val="3.9866816599957361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173437519287906E-2"/>
                  <c:y val="0.12144746679798341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РТС-тендер</c:v>
                </c:pt>
                <c:pt idx="1">
                  <c:v>АО "Сбербанк-АСТ"</c:v>
                </c:pt>
                <c:pt idx="2">
                  <c:v>ЭТП ТЭК-Торг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9389.16</c:v>
                </c:pt>
                <c:pt idx="1">
                  <c:v>932.15</c:v>
                </c:pt>
                <c:pt idx="2">
                  <c:v>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 w="31750" cmpd="thinThick">
      <a:noFill/>
      <a:prstDash val="solid"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rgbClr val="175F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 smtClean="0">
                <a:solidFill>
                  <a:srgbClr val="175F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извещений, шт.</a:t>
            </a:r>
            <a:endParaRPr lang="ru-RU" sz="1400" dirty="0">
              <a:solidFill>
                <a:srgbClr val="175F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1.0859864131849261E-3"/>
          <c:y val="3.7814118944008284E-4"/>
        </c:manualLayout>
      </c:layout>
      <c:overlay val="0"/>
    </c:title>
    <c:autoTitleDeleted val="0"/>
    <c:view3D>
      <c:rotX val="50"/>
      <c:rotY val="27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94356182646371"/>
          <c:y val="0.13150565853043356"/>
          <c:w val="0.60187163489467799"/>
          <c:h val="0.80773294405846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1 квартал 2024 г. Шт</c:v>
                </c:pt>
              </c:strCache>
            </c:strRef>
          </c:tx>
          <c:explosion val="10"/>
          <c:dPt>
            <c:idx val="0"/>
            <c:bubble3D val="0"/>
            <c:explosion val="11"/>
            <c:spPr>
              <a:solidFill>
                <a:srgbClr val="20C6AA"/>
              </a:solidFill>
            </c:spPr>
          </c:dPt>
          <c:dPt>
            <c:idx val="1"/>
            <c:bubble3D val="0"/>
            <c:spPr>
              <a:solidFill>
                <a:srgbClr val="EF8DDA"/>
              </a:solidFill>
            </c:spPr>
          </c:dPt>
          <c:dPt>
            <c:idx val="3"/>
            <c:bubble3D val="0"/>
            <c:spPr>
              <a:solidFill>
                <a:srgbClr val="F79646"/>
              </a:solidFill>
            </c:spPr>
          </c:dPt>
          <c:dLbls>
            <c:dLbl>
              <c:idx val="0"/>
              <c:layout>
                <c:manualLayout>
                  <c:x val="-0.54101677621757049"/>
                  <c:y val="1.551487432999747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05374434251608"/>
                      <c:h val="0.1796776367992814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5446863928699281"/>
                  <c:y val="0.11613461867600294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698027379673936E-2"/>
                  <c:y val="0.7506568339253595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223166561740052"/>
                      <c:h val="0.2407202503025189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6.2169566800622918E-2"/>
                  <c:y val="6.206035366268047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31044081521806"/>
                      <c:h val="0.2145031933388782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6068343314991082"/>
                  <c:y val="-1.0923647543941703E-17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4528452343419884"/>
                  <c:y val="0.27429546974164476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4893406905405573"/>
                  <c:y val="0.43853986193726224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РТС-тендер</c:v>
                </c:pt>
                <c:pt idx="1">
                  <c:v>АО "Сбербанк-АСТ"</c:v>
                </c:pt>
                <c:pt idx="2">
                  <c:v>ЭТП Газпромбанк</c:v>
                </c:pt>
                <c:pt idx="3">
                  <c:v>ЭТП ТЭК-Торг</c:v>
                </c:pt>
                <c:pt idx="4">
                  <c:v>АГЗ РТ</c:v>
                </c:pt>
                <c:pt idx="5">
                  <c:v>АО "РАД"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934</c:v>
                </c:pt>
                <c:pt idx="1">
                  <c:v>342</c:v>
                </c:pt>
                <c:pt idx="2" formatCode="General">
                  <c:v>1</c:v>
                </c:pt>
                <c:pt idx="3" formatCode="General">
                  <c:v>38</c:v>
                </c:pt>
                <c:pt idx="4" formatCode="General">
                  <c:v>1</c:v>
                </c:pt>
                <c:pt idx="5" formatCode="General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 w="31750" cmpd="thinThick">
      <a:noFill/>
      <a:prstDash val="solid"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r">
              <a:defRPr sz="1400">
                <a:solidFill>
                  <a:srgbClr val="175F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 smtClean="0">
                <a:solidFill>
                  <a:srgbClr val="175F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сумме</a:t>
            </a:r>
            <a:r>
              <a:rPr lang="ru-RU" sz="1400" baseline="0" dirty="0" smtClean="0">
                <a:solidFill>
                  <a:srgbClr val="175F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НМЦК, млн руб.</a:t>
            </a:r>
            <a:endParaRPr lang="ru-RU" sz="1400" dirty="0">
              <a:solidFill>
                <a:srgbClr val="175F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816205606784436"/>
          <c:y val="5.1446986370883713E-3"/>
        </c:manualLayout>
      </c:layout>
      <c:overlay val="0"/>
    </c:title>
    <c:autoTitleDeleted val="0"/>
    <c:view3D>
      <c:rotX val="50"/>
      <c:rotY val="47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94356182646371"/>
          <c:y val="0.13150565853043356"/>
          <c:w val="0.60187163489467799"/>
          <c:h val="0.80773294405846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контрактов 1 квартал 2024 г. Млн. руб.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20C6AA"/>
              </a:solidFill>
            </c:spPr>
          </c:dPt>
          <c:dPt>
            <c:idx val="1"/>
            <c:bubble3D val="0"/>
            <c:spPr>
              <a:solidFill>
                <a:srgbClr val="EF8DDA"/>
              </a:solidFill>
            </c:spPr>
          </c:dPt>
          <c:dPt>
            <c:idx val="3"/>
            <c:bubble3D val="0"/>
            <c:spPr>
              <a:solidFill>
                <a:srgbClr val="1F497D"/>
              </a:solidFill>
            </c:spPr>
          </c:dPt>
          <c:dLbls>
            <c:dLbl>
              <c:idx val="0"/>
              <c:layout>
                <c:manualLayout>
                  <c:x val="-0.49251040007900354"/>
                  <c:y val="9.356105279176506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05374434251608"/>
                      <c:h val="0.1796776367992814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3.757000812515456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079744225950207E-3"/>
                  <c:y val="0.64820169813012751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237597057117104"/>
                      <c:h val="0.20735308689424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0974089298719895"/>
                  <c:y val="2.354528482878751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5285338666074139"/>
                  <c:y val="-3.813390103802281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6224987347084753E-2"/>
                  <c:y val="0.22024977377287061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2709081706970829E-2"/>
                  <c:y val="0.38692960541921767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РТС-тендер</c:v>
                </c:pt>
                <c:pt idx="1">
                  <c:v>АО "Сбербанк-АСТ"</c:v>
                </c:pt>
                <c:pt idx="2">
                  <c:v>ЭТП Газпромбанк</c:v>
                </c:pt>
                <c:pt idx="3">
                  <c:v>ЭТП ТЭК-Торг</c:v>
                </c:pt>
                <c:pt idx="4">
                  <c:v>АГЗ РТ</c:v>
                </c:pt>
                <c:pt idx="5">
                  <c:v>АО "РАД"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5221.6499999999996</c:v>
                </c:pt>
                <c:pt idx="1">
                  <c:v>4604.88</c:v>
                </c:pt>
                <c:pt idx="2">
                  <c:v>14.5</c:v>
                </c:pt>
                <c:pt idx="3">
                  <c:v>137.18</c:v>
                </c:pt>
                <c:pt idx="4">
                  <c:v>2.2999999999999998</c:v>
                </c:pt>
                <c:pt idx="5">
                  <c:v>462.62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 w="31750" cmpd="thinThick">
      <a:noFill/>
      <a:prstDash val="solid"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44387020063029E-2"/>
          <c:y val="1.4520031684791155E-2"/>
          <c:w val="0.88649359998251565"/>
          <c:h val="0.758287358315200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отмененные закупки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298043922611791E-2"/>
                  <c:y val="-0.13540432736910907"/>
                </c:manualLayout>
              </c:layout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400625634584303E-2"/>
                  <c:y val="-0.14465456219150252"/>
                </c:manualLayout>
              </c:layout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2023 г.</c:v>
                </c:pt>
                <c:pt idx="1">
                  <c:v>1 квартал 2024 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54.87</c:v>
                </c:pt>
                <c:pt idx="1">
                  <c:v>1134.67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несостоявшиеся закупки (нет контракта)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2526060314653995"/>
                  <c:y val="-0.13461148616964647"/>
                </c:manualLayout>
              </c:layout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205015584124379"/>
                  <c:y val="-0.13102909200565016"/>
                </c:manualLayout>
              </c:layout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2023 г.</c:v>
                </c:pt>
                <c:pt idx="1">
                  <c:v>1 квартал 2024 г.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689.85</c:v>
                </c:pt>
                <c:pt idx="1">
                  <c:v>930.64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состоявшиеся закупки, в т.ч. с единственным участником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8837924370947867"/>
                  <c:y val="-0.13323176934164602"/>
                </c:manualLayout>
              </c:layout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226042987868992E-2"/>
                  <c:y val="-0.12900280199746925"/>
                </c:manualLayout>
              </c:layout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2023 г.</c:v>
                </c:pt>
                <c:pt idx="1">
                  <c:v>1 квартал 2024 г.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7058.97</c:v>
                </c:pt>
                <c:pt idx="1">
                  <c:v>9322.7999999999993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условная экономия по результатам проведения закупок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5696238868801562"/>
                  <c:y val="-0.11948041126743501"/>
                </c:manualLayout>
              </c:layout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276385126200349E-2"/>
                  <c:y val="-0.1260368617051208"/>
                </c:manualLayout>
              </c:layout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89486287620217"/>
                      <c:h val="0.1021109487113264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2023 г.</c:v>
                </c:pt>
                <c:pt idx="1">
                  <c:v>1 квартал 2024 г.</c:v>
                </c:pt>
              </c:strCache>
            </c:strRef>
          </c:cat>
          <c:val>
            <c:numRef>
              <c:f>Лист1!$E$2:$E$3</c:f>
              <c:numCache>
                <c:formatCode>#,##0.00</c:formatCode>
                <c:ptCount val="2"/>
                <c:pt idx="0">
                  <c:v>548.07000000000005</c:v>
                </c:pt>
                <c:pt idx="1">
                  <c:v>376.86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744584"/>
        <c:axId val="142744976"/>
      </c:barChart>
      <c:catAx>
        <c:axId val="142744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 b="1">
                <a:solidFill>
                  <a:srgbClr val="49385E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744976"/>
        <c:crosses val="autoZero"/>
        <c:auto val="1"/>
        <c:lblAlgn val="ctr"/>
        <c:lblOffset val="100"/>
        <c:noMultiLvlLbl val="0"/>
      </c:catAx>
      <c:valAx>
        <c:axId val="142744976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42744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98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47159078078948"/>
          <c:y val="0.20811119439612194"/>
          <c:w val="0.56071958645486342"/>
          <c:h val="0.757429554240808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2024г., млн. руб.</c:v>
                </c:pt>
              </c:strCache>
            </c:strRef>
          </c:tx>
          <c:spPr>
            <a:solidFill>
              <a:srgbClr val="CC99FF"/>
            </a:solidFill>
          </c:spPr>
          <c:dPt>
            <c:idx val="0"/>
            <c:bubble3D val="0"/>
            <c:spPr>
              <a:solidFill>
                <a:srgbClr val="F9C531"/>
              </a:solidFill>
            </c:spPr>
          </c:dPt>
          <c:dPt>
            <c:idx val="1"/>
            <c:bubble3D val="0"/>
            <c:spPr>
              <a:solidFill>
                <a:srgbClr val="456A1C"/>
              </a:solidFill>
            </c:spPr>
          </c:dPt>
          <c:dLbls>
            <c:dLbl>
              <c:idx val="0"/>
              <c:layout>
                <c:manualLayout>
                  <c:x val="-2.020078243426009E-2"/>
                  <c:y val="-0.4080482070619604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927839856848927"/>
                      <c:h val="0.3734879131076939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6383016461441425E-2"/>
                  <c:y val="-0.14067717965977636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77470240438952"/>
                      <c:h val="0.4331422325623950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5183421354266872E-2"/>
                  <c:y val="-7.279013318120708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715075922006858E-2"/>
                  <c:y val="6.340572021335956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249385118004052E-2"/>
                  <c:y val="8.524364958200648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455694316793084"/>
                  <c:y val="3.325127955534964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9240286432820594E-2"/>
                  <c:y val="3.467006113474447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экономия по итогам конкурентных закупок</c:v>
                </c:pt>
                <c:pt idx="1">
                  <c:v>экономия по итогам закупок в "Электронном магазине"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376.86</c:v>
                </c:pt>
                <c:pt idx="1">
                  <c:v>24.2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151223938080958"/>
          <c:y val="0.32927370443688081"/>
          <c:w val="0.58133717831674092"/>
          <c:h val="0.670726295563119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контрактов 1 квартал 2024 г.</c:v>
                </c:pt>
              </c:strCache>
            </c:strRef>
          </c:tx>
          <c:spPr>
            <a:solidFill>
              <a:srgbClr val="CC99FF"/>
            </a:solidFill>
          </c:spPr>
          <c:explosion val="1"/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3.7985300369153915E-2"/>
                  <c:y val="-5.144104358774950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58226597576979"/>
                      <c:h val="0.2222987955042032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2247367303201853"/>
                  <c:y val="-0.13168357451023968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42100578312318"/>
                      <c:h val="0.24801931729807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6265325143513622E-2"/>
                  <c:y val="0.10252396036830251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829745464076847"/>
                      <c:h val="0.242125398239104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7057569119066596"/>
                  <c:y val="-5.578344304336568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249385118004052E-2"/>
                  <c:y val="8.524364958200648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455694316793084"/>
                  <c:y val="3.325127955534964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9240286432820594E-2"/>
                  <c:y val="3.467006113474447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Единственный источник, иные основания</c:v>
                </c:pt>
                <c:pt idx="1">
                  <c:v>Единственный источник по пп.4,5 ч.1 ст.93</c:v>
                </c:pt>
                <c:pt idx="2">
                  <c:v>Конкурентные несостоявшиеся закупки (ед.источник п.25 ч.1 ст.93)</c:v>
                </c:pt>
                <c:pt idx="3">
                  <c:v>Конкурентные состоявшиеся закупки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1103.01</c:v>
                </c:pt>
                <c:pt idx="1">
                  <c:v>530</c:v>
                </c:pt>
                <c:pt idx="2">
                  <c:v>6359.89</c:v>
                </c:pt>
                <c:pt idx="3">
                  <c:v>2962.9099999999989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98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47159078078948"/>
          <c:y val="0.20811119439612194"/>
          <c:w val="0.56071958645486342"/>
          <c:h val="0.757429554240808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2024г. млн. руб.</c:v>
                </c:pt>
              </c:strCache>
            </c:strRef>
          </c:tx>
          <c:spPr>
            <a:solidFill>
              <a:srgbClr val="CC99FF"/>
            </a:solidFill>
          </c:spPr>
          <c:dPt>
            <c:idx val="0"/>
            <c:bubble3D val="0"/>
            <c:spPr>
              <a:solidFill>
                <a:srgbClr val="F9C531"/>
              </a:solidFill>
            </c:spPr>
          </c:dPt>
          <c:dPt>
            <c:idx val="1"/>
            <c:bubble3D val="0"/>
            <c:spPr>
              <a:solidFill>
                <a:srgbClr val="456A1C"/>
              </a:solidFill>
            </c:spPr>
          </c:dPt>
          <c:dLbls>
            <c:dLbl>
              <c:idx val="0"/>
              <c:layout>
                <c:manualLayout>
                  <c:x val="-2.0485786568274055E-2"/>
                  <c:y val="-0.59548478789498516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630366173305843"/>
                      <c:h val="0.3771269066685143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0226694925268985E-2"/>
                  <c:y val="-2.2811558626242069E-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542694032630076"/>
                      <c:h val="0.4373624542614020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5183421354266872E-2"/>
                  <c:y val="-7.279013318120708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715075922006858E-2"/>
                  <c:y val="6.340572021335956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249385118004052E-2"/>
                  <c:y val="8.524364958200648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455694316793084"/>
                  <c:y val="3.325127955534964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9240286432820594E-2"/>
                  <c:y val="3.467006113474447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экономия по итогам конкурентных закупок</c:v>
                </c:pt>
                <c:pt idx="1">
                  <c:v>экономия по итогам закупок в "Электронном магазине"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873.2</c:v>
                </c:pt>
                <c:pt idx="1">
                  <c:v>46.76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98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47159078078948"/>
          <c:y val="0.20811119439612194"/>
          <c:w val="0.56071958645486342"/>
          <c:h val="0.757429554240808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2024г. млн. руб.</c:v>
                </c:pt>
              </c:strCache>
            </c:strRef>
          </c:tx>
          <c:spPr>
            <a:solidFill>
              <a:srgbClr val="CC99FF"/>
            </a:solidFill>
          </c:spPr>
          <c:dPt>
            <c:idx val="0"/>
            <c:bubble3D val="0"/>
            <c:spPr>
              <a:solidFill>
                <a:srgbClr val="F9C531"/>
              </a:solidFill>
            </c:spPr>
          </c:dPt>
          <c:dPt>
            <c:idx val="1"/>
            <c:bubble3D val="0"/>
            <c:spPr>
              <a:solidFill>
                <a:srgbClr val="456A1C"/>
              </a:solidFill>
            </c:spPr>
          </c:dPt>
          <c:dLbls>
            <c:dLbl>
              <c:idx val="0"/>
              <c:layout>
                <c:manualLayout>
                  <c:x val="-2.020078243426009E-2"/>
                  <c:y val="-0.45992152832691791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565990874462403"/>
                      <c:h val="0.3734879131076939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5485883727040608E-2"/>
                  <c:y val="-3.693053712986138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042788315641842"/>
                      <c:h val="0.4331422325623950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5183421354266872E-2"/>
                  <c:y val="-7.279013318120708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715075922006858E-2"/>
                  <c:y val="6.340572021335956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249385118004052E-2"/>
                  <c:y val="8.524364958200648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455694316793084"/>
                  <c:y val="3.325127955534964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9240286432820594E-2"/>
                  <c:y val="3.467006113474447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экономия по итогам конкурентных закупок</c:v>
                </c:pt>
                <c:pt idx="1">
                  <c:v>экономия по итогам закупок в "Электронном магазине"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1250.06112467</c:v>
                </c:pt>
                <c:pt idx="1">
                  <c:v>70.95208792999999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30817614072025"/>
          <c:y val="0.1427886079035951"/>
          <c:w val="0.61645658298788553"/>
          <c:h val="0.758287358315200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2024 г., млн руб.</c:v>
                </c:pt>
              </c:strCache>
            </c:strRef>
          </c:tx>
          <c:spPr>
            <a:solidFill>
              <a:srgbClr val="9EC14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Экономия по итогам закупок в "Электронном магазине"</c:v>
                </c:pt>
                <c:pt idx="1">
                  <c:v>Экономия по итогам конкурентных закупок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24.2</c:v>
                </c:pt>
                <c:pt idx="1">
                  <c:v>376.86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квартал 2023 г., млн руб.</c:v>
                </c:pt>
              </c:strCache>
            </c:strRef>
          </c:tx>
          <c:spPr>
            <a:solidFill>
              <a:srgbClr val="8A64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Экономия по итогам закупок в "Электронном магазине"</c:v>
                </c:pt>
                <c:pt idx="1">
                  <c:v>Экономия по итогам конкурентных закупок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33.72</c:v>
                </c:pt>
                <c:pt idx="1">
                  <c:v>548.07000000000005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3302408"/>
        <c:axId val="243724888"/>
      </c:barChart>
      <c:catAx>
        <c:axId val="243302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>
                <a:solidFill>
                  <a:srgbClr val="49385E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3724888"/>
        <c:crosses val="autoZero"/>
        <c:auto val="1"/>
        <c:lblAlgn val="ctr"/>
        <c:lblOffset val="100"/>
        <c:noMultiLvlLbl val="0"/>
      </c:catAx>
      <c:valAx>
        <c:axId val="243724888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243302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966029119786761E-2"/>
          <c:y val="6.1667953914986771E-2"/>
          <c:w val="0.95281607881665675"/>
          <c:h val="6.1537991344207156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058627946331243"/>
          <c:y val="0.1427886079035951"/>
          <c:w val="0.6525348679206584"/>
          <c:h val="0.758287358315200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2024 г., млн руб.</c:v>
                </c:pt>
              </c:strCache>
            </c:strRef>
          </c:tx>
          <c:spPr>
            <a:solidFill>
              <a:srgbClr val="9EC14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Экономия по итогам закупок в "Электронном магазине"</c:v>
                </c:pt>
                <c:pt idx="1">
                  <c:v>Экономия по итогам конкурентных закупок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46.76</c:v>
                </c:pt>
                <c:pt idx="1">
                  <c:v>873.2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квартал 2023 г., млн руб.</c:v>
                </c:pt>
              </c:strCache>
            </c:strRef>
          </c:tx>
          <c:spPr>
            <a:solidFill>
              <a:srgbClr val="8A64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Экономия по итогам закупок в "Электронном магазине"</c:v>
                </c:pt>
                <c:pt idx="1">
                  <c:v>Экономия по итогам конкурентных закупок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84.65</c:v>
                </c:pt>
                <c:pt idx="1">
                  <c:v>349.21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3725672"/>
        <c:axId val="243726064"/>
      </c:barChart>
      <c:catAx>
        <c:axId val="243725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>
                <a:solidFill>
                  <a:srgbClr val="49385E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3726064"/>
        <c:crosses val="autoZero"/>
        <c:auto val="1"/>
        <c:lblAlgn val="ctr"/>
        <c:lblOffset val="100"/>
        <c:noMultiLvlLbl val="0"/>
      </c:catAx>
      <c:valAx>
        <c:axId val="243726064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2437256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2741337918975179E-2"/>
          <c:y val="6.1667953914986771E-2"/>
          <c:w val="0.95695425951061797"/>
          <c:h val="6.1537991344207156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30817614072025"/>
          <c:y val="0.1427886079035951"/>
          <c:w val="0.61645658298788553"/>
          <c:h val="0.758287358315200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2024 г., млн руб.</c:v>
                </c:pt>
              </c:strCache>
            </c:strRef>
          </c:tx>
          <c:spPr>
            <a:solidFill>
              <a:srgbClr val="9EC14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Экономия по итогам закупок в "Электронном магазине"</c:v>
                </c:pt>
                <c:pt idx="1">
                  <c:v>Экономия по итогам конкурентных закупок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70.959999999999994</c:v>
                </c:pt>
                <c:pt idx="1">
                  <c:v>1250.06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квартал 2023 г., млн руб.</c:v>
                </c:pt>
              </c:strCache>
            </c:strRef>
          </c:tx>
          <c:spPr>
            <a:solidFill>
              <a:srgbClr val="8A64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Экономия по итогам закупок в "Электронном магазине"</c:v>
                </c:pt>
                <c:pt idx="1">
                  <c:v>Экономия по итогам конкурентных закупок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118.37</c:v>
                </c:pt>
                <c:pt idx="1">
                  <c:v>897.28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3690568"/>
        <c:axId val="243690960"/>
      </c:barChart>
      <c:catAx>
        <c:axId val="243690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>
                <a:solidFill>
                  <a:srgbClr val="49385E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3690960"/>
        <c:crosses val="autoZero"/>
        <c:auto val="1"/>
        <c:lblAlgn val="ctr"/>
        <c:lblOffset val="100"/>
        <c:noMultiLvlLbl val="0"/>
      </c:catAx>
      <c:valAx>
        <c:axId val="243690960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2436905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2863212037994905E-2"/>
          <c:y val="6.1667953914986771E-2"/>
          <c:w val="0.96961315797652947"/>
          <c:h val="6.1537991344207156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584595416718573E-2"/>
          <c:y val="0.20802738942493879"/>
          <c:w val="0.82177937217223518"/>
          <c:h val="0.5923619038524697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2024 г.</c:v>
                </c:pt>
              </c:strCache>
            </c:strRef>
          </c:tx>
          <c:spPr>
            <a:ln w="41275"/>
          </c:spPr>
          <c:marker>
            <c:symbol val="diamond"/>
            <c:size val="7"/>
          </c:marker>
          <c:dLbls>
            <c:dLbl>
              <c:idx val="0"/>
              <c:layout>
                <c:manualLayout>
                  <c:x val="-3.3591516281810563E-2"/>
                  <c:y val="8.1305000576319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33081392163057E-2"/>
                  <c:y val="-6.0521243453923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630769319514867E-2"/>
                  <c:y val="9.2775455618299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272346813149469E-2"/>
                  <c:y val="5.0615570872642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754200765023092E-2"/>
                  <c:y val="3.8535482358885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открытый конкурс в ЭФ</c:v>
                </c:pt>
                <c:pt idx="1">
                  <c:v>запрос котировок в ЭФ</c:v>
                </c:pt>
                <c:pt idx="2">
                  <c:v>электронный аукцион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3.44</c:v>
                </c:pt>
                <c:pt idx="1">
                  <c:v>2.2000000000000002</c:v>
                </c:pt>
                <c:pt idx="2">
                  <c:v>2.36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квартал 2023 г.</c:v>
                </c:pt>
              </c:strCache>
            </c:strRef>
          </c:tx>
          <c:spPr>
            <a:ln w="41275"/>
          </c:spPr>
          <c:marker>
            <c:symbol val="square"/>
            <c:size val="7"/>
            <c:spPr>
              <a:ln w="3175">
                <a:tailEnd w="sm" len="sm"/>
              </a:ln>
            </c:spPr>
          </c:marker>
          <c:dLbls>
            <c:dLbl>
              <c:idx val="0"/>
              <c:layout>
                <c:manualLayout>
                  <c:x val="-5.1621281090611655E-2"/>
                  <c:y val="-9.3012735465283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503529271006026E-2"/>
                  <c:y val="7.2359730197405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066330853561213E-2"/>
                  <c:y val="-7.4468254416081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4715222692702316E-2"/>
                  <c:y val="-6.2937261156675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350302957791014E-2"/>
                  <c:y val="-3.8777084129160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A4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открытый конкурс в ЭФ</c:v>
                </c:pt>
                <c:pt idx="1">
                  <c:v>запрос котировок в ЭФ</c:v>
                </c:pt>
                <c:pt idx="2">
                  <c:v>электронный аукцион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3.83</c:v>
                </c:pt>
                <c:pt idx="1">
                  <c:v>2.12</c:v>
                </c:pt>
                <c:pt idx="2">
                  <c:v>2.73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0208024"/>
        <c:axId val="280208416"/>
      </c:lineChart>
      <c:catAx>
        <c:axId val="28020802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0208416"/>
        <c:crosses val="autoZero"/>
        <c:auto val="1"/>
        <c:lblAlgn val="ctr"/>
        <c:lblOffset val="5"/>
        <c:noMultiLvlLbl val="0"/>
      </c:catAx>
      <c:valAx>
        <c:axId val="280208416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020802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 rtl="0">
              <a:defRPr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overlay val="0"/>
      <c:txPr>
        <a:bodyPr/>
        <a:lstStyle/>
        <a:p>
          <a:pPr rtl="0"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809756762130969"/>
          <c:y val="7.1030610140412301E-2"/>
          <c:w val="0.67554443399850639"/>
          <c:h val="0.78981013669268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4F81BD"/>
            </a:solidFill>
            <a:effectLst>
              <a:glow>
                <a:srgbClr val="4F81BD">
                  <a:alpha val="40000"/>
                </a:srgbClr>
              </a:glow>
              <a:softEdge rad="0"/>
            </a:effectLst>
          </c:spPr>
          <c:invertIfNegative val="1"/>
          <c:dPt>
            <c:idx val="0"/>
            <c:invertIfNegative val="1"/>
            <c:bubble3D val="0"/>
          </c:dPt>
          <c:dPt>
            <c:idx val="1"/>
            <c:invertIfNegative val="1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A4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конкурс</c:v>
                </c:pt>
                <c:pt idx="1">
                  <c:v>аукцион</c:v>
                </c:pt>
                <c:pt idx="2">
                  <c:v>запрос котировок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16.600000000000001</c:v>
                </c:pt>
                <c:pt idx="1">
                  <c:v>3.5</c:v>
                </c:pt>
                <c:pt idx="2">
                  <c:v>8.9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effectLst>
                    <a:glow>
                      <a:srgbClr val="4F81BD">
                        <a:alpha val="40000"/>
                      </a:srgbClr>
                    </a:glow>
                    <a:softEdge rad="0"/>
                  </a:effectLst>
                </c14:spPr>
              </c14:invertSolidFillFmt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61"/>
        <c:axId val="280209200"/>
        <c:axId val="279573632"/>
      </c:barChart>
      <c:catAx>
        <c:axId val="28020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9573632"/>
        <c:crosses val="autoZero"/>
        <c:auto val="1"/>
        <c:lblAlgn val="ctr"/>
        <c:lblOffset val="100"/>
        <c:noMultiLvlLbl val="0"/>
      </c:catAx>
      <c:valAx>
        <c:axId val="2795736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 b="0">
                    <a:solidFill>
                      <a:srgbClr val="A4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000" b="0" dirty="0" smtClean="0">
                    <a:solidFill>
                      <a:srgbClr val="A40000"/>
                    </a:solidFill>
                    <a:latin typeface="Times New Roman" pitchFamily="18" charset="0"/>
                    <a:cs typeface="Times New Roman" pitchFamily="18" charset="0"/>
                  </a:rPr>
                  <a:t>Отношение экономии </a:t>
                </a:r>
              </a:p>
              <a:p>
                <a:pPr>
                  <a:defRPr sz="1000" b="0">
                    <a:solidFill>
                      <a:srgbClr val="A4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000" b="0" dirty="0" smtClean="0">
                    <a:solidFill>
                      <a:srgbClr val="A40000"/>
                    </a:solidFill>
                    <a:latin typeface="Times New Roman" pitchFamily="18" charset="0"/>
                    <a:cs typeface="Times New Roman" pitchFamily="18" charset="0"/>
                  </a:rPr>
                  <a:t>по результатам закупок </a:t>
                </a:r>
              </a:p>
              <a:p>
                <a:pPr>
                  <a:defRPr sz="1000" b="0">
                    <a:solidFill>
                      <a:srgbClr val="A4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000" b="0" dirty="0" smtClean="0">
                    <a:solidFill>
                      <a:srgbClr val="A40000"/>
                    </a:solidFill>
                    <a:latin typeface="Times New Roman" pitchFamily="18" charset="0"/>
                    <a:cs typeface="Times New Roman" pitchFamily="18" charset="0"/>
                  </a:rPr>
                  <a:t>к НМЦК, %</a:t>
                </a:r>
                <a:endParaRPr lang="ru-RU" sz="1000" b="0" dirty="0">
                  <a:solidFill>
                    <a:srgbClr val="A40000"/>
                  </a:solidFill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2.6548119919658535E-2"/>
              <c:y val="0.1004210112110704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020920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303583427692571"/>
          <c:y val="0"/>
          <c:w val="0.47606318852402102"/>
          <c:h val="0.919025889015334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Водоснабжение, водоотведение, услуги по удалению и рекультивации отходов</c:v>
                </c:pt>
                <c:pt idx="1">
                  <c:v>Услуги финансовые и страховые</c:v>
                </c:pt>
                <c:pt idx="2">
                  <c:v>Услуги, связанные с научной, инженерно-технической и профессиональной деятельностью</c:v>
                </c:pt>
                <c:pt idx="3">
                  <c:v>Продукция сельского, лесного и рыбного хозяйства</c:v>
                </c:pt>
                <c:pt idx="4">
                  <c:v>Услуги в области образования</c:v>
                </c:pt>
                <c:pt idx="5">
                  <c:v>Услуги транспорта и складского хозяйства</c:v>
                </c:pt>
                <c:pt idx="6">
                  <c:v>Услуги общественного питания</c:v>
                </c:pt>
                <c:pt idx="7">
                  <c:v>Услуги в области искусства, развлечений, отдыха и спорта</c:v>
                </c:pt>
                <c:pt idx="8">
                  <c:v>Услуги общественных организаций, прочие услуги для населения</c:v>
                </c:pt>
                <c:pt idx="9">
                  <c:v>Услуги административные и вспомогательные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0.65021276595744681</c:v>
                </c:pt>
                <c:pt idx="1">
                  <c:v>0.42825035766103431</c:v>
                </c:pt>
                <c:pt idx="2">
                  <c:v>0.24693052342563407</c:v>
                </c:pt>
                <c:pt idx="3">
                  <c:v>0.15921985815602838</c:v>
                </c:pt>
                <c:pt idx="4">
                  <c:v>0.15498599412789399</c:v>
                </c:pt>
                <c:pt idx="5">
                  <c:v>0.13601218127387221</c:v>
                </c:pt>
                <c:pt idx="6">
                  <c:v>0.11666736192224261</c:v>
                </c:pt>
                <c:pt idx="7">
                  <c:v>0.11302645163090488</c:v>
                </c:pt>
                <c:pt idx="8">
                  <c:v>9.8739468026140725E-2</c:v>
                </c:pt>
                <c:pt idx="9">
                  <c:v>9.7919496310189924E-2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40283848"/>
        <c:axId val="239930616"/>
      </c:barChart>
      <c:catAx>
        <c:axId val="2402838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9930616"/>
        <c:crosses val="autoZero"/>
        <c:auto val="1"/>
        <c:lblAlgn val="r"/>
        <c:lblOffset val="100"/>
        <c:noMultiLvlLbl val="0"/>
      </c:catAx>
      <c:valAx>
        <c:axId val="2399306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crossAx val="24028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конкурентный способ (через заявку на закупку</c:v>
                </c:pt>
              </c:strCache>
            </c:strRef>
          </c:tx>
          <c:dLbls>
            <c:dLbl>
              <c:idx val="0"/>
              <c:layout>
                <c:manualLayout>
                  <c:x val="-8.8266705815376479E-3"/>
                  <c:y val="0.126098006018654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0130983813048"/>
                      <c:h val="0.30212826594146541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конкурентный способ (через заявку на закупку)</c:v>
                </c:pt>
                <c:pt idx="1">
                  <c:v>неконкурентный способ (из прайс-листов поставщика)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3656</c:v>
                </c:pt>
                <c:pt idx="1">
                  <c:v>1336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29"/>
      </c:pie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объемы договоров, млн руб.</c:v>
                </c:pt>
              </c:strCache>
            </c:strRef>
          </c:tx>
          <c:dLbls>
            <c:dLbl>
              <c:idx val="0"/>
              <c:layout>
                <c:manualLayout>
                  <c:x val="9.3303553417816848E-2"/>
                  <c:y val="0.134427092641880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34746571872997"/>
                      <c:h val="0.271455345541316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5238590467139804E-2"/>
                  <c:y val="-0.267715121025200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88246869970997"/>
                      <c:h val="0.2484506552412050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конкурентный способ (через заявку на закупку)</c:v>
                </c:pt>
                <c:pt idx="1">
                  <c:v>неконкурентный способ (из прайс-листов поставщика)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401.1</c:v>
                </c:pt>
                <c:pt idx="1">
                  <c:v>219.9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40"/>
      </c:pieChart>
    </c:plotArea>
    <c:legend>
      <c:legendPos val="l"/>
      <c:layout>
        <c:manualLayout>
          <c:xMode val="edge"/>
          <c:yMode val="edge"/>
          <c:x val="0"/>
          <c:y val="3.5300425556580667E-2"/>
          <c:w val="0.50719693743528138"/>
          <c:h val="0.96469957444341936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00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91548413812605"/>
          <c:y val="0.31512095744357471"/>
          <c:w val="0.50812315045802992"/>
          <c:h val="0.682202833459883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контракта
1 квартал 2024 г. млн руб.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4F81BD"/>
              </a:solidFill>
            </c:spPr>
          </c:dPt>
          <c:dLbls>
            <c:dLbl>
              <c:idx val="0"/>
              <c:layout>
                <c:manualLayout>
                  <c:x val="9.4865301161823776E-2"/>
                  <c:y val="5.237206451356124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381432786929415E-2"/>
                  <c:y val="2.0926059225698131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828142411785893"/>
                      <c:h val="0.2013800339132726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8705834031908914E-2"/>
                  <c:y val="-5.180219493018196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422838539825542E-4"/>
                  <c:y val="9.0441138911860897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58987216908559E-2"/>
                  <c:y val="2.6389176583107733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4372792753667099E-2"/>
                  <c:y val="-4.513313826881862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631570851102015E-2"/>
                  <c:y val="4.947276059834058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Открытый конкурс в ЭФ</c:v>
                </c:pt>
                <c:pt idx="1">
                  <c:v>Электронный аукцион </c:v>
                </c:pt>
                <c:pt idx="2">
                  <c:v>Запрос котировок в ЭФ</c:v>
                </c:pt>
                <c:pt idx="3">
                  <c:v>Единственный источник, кроме пп 4,5, 25</c:v>
                </c:pt>
                <c:pt idx="4">
                  <c:v>Единственный источник по пп.4,5 ч.1 ст.93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484.35</c:v>
                </c:pt>
                <c:pt idx="1">
                  <c:v>6918.25</c:v>
                </c:pt>
                <c:pt idx="2">
                  <c:v>110.49</c:v>
                </c:pt>
                <c:pt idx="3">
                  <c:v>1624.86</c:v>
                </c:pt>
                <c:pt idx="4">
                  <c:v>2079.85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договоров</c:v>
                </c:pt>
              </c:strCache>
            </c:strRef>
          </c:tx>
          <c:dLbls>
            <c:dLbl>
              <c:idx val="1"/>
              <c:layout>
                <c:manualLayout>
                  <c:x val="6.5303914273290936E-2"/>
                  <c:y val="-0.260789260130516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76621944495496"/>
                      <c:h val="0.2875586287513948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конкурентный способ (через заявку на закупку)</c:v>
                </c:pt>
                <c:pt idx="1">
                  <c:v>неконкурентный способ (из прайс-листов поставщика)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1453</c:v>
                </c:pt>
                <c:pt idx="1">
                  <c:v>164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06"/>
      </c:pie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объемы договоров, млн руб.</c:v>
                </c:pt>
              </c:strCache>
            </c:strRef>
          </c:tx>
          <c:dLbls>
            <c:dLbl>
              <c:idx val="0"/>
              <c:layout>
                <c:manualLayout>
                  <c:x val="-0.1197661947902332"/>
                  <c:y val="0.113844234698560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53372093544493"/>
                      <c:h val="0.2944600358414282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513755093441402"/>
                  <c:y val="-0.275924655714582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11496720922"/>
                      <c:h val="0.2791235756413538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конкурентный способ (через заявку на закупку)</c:v>
                </c:pt>
                <c:pt idx="1">
                  <c:v>неконкурентный способ (из прайс-листов поставщика)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174.91</c:v>
                </c:pt>
                <c:pt idx="1">
                  <c:v>25.09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11"/>
      </c:pieChart>
    </c:plotArea>
    <c:legend>
      <c:legendPos val="l"/>
      <c:layout>
        <c:manualLayout>
          <c:xMode val="edge"/>
          <c:yMode val="edge"/>
          <c:x val="0"/>
          <c:y val="3.5300425556580667E-2"/>
          <c:w val="0.50719693743528138"/>
          <c:h val="0.96469957444341936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конкурентный способ (через заявку на закупку</c:v>
                </c:pt>
              </c:strCache>
            </c:strRef>
          </c:tx>
          <c:dLbls>
            <c:dLbl>
              <c:idx val="0"/>
              <c:layout>
                <c:manualLayout>
                  <c:x val="8.2689695671079116E-2"/>
                  <c:y val="0.14867369809151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41747168068997"/>
                      <c:h val="0.2407824251411678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9905908616153007E-2"/>
                  <c:y val="-0.276247083657371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99871795446498"/>
                      <c:h val="0.2875586287513948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конкурентный способ (через заявку на закупку)</c:v>
                </c:pt>
                <c:pt idx="1">
                  <c:v>неконкурентный способ (из прайс-листов поставщика)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5109</c:v>
                </c:pt>
                <c:pt idx="1">
                  <c:v>1500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16"/>
      </c:pie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объемы договоров, млн руб.</c:v>
                </c:pt>
              </c:strCache>
            </c:strRef>
          </c:tx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19653399437871"/>
                      <c:h val="0.26098851335358869"/>
                    </c:manualLayout>
                  </c15:layout>
                </c:ext>
              </c:extLst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96403548486874"/>
                      <c:h val="0.2609885133535886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конкурентный способ (через заявку на закупку)</c:v>
                </c:pt>
                <c:pt idx="1">
                  <c:v>неконкурентный способ (из прайс-листов поставщика)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576</c:v>
                </c:pt>
                <c:pt idx="1">
                  <c:v>244.99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31"/>
      </c:pieChart>
    </c:plotArea>
    <c:legend>
      <c:legendPos val="l"/>
      <c:layout>
        <c:manualLayout>
          <c:xMode val="edge"/>
          <c:yMode val="edge"/>
          <c:x val="0"/>
          <c:y val="3.5300425556580667E-2"/>
          <c:w val="0.50719693743528138"/>
          <c:h val="0.96469957444341936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договоров</c:v>
                </c:pt>
              </c:strCache>
            </c:strRef>
          </c:tx>
          <c:dLbls>
            <c:dLbl>
              <c:idx val="0"/>
              <c:layout>
                <c:manualLayout>
                  <c:x val="4.2687969840551059E-2"/>
                  <c:y val="0.16390509750124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конкурентный способ (через заявку на закупку)</c:v>
                </c:pt>
                <c:pt idx="1">
                  <c:v>неконкурентный способ (из прайс-листов поставщика)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1666</c:v>
                </c:pt>
                <c:pt idx="1">
                  <c:v>324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06"/>
      </c:pie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объемы договоров, млн руб.</c:v>
                </c:pt>
              </c:strCache>
            </c:strRef>
          </c:tx>
          <c:dLbls>
            <c:dLbl>
              <c:idx val="0"/>
              <c:layout>
                <c:manualLayout>
                  <c:x val="4.6856298833159254E-2"/>
                  <c:y val="0.179182385532042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95247466166997"/>
                      <c:h val="0.1641001241407959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конкурентный способ (через заявку на закупку)</c:v>
                </c:pt>
                <c:pt idx="1">
                  <c:v>неконкурентный способ (из прайс-листов поставщика)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195.10000000000002</c:v>
                </c:pt>
                <c:pt idx="1">
                  <c:v>47.26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12"/>
      </c:pieChart>
    </c:plotArea>
    <c:legend>
      <c:legendPos val="l"/>
      <c:layout>
        <c:manualLayout>
          <c:xMode val="edge"/>
          <c:yMode val="edge"/>
          <c:x val="0"/>
          <c:y val="3.5300425556580667E-2"/>
          <c:w val="0.50719693743528138"/>
          <c:h val="0.96469957444341936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конкурентный способ (через заявку на закупку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конкурентный способ (через заявку на закупку)</c:v>
                </c:pt>
                <c:pt idx="1">
                  <c:v>неконкурентный способ (из прайс-листов поставщика)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5022</c:v>
                </c:pt>
                <c:pt idx="1">
                  <c:v>1469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18"/>
      </c:pie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объемы договоров, млн руб.</c:v>
                </c:pt>
              </c:strCache>
            </c:strRef>
          </c:tx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95247466166997"/>
                      <c:h val="0.16410012414079594"/>
                    </c:manualLayout>
                  </c15:layout>
                </c:ext>
              </c:extLst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18497317118"/>
                      <c:h val="0.1641001241407959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конкурентный способ (через заявку на закупку)</c:v>
                </c:pt>
                <c:pt idx="1">
                  <c:v>неконкурентный способ (из прайс-листов поставщика)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580.42000000000007</c:v>
                </c:pt>
                <c:pt idx="1">
                  <c:v>216.03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29"/>
      </c:pieChart>
    </c:plotArea>
    <c:legend>
      <c:legendPos val="l"/>
      <c:layout>
        <c:manualLayout>
          <c:xMode val="edge"/>
          <c:yMode val="edge"/>
          <c:x val="0"/>
          <c:y val="3.5300425556580667E-2"/>
          <c:w val="0.50719693743528138"/>
          <c:h val="0.96469957444341936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конкурентный способ (через заявку на закупку</c:v>
                </c:pt>
              </c:strCache>
            </c:strRef>
          </c:tx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41747168068997"/>
                      <c:h val="0.16410012414079594"/>
                    </c:manualLayout>
                  </c15:layout>
                </c:ext>
              </c:extLst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53372093544493"/>
                      <c:h val="0.1641001241407959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конкурентный способ (через заявку на закупку)</c:v>
                </c:pt>
                <c:pt idx="1">
                  <c:v>неконкурентный способ (из прайс-листов поставщика)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775.51</c:v>
                </c:pt>
                <c:pt idx="1">
                  <c:v>263.29000000000002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24"/>
      </c:pie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объемы договоров, млн руб.</c:v>
                </c:pt>
              </c:strCache>
            </c:strRef>
          </c:tx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06872391642498"/>
                      <c:h val="0.1641001241407959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конкурентный способ (через заявку на закупку)</c:v>
                </c:pt>
                <c:pt idx="1">
                  <c:v>неконкурентный способ (из прайс-листов поставщика)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195.10000000000002</c:v>
                </c:pt>
                <c:pt idx="1">
                  <c:v>47.26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11"/>
      </c:pieChart>
    </c:plotArea>
    <c:legend>
      <c:legendPos val="l"/>
      <c:layout>
        <c:manualLayout>
          <c:xMode val="edge"/>
          <c:yMode val="edge"/>
          <c:x val="0"/>
          <c:y val="3.5300425556580667E-2"/>
          <c:w val="0.50719693743528138"/>
          <c:h val="0.96469957444341936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21298471780294E-2"/>
          <c:y val="0"/>
          <c:w val="0.85831881959709611"/>
          <c:h val="0.904645045015136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0374532510623E-2"/>
                  <c:y val="-6.8715308688644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Лист1!$A$2:$A$23</c:f>
              <c:numCache>
                <c:formatCode>General</c:formatCode>
                <c:ptCount val="22"/>
              </c:numCache>
            </c:numRef>
          </c:cat>
          <c:val>
            <c:numRef>
              <c:f>Лист1!$B$2:$B$23</c:f>
              <c:numCache>
                <c:formatCode>#,##0.00</c:formatCode>
                <c:ptCount val="22"/>
                <c:pt idx="0">
                  <c:v>1881.99</c:v>
                </c:pt>
                <c:pt idx="1">
                  <c:v>1564.39</c:v>
                </c:pt>
                <c:pt idx="2">
                  <c:v>983.91</c:v>
                </c:pt>
                <c:pt idx="3">
                  <c:v>883.25</c:v>
                </c:pt>
                <c:pt idx="4">
                  <c:v>700.15</c:v>
                </c:pt>
                <c:pt idx="5">
                  <c:v>586.33000000000004</c:v>
                </c:pt>
                <c:pt idx="6">
                  <c:v>444.48</c:v>
                </c:pt>
                <c:pt idx="7">
                  <c:v>405.85</c:v>
                </c:pt>
                <c:pt idx="8">
                  <c:v>396.57</c:v>
                </c:pt>
                <c:pt idx="9">
                  <c:v>376.08</c:v>
                </c:pt>
                <c:pt idx="10">
                  <c:v>321.86</c:v>
                </c:pt>
                <c:pt idx="11">
                  <c:v>301.57</c:v>
                </c:pt>
                <c:pt idx="12">
                  <c:v>211.81</c:v>
                </c:pt>
                <c:pt idx="13">
                  <c:v>207.03</c:v>
                </c:pt>
                <c:pt idx="14">
                  <c:v>195.61</c:v>
                </c:pt>
                <c:pt idx="15">
                  <c:v>173.66</c:v>
                </c:pt>
                <c:pt idx="16">
                  <c:v>167.9</c:v>
                </c:pt>
                <c:pt idx="17">
                  <c:v>149.46</c:v>
                </c:pt>
                <c:pt idx="18">
                  <c:v>134.26</c:v>
                </c:pt>
                <c:pt idx="19">
                  <c:v>124.38</c:v>
                </c:pt>
                <c:pt idx="20">
                  <c:v>93.35</c:v>
                </c:pt>
                <c:pt idx="21">
                  <c:v>68.069999999999993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84"/>
        <c:axId val="238803808"/>
        <c:axId val="238804200"/>
      </c:barChart>
      <c:catAx>
        <c:axId val="238803808"/>
        <c:scaling>
          <c:orientation val="minMax"/>
        </c:scaling>
        <c:delete val="1"/>
        <c:axPos val="r"/>
        <c:numFmt formatCode="General" sourceLinked="0"/>
        <c:majorTickMark val="out"/>
        <c:minorTickMark val="none"/>
        <c:tickLblPos val="nextTo"/>
        <c:crossAx val="238804200"/>
        <c:crosses val="autoZero"/>
        <c:auto val="1"/>
        <c:lblAlgn val="ctr"/>
        <c:lblOffset val="100"/>
        <c:noMultiLvlLbl val="0"/>
      </c:catAx>
      <c:valAx>
        <c:axId val="238804200"/>
        <c:scaling>
          <c:orientation val="maxMin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880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договоров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-0.1216189411021109"/>
                  <c:y val="-0.310128282847799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84755313092555"/>
                      <c:h val="0.2561188853412422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 Электронном маркете</c:v>
                </c:pt>
                <c:pt idx="1">
                  <c:v>вне Электронного маркета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4992</c:v>
                </c:pt>
                <c:pt idx="1">
                  <c:v>40578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32"/>
      </c:pie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объемы договоров, млн руб.</c:v>
                </c:pt>
              </c:strCache>
            </c:strRef>
          </c:tx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0066153101339871"/>
                      <c:h val="0.2609885133535886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2697495528529993E-2"/>
                  <c:y val="-0.2961971616680272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985870603054498"/>
                      <c:h val="0.2346478410611381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 Электронном маркете</c:v>
                </c:pt>
                <c:pt idx="1">
                  <c:v>вне Электронного маркета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621</c:v>
                </c:pt>
                <c:pt idx="1">
                  <c:v>1458.85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04"/>
      </c:pieChart>
    </c:plotArea>
    <c:legend>
      <c:legendPos val="l"/>
      <c:layout>
        <c:manualLayout>
          <c:xMode val="edge"/>
          <c:yMode val="edge"/>
          <c:x val="0"/>
          <c:y val="2.7632195456543475E-2"/>
          <c:w val="0.50719693743528138"/>
          <c:h val="0.88801727344304737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договоров</c:v>
                </c:pt>
              </c:strCache>
            </c:strRef>
          </c:tx>
          <c:dLbls>
            <c:dLbl>
              <c:idx val="0"/>
              <c:layout>
                <c:manualLayout>
                  <c:x val="2.0585011722199561E-2"/>
                  <c:y val="9.45338802934939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4157996422823994"/>
                      <c:h val="0.3138993010438453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1243158314692908E-2"/>
                  <c:y val="-0.32930670746728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919630089519048"/>
                      <c:h val="0.3097964960415026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 эл.маркете</c:v>
                </c:pt>
                <c:pt idx="1">
                  <c:v>вне эл.маркета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1617</c:v>
                </c:pt>
                <c:pt idx="1">
                  <c:v>8105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27"/>
      </c:pie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объемы договоров, млн руб.</c:v>
                </c:pt>
              </c:strCache>
            </c:strRef>
          </c:tx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66153101339871"/>
                      <c:h val="0.2609885133535886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0441835028532215E-3"/>
                  <c:y val="-0.313802693420537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69621348299495"/>
                      <c:h val="0.2177777348410563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 Электронном маркете</c:v>
                </c:pt>
                <c:pt idx="1">
                  <c:v>вне Электронного маркета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200</c:v>
                </c:pt>
                <c:pt idx="1">
                  <c:v>330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91"/>
      </c:pieChart>
      <c:spPr>
        <a:effectLst>
          <a:softEdge rad="0"/>
        </a:effectLst>
      </c:spPr>
    </c:plotArea>
    <c:legend>
      <c:legendPos val="l"/>
      <c:layout>
        <c:manualLayout>
          <c:xMode val="edge"/>
          <c:yMode val="edge"/>
          <c:x val="2.1348747764264996E-2"/>
          <c:y val="0"/>
          <c:w val="0.50719693743528138"/>
          <c:h val="0.94169488414330771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931278324913367"/>
                      <c:h val="0.2609885133535886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0489216921207993E-2"/>
                  <c:y val="-0.31781553257367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11496720922"/>
                      <c:h val="0.2407824251411678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 Электронном маркете</c:v>
                </c:pt>
                <c:pt idx="1">
                  <c:v>вне Электронного маркета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6609</c:v>
                </c:pt>
                <c:pt idx="1">
                  <c:v>48683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34"/>
      </c:pie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объемы договоров, млн руб.</c:v>
                </c:pt>
              </c:strCache>
            </c:strRef>
          </c:tx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9354528175864369"/>
                      <c:h val="0.26098851335358869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0066153101339871"/>
                      <c:h val="0.2609885133535886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 Электронном маркете</c:v>
                </c:pt>
                <c:pt idx="1">
                  <c:v>вне Электронного маркета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821</c:v>
                </c:pt>
                <c:pt idx="1">
                  <c:v>1788.85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02"/>
      </c:pieChart>
    </c:plotArea>
    <c:legend>
      <c:legendPos val="l"/>
      <c:layout>
        <c:manualLayout>
          <c:xMode val="edge"/>
          <c:yMode val="edge"/>
          <c:x val="0"/>
          <c:y val="3.5300425556580667E-2"/>
          <c:w val="0.50719693743528138"/>
          <c:h val="0.96469957444341936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договоров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 эл.маркете</c:v>
                </c:pt>
                <c:pt idx="1">
                  <c:v>вне эл.маркета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1990</c:v>
                </c:pt>
                <c:pt idx="1">
                  <c:v>8950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27"/>
      </c:pie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объемы договоров, млн руб.</c:v>
                </c:pt>
              </c:strCache>
            </c:strRef>
          </c:tx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18497317118"/>
                      <c:h val="0.16410012414079594"/>
                    </c:manualLayout>
                  </c15:layout>
                </c:ext>
              </c:extLst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6499701902"/>
                      <c:h val="0.1641001241407959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 Электронном маркете</c:v>
                </c:pt>
                <c:pt idx="1">
                  <c:v>вне Электронного маркета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242.36</c:v>
                </c:pt>
                <c:pt idx="1">
                  <c:v>346.90999999999997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86"/>
      </c:pieChart>
      <c:spPr>
        <a:effectLst>
          <a:softEdge rad="0"/>
        </a:effectLst>
      </c:spPr>
    </c:plotArea>
    <c:legend>
      <c:legendPos val="l"/>
      <c:layout>
        <c:manualLayout>
          <c:xMode val="edge"/>
          <c:yMode val="edge"/>
          <c:x val="2.1348747764264996E-2"/>
          <c:y val="0"/>
          <c:w val="0.50719693743528138"/>
          <c:h val="0.94169488414330771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договоров</c:v>
                </c:pt>
              </c:strCache>
            </c:strRef>
          </c:tx>
          <c:dLbls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10381430960054"/>
                      <c:h val="0.1641001241407959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 Электронном маркете</c:v>
                </c:pt>
                <c:pt idx="1">
                  <c:v>вне Электронного маркета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6491</c:v>
                </c:pt>
                <c:pt idx="1">
                  <c:v>38817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32"/>
      </c:pie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объемы договоров, млн руб.</c:v>
                </c:pt>
              </c:strCache>
            </c:strRef>
          </c:tx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71997615215997"/>
                      <c:h val="0.16410012414079594"/>
                    </c:manualLayout>
                  </c15:layout>
                </c:ext>
              </c:extLst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41747168068997"/>
                      <c:h val="0.2346478410611381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 Электронном маркете</c:v>
                </c:pt>
                <c:pt idx="1">
                  <c:v>вне Электронного маркета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796.45</c:v>
                </c:pt>
                <c:pt idx="1">
                  <c:v>2022.14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06"/>
      </c:pieChart>
    </c:plotArea>
    <c:legend>
      <c:legendPos val="l"/>
      <c:layout>
        <c:manualLayout>
          <c:xMode val="edge"/>
          <c:yMode val="edge"/>
          <c:x val="0"/>
          <c:y val="2.7632195456543475E-2"/>
          <c:w val="0.50719693743528138"/>
          <c:h val="0.88801727344304737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995304235625441E-2"/>
          <c:y val="1.8002835966015703E-2"/>
          <c:w val="0.83628064314693007"/>
          <c:h val="0.910424614914530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Лист1!$A$2:$A$23</c:f>
              <c:numCache>
                <c:formatCode>General</c:formatCode>
                <c:ptCount val="22"/>
              </c:numCache>
            </c:numRef>
          </c:cat>
          <c:val>
            <c:numRef>
              <c:f>Лист1!$B$2:$B$23</c:f>
              <c:numCache>
                <c:formatCode>#,##0.00</c:formatCode>
                <c:ptCount val="22"/>
                <c:pt idx="0">
                  <c:v>3505.7289268499994</c:v>
                </c:pt>
                <c:pt idx="1">
                  <c:v>1017.8145668800001</c:v>
                </c:pt>
                <c:pt idx="2">
                  <c:v>993.34391068000002</c:v>
                </c:pt>
                <c:pt idx="3">
                  <c:v>749.01408028999992</c:v>
                </c:pt>
                <c:pt idx="4">
                  <c:v>739.33169343999998</c:v>
                </c:pt>
                <c:pt idx="5">
                  <c:v>546.8066133100001</c:v>
                </c:pt>
                <c:pt idx="6">
                  <c:v>421.83493086999994</c:v>
                </c:pt>
                <c:pt idx="7">
                  <c:v>417.55920460000004</c:v>
                </c:pt>
                <c:pt idx="8">
                  <c:v>408.35455678000005</c:v>
                </c:pt>
                <c:pt idx="9">
                  <c:v>377.48535637999998</c:v>
                </c:pt>
                <c:pt idx="10">
                  <c:v>355.96430234000002</c:v>
                </c:pt>
                <c:pt idx="11">
                  <c:v>247.05882704000001</c:v>
                </c:pt>
                <c:pt idx="12">
                  <c:v>226.22975573000002</c:v>
                </c:pt>
                <c:pt idx="13">
                  <c:v>209.67766005000001</c:v>
                </c:pt>
                <c:pt idx="14">
                  <c:v>184.13313129000002</c:v>
                </c:pt>
                <c:pt idx="15">
                  <c:v>166.28106864999998</c:v>
                </c:pt>
                <c:pt idx="16">
                  <c:v>153.29813433999996</c:v>
                </c:pt>
                <c:pt idx="17">
                  <c:v>149.23163219</c:v>
                </c:pt>
                <c:pt idx="18">
                  <c:v>126.76458222999999</c:v>
                </c:pt>
                <c:pt idx="19">
                  <c:v>87.163556900000003</c:v>
                </c:pt>
                <c:pt idx="20">
                  <c:v>70.932677999999996</c:v>
                </c:pt>
                <c:pt idx="21">
                  <c:v>63.795758549999995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84"/>
        <c:axId val="238108448"/>
        <c:axId val="238108840"/>
      </c:barChart>
      <c:catAx>
        <c:axId val="2381084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38108840"/>
        <c:crosses val="autoZero"/>
        <c:auto val="1"/>
        <c:lblAlgn val="ctr"/>
        <c:lblOffset val="100"/>
        <c:noMultiLvlLbl val="0"/>
      </c:catAx>
      <c:valAx>
        <c:axId val="238108840"/>
        <c:scaling>
          <c:orientation val="minMax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238108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Lbls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41747168068997"/>
                      <c:h val="0.1641001241407959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 Электронном маркете</c:v>
                </c:pt>
                <c:pt idx="1">
                  <c:v>вне Электронного маркета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8481</c:v>
                </c:pt>
                <c:pt idx="1">
                  <c:v>47757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34"/>
      </c:pie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67476761115467"/>
          <c:y val="2.5299380007360643E-2"/>
          <c:w val="0.56273980330425621"/>
          <c:h val="0.76815106304674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объемы договоров, млн руб.</c:v>
                </c:pt>
              </c:strCache>
            </c:strRef>
          </c:tx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46371497348498"/>
                      <c:h val="0.23464784106113815"/>
                    </c:manualLayout>
                  </c15:layout>
                </c:ext>
              </c:extLst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11496720922"/>
                      <c:h val="0.2346478410611381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 Электронном маркете</c:v>
                </c:pt>
                <c:pt idx="1">
                  <c:v>вне Электронного маркета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1038.81</c:v>
                </c:pt>
                <c:pt idx="1">
                  <c:v>2369.0500000000002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02"/>
      </c:pieChart>
    </c:plotArea>
    <c:legend>
      <c:legendPos val="l"/>
      <c:layout>
        <c:manualLayout>
          <c:xMode val="edge"/>
          <c:yMode val="edge"/>
          <c:x val="0"/>
          <c:y val="3.5300425556580667E-2"/>
          <c:w val="0.50719693743528138"/>
          <c:h val="0.96469957444341936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37654650394037"/>
          <c:y val="0.17491322023651118"/>
          <c:w val="0.4010046242585068"/>
          <c:h val="0.59323059711711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отдел закупок №1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2.8912998737845156E-3"/>
                  <c:y val="-1.8457251519857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565199495138062E-2"/>
                  <c:y val="3.75976706163574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6738996213535473E-3"/>
                  <c:y val="-2.0508057244285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119549558245912E-2"/>
                  <c:y val="-4.10161144885702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6738996213535473E-3"/>
                  <c:y val="2.0508057244285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565199495138062E-2"/>
                  <c:y val="-4.10161144885717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782599747569031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8.6738996213535473E-3"/>
                  <c:y val="2.0508057244285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156519949513806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565199495138168E-2"/>
                  <c:y val="-4.10161144885717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0119549558245912E-2"/>
                  <c:y val="-4.10161144885717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8.6738996213535473E-3"/>
                  <c:y val="4.10161144885702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</c:v>
                </c:pt>
                <c:pt idx="1">
                  <c:v>240</c:v>
                </c:pt>
                <c:pt idx="2">
                  <c:v>239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отдел закупок №2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369498106767736E-3"/>
                  <c:y val="-6.15241717328580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119549558245806E-2"/>
                  <c:y val="-3.75976706163574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456499368922578E-3"/>
                  <c:y val="2.0508057244285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456499368921518E-3"/>
                  <c:y val="8.20322289771413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119549558245912E-2"/>
                  <c:y val="-7.51953412327149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56519949513806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2282496844613955E-3"/>
                  <c:y val="2.05080572442851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8.6738996213535473E-3"/>
                  <c:y val="4.10161144885710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8.6738996213535473E-3"/>
                  <c:y val="-1.84572515198569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3010849432030215E-2"/>
                  <c:y val="2.0508057244285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</c:v>
                </c:pt>
                <c:pt idx="1">
                  <c:v>295</c:v>
                </c:pt>
                <c:pt idx="2">
                  <c:v>207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отдел закупок №3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456499368922314E-3"/>
                  <c:y val="-1.6406445795428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825997475690312E-3"/>
                  <c:y val="-4.1016114488571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684749053383922E-2"/>
                  <c:y val="-1.02540286221427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119549558245806E-2"/>
                  <c:y val="1.02540286221426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010849432030321E-2"/>
                  <c:y val="-7.51953412327149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5902149305814836E-2"/>
                  <c:y val="-6.15241717328565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7347799242707095E-2"/>
                  <c:y val="6.15241717328565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5902149305814944E-2"/>
                  <c:y val="6.15241717328565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0119549558245806E-2"/>
                  <c:y val="2.05080572442847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122</c:v>
                </c:pt>
                <c:pt idx="1">
                  <c:v>351</c:v>
                </c:pt>
                <c:pt idx="2">
                  <c:v>173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4465728"/>
        <c:axId val="284465336"/>
      </c:barChart>
      <c:valAx>
        <c:axId val="2844653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ru-RU" sz="1400" dirty="0" smtClean="0">
                    <a:solidFill>
                      <a:schemeClr val="tx1"/>
                    </a:solidFill>
                  </a:rPr>
                  <a:t>Количество</a:t>
                </a:r>
                <a:r>
                  <a:rPr lang="ru-RU" sz="1400" baseline="0" dirty="0" smtClean="0">
                    <a:solidFill>
                      <a:schemeClr val="tx1"/>
                    </a:solidFill>
                  </a:rPr>
                  <a:t> извещений</a:t>
                </a:r>
                <a:endParaRPr lang="ru-RU" sz="1400" dirty="0">
                  <a:solidFill>
                    <a:schemeClr val="tx1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tx1"/>
                </a:solidFill>
              </a:defRPr>
            </a:pPr>
            <a:endParaRPr lang="ru-RU"/>
          </a:p>
        </c:txPr>
        <c:crossAx val="284465728"/>
        <c:crosses val="autoZero"/>
        <c:crossBetween val="between"/>
      </c:valAx>
      <c:catAx>
        <c:axId val="28446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 baseline="0">
                <a:solidFill>
                  <a:srgbClr val="FF0000"/>
                </a:solidFill>
              </a:defRPr>
            </a:pPr>
            <a:endParaRPr lang="ru-RU"/>
          </a:p>
        </c:txPr>
        <c:crossAx val="284465336"/>
        <c:crosses val="autoZero"/>
        <c:auto val="1"/>
        <c:lblAlgn val="ctr"/>
        <c:lblOffset val="100"/>
        <c:noMultiLvlLbl val="0"/>
      </c:catAx>
      <c:spPr>
        <a:noFill/>
        <a:ln w="3175" cmpd="sng">
          <a:prstDash val="solid"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t"/>
      <c:layout>
        <c:manualLayout>
          <c:xMode val="edge"/>
          <c:yMode val="edge"/>
          <c:x val="1.598683934936191E-2"/>
          <c:y val="1.230483434657131E-2"/>
          <c:w val="0.82057002773826593"/>
          <c:h val="3.5876504677774819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800497576771978E-2"/>
          <c:y val="0.20404815761340853"/>
          <c:w val="0.46282255068198247"/>
          <c:h val="0.58426594121543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отдел закупок №1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2.8912998737845156E-3"/>
                  <c:y val="-4.25819070835611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6893836052775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91299873784569E-3"/>
                  <c:y val="-2.6893836052775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160.19999999999999</c:v>
                </c:pt>
                <c:pt idx="1">
                  <c:v>796.8</c:v>
                </c:pt>
                <c:pt idx="2">
                  <c:v>880.1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отдел закупок №2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912998737845421E-3"/>
                  <c:y val="-6.4993437127541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912998737845156E-3"/>
                  <c:y val="-4.30301376844407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912998737845156E-3"/>
                  <c:y val="-2.68938360527762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389.35</c:v>
                </c:pt>
                <c:pt idx="1">
                  <c:v>788.6</c:v>
                </c:pt>
                <c:pt idx="2">
                  <c:v>579.79999999999995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отдел закупок №3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25819070835615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93053660967549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369498106767736E-3"/>
                  <c:y val="4.70642130923570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1672.3</c:v>
                </c:pt>
                <c:pt idx="1">
                  <c:v>1787.1</c:v>
                </c:pt>
                <c:pt idx="2">
                  <c:v>800.05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Лист1!$E$2:$E$4</c:f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4467688"/>
        <c:axId val="284467296"/>
      </c:barChart>
      <c:lineChart>
        <c:grouping val="standard"/>
        <c:varyColors val="0"/>
        <c:ser>
          <c:idx val="4"/>
          <c:order val="4"/>
          <c:tx>
            <c:strRef>
              <c:f>Лист1!$F$1</c:f>
              <c:strCache>
                <c:ptCount val="1"/>
                <c:pt idx="0">
                  <c:v>средняя НМЦК</c:v>
                </c:pt>
              </c:strCache>
            </c:strRef>
          </c:tx>
          <c:spPr>
            <a:ln w="28575">
              <a:solidFill>
                <a:srgbClr val="FF0000">
                  <a:alpha val="57000"/>
                </a:srgbClr>
              </a:solidFill>
            </a:ln>
          </c:spPr>
          <c:marker>
            <c:symbol val="none"/>
          </c:marker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4.7706447917444508E-2"/>
                  <c:y val="-6.051113111874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586898359198755E-2"/>
                  <c:y val="-0.114298803224295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793449179599405E-2"/>
                  <c:y val="-0.22244520027966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239099116491611E-2"/>
                  <c:y val="-4.706421309235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260797980552305E-2"/>
                  <c:y val="-4.4823060087959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4934697601905849E-2"/>
                  <c:y val="-2.4652683048377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3249948548521931E-2"/>
                  <c:y val="-4.7064213092357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9391196970828378E-2"/>
                  <c:y val="2.913498905717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4934697601905801E-2"/>
                  <c:y val="-4.4823060087959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4456499368922579E-2"/>
                  <c:y val="-4.2581907083561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5902149305814836E-2"/>
                  <c:y val="1.7929224035183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7.8</c:v>
                </c:pt>
                <c:pt idx="1">
                  <c:v>3.8</c:v>
                </c:pt>
                <c:pt idx="2">
                  <c:v>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8724104"/>
        <c:axId val="284468080"/>
      </c:lineChart>
      <c:valAx>
        <c:axId val="2844672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r>
                  <a:rPr lang="ru-RU" sz="1200" dirty="0" smtClean="0">
                    <a:solidFill>
                      <a:schemeClr val="tx1"/>
                    </a:solidFill>
                  </a:rPr>
                  <a:t>Начальная</a:t>
                </a:r>
                <a:r>
                  <a:rPr lang="ru-RU" sz="1200" baseline="0" dirty="0" smtClean="0">
                    <a:solidFill>
                      <a:schemeClr val="tx1"/>
                    </a:solidFill>
                  </a:rPr>
                  <a:t> (максимальная) цена контрактов, млн. руб.</a:t>
                </a:r>
                <a:endParaRPr lang="ru-RU" sz="12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7.4016138461846679E-3"/>
              <c:y val="0.117490659952511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tx1"/>
                </a:solidFill>
              </a:defRPr>
            </a:pPr>
            <a:endParaRPr lang="ru-RU"/>
          </a:p>
        </c:txPr>
        <c:crossAx val="284467688"/>
        <c:crosses val="autoZero"/>
        <c:crossBetween val="between"/>
      </c:valAx>
      <c:catAx>
        <c:axId val="284467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aseline="0">
                <a:solidFill>
                  <a:srgbClr val="FF0000"/>
                </a:solidFill>
              </a:defRPr>
            </a:pPr>
            <a:endParaRPr lang="ru-RU"/>
          </a:p>
        </c:txPr>
        <c:crossAx val="284467296"/>
        <c:crosses val="autoZero"/>
        <c:auto val="1"/>
        <c:lblAlgn val="ctr"/>
        <c:lblOffset val="100"/>
        <c:noMultiLvlLbl val="0"/>
      </c:catAx>
      <c:valAx>
        <c:axId val="2844680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 b="0">
                    <a:solidFill>
                      <a:srgbClr val="FF0000"/>
                    </a:solidFill>
                  </a:defRPr>
                </a:pPr>
                <a:r>
                  <a:rPr lang="ru-RU" sz="1200" b="0" dirty="0" smtClean="0">
                    <a:solidFill>
                      <a:srgbClr val="FF0000"/>
                    </a:solidFill>
                  </a:rPr>
                  <a:t>Средняя НМЦК одной объявленной процедуры, млн. руб.</a:t>
                </a:r>
                <a:endParaRPr lang="ru-RU" sz="1200" b="0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61339780552616197"/>
              <c:y val="0.149630139166778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ru-RU"/>
          </a:p>
        </c:txPr>
        <c:crossAx val="278724104"/>
        <c:crosses val="max"/>
        <c:crossBetween val="between"/>
      </c:valAx>
      <c:catAx>
        <c:axId val="278724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4468080"/>
        <c:crosses val="autoZero"/>
        <c:auto val="1"/>
        <c:lblAlgn val="ctr"/>
        <c:lblOffset val="100"/>
        <c:noMultiLvlLbl val="0"/>
      </c:catAx>
      <c:spPr>
        <a:noFill/>
        <a:ln w="3175" cmpd="sng">
          <a:prstDash val="solid"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"/>
          <c:y val="1.230483434657131E-2"/>
          <c:w val="0.88426331500507227"/>
          <c:h val="3.1774893228917717E-2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28434787145501"/>
          <c:y val="0.17619969308965672"/>
          <c:w val="0.70299181209715145"/>
          <c:h val="0.687366160704366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Закупок</c:v>
                </c:pt>
              </c:strCache>
            </c:strRef>
          </c:tx>
          <c:spPr>
            <a:ln w="41275"/>
          </c:spPr>
          <c:dLbls>
            <c:dLbl>
              <c:idx val="0"/>
              <c:layout>
                <c:manualLayout>
                  <c:x val="-2.117844894376238E-2"/>
                  <c:y val="6.801523477448374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724466378128363"/>
                  <c:y val="-3.8551628166670938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483111429986493E-2"/>
                  <c:y val="-8.46572603044106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684960733154542E-2"/>
                  <c:y val="-8.653401046607364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9118934863935161E-2"/>
                  <c:y val="-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2525690291940559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93244571994597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Не подано заявок</c:v>
                </c:pt>
                <c:pt idx="1">
                  <c:v>1 заявка</c:v>
                </c:pt>
                <c:pt idx="2">
                  <c:v>2 заявки</c:v>
                </c:pt>
                <c:pt idx="3">
                  <c:v>3-5 заявок</c:v>
                </c:pt>
                <c:pt idx="4">
                  <c:v>6-10 заявок</c:v>
                </c:pt>
                <c:pt idx="5">
                  <c:v>11-15 заявок</c:v>
                </c:pt>
                <c:pt idx="6">
                  <c:v>16-25 заявок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275</c:v>
                </c:pt>
                <c:pt idx="1">
                  <c:v>751</c:v>
                </c:pt>
                <c:pt idx="2">
                  <c:v>237</c:v>
                </c:pt>
                <c:pt idx="3">
                  <c:v>277</c:v>
                </c:pt>
                <c:pt idx="4">
                  <c:v>73</c:v>
                </c:pt>
                <c:pt idx="5">
                  <c:v>18</c:v>
                </c:pt>
                <c:pt idx="6">
                  <c:v>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152281073022443"/>
          <c:y val="0.28730105486854735"/>
          <c:w val="0.48992665204811303"/>
          <c:h val="0.47960091328883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контракта 1 квартал 2024г., млн. руб.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83C6D3"/>
              </a:solidFill>
              <a:ln w="41275"/>
            </c:spPr>
          </c:dPt>
          <c:dPt>
            <c:idx val="1"/>
            <c:bubble3D val="0"/>
            <c:spPr>
              <a:solidFill>
                <a:srgbClr val="EB9A8D"/>
              </a:solidFill>
              <a:ln w="41275"/>
            </c:spPr>
          </c:dPt>
          <c:dPt>
            <c:idx val="2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 w="41275"/>
            </c:spPr>
          </c:dPt>
          <c:dLbls>
            <c:dLbl>
              <c:idx val="0"/>
              <c:layout>
                <c:manualLayout>
                  <c:x val="-5.3979266860726106E-2"/>
                  <c:y val="1.582801341161521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199309877755011"/>
                      <c:h val="0.225210019399553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1369716064366046E-3"/>
                  <c:y val="-3.341562475964213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18270724064089E-2"/>
                  <c:y val="0.27393261503707556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707638751363228"/>
                      <c:h val="0.2616144502462688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4394267718955419E-2"/>
                  <c:y val="-7.760248861237639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9118934863935161E-2"/>
                  <c:y val="-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2525690291940559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93244571994597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Конкурентные закупки, проведенные ОГКУ "Центр закупок"</c:v>
                </c:pt>
                <c:pt idx="1">
                  <c:v>Закупки, проведенные ОГБУ "УКС Белгородской области"</c:v>
                </c:pt>
                <c:pt idx="2">
                  <c:v>Закупки у единственного источника, проведенные заказчиками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6595.82</c:v>
                </c:pt>
                <c:pt idx="1">
                  <c:v>2887.22</c:v>
                </c:pt>
                <c:pt idx="2">
                  <c:v>1472.77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850918351860732E-2"/>
          <c:y val="0.22491797207717662"/>
          <c:w val="0.32153510099866128"/>
          <c:h val="0.400317001814613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контракта 1 кв 2024г., млн. руб.</c:v>
                </c:pt>
              </c:strCache>
            </c:strRef>
          </c:tx>
          <c:spPr>
            <a:solidFill>
              <a:schemeClr val="bg1">
                <a:lumMod val="75000"/>
                <a:alpha val="90000"/>
              </a:schemeClr>
            </a:solidFill>
            <a:effectLst>
              <a:innerShdw blurRad="342900">
                <a:schemeClr val="accent1">
                  <a:lumMod val="75000"/>
                  <a:alpha val="87000"/>
                </a:schemeClr>
              </a:innerShdw>
            </a:effectLst>
          </c:spPr>
          <c:dPt>
            <c:idx val="0"/>
            <c:bubble3D val="0"/>
            <c:spPr>
              <a:solidFill>
                <a:schemeClr val="bg1">
                  <a:lumMod val="85000"/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342900">
                  <a:schemeClr val="accent1">
                    <a:lumMod val="75000"/>
                    <a:alpha val="87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rgbClr val="9BFC9E">
                  <a:alpha val="90000"/>
                </a:srgb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342900">
                  <a:schemeClr val="accent1">
                    <a:lumMod val="75000"/>
                    <a:alpha val="87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0.19872237147044611"/>
                  <c:y val="0.31652854543939546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noFill/>
                  <a:round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91681574288299E-3"/>
                  <c:y val="-0.1798321019886679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noFill/>
                  <a:round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Закупки, проведенные ОГКУ "Центр закупок"</c:v>
                </c:pt>
                <c:pt idx="1">
                  <c:v>Закупки, проведенные заказчиками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6595.8</c:v>
                </c:pt>
                <c:pt idx="1">
                  <c:v>4360.0099999999993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850918351860732E-2"/>
          <c:y val="0.22491797207717662"/>
          <c:w val="0.32153510099866128"/>
          <c:h val="0.400317001814613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контракта 1 квартал 2023г., млн. руб.</c:v>
                </c:pt>
              </c:strCache>
            </c:strRef>
          </c:tx>
          <c:spPr>
            <a:solidFill>
              <a:schemeClr val="bg1">
                <a:lumMod val="75000"/>
                <a:alpha val="90000"/>
              </a:schemeClr>
            </a:solidFill>
            <a:effectLst>
              <a:innerShdw blurRad="342900">
                <a:schemeClr val="accent1">
                  <a:lumMod val="75000"/>
                  <a:alpha val="87000"/>
                </a:schemeClr>
              </a:innerShdw>
            </a:effectLst>
          </c:spPr>
          <c:dPt>
            <c:idx val="0"/>
            <c:bubble3D val="0"/>
            <c:spPr>
              <a:solidFill>
                <a:schemeClr val="bg1">
                  <a:lumMod val="85000"/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342900">
                  <a:schemeClr val="accent1">
                    <a:lumMod val="75000"/>
                    <a:alpha val="87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rgbClr val="9BFC9E">
                  <a:alpha val="90000"/>
                </a:srgb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342900">
                  <a:schemeClr val="accent1">
                    <a:lumMod val="75000"/>
                    <a:alpha val="87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0.17664746736645853"/>
                  <c:y val="0.31432392928563491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noFill/>
                  <a:round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2015569450616598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noFill/>
                  <a:round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Закупки, проведенные ОГКУ "Центр закупок"</c:v>
                </c:pt>
                <c:pt idx="1">
                  <c:v>Закупки, проведенные заказчиками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7042.82</c:v>
                </c:pt>
                <c:pt idx="1">
                  <c:v>5570.68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14703143056791"/>
          <c:y val="0.12344206506890999"/>
          <c:w val="0.5898962939735668"/>
          <c:h val="0.57766202410164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1 квартал 2024г.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83C6D3"/>
              </a:solidFill>
              <a:ln w="41275"/>
            </c:spPr>
          </c:dPt>
          <c:dPt>
            <c:idx val="1"/>
            <c:bubble3D val="0"/>
            <c:spPr>
              <a:solidFill>
                <a:srgbClr val="EB9A8D"/>
              </a:solidFill>
              <a:ln w="41275"/>
            </c:spPr>
          </c:dPt>
          <c:dLbls>
            <c:dLbl>
              <c:idx val="0"/>
              <c:layout>
                <c:manualLayout>
                  <c:x val="-0.68480020911487505"/>
                  <c:y val="-0.13950007591443359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00303600742182"/>
                      <c:h val="0.4703993578165764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0221891233268993"/>
                  <c:y val="4.814675167727840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60346384150463028"/>
                      <c:h val="0.304043289381224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232791263933637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4394267718955419E-2"/>
                  <c:y val="-7.760248861237639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9118934863935161E-2"/>
                  <c:y val="-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2525690291940559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93244571994597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Закупки, проведенные ОГКУ "Центр закупок"</c:v>
                </c:pt>
                <c:pt idx="1">
                  <c:v>Закупки, проведенные ОГБУ "УКС Белгородской области"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1672</c:v>
                </c:pt>
                <c:pt idx="1">
                  <c:v>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768038119221326E-2"/>
          <c:y val="0.11525492135957488"/>
          <c:w val="0.64575548199732735"/>
          <c:h val="0.633720512535644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контрактов 1 кв 2024г.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83C6D3"/>
              </a:solidFill>
              <a:ln w="41275"/>
            </c:spPr>
          </c:dPt>
          <c:dPt>
            <c:idx val="1"/>
            <c:bubble3D val="0"/>
            <c:spPr>
              <a:solidFill>
                <a:srgbClr val="EB9A8D"/>
              </a:solidFill>
              <a:ln w="41275"/>
            </c:spPr>
          </c:dPt>
          <c:dLbls>
            <c:dLbl>
              <c:idx val="0"/>
              <c:layout>
                <c:manualLayout>
                  <c:x val="0.37882442074337419"/>
                  <c:y val="3.3882828807676813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3894227801849178"/>
                      <c:h val="0.3638197288423891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9.8620215037835308E-3"/>
                  <c:y val="0.1144695484661779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57531447123159152"/>
                      <c:h val="0.2762489968733659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7801023146960823E-2"/>
                  <c:y val="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4394267718955419E-2"/>
                  <c:y val="-7.760248861237639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9118934863935161E-2"/>
                  <c:y val="-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2525690291940559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93244571994597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Закупки, проведенные ОГКУ "Центр закупок"</c:v>
                </c:pt>
                <c:pt idx="1">
                  <c:v>Закупки, проведенные ОГБУ "УКС Белгородской области"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6595.8</c:v>
                </c:pt>
                <c:pt idx="1">
                  <c:v>2726.9999999999991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536041106016752E-2"/>
          <c:y val="0.22793246676637324"/>
          <c:w val="0.41968428444337397"/>
          <c:h val="0.565102030903428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контракта
1 квартал 2024 г. млн. руб.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C0504D"/>
              </a:solidFill>
            </c:spPr>
          </c:dPt>
          <c:dLbls>
            <c:dLbl>
              <c:idx val="0"/>
              <c:layout>
                <c:manualLayout>
                  <c:x val="-4.3277634122078038E-2"/>
                  <c:y val="-4.2570995427058604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719428969300321E-2"/>
                  <c:y val="0.130903550981608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Конкурентные способы</c:v>
                </c:pt>
                <c:pt idx="1">
                  <c:v>Неконкурентные способы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9322.7999999999993</c:v>
                </c:pt>
                <c:pt idx="1">
                  <c:v>1633.01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5.6131555519409303E-3"/>
          <c:y val="1.4129014982816157E-2"/>
          <c:w val="0.97381439754010957"/>
          <c:h val="3.7244773690088599E-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14703143056791"/>
          <c:y val="0.12344206506890999"/>
          <c:w val="0.5898962939735668"/>
          <c:h val="0.57766202410164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1 квартал 2023г.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83C6D3"/>
              </a:solidFill>
              <a:ln w="41275"/>
            </c:spPr>
          </c:dPt>
          <c:dPt>
            <c:idx val="1"/>
            <c:bubble3D val="0"/>
            <c:spPr>
              <a:solidFill>
                <a:srgbClr val="EB9A8D"/>
              </a:solidFill>
              <a:ln w="41275"/>
            </c:spPr>
          </c:dPt>
          <c:dLbls>
            <c:dLbl>
              <c:idx val="0"/>
              <c:layout>
                <c:manualLayout>
                  <c:x val="-0.68480020911487505"/>
                  <c:y val="-0.13950007591443359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00303600742182"/>
                      <c:h val="0.4703993578165764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0221891233268993"/>
                  <c:y val="4.814675167727840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60346384150463028"/>
                      <c:h val="0.304043289381224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232791263933637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4394267718955419E-2"/>
                  <c:y val="-7.760248861237639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9118934863935161E-2"/>
                  <c:y val="-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2525690291940559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93244571994597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Закупки, проведенные ОГКУ "Центр закупок"</c:v>
                </c:pt>
                <c:pt idx="1">
                  <c:v>Закупки, проведенные ОГБУ "УКС Белгородской области"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2354</c:v>
                </c:pt>
                <c:pt idx="1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768038119221326E-2"/>
          <c:y val="0.11525492135957488"/>
          <c:w val="0.64575548199732735"/>
          <c:h val="0.633720512535644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контрактов 1 квартал 2023г.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83C6D3"/>
              </a:solidFill>
              <a:ln w="41275"/>
            </c:spPr>
          </c:dPt>
          <c:dPt>
            <c:idx val="1"/>
            <c:bubble3D val="0"/>
            <c:spPr>
              <a:solidFill>
                <a:srgbClr val="EB9A8D"/>
              </a:solidFill>
              <a:ln w="41275"/>
            </c:spPr>
          </c:dPt>
          <c:dLbls>
            <c:dLbl>
              <c:idx val="0"/>
              <c:layout>
                <c:manualLayout>
                  <c:x val="0.10269896392612886"/>
                  <c:y val="1.847610032450515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150705477169203"/>
                      <c:h val="0.3638195470848508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3502567884531624"/>
                  <c:y val="6.620600991125344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57531447123159152"/>
                      <c:h val="0.2762489968733659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7801023146960823E-2"/>
                  <c:y val="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4394267718955419E-2"/>
                  <c:y val="-7.760248861237639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9118934863935161E-2"/>
                  <c:y val="-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2525690291940559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93244571994597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Закупки, проведенные ОГКУ "Центр закупок"</c:v>
                </c:pt>
                <c:pt idx="1">
                  <c:v>Закупки, проведенные ОГБУ "УКС Белгородской области"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7042.83</c:v>
                </c:pt>
                <c:pt idx="1">
                  <c:v>16.140000000000327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62134113862737"/>
          <c:y val="0.19705304061822587"/>
          <c:w val="0.59617567896960144"/>
          <c:h val="0.584501269884741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FE755E"/>
              </a:solidFill>
              <a:ln w="41275"/>
            </c:spPr>
          </c:dPt>
          <c:dPt>
            <c:idx val="1"/>
            <c:bubble3D val="0"/>
            <c:spPr>
              <a:solidFill>
                <a:srgbClr val="C8D7A1"/>
              </a:solidFill>
              <a:ln w="41275"/>
            </c:spPr>
          </c:dPt>
          <c:dLbls>
            <c:dLbl>
              <c:idx val="0"/>
              <c:layout>
                <c:manualLayout>
                  <c:x val="0.1054558752731178"/>
                  <c:y val="4.3097421891861443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24975594449908"/>
                      <c:h val="0.2009789609939980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8103379459895409E-2"/>
                  <c:y val="-1.195223855475009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851434202784053E-2"/>
                  <c:y val="5.681360059616968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543755426351804E-2"/>
                  <c:y val="-4.860948034689691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99435247935417"/>
                      <c:h val="0.2478101758782032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7.9118934863935161E-2"/>
                  <c:y val="-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2525690291940559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93244571994597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опубликовано</c:v>
                </c:pt>
                <c:pt idx="1">
                  <c:v>возвращена на доработку</c:v>
                </c:pt>
                <c:pt idx="2">
                  <c:v>на проверке</c:v>
                </c:pt>
                <c:pt idx="3">
                  <c:v>выгружены в ЕИС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2152</c:v>
                </c:pt>
                <c:pt idx="1">
                  <c:v>138</c:v>
                </c:pt>
                <c:pt idx="2">
                  <c:v>211</c:v>
                </c:pt>
                <c:pt idx="3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62134113862737"/>
          <c:y val="0.20160690941672418"/>
          <c:w val="0.59599280635484941"/>
          <c:h val="0.57994741557850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FE755E"/>
              </a:solidFill>
              <a:ln w="41275"/>
            </c:spPr>
          </c:dPt>
          <c:dPt>
            <c:idx val="1"/>
            <c:bubble3D val="0"/>
            <c:spPr>
              <a:solidFill>
                <a:srgbClr val="C8D7A1"/>
              </a:solidFill>
              <a:ln w="41275"/>
            </c:spPr>
          </c:dPt>
          <c:dLbls>
            <c:dLbl>
              <c:idx val="0"/>
              <c:layout>
                <c:manualLayout>
                  <c:x val="-2.3823452486760731E-2"/>
                  <c:y val="0.141345786636506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60023473137754058"/>
                      <c:h val="0.344471274025108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2106774015850157E-2"/>
                  <c:y val="1.45426036632834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r"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7784047132662705"/>
                      <c:h val="0.311402031718697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7801023146960823E-2"/>
                  <c:y val="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4394267718955419E-2"/>
                  <c:y val="-7.760248861237639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9118934863935161E-2"/>
                  <c:y val="-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2525690291940559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93244571994597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количество ЗнЗ в составе совместных</c:v>
                </c:pt>
                <c:pt idx="1">
                  <c:v>количество ЗнЗ, кроме совместных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499</c:v>
                </c:pt>
                <c:pt idx="1">
                  <c:v>2005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62134113862737"/>
          <c:y val="0.19705304061822587"/>
          <c:w val="0.59617567896960144"/>
          <c:h val="0.584501269884741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НМЦК поступивших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FE755E"/>
              </a:solidFill>
              <a:ln w="41275"/>
            </c:spPr>
          </c:dPt>
          <c:dPt>
            <c:idx val="1"/>
            <c:bubble3D val="0"/>
            <c:spPr>
              <a:solidFill>
                <a:srgbClr val="C8D7A1"/>
              </a:solidFill>
              <a:ln w="41275"/>
            </c:spPr>
          </c:dPt>
          <c:dLbls>
            <c:dLbl>
              <c:idx val="0"/>
              <c:layout>
                <c:manualLayout>
                  <c:x val="-0.31913686545116393"/>
                  <c:y val="4.3097421891861443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24975594449908"/>
                      <c:h val="0.2009789609939980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4814218173289387"/>
                  <c:y val="-7.6424963655638703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24394923197834"/>
                  <c:y val="4.8194116217797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7002282668180901E-2"/>
                  <c:y val="-6.584844910364150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99435247935417"/>
                      <c:h val="0.2478101758782032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7.9118934863935161E-2"/>
                  <c:y val="-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2525690291940559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93244571994597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опубликовано</c:v>
                </c:pt>
                <c:pt idx="1">
                  <c:v>возвращена на доработку</c:v>
                </c:pt>
                <c:pt idx="2">
                  <c:v>на проверке</c:v>
                </c:pt>
                <c:pt idx="3">
                  <c:v>выгружены в ЕИС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7794.12</c:v>
                </c:pt>
                <c:pt idx="1">
                  <c:v>325.14</c:v>
                </c:pt>
                <c:pt idx="2">
                  <c:v>152.33000000000001</c:v>
                </c:pt>
                <c:pt idx="3">
                  <c:v>17.03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41099548143143"/>
          <c:y val="0.10717301334685744"/>
          <c:w val="0.55027923928850364"/>
          <c:h val="0.539727711557441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НМЦК 1 квартал 2024 г. млн. руб.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FE755E"/>
              </a:solidFill>
              <a:ln w="41275"/>
            </c:spPr>
          </c:dPt>
          <c:dPt>
            <c:idx val="1"/>
            <c:bubble3D val="0"/>
            <c:spPr>
              <a:solidFill>
                <a:srgbClr val="C8D7A1"/>
              </a:solidFill>
              <a:ln w="41275"/>
            </c:spPr>
          </c:dPt>
          <c:dLbls>
            <c:dLbl>
              <c:idx val="0"/>
              <c:layout>
                <c:manualLayout>
                  <c:x val="-2.1428954351032679E-2"/>
                  <c:y val="0.22436135568270194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298766365102218"/>
                      <c:h val="0.311402031718697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718990753203277"/>
                  <c:y val="3.306902531663148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037802254082363"/>
                      <c:h val="0.3129135825186090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7801023146960823E-2"/>
                  <c:y val="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4394267718955419E-2"/>
                  <c:y val="-7.760248861237639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9118934863935161E-2"/>
                  <c:y val="-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2525690291940559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93244571994597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НМЦК совместных закупок</c:v>
                </c:pt>
                <c:pt idx="1">
                  <c:v>НМЦК закупок, кроме совместных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118.39</c:v>
                </c:pt>
                <c:pt idx="1">
                  <c:v>7735.91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41099548143143"/>
          <c:y val="0.10717301334685744"/>
          <c:w val="0.55027923928850364"/>
          <c:h val="0.539727711557441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НМЦК 1 квартал 2023 г. млн. руб.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FE755E"/>
              </a:solidFill>
              <a:ln w="41275"/>
            </c:spPr>
          </c:dPt>
          <c:dPt>
            <c:idx val="1"/>
            <c:bubble3D val="0"/>
            <c:spPr>
              <a:solidFill>
                <a:srgbClr val="C8D7A1"/>
              </a:solidFill>
              <a:ln w="41275"/>
            </c:spPr>
          </c:dPt>
          <c:dLbls>
            <c:dLbl>
              <c:idx val="0"/>
              <c:layout>
                <c:manualLayout>
                  <c:x val="-2.1428954351032679E-2"/>
                  <c:y val="7.003822491945339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298766365102218"/>
                      <c:h val="0.311402031718697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553739263857952"/>
                  <c:y val="3.031325512443061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402269488485486"/>
                      <c:h val="0.3735405267470280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7801023146960823E-2"/>
                  <c:y val="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4394267718955419E-2"/>
                  <c:y val="-7.760248861237639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9118934863935161E-2"/>
                  <c:y val="-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2525690291940559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93244571994597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НМЦК совместных закупок</c:v>
                </c:pt>
                <c:pt idx="1">
                  <c:v>НМЦК закупок, кроме совместных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800.23</c:v>
                </c:pt>
                <c:pt idx="1">
                  <c:v>7119.03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41099548143143"/>
          <c:y val="0.10717301334685744"/>
          <c:w val="0.55027923928850364"/>
          <c:h val="0.539727711557441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ЦК 1 квартал 2024 г. млн. руб.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FE755E"/>
              </a:solidFill>
              <a:ln w="41275"/>
            </c:spPr>
          </c:dPt>
          <c:dPt>
            <c:idx val="1"/>
            <c:bubble3D val="0"/>
            <c:spPr>
              <a:solidFill>
                <a:srgbClr val="C8D7A1"/>
              </a:solidFill>
              <a:ln w="41275"/>
            </c:spPr>
          </c:dPt>
          <c:dLbls>
            <c:dLbl>
              <c:idx val="0"/>
              <c:layout>
                <c:manualLayout>
                  <c:x val="-2.1428954351032679E-2"/>
                  <c:y val="0.21333827491389845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298766365102218"/>
                      <c:h val="0.311402031718697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0074966923678275"/>
                  <c:y val="1.929017435562714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037802254082363"/>
                      <c:h val="0.3735405267470280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7801023146960823E-2"/>
                  <c:y val="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4394267718955419E-2"/>
                  <c:y val="-7.760248861237639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9118934863935161E-2"/>
                  <c:y val="-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2525690291940559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93244571994597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Цена контрактов совместных закупок</c:v>
                </c:pt>
                <c:pt idx="1">
                  <c:v>Цена контрактов закупок, кроме совместных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239.15</c:v>
                </c:pt>
                <c:pt idx="1">
                  <c:v>6356.66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41099548143143"/>
          <c:y val="0.10717301334685744"/>
          <c:w val="0.55027923928850364"/>
          <c:h val="0.539727711557441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ЦК 1 квартал 2023 г. млн. руб.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FE755E"/>
              </a:solidFill>
              <a:ln w="41275"/>
            </c:spPr>
          </c:dPt>
          <c:dPt>
            <c:idx val="1"/>
            <c:bubble3D val="0"/>
            <c:spPr>
              <a:solidFill>
                <a:srgbClr val="C8D7A1"/>
              </a:solidFill>
              <a:ln w="41275"/>
            </c:spPr>
          </c:dPt>
          <c:dLbls>
            <c:dLbl>
              <c:idx val="0"/>
              <c:layout>
                <c:manualLayout>
                  <c:x val="-2.1428954351032679E-2"/>
                  <c:y val="7.003822491945339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298766365102218"/>
                      <c:h val="0.311402031718697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553739263857952"/>
                  <c:y val="3.031325512443061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402269488485486"/>
                      <c:h val="0.3735405267470280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7801023146960823E-2"/>
                  <c:y val="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4394267718955419E-2"/>
                  <c:y val="-7.760248861237639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9118934863935161E-2"/>
                  <c:y val="-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2525690291940559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93244571994597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Цена контрактов совместных закупок</c:v>
                </c:pt>
                <c:pt idx="1">
                  <c:v>Цена контрактов закупок, кроме совместных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658.56</c:v>
                </c:pt>
                <c:pt idx="1">
                  <c:v>6400.41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40990067791267"/>
          <c:y val="0.2063619155955024"/>
          <c:w val="0.8844681758386036"/>
          <c:h val="0.522478285980834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НМЦК</c:v>
                </c:pt>
              </c:strCache>
            </c:strRef>
          </c:tx>
          <c:spPr>
            <a:solidFill>
              <a:srgbClr val="CDB9CF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5646136311359104E-3"/>
                  <c:y val="-9.75524173930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464813412487755E-3"/>
                  <c:y val="-7.2140121446364119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2362B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362B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Услуги в области кадастровой деятельности</c:v>
                </c:pt>
                <c:pt idx="1">
                  <c:v>Продукты питания</c:v>
                </c:pt>
                <c:pt idx="2">
                  <c:v>Изделия медицинского назначения</c:v>
                </c:pt>
                <c:pt idx="3">
                  <c:v>Сбор медицинских отходов</c:v>
                </c:pt>
                <c:pt idx="4">
                  <c:v>Мягкий инвентарь</c:v>
                </c:pt>
                <c:pt idx="5">
                  <c:v>Средства дезинфекционные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49.92</c:v>
                </c:pt>
                <c:pt idx="1">
                  <c:v>46.91</c:v>
                </c:pt>
                <c:pt idx="2">
                  <c:v>17.87</c:v>
                </c:pt>
                <c:pt idx="3">
                  <c:v>2.72</c:v>
                </c:pt>
                <c:pt idx="4">
                  <c:v>0.71</c:v>
                </c:pt>
                <c:pt idx="5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283463120"/>
        <c:axId val="283463512"/>
      </c:barChart>
      <c:catAx>
        <c:axId val="283463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463512"/>
        <c:crosses val="autoZero"/>
        <c:auto val="1"/>
        <c:lblAlgn val="ctr"/>
        <c:lblOffset val="100"/>
        <c:noMultiLvlLbl val="0"/>
      </c:catAx>
      <c:valAx>
        <c:axId val="2834635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</a:t>
                </a:r>
                <a:r>
                  <a:rPr lang="ru-RU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НАЧАЛЬНЫХ (МАКСИМАЛЬНЫХ) ЦЕН контрактов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46312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767453948604789E-2"/>
          <c:y val="4.3995979613376257E-2"/>
          <c:w val="0.91528497487015248"/>
          <c:h val="0.956004102269559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контракта
1 квартал 2024 г. млн руб.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C0504D"/>
              </a:solidFill>
            </c:spPr>
          </c:dPt>
          <c:dLbls>
            <c:dLbl>
              <c:idx val="0"/>
              <c:layout>
                <c:manualLayout>
                  <c:x val="0"/>
                  <c:y val="-0.1979232391369512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910895998016798E-2"/>
                  <c:y val="0.2881005884042234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Конкурентные способы</c:v>
                </c:pt>
                <c:pt idx="1">
                  <c:v>Неконкурентные способы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7513.09</c:v>
                </c:pt>
                <c:pt idx="1">
                  <c:v>3704.72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539840400874997E-2"/>
          <c:y val="2.4933521470758654E-2"/>
          <c:w val="0.83628064314693007"/>
          <c:h val="0.910424614914530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40346906610516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2491.71</c:v>
                </c:pt>
                <c:pt idx="1">
                  <c:v>1244.6199999999999</c:v>
                </c:pt>
                <c:pt idx="2">
                  <c:v>205.89</c:v>
                </c:pt>
                <c:pt idx="3">
                  <c:v>77.38</c:v>
                </c:pt>
                <c:pt idx="4">
                  <c:v>75.55</c:v>
                </c:pt>
                <c:pt idx="5">
                  <c:v>21.18</c:v>
                </c:pt>
                <c:pt idx="6">
                  <c:v>14.35</c:v>
                </c:pt>
                <c:pt idx="7">
                  <c:v>13.94</c:v>
                </c:pt>
                <c:pt idx="8">
                  <c:v>10.039999999999999</c:v>
                </c:pt>
                <c:pt idx="9">
                  <c:v>8.0299999999999994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84"/>
        <c:axId val="283464296"/>
        <c:axId val="283464688"/>
      </c:barChart>
      <c:catAx>
        <c:axId val="283464296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283464688"/>
        <c:crosses val="autoZero"/>
        <c:auto val="1"/>
        <c:lblAlgn val="ctr"/>
        <c:lblOffset val="100"/>
        <c:noMultiLvlLbl val="0"/>
      </c:catAx>
      <c:valAx>
        <c:axId val="283464688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283464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773334036331182E-2"/>
          <c:y val="2.0184100897194763E-2"/>
          <c:w val="0.89035210776956986"/>
          <c:h val="0.904645045015136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1450</c:v>
                </c:pt>
                <c:pt idx="1">
                  <c:v>188</c:v>
                </c:pt>
                <c:pt idx="2">
                  <c:v>146</c:v>
                </c:pt>
                <c:pt idx="3">
                  <c:v>86</c:v>
                </c:pt>
                <c:pt idx="4">
                  <c:v>74</c:v>
                </c:pt>
                <c:pt idx="5">
                  <c:v>63</c:v>
                </c:pt>
                <c:pt idx="6">
                  <c:v>40</c:v>
                </c:pt>
                <c:pt idx="7">
                  <c:v>20</c:v>
                </c:pt>
                <c:pt idx="8">
                  <c:v>18</c:v>
                </c:pt>
                <c:pt idx="9">
                  <c:v>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84"/>
        <c:axId val="283465472"/>
        <c:axId val="283465864"/>
      </c:barChart>
      <c:catAx>
        <c:axId val="283465472"/>
        <c:scaling>
          <c:orientation val="minMax"/>
        </c:scaling>
        <c:delete val="1"/>
        <c:axPos val="r"/>
        <c:majorGridlines/>
        <c:numFmt formatCode="General" sourceLinked="0"/>
        <c:majorTickMark val="out"/>
        <c:minorTickMark val="none"/>
        <c:tickLblPos val="nextTo"/>
        <c:crossAx val="283465864"/>
        <c:crosses val="autoZero"/>
        <c:auto val="1"/>
        <c:lblAlgn val="ctr"/>
        <c:lblOffset val="100"/>
        <c:noMultiLvlLbl val="0"/>
      </c:catAx>
      <c:valAx>
        <c:axId val="283465864"/>
        <c:scaling>
          <c:orientation val="maxMin"/>
        </c:scaling>
        <c:delete val="1"/>
        <c:axPos val="b"/>
        <c:numFmt formatCode="0" sourceLinked="0"/>
        <c:majorTickMark val="out"/>
        <c:minorTickMark val="none"/>
        <c:tickLblPos val="nextTo"/>
        <c:crossAx val="28346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539840400874997E-2"/>
          <c:y val="2.4933521470758654E-2"/>
          <c:w val="0.83628064314693007"/>
          <c:h val="0.910424614914530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188.6</c:v>
                </c:pt>
                <c:pt idx="1">
                  <c:v>16.420000000000002</c:v>
                </c:pt>
                <c:pt idx="2">
                  <c:v>11.26</c:v>
                </c:pt>
                <c:pt idx="3">
                  <c:v>8.7200000000000006</c:v>
                </c:pt>
                <c:pt idx="4">
                  <c:v>6.94</c:v>
                </c:pt>
                <c:pt idx="5">
                  <c:v>6.85</c:v>
                </c:pt>
                <c:pt idx="6">
                  <c:v>4.26</c:v>
                </c:pt>
                <c:pt idx="7">
                  <c:v>4.08</c:v>
                </c:pt>
                <c:pt idx="8">
                  <c:v>3.48</c:v>
                </c:pt>
                <c:pt idx="9">
                  <c:v>3.21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84"/>
        <c:axId val="283466648"/>
        <c:axId val="285918752"/>
      </c:barChart>
      <c:catAx>
        <c:axId val="283466648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285918752"/>
        <c:crosses val="autoZero"/>
        <c:auto val="1"/>
        <c:lblAlgn val="ctr"/>
        <c:lblOffset val="100"/>
        <c:noMultiLvlLbl val="0"/>
      </c:catAx>
      <c:valAx>
        <c:axId val="285918752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283466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495339826455596E-2"/>
          <c:y val="1.2769536868095299E-2"/>
          <c:w val="0.89035210776956986"/>
          <c:h val="0.904645045015136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1671</c:v>
                </c:pt>
                <c:pt idx="1">
                  <c:v>91</c:v>
                </c:pt>
                <c:pt idx="2">
                  <c:v>61</c:v>
                </c:pt>
                <c:pt idx="3">
                  <c:v>46</c:v>
                </c:pt>
                <c:pt idx="4">
                  <c:v>44</c:v>
                </c:pt>
                <c:pt idx="5">
                  <c:v>44</c:v>
                </c:pt>
                <c:pt idx="6">
                  <c:v>42</c:v>
                </c:pt>
                <c:pt idx="7">
                  <c:v>38</c:v>
                </c:pt>
                <c:pt idx="8">
                  <c:v>27</c:v>
                </c:pt>
                <c:pt idx="9">
                  <c:v>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84"/>
        <c:axId val="285919536"/>
        <c:axId val="285919928"/>
      </c:barChart>
      <c:catAx>
        <c:axId val="285919536"/>
        <c:scaling>
          <c:orientation val="minMax"/>
        </c:scaling>
        <c:delete val="1"/>
        <c:axPos val="r"/>
        <c:majorGridlines/>
        <c:numFmt formatCode="General" sourceLinked="0"/>
        <c:majorTickMark val="out"/>
        <c:minorTickMark val="none"/>
        <c:tickLblPos val="nextTo"/>
        <c:crossAx val="285919928"/>
        <c:crosses val="autoZero"/>
        <c:auto val="1"/>
        <c:lblAlgn val="ctr"/>
        <c:lblOffset val="100"/>
        <c:noMultiLvlLbl val="0"/>
      </c:catAx>
      <c:valAx>
        <c:axId val="285919928"/>
        <c:scaling>
          <c:orientation val="maxMin"/>
        </c:scaling>
        <c:delete val="1"/>
        <c:axPos val="b"/>
        <c:numFmt formatCode="0" sourceLinked="0"/>
        <c:majorTickMark val="out"/>
        <c:minorTickMark val="none"/>
        <c:tickLblPos val="nextTo"/>
        <c:crossAx val="285919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539840400874997E-2"/>
          <c:y val="2.4933521470758654E-2"/>
          <c:w val="0.83628064314693007"/>
          <c:h val="0.910424614914530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68416287932619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2491.71</c:v>
                </c:pt>
                <c:pt idx="1">
                  <c:v>1238.22</c:v>
                </c:pt>
                <c:pt idx="2">
                  <c:v>205.89</c:v>
                </c:pt>
                <c:pt idx="3">
                  <c:v>75.55</c:v>
                </c:pt>
                <c:pt idx="4">
                  <c:v>71.33</c:v>
                </c:pt>
                <c:pt idx="5">
                  <c:v>21.18</c:v>
                </c:pt>
                <c:pt idx="6">
                  <c:v>14.35</c:v>
                </c:pt>
                <c:pt idx="7">
                  <c:v>13.93</c:v>
                </c:pt>
                <c:pt idx="8">
                  <c:v>10.039999999999999</c:v>
                </c:pt>
                <c:pt idx="9">
                  <c:v>8.0299999999999994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84"/>
        <c:axId val="285920712"/>
        <c:axId val="285921104"/>
      </c:barChart>
      <c:catAx>
        <c:axId val="285920712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285921104"/>
        <c:crosses val="autoZero"/>
        <c:auto val="1"/>
        <c:lblAlgn val="ctr"/>
        <c:lblOffset val="100"/>
        <c:noMultiLvlLbl val="0"/>
      </c:catAx>
      <c:valAx>
        <c:axId val="285921104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285920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773334036331182E-2"/>
          <c:y val="2.0184100897194763E-2"/>
          <c:w val="0.89035210776956986"/>
          <c:h val="0.904645045015136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1088</c:v>
                </c:pt>
                <c:pt idx="1">
                  <c:v>166</c:v>
                </c:pt>
                <c:pt idx="2">
                  <c:v>84</c:v>
                </c:pt>
                <c:pt idx="3">
                  <c:v>76</c:v>
                </c:pt>
                <c:pt idx="4">
                  <c:v>68</c:v>
                </c:pt>
                <c:pt idx="5">
                  <c:v>58</c:v>
                </c:pt>
                <c:pt idx="6">
                  <c:v>36</c:v>
                </c:pt>
                <c:pt idx="7">
                  <c:v>16</c:v>
                </c:pt>
                <c:pt idx="8">
                  <c:v>14</c:v>
                </c:pt>
                <c:pt idx="9">
                  <c:v>14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84"/>
        <c:axId val="285921888"/>
        <c:axId val="285922280"/>
      </c:barChart>
      <c:catAx>
        <c:axId val="285921888"/>
        <c:scaling>
          <c:orientation val="minMax"/>
        </c:scaling>
        <c:delete val="1"/>
        <c:axPos val="r"/>
        <c:majorGridlines/>
        <c:numFmt formatCode="General" sourceLinked="0"/>
        <c:majorTickMark val="out"/>
        <c:minorTickMark val="none"/>
        <c:tickLblPos val="nextTo"/>
        <c:crossAx val="285922280"/>
        <c:crosses val="autoZero"/>
        <c:auto val="1"/>
        <c:lblAlgn val="ctr"/>
        <c:lblOffset val="100"/>
        <c:noMultiLvlLbl val="0"/>
      </c:catAx>
      <c:valAx>
        <c:axId val="285922280"/>
        <c:scaling>
          <c:orientation val="maxMin"/>
        </c:scaling>
        <c:delete val="1"/>
        <c:axPos val="b"/>
        <c:numFmt formatCode="0" sourceLinked="0"/>
        <c:majorTickMark val="out"/>
        <c:minorTickMark val="none"/>
        <c:tickLblPos val="nextTo"/>
        <c:crossAx val="28592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539840400874997E-2"/>
          <c:y val="2.4933521470758654E-2"/>
          <c:w val="0.83628064314693007"/>
          <c:h val="0.910424614914530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6.38</c:v>
                </c:pt>
                <c:pt idx="1">
                  <c:v>6.05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84"/>
        <c:axId val="285923064"/>
        <c:axId val="285923456"/>
      </c:barChart>
      <c:catAx>
        <c:axId val="285923064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285923456"/>
        <c:crosses val="autoZero"/>
        <c:auto val="1"/>
        <c:lblAlgn val="ctr"/>
        <c:lblOffset val="100"/>
        <c:noMultiLvlLbl val="0"/>
      </c:catAx>
      <c:valAx>
        <c:axId val="285923456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285923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773334036331182E-2"/>
          <c:y val="2.0184100897194763E-2"/>
          <c:w val="0.89035210776956986"/>
          <c:h val="0.904645045015136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84"/>
        <c:axId val="285924240"/>
        <c:axId val="285924632"/>
      </c:barChart>
      <c:catAx>
        <c:axId val="285924240"/>
        <c:scaling>
          <c:orientation val="minMax"/>
        </c:scaling>
        <c:delete val="1"/>
        <c:axPos val="r"/>
        <c:majorGridlines/>
        <c:numFmt formatCode="General" sourceLinked="0"/>
        <c:majorTickMark val="out"/>
        <c:minorTickMark val="none"/>
        <c:tickLblPos val="nextTo"/>
        <c:crossAx val="285924632"/>
        <c:crosses val="autoZero"/>
        <c:auto val="1"/>
        <c:lblAlgn val="ctr"/>
        <c:lblOffset val="100"/>
        <c:noMultiLvlLbl val="0"/>
      </c:catAx>
      <c:valAx>
        <c:axId val="285924632"/>
        <c:scaling>
          <c:orientation val="maxMin"/>
        </c:scaling>
        <c:delete val="1"/>
        <c:axPos val="b"/>
        <c:numFmt formatCode="0" sourceLinked="0"/>
        <c:majorTickMark val="out"/>
        <c:minorTickMark val="none"/>
        <c:tickLblPos val="nextTo"/>
        <c:crossAx val="285924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539840400874997E-2"/>
          <c:y val="2.4933521470758654E-2"/>
          <c:w val="0.83628064314693007"/>
          <c:h val="0.910424614914530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2010.22</c:v>
                </c:pt>
                <c:pt idx="1">
                  <c:v>218.59</c:v>
                </c:pt>
                <c:pt idx="2">
                  <c:v>161.19999999999999</c:v>
                </c:pt>
                <c:pt idx="3">
                  <c:v>63.21</c:v>
                </c:pt>
                <c:pt idx="4">
                  <c:v>52.69</c:v>
                </c:pt>
                <c:pt idx="5">
                  <c:v>21.18</c:v>
                </c:pt>
                <c:pt idx="6">
                  <c:v>12.9</c:v>
                </c:pt>
                <c:pt idx="7">
                  <c:v>12.05</c:v>
                </c:pt>
                <c:pt idx="8">
                  <c:v>5</c:v>
                </c:pt>
                <c:pt idx="9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84"/>
        <c:axId val="278008720"/>
        <c:axId val="278009112"/>
      </c:barChart>
      <c:catAx>
        <c:axId val="278008720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278009112"/>
        <c:crosses val="autoZero"/>
        <c:auto val="1"/>
        <c:lblAlgn val="ctr"/>
        <c:lblOffset val="100"/>
        <c:noMultiLvlLbl val="0"/>
      </c:catAx>
      <c:valAx>
        <c:axId val="27800911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278008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245</c:v>
                </c:pt>
                <c:pt idx="1">
                  <c:v>108</c:v>
                </c:pt>
                <c:pt idx="2">
                  <c:v>63</c:v>
                </c:pt>
                <c:pt idx="3">
                  <c:v>36</c:v>
                </c:pt>
                <c:pt idx="4">
                  <c:v>33</c:v>
                </c:pt>
                <c:pt idx="5">
                  <c:v>18</c:v>
                </c:pt>
                <c:pt idx="6">
                  <c:v>14</c:v>
                </c:pt>
                <c:pt idx="7">
                  <c:v>8</c:v>
                </c:pt>
                <c:pt idx="8">
                  <c:v>7</c:v>
                </c:pt>
                <c:pt idx="9">
                  <c:v>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84"/>
        <c:axId val="278009896"/>
        <c:axId val="278010288"/>
      </c:barChart>
      <c:catAx>
        <c:axId val="278009896"/>
        <c:scaling>
          <c:orientation val="minMax"/>
        </c:scaling>
        <c:delete val="1"/>
        <c:axPos val="r"/>
        <c:majorGridlines/>
        <c:numFmt formatCode="General" sourceLinked="0"/>
        <c:majorTickMark val="out"/>
        <c:minorTickMark val="none"/>
        <c:tickLblPos val="nextTo"/>
        <c:crossAx val="278010288"/>
        <c:crosses val="autoZero"/>
        <c:auto val="1"/>
        <c:lblAlgn val="ctr"/>
        <c:lblOffset val="100"/>
        <c:noMultiLvlLbl val="0"/>
      </c:catAx>
      <c:valAx>
        <c:axId val="278010288"/>
        <c:scaling>
          <c:orientation val="maxMin"/>
        </c:scaling>
        <c:delete val="1"/>
        <c:axPos val="b"/>
        <c:numFmt formatCode="0" sourceLinked="0"/>
        <c:majorTickMark val="out"/>
        <c:minorTickMark val="none"/>
        <c:tickLblPos val="nextTo"/>
        <c:crossAx val="278009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248774450797227E-2"/>
          <c:y val="0.14273291042592628"/>
          <c:w val="0.50590074304975297"/>
          <c:h val="0.42898923929087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контракта
1 квартал 2023 г. млн руб.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invertIfNegative val="0"/>
          <c:dPt>
            <c:idx val="0"/>
            <c:invertIfNegative val="1"/>
            <c:bubble3D val="0"/>
          </c:dPt>
          <c:dPt>
            <c:idx val="1"/>
            <c:invertIfNegative val="0"/>
            <c:bubble3D val="0"/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Закупки для государственных нужд</c:v>
                </c:pt>
                <c:pt idx="1">
                  <c:v>Закупки для муниципальных нужд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12613.5</c:v>
                </c:pt>
                <c:pt idx="1">
                  <c:v>10371.950000000001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Цена контракта
1 квартал 2024 г. млн руб.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Закупки для государственных нужд</c:v>
                </c:pt>
                <c:pt idx="1">
                  <c:v>Закупки для муниципальных нужд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10955.81</c:v>
                </c:pt>
                <c:pt idx="1">
                  <c:v>11217.8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8150264"/>
        <c:axId val="238150656"/>
      </c:barChart>
      <c:catAx>
        <c:axId val="238150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8150656"/>
        <c:crosses val="autoZero"/>
        <c:auto val="1"/>
        <c:lblAlgn val="ctr"/>
        <c:lblOffset val="100"/>
        <c:noMultiLvlLbl val="0"/>
      </c:catAx>
      <c:valAx>
        <c:axId val="23815065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8150264"/>
        <c:crosses val="autoZero"/>
        <c:crossBetween val="between"/>
      </c:valAx>
      <c:spPr>
        <a:effectLst>
          <a:glow>
            <a:srgbClr val="4F81BD">
              <a:alpha val="40000"/>
            </a:srgbClr>
          </a:glow>
        </a:effectLst>
      </c:spPr>
    </c:plotArea>
    <c:legend>
      <c:legendPos val="r"/>
      <c:layout>
        <c:manualLayout>
          <c:xMode val="edge"/>
          <c:yMode val="edge"/>
          <c:x val="0.62470587804612432"/>
          <c:y val="5.9182709857634852E-2"/>
          <c:w val="0.22223710691075624"/>
          <c:h val="0.34797568033327786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539840400874997E-2"/>
          <c:y val="2.4933521470758654E-2"/>
          <c:w val="0.83628064314693007"/>
          <c:h val="0.910424614914530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0.00</c:formatCode>
                <c:ptCount val="7"/>
                <c:pt idx="0">
                  <c:v>32.49</c:v>
                </c:pt>
                <c:pt idx="1">
                  <c:v>15.4</c:v>
                </c:pt>
                <c:pt idx="2">
                  <c:v>12.84</c:v>
                </c:pt>
                <c:pt idx="3">
                  <c:v>2.2999999999999998</c:v>
                </c:pt>
                <c:pt idx="4">
                  <c:v>2.12</c:v>
                </c:pt>
                <c:pt idx="5">
                  <c:v>0.23</c:v>
                </c:pt>
                <c:pt idx="6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84"/>
        <c:axId val="278011072"/>
        <c:axId val="278011464"/>
      </c:barChart>
      <c:catAx>
        <c:axId val="278011072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278011464"/>
        <c:crosses val="autoZero"/>
        <c:auto val="1"/>
        <c:lblAlgn val="ctr"/>
        <c:lblOffset val="100"/>
        <c:noMultiLvlLbl val="0"/>
      </c:catAx>
      <c:valAx>
        <c:axId val="27801146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27801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33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84"/>
        <c:axId val="284241384"/>
        <c:axId val="284241776"/>
      </c:barChart>
      <c:catAx>
        <c:axId val="284241384"/>
        <c:scaling>
          <c:orientation val="minMax"/>
        </c:scaling>
        <c:delete val="1"/>
        <c:axPos val="r"/>
        <c:majorGridlines/>
        <c:numFmt formatCode="General" sourceLinked="0"/>
        <c:majorTickMark val="out"/>
        <c:minorTickMark val="none"/>
        <c:tickLblPos val="nextTo"/>
        <c:crossAx val="284241776"/>
        <c:crosses val="autoZero"/>
        <c:auto val="1"/>
        <c:lblAlgn val="ctr"/>
        <c:lblOffset val="100"/>
        <c:noMultiLvlLbl val="0"/>
      </c:catAx>
      <c:valAx>
        <c:axId val="284241776"/>
        <c:scaling>
          <c:orientation val="maxMin"/>
        </c:scaling>
        <c:delete val="1"/>
        <c:axPos val="b"/>
        <c:numFmt formatCode="0" sourceLinked="0"/>
        <c:majorTickMark val="out"/>
        <c:minorTickMark val="none"/>
        <c:tickLblPos val="nextTo"/>
        <c:crossAx val="284241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077095379374343E-2"/>
          <c:y val="2.4933602108765662E-2"/>
          <c:w val="0.90490591055657676"/>
          <c:h val="0.910424614914530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1622.1</c:v>
                </c:pt>
                <c:pt idx="1">
                  <c:v>666.73</c:v>
                </c:pt>
                <c:pt idx="2">
                  <c:v>530.41999999999996</c:v>
                </c:pt>
                <c:pt idx="3">
                  <c:v>384.49</c:v>
                </c:pt>
                <c:pt idx="4">
                  <c:v>122.52</c:v>
                </c:pt>
                <c:pt idx="5">
                  <c:v>117.4</c:v>
                </c:pt>
                <c:pt idx="6">
                  <c:v>79.819999999999993</c:v>
                </c:pt>
                <c:pt idx="7">
                  <c:v>41.15</c:v>
                </c:pt>
                <c:pt idx="8">
                  <c:v>37.04</c:v>
                </c:pt>
                <c:pt idx="9">
                  <c:v>33.15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84"/>
        <c:axId val="284242560"/>
        <c:axId val="284242952"/>
      </c:barChart>
      <c:catAx>
        <c:axId val="284242560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284242952"/>
        <c:crosses val="autoZero"/>
        <c:auto val="1"/>
        <c:lblAlgn val="ctr"/>
        <c:lblOffset val="100"/>
        <c:noMultiLvlLbl val="0"/>
      </c:catAx>
      <c:valAx>
        <c:axId val="284242952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284242560"/>
        <c:crosses val="autoZero"/>
        <c:crossBetween val="between"/>
        <c:minorUnit val="4000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657266435647846E-2"/>
          <c:y val="2.4669456652126932E-2"/>
          <c:w val="0.88865969032990899"/>
          <c:h val="0.904645045015136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523</c:v>
                </c:pt>
                <c:pt idx="1">
                  <c:v>103</c:v>
                </c:pt>
                <c:pt idx="2">
                  <c:v>85</c:v>
                </c:pt>
                <c:pt idx="3">
                  <c:v>82</c:v>
                </c:pt>
                <c:pt idx="4">
                  <c:v>66</c:v>
                </c:pt>
                <c:pt idx="5">
                  <c:v>62</c:v>
                </c:pt>
                <c:pt idx="6">
                  <c:v>57</c:v>
                </c:pt>
                <c:pt idx="7">
                  <c:v>47</c:v>
                </c:pt>
                <c:pt idx="8">
                  <c:v>45</c:v>
                </c:pt>
                <c:pt idx="9">
                  <c:v>36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84"/>
        <c:axId val="284243736"/>
        <c:axId val="284244128"/>
      </c:barChart>
      <c:catAx>
        <c:axId val="284243736"/>
        <c:scaling>
          <c:orientation val="minMax"/>
        </c:scaling>
        <c:delete val="1"/>
        <c:axPos val="r"/>
        <c:majorGridlines/>
        <c:numFmt formatCode="General" sourceLinked="0"/>
        <c:majorTickMark val="out"/>
        <c:minorTickMark val="none"/>
        <c:tickLblPos val="nextTo"/>
        <c:crossAx val="284244128"/>
        <c:crosses val="autoZero"/>
        <c:auto val="1"/>
        <c:lblAlgn val="ctr"/>
        <c:lblOffset val="100"/>
        <c:noMultiLvlLbl val="0"/>
      </c:catAx>
      <c:valAx>
        <c:axId val="284244128"/>
        <c:scaling>
          <c:orientation val="maxMin"/>
        </c:scaling>
        <c:delete val="1"/>
        <c:axPos val="b"/>
        <c:majorGridlines>
          <c:spPr>
            <a:ln>
              <a:noFill/>
            </a:ln>
            <a:effectLst>
              <a:outerShdw blurRad="50800" dist="50800" dir="5400000" algn="ctr" rotWithShape="0">
                <a:sysClr val="windowText" lastClr="000000"/>
              </a:outerShdw>
            </a:effectLst>
          </c:spPr>
        </c:majorGridlines>
        <c:numFmt formatCode="0" sourceLinked="0"/>
        <c:majorTickMark val="out"/>
        <c:minorTickMark val="none"/>
        <c:tickLblPos val="nextTo"/>
        <c:crossAx val="2842437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52248775477191E-2"/>
          <c:y val="0"/>
          <c:w val="0.9237478577139550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</c:v>
                </c:pt>
              </c:strCache>
            </c:strRef>
          </c:tx>
          <c:spPr>
            <a:solidFill>
              <a:srgbClr val="EF1D40"/>
            </a:solidFill>
            <a:ln w="41275"/>
          </c:spPr>
          <c:dPt>
            <c:idx val="0"/>
            <c:bubble3D val="0"/>
            <c:spPr>
              <a:solidFill>
                <a:srgbClr val="BEFAF0"/>
              </a:solidFill>
              <a:ln w="41275"/>
            </c:spPr>
          </c:dPt>
          <c:dPt>
            <c:idx val="1"/>
            <c:bubble3D val="0"/>
            <c:spPr>
              <a:solidFill>
                <a:srgbClr val="D8E3F0"/>
              </a:solidFill>
              <a:ln w="41275"/>
            </c:spPr>
          </c:dPt>
          <c:dLbls>
            <c:dLbl>
              <c:idx val="0"/>
              <c:layout>
                <c:manualLayout>
                  <c:x val="0.14204269701027369"/>
                  <c:y val="8.8610649867732413E-2"/>
                </c:manualLayout>
              </c:layout>
              <c:spPr>
                <a:solidFill>
                  <a:sysClr val="window" lastClr="FFFFFF">
                    <a:alpha val="0"/>
                  </a:sysClr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9468811457596331"/>
                      <c:h val="0.3510848644444911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3946907417666266"/>
                  <c:y val="-0.13982155135915833"/>
                </c:manualLayout>
              </c:layout>
              <c:spPr>
                <a:solidFill>
                  <a:sysClr val="window" lastClr="FFFFFF">
                    <a:alpha val="0"/>
                  </a:sysClr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solidFill>
                <a:sysClr val="window" lastClr="FFFFFF">
                  <a:alpha val="0"/>
                </a:sys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Победители закупок - субъекты малого предпринимательства</c:v>
                </c:pt>
                <c:pt idx="1">
                  <c:v>Иные победители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1863.24</c:v>
                </c:pt>
                <c:pt idx="1">
                  <c:v>2320.3600000000006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1790672683878"/>
          <c:y val="0.29159962251385296"/>
          <c:w val="0.64575548199732735"/>
          <c:h val="0.633720512535644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EF1D40"/>
            </a:solidFill>
            <a:ln w="41275"/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FC000"/>
              </a:solidFill>
              <a:ln w="41275"/>
            </c:spPr>
          </c:dPt>
          <c:dLbls>
            <c:dLbl>
              <c:idx val="0"/>
              <c:layout>
                <c:manualLayout>
                  <c:x val="5.5906288190201089E-2"/>
                  <c:y val="-8.991586060330214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605886382994476"/>
                      <c:h val="0.1676505029907071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9.1180146650372176E-2"/>
                  <c:y val="6.78822424748504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66762026441506"/>
                      <c:h val="0.155887697065917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5713624412102361E-3"/>
                  <c:y val="9.482503736144001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4394267718955419E-2"/>
                  <c:y val="-7.760248861237639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9118934863935161E-2"/>
                  <c:y val="-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2525690291940559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93244571994597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Белгородская область</c:v>
                </c:pt>
                <c:pt idx="1">
                  <c:v>Иные субъекты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555</c:v>
                </c:pt>
                <c:pt idx="1">
                  <c:v>565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 w="12700">
      <a:solidFill>
        <a:srgbClr val="4F81BD"/>
      </a:solidFill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1790672683878"/>
          <c:y val="0.29159962251385296"/>
          <c:w val="0.64575548199732735"/>
          <c:h val="0.633720512535644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контрактов</c:v>
                </c:pt>
              </c:strCache>
            </c:strRef>
          </c:tx>
          <c:spPr>
            <a:solidFill>
              <a:srgbClr val="EF1D40"/>
            </a:solidFill>
            <a:ln w="41275"/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FC000"/>
              </a:solidFill>
              <a:ln w="41275"/>
            </c:spPr>
          </c:dPt>
          <c:dLbls>
            <c:dLbl>
              <c:idx val="0"/>
              <c:layout>
                <c:manualLayout>
                  <c:x val="9.8472854867977619E-2"/>
                  <c:y val="-0.1923238367779924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442182350109245"/>
                      <c:h val="0.1524172045399973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0491820353294182E-2"/>
                  <c:y val="0.21722720772960699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90591786097843"/>
                      <c:h val="0.175174532578817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7087268081324296E-2"/>
                  <c:y val="6.372007052979765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4394267718955419E-2"/>
                  <c:y val="-7.760248861237639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9118934863935161E-2"/>
                  <c:y val="-9.406362256045625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2525690291940559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93244571994597E-2"/>
                  <c:y val="3.2922267896159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Белгородская область</c:v>
                </c:pt>
                <c:pt idx="1">
                  <c:v>Иные субъекты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2571.2399999999998</c:v>
                </c:pt>
                <c:pt idx="1">
                  <c:v>1612.36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 w="12700">
      <a:solidFill>
        <a:srgbClr val="4F81BD"/>
      </a:solidFill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91844166677292E-2"/>
          <c:y val="0.22139806825304734"/>
          <c:w val="0.39925873620879732"/>
          <c:h val="0.592926746136574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ЗнЗ без нарушений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132</c:v>
                </c:pt>
                <c:pt idx="1">
                  <c:v>332</c:v>
                </c:pt>
                <c:pt idx="2">
                  <c:v>216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ЗнЗ с нарушениями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149</c:v>
                </c:pt>
                <c:pt idx="1">
                  <c:v>546</c:v>
                </c:pt>
                <c:pt idx="2">
                  <c:v>378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97"/>
        <c:overlap val="100"/>
        <c:axId val="284246088"/>
        <c:axId val="284246480"/>
      </c:barChart>
      <c:catAx>
        <c:axId val="284246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600" b="1">
                <a:solidFill>
                  <a:srgbClr val="FF0000"/>
                </a:solidFill>
              </a:defRPr>
            </a:pPr>
            <a:endParaRPr lang="ru-RU"/>
          </a:p>
        </c:txPr>
        <c:crossAx val="284246480"/>
        <c:crosses val="autoZero"/>
        <c:auto val="1"/>
        <c:lblAlgn val="ctr"/>
        <c:lblOffset val="100"/>
        <c:noMultiLvlLbl val="0"/>
      </c:catAx>
      <c:valAx>
        <c:axId val="284246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FF0000"/>
                </a:solidFill>
              </a:defRPr>
            </a:pPr>
            <a:endParaRPr lang="ru-RU"/>
          </a:p>
        </c:txPr>
        <c:crossAx val="284246088"/>
        <c:crosses val="autoZero"/>
        <c:crossBetween val="between"/>
      </c:valAx>
      <c:spPr>
        <a:noFill/>
        <a:ln w="3175" cmpd="sng">
          <a:prstDash val="solid"/>
        </a:ln>
        <a:effectLst>
          <a:glow rad="787400">
            <a:srgbClr val="4F81BD">
              <a:alpha val="40000"/>
            </a:srgbClr>
          </a:glow>
          <a:softEdge rad="533400"/>
        </a:effectLst>
      </c:spPr>
    </c:plotArea>
    <c:legend>
      <c:legendPos val="t"/>
      <c:layout>
        <c:manualLayout>
          <c:xMode val="edge"/>
          <c:yMode val="edge"/>
          <c:x val="4.2390639917952798E-2"/>
          <c:y val="0.12706077665069562"/>
          <c:w val="0.41805728850640522"/>
          <c:h val="5.8360076728464771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466352944910882"/>
          <c:y val="0.14763431635168109"/>
          <c:w val="0.45741921532528129"/>
          <c:h val="0.592950834680920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ЗнЗ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35D5EB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CD36FC"/>
              </a:solidFill>
            </c:spPr>
          </c:dPt>
          <c:dPt>
            <c:idx val="4"/>
            <c:bubble3D val="0"/>
            <c:spPr>
              <a:solidFill>
                <a:srgbClr val="BC4542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31012170455858334"/>
                  <c:y val="8.5332596789657114E-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015145837822"/>
                      <c:h val="0.1963220650380410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258465645112433"/>
                  <c:y val="-8.6171238175182213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86286155008697"/>
                      <c:h val="0.2397315936089405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4746592928091229"/>
                  <c:y val="-9.8418205590325353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967973453204973"/>
                      <c:h val="0.1652051287230711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8976539642095458"/>
                  <c:y val="-2.0081873618980606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211479300925555"/>
                      <c:h val="0.19442183191766571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21182512294620201"/>
                  <c:y val="5.4877212483311823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54673535417829"/>
                      <c:h val="0.1812387007504216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22243038211065858"/>
                  <c:y val="0.20040931666028877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112866233883838"/>
                      <c:h val="0.16265168067745558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16080752951572663"/>
                  <c:y val="0.19374531945010226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51755526162251042"/>
                      <c:h val="0.1267245558574299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Несоответствие плану-графику</c:v>
                </c:pt>
                <c:pt idx="1">
                  <c:v>Нарушения в описании объекта закупки</c:v>
                </c:pt>
                <c:pt idx="2">
                  <c:v>Нарушения в обосновании НМЦК</c:v>
                </c:pt>
                <c:pt idx="3">
                  <c:v>Нарушения в проекте контракта</c:v>
                </c:pt>
                <c:pt idx="4">
                  <c:v>Нарушения в ЭД ЗнЗ в АЦК-Госзаказ</c:v>
                </c:pt>
                <c:pt idx="5">
                  <c:v>Нарушение общих требований к заявке</c:v>
                </c:pt>
                <c:pt idx="6">
                  <c:v>Нарушения в плане распределения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47</c:v>
                </c:pt>
                <c:pt idx="1">
                  <c:v>545</c:v>
                </c:pt>
                <c:pt idx="2">
                  <c:v>356</c:v>
                </c:pt>
                <c:pt idx="3">
                  <c:v>428</c:v>
                </c:pt>
                <c:pt idx="4">
                  <c:v>330</c:v>
                </c:pt>
                <c:pt idx="5">
                  <c:v>247</c:v>
                </c:pt>
                <c:pt idx="6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90"/>
        <c:holeSize val="50"/>
      </c:doughnutChart>
      <c:spPr>
        <a:noFill/>
        <a:ln w="3175" cmpd="sng">
          <a:prstDash val="solid"/>
        </a:ln>
        <a:effectLst>
          <a:glow rad="787400">
            <a:srgbClr val="4F81BD">
              <a:alpha val="40000"/>
            </a:srgbClr>
          </a:glow>
          <a:softEdge rad="533400"/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497925208877806E-2"/>
          <c:y val="0.16366312559474069"/>
          <c:w val="0.90872509902766807"/>
          <c:h val="0.34670121194263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Размер достигнутой доли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9485666547587842E-3"/>
                  <c:y val="-2.3257489094618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323777698391898E-3"/>
                  <c:y val="-3.267417783860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3161888849195949E-3"/>
                  <c:y val="-2.713373727705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3161888849195465E-3"/>
                  <c:y val="-7.6682301000372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2.6323777698390931E-3"/>
                  <c:y val="-9.6906204560909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1.3161888849195949E-3"/>
                  <c:y val="-3.4886233641927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3161888849196914E-3"/>
                  <c:y val="-2.907186136827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0"/>
                  <c:y val="-1.9381240912181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1.3161888849196914E-3"/>
                  <c:y val="-3.1009985459491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9.6519403227054551E-17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3.94856665475878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-2.63237776983918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layout>
                <c:manualLayout>
                  <c:x val="9.21332219443706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layout>
                <c:manualLayout>
                  <c:x val="7.8971333095174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0"/>
              <c:layout>
                <c:manualLayout>
                  <c:x val="1.3161888849195949E-3"/>
                  <c:y val="-2.4921747825120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Лист1!$A$2:$A$33</c:f>
              <c:strCache>
                <c:ptCount val="32"/>
                <c:pt idx="0">
                  <c:v>Перевязочные материалы 21.20.24.110</c:v>
                </c:pt>
                <c:pt idx="1">
                  <c:v>Устройства ввода или вывода 26.20.16</c:v>
                </c:pt>
                <c:pt idx="2">
                  <c:v>Мониторы и проекторы 26.20.17</c:v>
                </c:pt>
                <c:pt idx="3">
                  <c:v>Средства связи, выполняющие функцию систем коммутации  26.30.11.110</c:v>
                </c:pt>
                <c:pt idx="4">
                  <c:v>Техника бытовая электронная 26.40</c:v>
                </c:pt>
                <c:pt idx="5">
                  <c:v>Приёмники телевизионные 26.40.20.122</c:v>
                </c:pt>
                <c:pt idx="6">
                  <c:v>Аппаратура для воспроизведения звука прочая 26.40.31.190</c:v>
                </c:pt>
                <c:pt idx="7">
                  <c:v>Видеокамеры 26.40.33.110</c:v>
                </c:pt>
                <c:pt idx="8">
                  <c:v>Усилители электрические звуковых частот 26.40.43</c:v>
                </c:pt>
                <c:pt idx="9">
                  <c:v>Аппаратура радиолокационная 26.51.2</c:v>
                </c:pt>
                <c:pt idx="10">
                  <c:v>Инструменты и приборы прочие для измерения, контроля и испытаний</c:v>
                </c:pt>
                <c:pt idx="11">
                  <c:v>Оборудование для облучения 26.60</c:v>
                </c:pt>
                <c:pt idx="12">
                  <c:v>Эндоскопические комплексы 26.60.11.113, 26.60.12.110, 26.60.12.129, 32.50.1, 32.50.21.112</c:v>
                </c:pt>
                <c:pt idx="13">
                  <c:v>Тонометры для внутриглазного давления 26.60.12.119, 26.60.12.129, 32.50.13</c:v>
                </c:pt>
                <c:pt idx="14">
                  <c:v>Кардиомониторы 26.60.12.129</c:v>
                </c:pt>
                <c:pt idx="15">
                  <c:v>Аппараты УЗИ 26.60.12.132</c:v>
                </c:pt>
                <c:pt idx="16">
                  <c:v>Дефибрилляторы 26.60.13.190, 32.50.13.190</c:v>
                </c:pt>
                <c:pt idx="17">
                  <c:v>Приборы оптические и фотографическое оборудование 26.70</c:v>
                </c:pt>
                <c:pt idx="18">
                  <c:v>Провода и кабели электронные 27.32</c:v>
                </c:pt>
                <c:pt idx="19">
                  <c:v>Осветительное оборудование 27.40</c:v>
                </c:pt>
                <c:pt idx="20">
                  <c:v>Оборудование и аппараты для фильтрования, обеззараживания и (или) очистки воздуха</c:v>
                </c:pt>
                <c:pt idx="21">
                  <c:v>Лыжи 32.30.11.110</c:v>
                </c:pt>
                <c:pt idx="22">
                  <c:v>Аппараты электрохирургические 32.50.1, 32.50.13.190</c:v>
                </c:pt>
                <c:pt idx="23">
                  <c:v>Шприцы-инъекторы 32.50.13.110</c:v>
                </c:pt>
                <c:pt idx="24">
                  <c:v>Инструменты колющие, вспомогательные, зондирующие 32 50.13.110 32.50.13.190</c:v>
                </c:pt>
                <c:pt idx="25">
                  <c:v>Линзы интраокулярные 32.50.13.120</c:v>
                </c:pt>
                <c:pt idx="26">
                  <c:v>Ёмкости для биологических проб 32.50.13.190</c:v>
                </c:pt>
                <c:pt idx="27">
                  <c:v>Инкубаторы для новорождённых 32.50.13.190</c:v>
                </c:pt>
                <c:pt idx="28">
                  <c:v>Расходные материалы для ИВЛ 32.50.13.190, 32.50.50.000</c:v>
                </c:pt>
                <c:pt idx="29">
                  <c:v>Расходные материалы для аппаратов донорского плазамафереза/тромбоцитафереза</c:v>
                </c:pt>
                <c:pt idx="30">
                  <c:v>Аппараты ИВЛ 32.50.21.121, 32.50.21.122</c:v>
                </c:pt>
                <c:pt idx="31">
                  <c:v>Эндопротезы суставов конечностей 32.50.22.110, 32.50.22.190</c:v>
                </c:pt>
              </c:strCache>
            </c:strRef>
          </c:cat>
          <c:val>
            <c:numRef>
              <c:f>Лист1!$B$2:$B$33</c:f>
              <c:numCache>
                <c:formatCode>#,##0.00</c:formatCode>
                <c:ptCount val="32"/>
                <c:pt idx="0">
                  <c:v>41.1</c:v>
                </c:pt>
                <c:pt idx="1">
                  <c:v>30.92</c:v>
                </c:pt>
                <c:pt idx="2">
                  <c:v>12.65</c:v>
                </c:pt>
                <c:pt idx="3">
                  <c:v>0</c:v>
                </c:pt>
                <c:pt idx="4">
                  <c:v>0</c:v>
                </c:pt>
                <c:pt idx="5">
                  <c:v>100</c:v>
                </c:pt>
                <c:pt idx="6">
                  <c:v>70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90</c:v>
                </c:pt>
                <c:pt idx="11">
                  <c:v>39.659999999999997</c:v>
                </c:pt>
                <c:pt idx="12">
                  <c:v>31.8</c:v>
                </c:pt>
                <c:pt idx="13">
                  <c:v>31.8</c:v>
                </c:pt>
                <c:pt idx="14">
                  <c:v>0</c:v>
                </c:pt>
                <c:pt idx="15">
                  <c:v>51.7</c:v>
                </c:pt>
                <c:pt idx="16">
                  <c:v>7.81</c:v>
                </c:pt>
                <c:pt idx="17">
                  <c:v>74.650000000000006</c:v>
                </c:pt>
                <c:pt idx="18">
                  <c:v>93.44</c:v>
                </c:pt>
                <c:pt idx="19">
                  <c:v>41.72</c:v>
                </c:pt>
                <c:pt idx="20">
                  <c:v>100</c:v>
                </c:pt>
                <c:pt idx="21">
                  <c:v>100</c:v>
                </c:pt>
                <c:pt idx="22">
                  <c:v>31.84</c:v>
                </c:pt>
                <c:pt idx="23">
                  <c:v>91.79</c:v>
                </c:pt>
                <c:pt idx="24">
                  <c:v>31.71</c:v>
                </c:pt>
                <c:pt idx="25">
                  <c:v>59.79</c:v>
                </c:pt>
                <c:pt idx="26">
                  <c:v>7.81</c:v>
                </c:pt>
                <c:pt idx="27">
                  <c:v>7.81</c:v>
                </c:pt>
                <c:pt idx="28">
                  <c:v>27.55</c:v>
                </c:pt>
                <c:pt idx="29">
                  <c:v>7.81</c:v>
                </c:pt>
                <c:pt idx="30">
                  <c:v>100</c:v>
                </c:pt>
                <c:pt idx="31">
                  <c:v>10.68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4512968"/>
        <c:axId val="28451336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Минимальная обязательная доля согласно № 2014-ПП от 03.12.2020г.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0493060938198093E-2"/>
                  <c:y val="-4.2837425878199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228305398519713E-2"/>
                  <c:y val="-0.100768260181103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912116513600118E-2"/>
                  <c:y val="-8.1387019268921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472762818306551E-2"/>
                  <c:y val="-6.9526615479842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156573933386956E-2"/>
                  <c:y val="-2.6887885473042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228305398519713E-2"/>
                  <c:y val="-0.1108591719357189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3912116513600069E-2"/>
                  <c:y val="-3.1396084195773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0493060938198093E-2"/>
                  <c:y val="-3.120868133089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9176872053278497E-2"/>
                  <c:y val="-3.120868133089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3125438708037328E-2"/>
                  <c:y val="-5.4466170425508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9176872053278497E-2"/>
                  <c:y val="-0.169087134396544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9176872053278497E-2"/>
                  <c:y val="-2.663501369200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9176872053278497E-2"/>
                  <c:y val="-6.6094914972817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60683168358902E-2"/>
                  <c:y val="-6.5671427228476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6544494283439307E-2"/>
                  <c:y val="-3.5084929513326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6544494283439307E-2"/>
                  <c:y val="-4.08993017869809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3912116513600118E-2"/>
                  <c:y val="-7.3847411337690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9176872053278497E-2"/>
                  <c:y val="-0.1009811486147449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7860683168358902E-2"/>
                  <c:y val="-5.6404294516726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7860683168358902E-2"/>
                  <c:y val="-3.31468054221081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1.6544494283439307E-2"/>
                  <c:y val="-0.1164861413444904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2.049306093819819E-2"/>
                  <c:y val="-7.190928724647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1.9176872053278497E-2"/>
                  <c:y val="-8.3538031793781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1.7860683168358902E-2"/>
                  <c:y val="-7.190928724647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1.7860683168358902E-2"/>
                  <c:y val="-4.4775549969417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-2.1809249823117782E-2"/>
                  <c:y val="-5.6404294516726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1.7860683168358999E-2"/>
                  <c:y val="-5.6404294516726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2.0493060938198093E-2"/>
                  <c:y val="2.4996917314437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-1.9176872053278497E-2"/>
                  <c:y val="-0.128114885891799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layout>
                <c:manualLayout>
                  <c:x val="-1.7860683168358902E-2"/>
                  <c:y val="-3.8537686633852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0"/>
              <c:layout>
                <c:manualLayout>
                  <c:x val="-1.6544494283439307E-2"/>
                  <c:y val="-1.9367111383759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Лист1!$A$2:$A$33</c:f>
              <c:strCache>
                <c:ptCount val="32"/>
                <c:pt idx="0">
                  <c:v>Перевязочные материалы 21.20.24.110</c:v>
                </c:pt>
                <c:pt idx="1">
                  <c:v>Устройства ввода или вывода 26.20.16</c:v>
                </c:pt>
                <c:pt idx="2">
                  <c:v>Мониторы и проекторы 26.20.17</c:v>
                </c:pt>
                <c:pt idx="3">
                  <c:v>Средства связи, выполняющие функцию систем коммутации  26.30.11.110</c:v>
                </c:pt>
                <c:pt idx="4">
                  <c:v>Техника бытовая электронная 26.40</c:v>
                </c:pt>
                <c:pt idx="5">
                  <c:v>Приёмники телевизионные 26.40.20.122</c:v>
                </c:pt>
                <c:pt idx="6">
                  <c:v>Аппаратура для воспроизведения звука прочая 26.40.31.190</c:v>
                </c:pt>
                <c:pt idx="7">
                  <c:v>Видеокамеры 26.40.33.110</c:v>
                </c:pt>
                <c:pt idx="8">
                  <c:v>Усилители электрические звуковых частот 26.40.43</c:v>
                </c:pt>
                <c:pt idx="9">
                  <c:v>Аппаратура радиолокационная 26.51.2</c:v>
                </c:pt>
                <c:pt idx="10">
                  <c:v>Инструменты и приборы прочие для измерения, контроля и испытаний</c:v>
                </c:pt>
                <c:pt idx="11">
                  <c:v>Оборудование для облучения 26.60</c:v>
                </c:pt>
                <c:pt idx="12">
                  <c:v>Эндоскопические комплексы 26.60.11.113, 26.60.12.110, 26.60.12.129, 32.50.1, 32.50.21.112</c:v>
                </c:pt>
                <c:pt idx="13">
                  <c:v>Тонометры для внутриглазного давления 26.60.12.119, 26.60.12.129, 32.50.13</c:v>
                </c:pt>
                <c:pt idx="14">
                  <c:v>Кардиомониторы 26.60.12.129</c:v>
                </c:pt>
                <c:pt idx="15">
                  <c:v>Аппараты УЗИ 26.60.12.132</c:v>
                </c:pt>
                <c:pt idx="16">
                  <c:v>Дефибрилляторы 26.60.13.190, 32.50.13.190</c:v>
                </c:pt>
                <c:pt idx="17">
                  <c:v>Приборы оптические и фотографическое оборудование 26.70</c:v>
                </c:pt>
                <c:pt idx="18">
                  <c:v>Провода и кабели электронные 27.32</c:v>
                </c:pt>
                <c:pt idx="19">
                  <c:v>Осветительное оборудование 27.40</c:v>
                </c:pt>
                <c:pt idx="20">
                  <c:v>Оборудование и аппараты для фильтрования, обеззараживания и (или) очистки воздуха</c:v>
                </c:pt>
                <c:pt idx="21">
                  <c:v>Лыжи 32.30.11.110</c:v>
                </c:pt>
                <c:pt idx="22">
                  <c:v>Аппараты электрохирургические 32.50.1, 32.50.13.190</c:v>
                </c:pt>
                <c:pt idx="23">
                  <c:v>Шприцы-инъекторы 32.50.13.110</c:v>
                </c:pt>
                <c:pt idx="24">
                  <c:v>Инструменты колющие, вспомогательные, зондирующие 32 50.13.110 32.50.13.190</c:v>
                </c:pt>
                <c:pt idx="25">
                  <c:v>Линзы интраокулярные 32.50.13.120</c:v>
                </c:pt>
                <c:pt idx="26">
                  <c:v>Ёмкости для биологических проб 32.50.13.190</c:v>
                </c:pt>
                <c:pt idx="27">
                  <c:v>Инкубаторы для новорождённых 32.50.13.190</c:v>
                </c:pt>
                <c:pt idx="28">
                  <c:v>Расходные материалы для ИВЛ 32.50.13.190, 32.50.50.000</c:v>
                </c:pt>
                <c:pt idx="29">
                  <c:v>Расходные материалы для аппаратов донорского плазамафереза/тромбоцитафереза</c:v>
                </c:pt>
                <c:pt idx="30">
                  <c:v>Аппараты ИВЛ 32.50.21.121, 32.50.21.122</c:v>
                </c:pt>
                <c:pt idx="31">
                  <c:v>Эндопротезы суставов конечностей 32.50.22.110, 32.50.22.190</c:v>
                </c:pt>
              </c:strCache>
            </c:strRef>
          </c:cat>
          <c:val>
            <c:numRef>
              <c:f>Лист1!$C$2:$C$33</c:f>
              <c:numCache>
                <c:formatCode>#,##0.00</c:formatCode>
                <c:ptCount val="32"/>
                <c:pt idx="0">
                  <c:v>50</c:v>
                </c:pt>
                <c:pt idx="1">
                  <c:v>3</c:v>
                </c:pt>
                <c:pt idx="2">
                  <c:v>3</c:v>
                </c:pt>
                <c:pt idx="3">
                  <c:v>49</c:v>
                </c:pt>
                <c:pt idx="4">
                  <c:v>90</c:v>
                </c:pt>
                <c:pt idx="5">
                  <c:v>80</c:v>
                </c:pt>
                <c:pt idx="6">
                  <c:v>0</c:v>
                </c:pt>
                <c:pt idx="7">
                  <c:v>70</c:v>
                </c:pt>
                <c:pt idx="8">
                  <c:v>70</c:v>
                </c:pt>
                <c:pt idx="9">
                  <c:v>90</c:v>
                </c:pt>
                <c:pt idx="10">
                  <c:v>100</c:v>
                </c:pt>
                <c:pt idx="11">
                  <c:v>10</c:v>
                </c:pt>
                <c:pt idx="12">
                  <c:v>75</c:v>
                </c:pt>
                <c:pt idx="13">
                  <c:v>50</c:v>
                </c:pt>
                <c:pt idx="14">
                  <c:v>50</c:v>
                </c:pt>
                <c:pt idx="15">
                  <c:v>80</c:v>
                </c:pt>
                <c:pt idx="16">
                  <c:v>70</c:v>
                </c:pt>
                <c:pt idx="17">
                  <c:v>70</c:v>
                </c:pt>
                <c:pt idx="18">
                  <c:v>80</c:v>
                </c:pt>
                <c:pt idx="19">
                  <c:v>90</c:v>
                </c:pt>
                <c:pt idx="20">
                  <c:v>95</c:v>
                </c:pt>
                <c:pt idx="21">
                  <c:v>65</c:v>
                </c:pt>
                <c:pt idx="22">
                  <c:v>40</c:v>
                </c:pt>
                <c:pt idx="23">
                  <c:v>70</c:v>
                </c:pt>
                <c:pt idx="24">
                  <c:v>40</c:v>
                </c:pt>
                <c:pt idx="25">
                  <c:v>49</c:v>
                </c:pt>
                <c:pt idx="26">
                  <c:v>60</c:v>
                </c:pt>
                <c:pt idx="27">
                  <c:v>30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19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4512968"/>
        <c:axId val="284513360"/>
      </c:lineChart>
      <c:catAx>
        <c:axId val="2845129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4513360"/>
        <c:crosses val="autoZero"/>
        <c:auto val="1"/>
        <c:lblAlgn val="ctr"/>
        <c:lblOffset val="100"/>
        <c:noMultiLvlLbl val="0"/>
      </c:catAx>
      <c:valAx>
        <c:axId val="2845133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r>
                  <a:rPr lang="ru-RU" sz="1200" dirty="0" smtClean="0">
                    <a:solidFill>
                      <a:srgbClr val="FF0000"/>
                    </a:solidFill>
                  </a:rPr>
                  <a:t>Проценты</a:t>
                </a:r>
                <a:endParaRPr lang="ru-RU" sz="1200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3.9485666547587842E-3"/>
              <c:y val="0.2758523509465131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4512968"/>
        <c:crosses val="autoZero"/>
        <c:crossBetween val="between"/>
      </c:valAx>
      <c:spPr>
        <a:ln w="6350"/>
      </c:spPr>
    </c:plotArea>
    <c:legend>
      <c:legendPos val="r"/>
      <c:legendEntry>
        <c:idx val="1"/>
        <c:txPr>
          <a:bodyPr/>
          <a:lstStyle/>
          <a:p>
            <a:pPr>
              <a:defRPr sz="1000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3.736473697830598E-2"/>
          <c:y val="0.10927227892553001"/>
          <c:w val="0.95428305999613849"/>
          <c:h val="3.2907877385604495E-2"/>
        </c:manualLayout>
      </c:layout>
      <c:overlay val="0"/>
      <c:spPr>
        <a:solidFill>
          <a:sysClr val="window" lastClr="FFFFFF"/>
        </a:solidFill>
        <a:ln>
          <a:gradFill>
            <a:gsLst>
              <a:gs pos="1000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415089041585795E-2"/>
          <c:y val="8.5411408525574259E-2"/>
          <c:w val="0.67443126929100206"/>
          <c:h val="0.908289424792899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контракта
1 квартал 2024 г. млн. руб.</c:v>
                </c:pt>
              </c:strCache>
            </c:strRef>
          </c:tx>
          <c:spPr>
            <a:solidFill>
              <a:srgbClr val="4F81BD"/>
            </a:solidFill>
          </c:spPr>
          <c:explosion val="7"/>
          <c:dPt>
            <c:idx val="0"/>
            <c:bubble3D val="0"/>
            <c:spPr>
              <a:solidFill>
                <a:srgbClr val="4F8198"/>
              </a:solidFill>
            </c:spPr>
          </c:dPt>
          <c:dPt>
            <c:idx val="1"/>
            <c:bubble3D val="0"/>
            <c:spPr>
              <a:solidFill>
                <a:srgbClr val="C6B446"/>
              </a:solidFill>
            </c:spPr>
          </c:dPt>
          <c:dLbls>
            <c:dLbl>
              <c:idx val="0"/>
              <c:layout>
                <c:manualLayout>
                  <c:x val="2.3231977884620486E-3"/>
                  <c:y val="-0.1014021013447508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2090281661208E-2"/>
                  <c:y val="0.1709165539334068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Закупки для государственных нужд</c:v>
                </c:pt>
                <c:pt idx="1">
                  <c:v>Закупки для муниципальных нужд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10955.81</c:v>
                </c:pt>
                <c:pt idx="1">
                  <c:v>11217.8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86627217088345"/>
          <c:y val="0.27036162648594603"/>
          <c:w val="0.86941553052227849"/>
          <c:h val="0.55662029615756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 руб.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1">
                  <a:shade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  <c:spPr>
              <a:solidFill>
                <a:srgbClr val="EB8DB1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2"/>
            <c:invertIfNegative val="0"/>
            <c:bubble3D val="0"/>
            <c:spPr>
              <a:solidFill>
                <a:srgbClr val="F9C531"/>
              </a:solidFill>
              <a:ln>
                <a:solidFill>
                  <a:schemeClr val="accent1">
                    <a:shade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dkEdge"/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Объём закупок, недостигнувших квоты</c:v>
                </c:pt>
                <c:pt idx="1">
                  <c:v>Объём закупок, выполнивших и перевыполнивших квоты</c:v>
                </c:pt>
                <c:pt idx="2">
                  <c:v>Объём закупок всего, или 2 % объёма закупок конкурентными способами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111.02</c:v>
                </c:pt>
                <c:pt idx="1">
                  <c:v>111.02</c:v>
                </c:pt>
                <c:pt idx="2">
                  <c:v>175.62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- млн руб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70BDD2"/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Объём закупок, недостигнувших квоты</c:v>
                </c:pt>
                <c:pt idx="1">
                  <c:v>Объём закупок, выполнивших и перевыполнивших квоты</c:v>
                </c:pt>
                <c:pt idx="2">
                  <c:v>Объём закупок всего, или 2 % объёма закупок конкурентными способами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64.599999999999994</c:v>
                </c:pt>
                <c:pt idx="1">
                  <c:v>64.599999999999994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overlap val="100"/>
        <c:axId val="284512184"/>
        <c:axId val="284513752"/>
      </c:barChart>
      <c:catAx>
        <c:axId val="28451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4513752"/>
        <c:crosses val="autoZero"/>
        <c:auto val="1"/>
        <c:lblAlgn val="ctr"/>
        <c:lblOffset val="100"/>
        <c:noMultiLvlLbl val="0"/>
      </c:catAx>
      <c:valAx>
        <c:axId val="2845137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512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кодов</c:v>
                </c:pt>
              </c:strCache>
            </c:strRef>
          </c:tx>
          <c:dPt>
            <c:idx val="0"/>
            <c:bubble3D val="0"/>
            <c:spPr>
              <a:solidFill>
                <a:srgbClr val="EB8DB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70BDD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 достигли квоту по 20 кодам ОКПД2</c:v>
                </c:pt>
                <c:pt idx="1">
                  <c:v>Достигли и перевыполнили квоту по 12 кодам ОКПД2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97738104429178E-4"/>
          <c:y val="2.5558625873721208E-4"/>
          <c:w val="0.93549845685695932"/>
          <c:h val="0.15559403098926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970384195513608E-2"/>
          <c:y val="8.0576156912797806E-2"/>
          <c:w val="0.62432922220927989"/>
          <c:h val="0.75729505507140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
заявок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Лист1!$A$2:$A$31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29</c:v>
                </c:pt>
                <c:pt idx="28">
                  <c:v>39</c:v>
                </c:pt>
                <c:pt idx="29">
                  <c:v>46</c:v>
                </c:pt>
              </c:numCache>
            </c:numRef>
          </c:cat>
          <c:val>
            <c:numRef>
              <c:f>Лист1!$B$2:$B$31</c:f>
              <c:numCache>
                <c:formatCode>General</c:formatCode>
                <c:ptCount val="30"/>
                <c:pt idx="0">
                  <c:v>82</c:v>
                </c:pt>
                <c:pt idx="1">
                  <c:v>219</c:v>
                </c:pt>
                <c:pt idx="2">
                  <c:v>304</c:v>
                </c:pt>
                <c:pt idx="3">
                  <c:v>360</c:v>
                </c:pt>
                <c:pt idx="4">
                  <c:v>205</c:v>
                </c:pt>
                <c:pt idx="5">
                  <c:v>237</c:v>
                </c:pt>
                <c:pt idx="6">
                  <c:v>182</c:v>
                </c:pt>
                <c:pt idx="7">
                  <c:v>135</c:v>
                </c:pt>
                <c:pt idx="8">
                  <c:v>95</c:v>
                </c:pt>
                <c:pt idx="9">
                  <c:v>72</c:v>
                </c:pt>
                <c:pt idx="10">
                  <c:v>38</c:v>
                </c:pt>
                <c:pt idx="11">
                  <c:v>41</c:v>
                </c:pt>
                <c:pt idx="12">
                  <c:v>36</c:v>
                </c:pt>
                <c:pt idx="13">
                  <c:v>16</c:v>
                </c:pt>
                <c:pt idx="14">
                  <c:v>13</c:v>
                </c:pt>
                <c:pt idx="15">
                  <c:v>12</c:v>
                </c:pt>
                <c:pt idx="16">
                  <c:v>6</c:v>
                </c:pt>
                <c:pt idx="17">
                  <c:v>7</c:v>
                </c:pt>
                <c:pt idx="18">
                  <c:v>3</c:v>
                </c:pt>
                <c:pt idx="19">
                  <c:v>2</c:v>
                </c:pt>
                <c:pt idx="20">
                  <c:v>2</c:v>
                </c:pt>
                <c:pt idx="21">
                  <c:v>5</c:v>
                </c:pt>
                <c:pt idx="22">
                  <c:v>1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393096"/>
        <c:axId val="236131856"/>
      </c:barChart>
      <c:valAx>
        <c:axId val="2361318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заявок на закупку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0667324013099973E-2"/>
              <c:y val="0.190561482328521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rgbClr val="FF0000"/>
                </a:solidFill>
              </a:defRPr>
            </a:pPr>
            <a:endParaRPr lang="ru-RU"/>
          </a:p>
        </c:txPr>
        <c:crossAx val="7393096"/>
        <c:crosses val="autoZero"/>
        <c:crossBetween val="between"/>
      </c:valAx>
      <c:catAx>
        <c:axId val="7393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дней на подготовку одной заявки на закупку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aseline="0">
                <a:solidFill>
                  <a:srgbClr val="FF0000"/>
                </a:solidFill>
              </a:defRPr>
            </a:pPr>
            <a:endParaRPr lang="ru-RU"/>
          </a:p>
        </c:txPr>
        <c:crossAx val="236131856"/>
        <c:crosses val="autoZero"/>
        <c:auto val="1"/>
        <c:lblAlgn val="ctr"/>
        <c:lblOffset val="100"/>
        <c:noMultiLvlLbl val="0"/>
      </c:catAx>
      <c:spPr>
        <a:noFill/>
        <a:ln w="3175" cmpd="sng">
          <a:prstDash val="solid"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93B53-39B4-428A-A758-6D7B587D346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6A4852-9760-4FC1-80B7-6F6C5BFA66E4}">
      <dgm:prSet phldrT="[Текст]" custT="1"/>
      <dgm:spPr>
        <a:solidFill>
          <a:srgbClr val="88D006"/>
        </a:solidFill>
      </dgm:spPr>
      <dgm:t>
        <a:bodyPr anchor="t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преимуществами СМП/СОНО (п.3 ст.30)</a:t>
          </a:r>
        </a:p>
        <a:p>
          <a:r>
            <a: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873,6</a:t>
          </a:r>
          <a:r>
            <a:rPr lang="ru-RU" sz="16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7,4%</a:t>
          </a:r>
          <a:endParaRPr lang="ru-RU" sz="16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D9DA95-E7CC-415E-8C10-68029222F451}" type="parTrans" cxnId="{C53C0D9F-2707-4F6A-8A05-EA70F89529A9}">
      <dgm:prSet/>
      <dgm:spPr/>
      <dgm:t>
        <a:bodyPr/>
        <a:lstStyle/>
        <a:p>
          <a:endParaRPr lang="ru-RU"/>
        </a:p>
      </dgm:t>
    </dgm:pt>
    <dgm:pt modelId="{4F1CEE44-A47D-4C5E-83DB-837C6970C57A}" type="sibTrans" cxnId="{C53C0D9F-2707-4F6A-8A05-EA70F89529A9}">
      <dgm:prSet/>
      <dgm:spPr/>
      <dgm:t>
        <a:bodyPr/>
        <a:lstStyle/>
        <a:p>
          <a:endParaRPr lang="ru-RU"/>
        </a:p>
      </dgm:t>
    </dgm:pt>
    <dgm:pt modelId="{A9E22391-E917-48F0-B4D7-08DE7EA598C2}">
      <dgm:prSet phldrT="[Текст]" custT="1"/>
      <dgm:spPr>
        <a:solidFill>
          <a:srgbClr val="F165D6">
            <a:alpha val="49804"/>
          </a:srgbClr>
        </a:solidFill>
      </dgm:spPr>
      <dgm:t>
        <a:bodyPr anchor="ctr"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      преимуществами организациям УИС</a:t>
          </a:r>
        </a:p>
        <a:p>
          <a:pPr algn="ctr"/>
          <a:r>
            <a: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34,3</a:t>
          </a:r>
        </a:p>
        <a:p>
          <a:pPr algn="ctr"/>
          <a:r>
            <a:rPr lang="ru-RU" sz="16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0,3%</a:t>
          </a:r>
          <a:endParaRPr lang="ru-RU" sz="16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507419-D41A-4634-AD15-57AAAD699BF2}" type="parTrans" cxnId="{FA426AFF-66D2-4670-BDB9-B043E2561EAA}">
      <dgm:prSet/>
      <dgm:spPr/>
      <dgm:t>
        <a:bodyPr/>
        <a:lstStyle/>
        <a:p>
          <a:endParaRPr lang="ru-RU"/>
        </a:p>
      </dgm:t>
    </dgm:pt>
    <dgm:pt modelId="{6A802820-3338-48ED-9D11-DF1D13D17501}" type="sibTrans" cxnId="{FA426AFF-66D2-4670-BDB9-B043E2561EAA}">
      <dgm:prSet/>
      <dgm:spPr/>
      <dgm:t>
        <a:bodyPr/>
        <a:lstStyle/>
        <a:p>
          <a:endParaRPr lang="ru-RU"/>
        </a:p>
      </dgm:t>
    </dgm:pt>
    <dgm:pt modelId="{C5D5B16E-8539-429F-AE25-54DAFDE7CC8B}">
      <dgm:prSet phldrT="[Текст]" custT="1"/>
      <dgm:spPr>
        <a:solidFill>
          <a:srgbClr val="DAA600">
            <a:alpha val="49804"/>
          </a:srgb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преимуществами организациям инвалидов </a:t>
          </a:r>
        </a:p>
        <a:p>
          <a:r>
            <a: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152,3</a:t>
          </a:r>
        </a:p>
        <a:p>
          <a:r>
            <a:rPr lang="ru-RU" sz="16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1,3%</a:t>
          </a:r>
        </a:p>
      </dgm:t>
    </dgm:pt>
    <dgm:pt modelId="{CDFA782B-8CA5-4911-8797-9418C598A3DD}" type="parTrans" cxnId="{B7F4050F-FA36-4E00-A861-C6316EC1E3D6}">
      <dgm:prSet/>
      <dgm:spPr/>
      <dgm:t>
        <a:bodyPr/>
        <a:lstStyle/>
        <a:p>
          <a:endParaRPr lang="ru-RU"/>
        </a:p>
      </dgm:t>
    </dgm:pt>
    <dgm:pt modelId="{33D2D9FD-F826-49A8-8EB7-1E99531353A4}" type="sibTrans" cxnId="{B7F4050F-FA36-4E00-A861-C6316EC1E3D6}">
      <dgm:prSet/>
      <dgm:spPr/>
      <dgm:t>
        <a:bodyPr/>
        <a:lstStyle/>
        <a:p>
          <a:endParaRPr lang="ru-RU"/>
        </a:p>
      </dgm:t>
    </dgm:pt>
    <dgm:pt modelId="{65ED9A20-D8C4-4A0C-8F7D-94D609231185}" type="pres">
      <dgm:prSet presAssocID="{81A93B53-39B4-428A-A758-6D7B587D34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9BBD46-B687-4730-8E3B-3E3289D88EF7}" type="pres">
      <dgm:prSet presAssocID="{456A4852-9760-4FC1-80B7-6F6C5BFA66E4}" presName="circ1" presStyleLbl="vennNode1" presStyleIdx="0" presStyleCnt="3" custLinFactNeighborX="688" custLinFactNeighborY="-123"/>
      <dgm:spPr/>
      <dgm:t>
        <a:bodyPr/>
        <a:lstStyle/>
        <a:p>
          <a:endParaRPr lang="ru-RU"/>
        </a:p>
      </dgm:t>
    </dgm:pt>
    <dgm:pt modelId="{527CB4AA-7A26-4514-A832-3615590CE0FD}" type="pres">
      <dgm:prSet presAssocID="{456A4852-9760-4FC1-80B7-6F6C5BFA66E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7C1FA-83B7-41D3-941C-AAF5727328F5}" type="pres">
      <dgm:prSet presAssocID="{A9E22391-E917-48F0-B4D7-08DE7EA598C2}" presName="circ2" presStyleLbl="vennNode1" presStyleIdx="1" presStyleCnt="3"/>
      <dgm:spPr/>
      <dgm:t>
        <a:bodyPr/>
        <a:lstStyle/>
        <a:p>
          <a:endParaRPr lang="ru-RU"/>
        </a:p>
      </dgm:t>
    </dgm:pt>
    <dgm:pt modelId="{3D302915-1EFE-4C2E-B03E-5A5A04CEDCA4}" type="pres">
      <dgm:prSet presAssocID="{A9E22391-E917-48F0-B4D7-08DE7EA598C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CA560-DFEC-4150-8599-D24C6D60E5E8}" type="pres">
      <dgm:prSet presAssocID="{C5D5B16E-8539-429F-AE25-54DAFDE7CC8B}" presName="circ3" presStyleLbl="vennNode1" presStyleIdx="2" presStyleCnt="3"/>
      <dgm:spPr/>
      <dgm:t>
        <a:bodyPr/>
        <a:lstStyle/>
        <a:p>
          <a:endParaRPr lang="ru-RU"/>
        </a:p>
      </dgm:t>
    </dgm:pt>
    <dgm:pt modelId="{46B57E56-3868-4F63-821B-1D41F458BA73}" type="pres">
      <dgm:prSet presAssocID="{C5D5B16E-8539-429F-AE25-54DAFDE7CC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3DCADA-2E27-4A66-BA11-E5ED740FD258}" type="presOf" srcId="{C5D5B16E-8539-429F-AE25-54DAFDE7CC8B}" destId="{46B57E56-3868-4F63-821B-1D41F458BA73}" srcOrd="1" destOrd="0" presId="urn:microsoft.com/office/officeart/2005/8/layout/venn1"/>
    <dgm:cxn modelId="{B7F4050F-FA36-4E00-A861-C6316EC1E3D6}" srcId="{81A93B53-39B4-428A-A758-6D7B587D3467}" destId="{C5D5B16E-8539-429F-AE25-54DAFDE7CC8B}" srcOrd="2" destOrd="0" parTransId="{CDFA782B-8CA5-4911-8797-9418C598A3DD}" sibTransId="{33D2D9FD-F826-49A8-8EB7-1E99531353A4}"/>
    <dgm:cxn modelId="{98C3A2EF-D771-4C0C-9C93-4682ED13C912}" type="presOf" srcId="{456A4852-9760-4FC1-80B7-6F6C5BFA66E4}" destId="{6E9BBD46-B687-4730-8E3B-3E3289D88EF7}" srcOrd="0" destOrd="0" presId="urn:microsoft.com/office/officeart/2005/8/layout/venn1"/>
    <dgm:cxn modelId="{33CE505F-A510-4C27-8674-38C377023B01}" type="presOf" srcId="{A9E22391-E917-48F0-B4D7-08DE7EA598C2}" destId="{71B7C1FA-83B7-41D3-941C-AAF5727328F5}" srcOrd="0" destOrd="0" presId="urn:microsoft.com/office/officeart/2005/8/layout/venn1"/>
    <dgm:cxn modelId="{84EADB48-85FE-456D-95E9-DF54B6EC1941}" type="presOf" srcId="{81A93B53-39B4-428A-A758-6D7B587D3467}" destId="{65ED9A20-D8C4-4A0C-8F7D-94D609231185}" srcOrd="0" destOrd="0" presId="urn:microsoft.com/office/officeart/2005/8/layout/venn1"/>
    <dgm:cxn modelId="{C57CC7AF-B39E-4284-9988-91CDE517B996}" type="presOf" srcId="{C5D5B16E-8539-429F-AE25-54DAFDE7CC8B}" destId="{B01CA560-DFEC-4150-8599-D24C6D60E5E8}" srcOrd="0" destOrd="0" presId="urn:microsoft.com/office/officeart/2005/8/layout/venn1"/>
    <dgm:cxn modelId="{78408175-DCE5-44B5-945A-EBBAD5C5FE36}" type="presOf" srcId="{A9E22391-E917-48F0-B4D7-08DE7EA598C2}" destId="{3D302915-1EFE-4C2E-B03E-5A5A04CEDCA4}" srcOrd="1" destOrd="0" presId="urn:microsoft.com/office/officeart/2005/8/layout/venn1"/>
    <dgm:cxn modelId="{C53C0D9F-2707-4F6A-8A05-EA70F89529A9}" srcId="{81A93B53-39B4-428A-A758-6D7B587D3467}" destId="{456A4852-9760-4FC1-80B7-6F6C5BFA66E4}" srcOrd="0" destOrd="0" parTransId="{9ED9DA95-E7CC-415E-8C10-68029222F451}" sibTransId="{4F1CEE44-A47D-4C5E-83DB-837C6970C57A}"/>
    <dgm:cxn modelId="{FA426AFF-66D2-4670-BDB9-B043E2561EAA}" srcId="{81A93B53-39B4-428A-A758-6D7B587D3467}" destId="{A9E22391-E917-48F0-B4D7-08DE7EA598C2}" srcOrd="1" destOrd="0" parTransId="{63507419-D41A-4634-AD15-57AAAD699BF2}" sibTransId="{6A802820-3338-48ED-9D11-DF1D13D17501}"/>
    <dgm:cxn modelId="{BD1AE95F-6F00-47DA-A059-111F4AEBAB82}" type="presOf" srcId="{456A4852-9760-4FC1-80B7-6F6C5BFA66E4}" destId="{527CB4AA-7A26-4514-A832-3615590CE0FD}" srcOrd="1" destOrd="0" presId="urn:microsoft.com/office/officeart/2005/8/layout/venn1"/>
    <dgm:cxn modelId="{5EE5C42C-08AD-4B05-8034-73EEA8E3CD59}" type="presParOf" srcId="{65ED9A20-D8C4-4A0C-8F7D-94D609231185}" destId="{6E9BBD46-B687-4730-8E3B-3E3289D88EF7}" srcOrd="0" destOrd="0" presId="urn:microsoft.com/office/officeart/2005/8/layout/venn1"/>
    <dgm:cxn modelId="{DA6015C8-A4FA-4572-9886-6F9C8CDD393C}" type="presParOf" srcId="{65ED9A20-D8C4-4A0C-8F7D-94D609231185}" destId="{527CB4AA-7A26-4514-A832-3615590CE0FD}" srcOrd="1" destOrd="0" presId="urn:microsoft.com/office/officeart/2005/8/layout/venn1"/>
    <dgm:cxn modelId="{394F1C8C-13B2-4455-AEC9-645F27C4C584}" type="presParOf" srcId="{65ED9A20-D8C4-4A0C-8F7D-94D609231185}" destId="{71B7C1FA-83B7-41D3-941C-AAF5727328F5}" srcOrd="2" destOrd="0" presId="urn:microsoft.com/office/officeart/2005/8/layout/venn1"/>
    <dgm:cxn modelId="{E4FBEFF8-4E55-4FB2-9418-0F2E581E82D9}" type="presParOf" srcId="{65ED9A20-D8C4-4A0C-8F7D-94D609231185}" destId="{3D302915-1EFE-4C2E-B03E-5A5A04CEDCA4}" srcOrd="3" destOrd="0" presId="urn:microsoft.com/office/officeart/2005/8/layout/venn1"/>
    <dgm:cxn modelId="{C2AC632F-28B2-4C34-8F61-5A443238F22A}" type="presParOf" srcId="{65ED9A20-D8C4-4A0C-8F7D-94D609231185}" destId="{B01CA560-DFEC-4150-8599-D24C6D60E5E8}" srcOrd="4" destOrd="0" presId="urn:microsoft.com/office/officeart/2005/8/layout/venn1"/>
    <dgm:cxn modelId="{6023EB28-4004-41F3-BFD6-A088D5745F50}" type="presParOf" srcId="{65ED9A20-D8C4-4A0C-8F7D-94D609231185}" destId="{46B57E56-3868-4F63-821B-1D41F458BA7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A93B53-39B4-428A-A758-6D7B587D3467}" type="doc">
      <dgm:prSet loTypeId="urn:microsoft.com/office/officeart/2005/8/layout/cycle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8E30DC-6554-4B6A-A282-8F44A5789E9C}">
      <dgm:prSet phldrT="[Текст]" custT="1"/>
      <dgm:spPr>
        <a:effectLst>
          <a:outerShdw blurRad="50800" dist="38100" dir="10800000" algn="r" rotWithShape="0">
            <a:schemeClr val="bg1">
              <a:alpha val="38000"/>
            </a:schemeClr>
          </a:outerShdw>
        </a:effectLst>
      </dgm:spPr>
      <dgm:t>
        <a:bodyPr anchor="ctr" anchorCtr="0"/>
        <a:lstStyle/>
        <a:p>
          <a:r>
            <a:rPr lang="ru-RU" sz="1400" b="0" baseline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3 715 заявок</a:t>
          </a:r>
          <a:endParaRPr lang="ru-RU" sz="1400" b="0" baseline="0" dirty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C4F73-8F1D-45B1-81BA-5E2D959B8EFC}" type="parTrans" cxnId="{C162EB88-6B7D-4C9A-97F8-983A6A60BABB}">
      <dgm:prSet/>
      <dgm:spPr/>
      <dgm:t>
        <a:bodyPr/>
        <a:lstStyle/>
        <a:p>
          <a:endParaRPr lang="ru-RU"/>
        </a:p>
      </dgm:t>
    </dgm:pt>
    <dgm:pt modelId="{7802DCF6-2D70-47CB-9ED2-F0EA14C094CB}" type="sibTrans" cxnId="{C162EB88-6B7D-4C9A-97F8-983A6A60BABB}">
      <dgm:prSet/>
      <dgm:spPr/>
      <dgm:t>
        <a:bodyPr/>
        <a:lstStyle/>
        <a:p>
          <a:endParaRPr lang="ru-RU"/>
        </a:p>
      </dgm:t>
    </dgm:pt>
    <dgm:pt modelId="{6225AA3A-49BE-4C74-BF74-650DDF4A98D1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квартал   2021 года</a:t>
          </a:r>
          <a:endParaRPr lang="ru-RU" sz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B2F45-274C-49D0-8E89-0A5163B2E9FD}" type="parTrans" cxnId="{45B65909-2C65-4CDB-96ED-3E1EF4019DC9}">
      <dgm:prSet/>
      <dgm:spPr/>
      <dgm:t>
        <a:bodyPr/>
        <a:lstStyle/>
        <a:p>
          <a:endParaRPr lang="ru-RU"/>
        </a:p>
      </dgm:t>
    </dgm:pt>
    <dgm:pt modelId="{B26FF0E2-44F7-433B-9156-BCB0343A818B}" type="sibTrans" cxnId="{45B65909-2C65-4CDB-96ED-3E1EF4019DC9}">
      <dgm:prSet/>
      <dgm:spPr/>
      <dgm:t>
        <a:bodyPr/>
        <a:lstStyle/>
        <a:p>
          <a:endParaRPr lang="ru-RU"/>
        </a:p>
      </dgm:t>
    </dgm:pt>
    <dgm:pt modelId="{A40C1CEC-4EF7-4942-97F1-4E979011587B}">
      <dgm:prSet phldrT="[Текст]" custT="1"/>
      <dgm:spPr/>
      <dgm:t>
        <a:bodyPr anchor="ctr"/>
        <a:lstStyle/>
        <a:p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3 530 </a:t>
          </a:r>
          <a:r>
            <a:rPr lang="ru-RU" sz="14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заявок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3936C-A368-4496-A5E6-7D85A1ADEBD9}" type="parTrans" cxnId="{21C5DAE2-5AA3-4CD4-8ED2-8D4B1A91B02F}">
      <dgm:prSet/>
      <dgm:spPr/>
      <dgm:t>
        <a:bodyPr/>
        <a:lstStyle/>
        <a:p>
          <a:endParaRPr lang="ru-RU"/>
        </a:p>
      </dgm:t>
    </dgm:pt>
    <dgm:pt modelId="{75D0C9AD-48BE-4067-A41E-DAA9AA1B30B2}" type="sibTrans" cxnId="{21C5DAE2-5AA3-4CD4-8ED2-8D4B1A91B02F}">
      <dgm:prSet/>
      <dgm:spPr/>
      <dgm:t>
        <a:bodyPr/>
        <a:lstStyle/>
        <a:p>
          <a:endParaRPr lang="ru-RU"/>
        </a:p>
      </dgm:t>
    </dgm:pt>
    <dgm:pt modelId="{14D2B24E-3E3F-4586-8E18-FAE642A9B330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квартал   2022 года</a:t>
          </a:r>
          <a:endParaRPr lang="ru-RU" sz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9D227-4150-4521-B897-BAC6469919B8}" type="parTrans" cxnId="{C85845D1-9133-4E90-ACE3-10D05F8AD9BE}">
      <dgm:prSet/>
      <dgm:spPr/>
      <dgm:t>
        <a:bodyPr/>
        <a:lstStyle/>
        <a:p>
          <a:endParaRPr lang="ru-RU"/>
        </a:p>
      </dgm:t>
    </dgm:pt>
    <dgm:pt modelId="{091948A4-9A07-42F4-9CD1-6D02B00C5915}" type="sibTrans" cxnId="{C85845D1-9133-4E90-ACE3-10D05F8AD9BE}">
      <dgm:prSet/>
      <dgm:spPr/>
      <dgm:t>
        <a:bodyPr/>
        <a:lstStyle/>
        <a:p>
          <a:endParaRPr lang="ru-RU"/>
        </a:p>
      </dgm:t>
    </dgm:pt>
    <dgm:pt modelId="{EB3EF038-878A-4951-BC2D-8A94F4037F8B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5 261 заявка</a:t>
          </a:r>
          <a:endParaRPr lang="ru-RU" sz="14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591B58-5FA2-473C-BF4F-B945CB8CE08D}" type="parTrans" cxnId="{2FB86267-A174-4FBA-B5D5-9DEB576D12B8}">
      <dgm:prSet/>
      <dgm:spPr/>
      <dgm:t>
        <a:bodyPr/>
        <a:lstStyle/>
        <a:p>
          <a:endParaRPr lang="ru-RU"/>
        </a:p>
      </dgm:t>
    </dgm:pt>
    <dgm:pt modelId="{E69CBE39-3826-4690-A49B-07DB42021947}" type="sibTrans" cxnId="{2FB86267-A174-4FBA-B5D5-9DEB576D12B8}">
      <dgm:prSet/>
      <dgm:spPr/>
      <dgm:t>
        <a:bodyPr/>
        <a:lstStyle/>
        <a:p>
          <a:endParaRPr lang="ru-RU"/>
        </a:p>
      </dgm:t>
    </dgm:pt>
    <dgm:pt modelId="{DD141E2E-CCAE-4C1D-ABAF-34B64CC9015D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квартал   2023 года</a:t>
          </a:r>
          <a:endParaRPr lang="ru-RU" sz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E06B16-F418-4768-BA2C-3F960F76AA03}" type="parTrans" cxnId="{8F3339DE-DD1E-4B96-8EF3-78B5E85F770A}">
      <dgm:prSet/>
      <dgm:spPr/>
      <dgm:t>
        <a:bodyPr/>
        <a:lstStyle/>
        <a:p>
          <a:endParaRPr lang="ru-RU"/>
        </a:p>
      </dgm:t>
    </dgm:pt>
    <dgm:pt modelId="{4511770F-5F0B-4D40-9321-0F7384F9D553}" type="sibTrans" cxnId="{8F3339DE-DD1E-4B96-8EF3-78B5E85F770A}">
      <dgm:prSet/>
      <dgm:spPr/>
      <dgm:t>
        <a:bodyPr/>
        <a:lstStyle/>
        <a:p>
          <a:endParaRPr lang="ru-RU"/>
        </a:p>
      </dgm:t>
    </dgm:pt>
    <dgm:pt modelId="{6B9D5D19-205B-48B2-AE7F-8FA205A1B53D}">
      <dgm:prSet phldrT="[Текст]" custT="1"/>
      <dgm:spPr/>
      <dgm:t>
        <a:bodyPr anchor="ctr"/>
        <a:lstStyle/>
        <a:p>
          <a:r>
            <a:rPr lang="ru-RU" sz="14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3 251 заявка</a:t>
          </a:r>
          <a:endParaRPr lang="ru-RU" sz="14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8BF2C-B0CF-4266-BBBC-925AF551C928}" type="parTrans" cxnId="{FF38C45A-F775-4944-B6D0-E226F090851E}">
      <dgm:prSet/>
      <dgm:spPr/>
      <dgm:t>
        <a:bodyPr/>
        <a:lstStyle/>
        <a:p>
          <a:endParaRPr lang="ru-RU"/>
        </a:p>
      </dgm:t>
    </dgm:pt>
    <dgm:pt modelId="{167DE900-CC5A-4BE6-9A09-E7FFDB3656CD}" type="sibTrans" cxnId="{FF38C45A-F775-4944-B6D0-E226F090851E}">
      <dgm:prSet/>
      <dgm:spPr/>
      <dgm:t>
        <a:bodyPr/>
        <a:lstStyle/>
        <a:p>
          <a:endParaRPr lang="ru-RU"/>
        </a:p>
      </dgm:t>
    </dgm:pt>
    <dgm:pt modelId="{895795CA-8FA0-4A51-BDBF-ECDBDDCF2805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квартал  2024 года</a:t>
          </a:r>
          <a:endParaRPr lang="ru-RU" sz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F5866-9EF9-4A05-8C72-043F374447E9}" type="parTrans" cxnId="{7E23F187-0AEB-4106-93CA-0CEC8245BAF9}">
      <dgm:prSet/>
      <dgm:spPr/>
      <dgm:t>
        <a:bodyPr/>
        <a:lstStyle/>
        <a:p>
          <a:endParaRPr lang="ru-RU"/>
        </a:p>
      </dgm:t>
    </dgm:pt>
    <dgm:pt modelId="{107541EC-2B5B-4089-B530-B2CB779B65F1}" type="sibTrans" cxnId="{7E23F187-0AEB-4106-93CA-0CEC8245BAF9}">
      <dgm:prSet/>
      <dgm:spPr/>
      <dgm:t>
        <a:bodyPr/>
        <a:lstStyle/>
        <a:p>
          <a:endParaRPr lang="ru-RU"/>
        </a:p>
      </dgm:t>
    </dgm:pt>
    <dgm:pt modelId="{D9017F5E-4684-4DD7-BBF8-C938D6E6071D}" type="pres">
      <dgm:prSet presAssocID="{81A93B53-39B4-428A-A758-6D7B587D346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7FBBBC-8712-4CA1-96F5-8F296C4A3B87}" type="pres">
      <dgm:prSet presAssocID="{81A93B53-39B4-428A-A758-6D7B587D3467}" presName="children" presStyleCnt="0"/>
      <dgm:spPr/>
    </dgm:pt>
    <dgm:pt modelId="{77989ACE-7F14-4069-90BA-86E1F37D2491}" type="pres">
      <dgm:prSet presAssocID="{81A93B53-39B4-428A-A758-6D7B587D3467}" presName="child1group" presStyleCnt="0"/>
      <dgm:spPr/>
    </dgm:pt>
    <dgm:pt modelId="{334BC0F2-0AF5-48A6-8067-13739CD2582C}" type="pres">
      <dgm:prSet presAssocID="{81A93B53-39B4-428A-A758-6D7B587D3467}" presName="child1" presStyleLbl="bgAcc1" presStyleIdx="0" presStyleCnt="4" custScaleX="125765"/>
      <dgm:spPr/>
      <dgm:t>
        <a:bodyPr/>
        <a:lstStyle/>
        <a:p>
          <a:endParaRPr lang="ru-RU"/>
        </a:p>
      </dgm:t>
    </dgm:pt>
    <dgm:pt modelId="{5855BC93-17FC-4276-B912-7DFB03FB0643}" type="pres">
      <dgm:prSet presAssocID="{81A93B53-39B4-428A-A758-6D7B587D346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9052B-B853-4A44-AD17-F96975A67CF8}" type="pres">
      <dgm:prSet presAssocID="{81A93B53-39B4-428A-A758-6D7B587D3467}" presName="child2group" presStyleCnt="0"/>
      <dgm:spPr/>
    </dgm:pt>
    <dgm:pt modelId="{E016BCDB-5FA4-47F1-9E08-54B2589BD4C2}" type="pres">
      <dgm:prSet presAssocID="{81A93B53-39B4-428A-A758-6D7B587D3467}" presName="child2" presStyleLbl="bgAcc1" presStyleIdx="1" presStyleCnt="4" custScaleX="125626"/>
      <dgm:spPr/>
      <dgm:t>
        <a:bodyPr/>
        <a:lstStyle/>
        <a:p>
          <a:endParaRPr lang="ru-RU"/>
        </a:p>
      </dgm:t>
    </dgm:pt>
    <dgm:pt modelId="{8CB9C977-E8A5-4679-89A4-0C4DC1A5D50C}" type="pres">
      <dgm:prSet presAssocID="{81A93B53-39B4-428A-A758-6D7B587D346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9C16B-DEA2-44DE-B24E-B947A55936F4}" type="pres">
      <dgm:prSet presAssocID="{81A93B53-39B4-428A-A758-6D7B587D3467}" presName="child3group" presStyleCnt="0"/>
      <dgm:spPr/>
    </dgm:pt>
    <dgm:pt modelId="{39417713-CC9C-45A2-A0C9-04D552FA61B7}" type="pres">
      <dgm:prSet presAssocID="{81A93B53-39B4-428A-A758-6D7B587D3467}" presName="child3" presStyleLbl="bgAcc1" presStyleIdx="2" presStyleCnt="4" custScaleX="125695"/>
      <dgm:spPr/>
      <dgm:t>
        <a:bodyPr/>
        <a:lstStyle/>
        <a:p>
          <a:endParaRPr lang="ru-RU"/>
        </a:p>
      </dgm:t>
    </dgm:pt>
    <dgm:pt modelId="{F81A67FE-20D1-4FC8-9061-749B4316C2F2}" type="pres">
      <dgm:prSet presAssocID="{81A93B53-39B4-428A-A758-6D7B587D346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5117D-BBF3-4F17-B94A-589EE8F4568B}" type="pres">
      <dgm:prSet presAssocID="{81A93B53-39B4-428A-A758-6D7B587D3467}" presName="child4group" presStyleCnt="0"/>
      <dgm:spPr/>
    </dgm:pt>
    <dgm:pt modelId="{5C444518-608B-4DD5-927E-F6B2919AC3BF}" type="pres">
      <dgm:prSet presAssocID="{81A93B53-39B4-428A-A758-6D7B587D3467}" presName="child4" presStyleLbl="bgAcc1" presStyleIdx="3" presStyleCnt="4" custScaleX="120715"/>
      <dgm:spPr/>
      <dgm:t>
        <a:bodyPr/>
        <a:lstStyle/>
        <a:p>
          <a:endParaRPr lang="ru-RU"/>
        </a:p>
      </dgm:t>
    </dgm:pt>
    <dgm:pt modelId="{BCD7295A-D618-4960-959C-7C3919EA5FEB}" type="pres">
      <dgm:prSet presAssocID="{81A93B53-39B4-428A-A758-6D7B587D346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745A4-31B7-4D60-A17C-D92313025FB0}" type="pres">
      <dgm:prSet presAssocID="{81A93B53-39B4-428A-A758-6D7B587D3467}" presName="childPlaceholder" presStyleCnt="0"/>
      <dgm:spPr/>
    </dgm:pt>
    <dgm:pt modelId="{C85D0E98-589B-49D9-9701-BD70BDA28CB0}" type="pres">
      <dgm:prSet presAssocID="{81A93B53-39B4-428A-A758-6D7B587D3467}" presName="circle" presStyleCnt="0"/>
      <dgm:spPr/>
    </dgm:pt>
    <dgm:pt modelId="{FE608930-4185-40F5-8AEA-CAFB7F06CD90}" type="pres">
      <dgm:prSet presAssocID="{81A93B53-39B4-428A-A758-6D7B587D3467}" presName="quadrant1" presStyleLbl="node1" presStyleIdx="0" presStyleCnt="4" custLinFactNeighborY="-12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E440A-6026-46E9-B62E-9D22C7370964}" type="pres">
      <dgm:prSet presAssocID="{81A93B53-39B4-428A-A758-6D7B587D346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1F688-0858-473A-8374-707F67E205E0}" type="pres">
      <dgm:prSet presAssocID="{81A93B53-39B4-428A-A758-6D7B587D346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1A9BB-9BF3-445F-B444-B391FEF3CCEF}" type="pres">
      <dgm:prSet presAssocID="{81A93B53-39B4-428A-A758-6D7B587D346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BC1E1-BA42-405E-87D8-7567012A33EB}" type="pres">
      <dgm:prSet presAssocID="{81A93B53-39B4-428A-A758-6D7B587D3467}" presName="quadrantPlaceholder" presStyleCnt="0"/>
      <dgm:spPr/>
    </dgm:pt>
    <dgm:pt modelId="{F482E732-4CDC-4595-B3A1-5D83FEF453E6}" type="pres">
      <dgm:prSet presAssocID="{81A93B53-39B4-428A-A758-6D7B587D3467}" presName="center1" presStyleLbl="fgShp" presStyleIdx="0" presStyleCnt="2"/>
      <dgm:spPr/>
    </dgm:pt>
    <dgm:pt modelId="{AD3BD8F3-47AA-4BAA-B44C-5D3DD7EBF97A}" type="pres">
      <dgm:prSet presAssocID="{81A93B53-39B4-428A-A758-6D7B587D3467}" presName="center2" presStyleLbl="fgShp" presStyleIdx="1" presStyleCnt="2"/>
      <dgm:spPr/>
    </dgm:pt>
  </dgm:ptLst>
  <dgm:cxnLst>
    <dgm:cxn modelId="{0CF926D1-77E6-4B3A-8556-777C3BF9FE34}" type="presOf" srcId="{6B9D5D19-205B-48B2-AE7F-8FA205A1B53D}" destId="{A591A9BB-9BF3-445F-B444-B391FEF3CCEF}" srcOrd="0" destOrd="0" presId="urn:microsoft.com/office/officeart/2005/8/layout/cycle4"/>
    <dgm:cxn modelId="{3EEDA35B-5F1E-4237-8420-4857EF419EBF}" type="presOf" srcId="{14D2B24E-3E3F-4586-8E18-FAE642A9B330}" destId="{E016BCDB-5FA4-47F1-9E08-54B2589BD4C2}" srcOrd="0" destOrd="0" presId="urn:microsoft.com/office/officeart/2005/8/layout/cycle4"/>
    <dgm:cxn modelId="{321BD9D6-5EEE-4723-B87F-FCD57537A1E1}" type="presOf" srcId="{895795CA-8FA0-4A51-BDBF-ECDBDDCF2805}" destId="{BCD7295A-D618-4960-959C-7C3919EA5FEB}" srcOrd="1" destOrd="0" presId="urn:microsoft.com/office/officeart/2005/8/layout/cycle4"/>
    <dgm:cxn modelId="{45B65909-2C65-4CDB-96ED-3E1EF4019DC9}" srcId="{7A8E30DC-6554-4B6A-A282-8F44A5789E9C}" destId="{6225AA3A-49BE-4C74-BF74-650DDF4A98D1}" srcOrd="0" destOrd="0" parTransId="{D20B2F45-274C-49D0-8E89-0A5163B2E9FD}" sibTransId="{B26FF0E2-44F7-433B-9156-BCB0343A818B}"/>
    <dgm:cxn modelId="{D9687207-8F4D-4A7C-9C8A-4118C7456155}" type="presOf" srcId="{81A93B53-39B4-428A-A758-6D7B587D3467}" destId="{D9017F5E-4684-4DD7-BBF8-C938D6E6071D}" srcOrd="0" destOrd="0" presId="urn:microsoft.com/office/officeart/2005/8/layout/cycle4"/>
    <dgm:cxn modelId="{2FB86267-A174-4FBA-B5D5-9DEB576D12B8}" srcId="{81A93B53-39B4-428A-A758-6D7B587D3467}" destId="{EB3EF038-878A-4951-BC2D-8A94F4037F8B}" srcOrd="2" destOrd="0" parTransId="{2C591B58-5FA2-473C-BF4F-B945CB8CE08D}" sibTransId="{E69CBE39-3826-4690-A49B-07DB42021947}"/>
    <dgm:cxn modelId="{90451BD1-0FC7-4CC7-A17C-EDB8C5CB7A5A}" type="presOf" srcId="{DD141E2E-CCAE-4C1D-ABAF-34B64CC9015D}" destId="{F81A67FE-20D1-4FC8-9061-749B4316C2F2}" srcOrd="1" destOrd="0" presId="urn:microsoft.com/office/officeart/2005/8/layout/cycle4"/>
    <dgm:cxn modelId="{0DBAA9E2-E4ED-4C50-8B51-A645D3B823DC}" type="presOf" srcId="{895795CA-8FA0-4A51-BDBF-ECDBDDCF2805}" destId="{5C444518-608B-4DD5-927E-F6B2919AC3BF}" srcOrd="0" destOrd="0" presId="urn:microsoft.com/office/officeart/2005/8/layout/cycle4"/>
    <dgm:cxn modelId="{B16F5C33-76A8-44B8-AA07-75C76049AC2B}" type="presOf" srcId="{A40C1CEC-4EF7-4942-97F1-4E979011587B}" destId="{3ADE440A-6026-46E9-B62E-9D22C7370964}" srcOrd="0" destOrd="0" presId="urn:microsoft.com/office/officeart/2005/8/layout/cycle4"/>
    <dgm:cxn modelId="{21C5DAE2-5AA3-4CD4-8ED2-8D4B1A91B02F}" srcId="{81A93B53-39B4-428A-A758-6D7B587D3467}" destId="{A40C1CEC-4EF7-4942-97F1-4E979011587B}" srcOrd="1" destOrd="0" parTransId="{F973936C-A368-4496-A5E6-7D85A1ADEBD9}" sibTransId="{75D0C9AD-48BE-4067-A41E-DAA9AA1B30B2}"/>
    <dgm:cxn modelId="{EB5BFC38-B363-4A1E-8698-0B86753D483A}" type="presOf" srcId="{6225AA3A-49BE-4C74-BF74-650DDF4A98D1}" destId="{5855BC93-17FC-4276-B912-7DFB03FB0643}" srcOrd="1" destOrd="0" presId="urn:microsoft.com/office/officeart/2005/8/layout/cycle4"/>
    <dgm:cxn modelId="{C162EB88-6B7D-4C9A-97F8-983A6A60BABB}" srcId="{81A93B53-39B4-428A-A758-6D7B587D3467}" destId="{7A8E30DC-6554-4B6A-A282-8F44A5789E9C}" srcOrd="0" destOrd="0" parTransId="{F97C4F73-8F1D-45B1-81BA-5E2D959B8EFC}" sibTransId="{7802DCF6-2D70-47CB-9ED2-F0EA14C094CB}"/>
    <dgm:cxn modelId="{079AE60A-D671-4EEC-B37C-FCB68503318D}" type="presOf" srcId="{6225AA3A-49BE-4C74-BF74-650DDF4A98D1}" destId="{334BC0F2-0AF5-48A6-8067-13739CD2582C}" srcOrd="0" destOrd="0" presId="urn:microsoft.com/office/officeart/2005/8/layout/cycle4"/>
    <dgm:cxn modelId="{F61B1F61-8045-4119-AE8F-6DE9EC209977}" type="presOf" srcId="{7A8E30DC-6554-4B6A-A282-8F44A5789E9C}" destId="{FE608930-4185-40F5-8AEA-CAFB7F06CD90}" srcOrd="0" destOrd="0" presId="urn:microsoft.com/office/officeart/2005/8/layout/cycle4"/>
    <dgm:cxn modelId="{AC09D7CB-E413-416C-85B3-9F8F2B4A80C0}" type="presOf" srcId="{EB3EF038-878A-4951-BC2D-8A94F4037F8B}" destId="{6581F688-0858-473A-8374-707F67E205E0}" srcOrd="0" destOrd="0" presId="urn:microsoft.com/office/officeart/2005/8/layout/cycle4"/>
    <dgm:cxn modelId="{C85845D1-9133-4E90-ACE3-10D05F8AD9BE}" srcId="{A40C1CEC-4EF7-4942-97F1-4E979011587B}" destId="{14D2B24E-3E3F-4586-8E18-FAE642A9B330}" srcOrd="0" destOrd="0" parTransId="{1539D227-4150-4521-B897-BAC6469919B8}" sibTransId="{091948A4-9A07-42F4-9CD1-6D02B00C5915}"/>
    <dgm:cxn modelId="{8F3339DE-DD1E-4B96-8EF3-78B5E85F770A}" srcId="{EB3EF038-878A-4951-BC2D-8A94F4037F8B}" destId="{DD141E2E-CCAE-4C1D-ABAF-34B64CC9015D}" srcOrd="0" destOrd="0" parTransId="{3CE06B16-F418-4768-BA2C-3F960F76AA03}" sibTransId="{4511770F-5F0B-4D40-9321-0F7384F9D553}"/>
    <dgm:cxn modelId="{798D858D-EFC7-4C87-8DA3-974AF1F3BD63}" type="presOf" srcId="{14D2B24E-3E3F-4586-8E18-FAE642A9B330}" destId="{8CB9C977-E8A5-4679-89A4-0C4DC1A5D50C}" srcOrd="1" destOrd="0" presId="urn:microsoft.com/office/officeart/2005/8/layout/cycle4"/>
    <dgm:cxn modelId="{7E23F187-0AEB-4106-93CA-0CEC8245BAF9}" srcId="{6B9D5D19-205B-48B2-AE7F-8FA205A1B53D}" destId="{895795CA-8FA0-4A51-BDBF-ECDBDDCF2805}" srcOrd="0" destOrd="0" parTransId="{817F5866-9EF9-4A05-8C72-043F374447E9}" sibTransId="{107541EC-2B5B-4089-B530-B2CB779B65F1}"/>
    <dgm:cxn modelId="{FF38C45A-F775-4944-B6D0-E226F090851E}" srcId="{81A93B53-39B4-428A-A758-6D7B587D3467}" destId="{6B9D5D19-205B-48B2-AE7F-8FA205A1B53D}" srcOrd="3" destOrd="0" parTransId="{3148BF2C-B0CF-4266-BBBC-925AF551C928}" sibTransId="{167DE900-CC5A-4BE6-9A09-E7FFDB3656CD}"/>
    <dgm:cxn modelId="{99E3267B-226B-45D6-BF77-B65BDF99F46A}" type="presOf" srcId="{DD141E2E-CCAE-4C1D-ABAF-34B64CC9015D}" destId="{39417713-CC9C-45A2-A0C9-04D552FA61B7}" srcOrd="0" destOrd="0" presId="urn:microsoft.com/office/officeart/2005/8/layout/cycle4"/>
    <dgm:cxn modelId="{57045467-7922-4371-954D-15BC896BCAF1}" type="presParOf" srcId="{D9017F5E-4684-4DD7-BBF8-C938D6E6071D}" destId="{107FBBBC-8712-4CA1-96F5-8F296C4A3B87}" srcOrd="0" destOrd="0" presId="urn:microsoft.com/office/officeart/2005/8/layout/cycle4"/>
    <dgm:cxn modelId="{D481D4EC-5F38-4C5F-A7F9-47ADE63A6CC1}" type="presParOf" srcId="{107FBBBC-8712-4CA1-96F5-8F296C4A3B87}" destId="{77989ACE-7F14-4069-90BA-86E1F37D2491}" srcOrd="0" destOrd="0" presId="urn:microsoft.com/office/officeart/2005/8/layout/cycle4"/>
    <dgm:cxn modelId="{AC37AEBC-40E1-4D1A-9802-C3992940807C}" type="presParOf" srcId="{77989ACE-7F14-4069-90BA-86E1F37D2491}" destId="{334BC0F2-0AF5-48A6-8067-13739CD2582C}" srcOrd="0" destOrd="0" presId="urn:microsoft.com/office/officeart/2005/8/layout/cycle4"/>
    <dgm:cxn modelId="{E5BB3672-C390-4287-A877-A515D5762D25}" type="presParOf" srcId="{77989ACE-7F14-4069-90BA-86E1F37D2491}" destId="{5855BC93-17FC-4276-B912-7DFB03FB0643}" srcOrd="1" destOrd="0" presId="urn:microsoft.com/office/officeart/2005/8/layout/cycle4"/>
    <dgm:cxn modelId="{02AA2A0F-1A02-426B-89BA-5363CE1690A6}" type="presParOf" srcId="{107FBBBC-8712-4CA1-96F5-8F296C4A3B87}" destId="{2869052B-B853-4A44-AD17-F96975A67CF8}" srcOrd="1" destOrd="0" presId="urn:microsoft.com/office/officeart/2005/8/layout/cycle4"/>
    <dgm:cxn modelId="{CF4D0E41-B7BE-448D-9BF4-C700092C9F92}" type="presParOf" srcId="{2869052B-B853-4A44-AD17-F96975A67CF8}" destId="{E016BCDB-5FA4-47F1-9E08-54B2589BD4C2}" srcOrd="0" destOrd="0" presId="urn:microsoft.com/office/officeart/2005/8/layout/cycle4"/>
    <dgm:cxn modelId="{4667AD27-6493-4CB1-AC55-9AF8D72EC315}" type="presParOf" srcId="{2869052B-B853-4A44-AD17-F96975A67CF8}" destId="{8CB9C977-E8A5-4679-89A4-0C4DC1A5D50C}" srcOrd="1" destOrd="0" presId="urn:microsoft.com/office/officeart/2005/8/layout/cycle4"/>
    <dgm:cxn modelId="{DF3B7EDA-6580-4793-97D3-422A8B969196}" type="presParOf" srcId="{107FBBBC-8712-4CA1-96F5-8F296C4A3B87}" destId="{0DF9C16B-DEA2-44DE-B24E-B947A55936F4}" srcOrd="2" destOrd="0" presId="urn:microsoft.com/office/officeart/2005/8/layout/cycle4"/>
    <dgm:cxn modelId="{C6F698BE-FA38-4BD1-80DF-E792D7301F2A}" type="presParOf" srcId="{0DF9C16B-DEA2-44DE-B24E-B947A55936F4}" destId="{39417713-CC9C-45A2-A0C9-04D552FA61B7}" srcOrd="0" destOrd="0" presId="urn:microsoft.com/office/officeart/2005/8/layout/cycle4"/>
    <dgm:cxn modelId="{76F3B969-8370-45E2-8EFC-AF28B1037562}" type="presParOf" srcId="{0DF9C16B-DEA2-44DE-B24E-B947A55936F4}" destId="{F81A67FE-20D1-4FC8-9061-749B4316C2F2}" srcOrd="1" destOrd="0" presId="urn:microsoft.com/office/officeart/2005/8/layout/cycle4"/>
    <dgm:cxn modelId="{450FCB9C-6DAD-456A-8C7A-2DAAB72C7E92}" type="presParOf" srcId="{107FBBBC-8712-4CA1-96F5-8F296C4A3B87}" destId="{9B15117D-BBF3-4F17-B94A-589EE8F4568B}" srcOrd="3" destOrd="0" presId="urn:microsoft.com/office/officeart/2005/8/layout/cycle4"/>
    <dgm:cxn modelId="{D987CDB2-91D2-45D2-B304-56D393964C79}" type="presParOf" srcId="{9B15117D-BBF3-4F17-B94A-589EE8F4568B}" destId="{5C444518-608B-4DD5-927E-F6B2919AC3BF}" srcOrd="0" destOrd="0" presId="urn:microsoft.com/office/officeart/2005/8/layout/cycle4"/>
    <dgm:cxn modelId="{963FCC93-9ACD-49A2-AC0B-989B3BCD119A}" type="presParOf" srcId="{9B15117D-BBF3-4F17-B94A-589EE8F4568B}" destId="{BCD7295A-D618-4960-959C-7C3919EA5FEB}" srcOrd="1" destOrd="0" presId="urn:microsoft.com/office/officeart/2005/8/layout/cycle4"/>
    <dgm:cxn modelId="{08FAA8CF-C2EF-46A8-B400-F20DC19639FA}" type="presParOf" srcId="{107FBBBC-8712-4CA1-96F5-8F296C4A3B87}" destId="{97C745A4-31B7-4D60-A17C-D92313025FB0}" srcOrd="4" destOrd="0" presId="urn:microsoft.com/office/officeart/2005/8/layout/cycle4"/>
    <dgm:cxn modelId="{1880207D-AEF8-405C-A44B-216C146A5B96}" type="presParOf" srcId="{D9017F5E-4684-4DD7-BBF8-C938D6E6071D}" destId="{C85D0E98-589B-49D9-9701-BD70BDA28CB0}" srcOrd="1" destOrd="0" presId="urn:microsoft.com/office/officeart/2005/8/layout/cycle4"/>
    <dgm:cxn modelId="{D3097A3D-C87D-4957-BC74-771E7C518B62}" type="presParOf" srcId="{C85D0E98-589B-49D9-9701-BD70BDA28CB0}" destId="{FE608930-4185-40F5-8AEA-CAFB7F06CD90}" srcOrd="0" destOrd="0" presId="urn:microsoft.com/office/officeart/2005/8/layout/cycle4"/>
    <dgm:cxn modelId="{1D413CCB-E90E-4A56-8B13-85BAC5027EF1}" type="presParOf" srcId="{C85D0E98-589B-49D9-9701-BD70BDA28CB0}" destId="{3ADE440A-6026-46E9-B62E-9D22C7370964}" srcOrd="1" destOrd="0" presId="urn:microsoft.com/office/officeart/2005/8/layout/cycle4"/>
    <dgm:cxn modelId="{E9D411FE-AB5C-470F-A36B-17BC94D000D8}" type="presParOf" srcId="{C85D0E98-589B-49D9-9701-BD70BDA28CB0}" destId="{6581F688-0858-473A-8374-707F67E205E0}" srcOrd="2" destOrd="0" presId="urn:microsoft.com/office/officeart/2005/8/layout/cycle4"/>
    <dgm:cxn modelId="{C6D7EC41-91B1-4605-8EFA-505ECBE2CC7E}" type="presParOf" srcId="{C85D0E98-589B-49D9-9701-BD70BDA28CB0}" destId="{A591A9BB-9BF3-445F-B444-B391FEF3CCEF}" srcOrd="3" destOrd="0" presId="urn:microsoft.com/office/officeart/2005/8/layout/cycle4"/>
    <dgm:cxn modelId="{9A6D39FC-3FCF-484E-85CC-7EA3F63F4F17}" type="presParOf" srcId="{C85D0E98-589B-49D9-9701-BD70BDA28CB0}" destId="{138BC1E1-BA42-405E-87D8-7567012A33EB}" srcOrd="4" destOrd="0" presId="urn:microsoft.com/office/officeart/2005/8/layout/cycle4"/>
    <dgm:cxn modelId="{3849ADE3-006D-441A-9385-2726246DE4CE}" type="presParOf" srcId="{D9017F5E-4684-4DD7-BBF8-C938D6E6071D}" destId="{F482E732-4CDC-4595-B3A1-5D83FEF453E6}" srcOrd="2" destOrd="0" presId="urn:microsoft.com/office/officeart/2005/8/layout/cycle4"/>
    <dgm:cxn modelId="{BCBA6599-06BA-4CD4-BAD8-889BC9B7194C}" type="presParOf" srcId="{D9017F5E-4684-4DD7-BBF8-C938D6E6071D}" destId="{AD3BD8F3-47AA-4BAA-B44C-5D3DD7EBF97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A93B53-39B4-428A-A758-6D7B587D3467}" type="doc">
      <dgm:prSet loTypeId="urn:microsoft.com/office/officeart/2005/8/layout/cycle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8E30DC-6554-4B6A-A282-8F44A5789E9C}">
      <dgm:prSet phldrT="[Текст]" custT="1"/>
      <dgm:spPr>
        <a:effectLst>
          <a:outerShdw blurRad="50800" dist="38100" dir="10800000" algn="r" rotWithShape="0">
            <a:schemeClr val="bg1">
              <a:alpha val="38000"/>
            </a:schemeClr>
          </a:outerShdw>
        </a:effectLst>
      </dgm:spPr>
      <dgm:t>
        <a:bodyPr anchor="ctr" anchorCtr="0"/>
        <a:lstStyle/>
        <a:p>
          <a:r>
            <a:rPr lang="ru-RU" sz="1200" b="0" baseline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1073 закупки</a:t>
          </a:r>
        </a:p>
        <a:p>
          <a:r>
            <a:rPr lang="ru-RU" sz="1200" b="0" baseline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7 462,56 млн руб.</a:t>
          </a:r>
          <a:endParaRPr lang="ru-RU" sz="1200" b="0" baseline="0" dirty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C4F73-8F1D-45B1-81BA-5E2D959B8EFC}" type="parTrans" cxnId="{C162EB88-6B7D-4C9A-97F8-983A6A60BABB}">
      <dgm:prSet/>
      <dgm:spPr/>
      <dgm:t>
        <a:bodyPr/>
        <a:lstStyle/>
        <a:p>
          <a:endParaRPr lang="ru-RU"/>
        </a:p>
      </dgm:t>
    </dgm:pt>
    <dgm:pt modelId="{7802DCF6-2D70-47CB-9ED2-F0EA14C094CB}" type="sibTrans" cxnId="{C162EB88-6B7D-4C9A-97F8-983A6A60BABB}">
      <dgm:prSet/>
      <dgm:spPr/>
      <dgm:t>
        <a:bodyPr/>
        <a:lstStyle/>
        <a:p>
          <a:endParaRPr lang="ru-RU"/>
        </a:p>
      </dgm:t>
    </dgm:pt>
    <dgm:pt modelId="{6225AA3A-49BE-4C74-BF74-650DDF4A98D1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квартал 2021 года</a:t>
          </a:r>
          <a:endParaRPr lang="ru-RU" sz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B2F45-274C-49D0-8E89-0A5163B2E9FD}" type="parTrans" cxnId="{45B65909-2C65-4CDB-96ED-3E1EF4019DC9}">
      <dgm:prSet/>
      <dgm:spPr/>
      <dgm:t>
        <a:bodyPr/>
        <a:lstStyle/>
        <a:p>
          <a:endParaRPr lang="ru-RU"/>
        </a:p>
      </dgm:t>
    </dgm:pt>
    <dgm:pt modelId="{B26FF0E2-44F7-433B-9156-BCB0343A818B}" type="sibTrans" cxnId="{45B65909-2C65-4CDB-96ED-3E1EF4019DC9}">
      <dgm:prSet/>
      <dgm:spPr/>
      <dgm:t>
        <a:bodyPr/>
        <a:lstStyle/>
        <a:p>
          <a:endParaRPr lang="ru-RU"/>
        </a:p>
      </dgm:t>
    </dgm:pt>
    <dgm:pt modelId="{A40C1CEC-4EF7-4942-97F1-4E979011587B}">
      <dgm:prSet phldrT="[Текст]"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1503 закупки</a:t>
          </a:r>
        </a:p>
        <a:p>
          <a:pPr>
            <a:lnSpc>
              <a:spcPct val="100000"/>
            </a:lnSpc>
          </a:pP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13 787,28   млн руб.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3936C-A368-4496-A5E6-7D85A1ADEBD9}" type="parTrans" cxnId="{21C5DAE2-5AA3-4CD4-8ED2-8D4B1A91B02F}">
      <dgm:prSet/>
      <dgm:spPr/>
      <dgm:t>
        <a:bodyPr/>
        <a:lstStyle/>
        <a:p>
          <a:endParaRPr lang="ru-RU"/>
        </a:p>
      </dgm:t>
    </dgm:pt>
    <dgm:pt modelId="{75D0C9AD-48BE-4067-A41E-DAA9AA1B30B2}" type="sibTrans" cxnId="{21C5DAE2-5AA3-4CD4-8ED2-8D4B1A91B02F}">
      <dgm:prSet/>
      <dgm:spPr/>
      <dgm:t>
        <a:bodyPr/>
        <a:lstStyle/>
        <a:p>
          <a:endParaRPr lang="ru-RU"/>
        </a:p>
      </dgm:t>
    </dgm:pt>
    <dgm:pt modelId="{14D2B24E-3E3F-4586-8E18-FAE642A9B330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квартал 2022 года</a:t>
          </a:r>
          <a:endParaRPr lang="ru-RU" sz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9D227-4150-4521-B897-BAC6469919B8}" type="parTrans" cxnId="{C85845D1-9133-4E90-ACE3-10D05F8AD9BE}">
      <dgm:prSet/>
      <dgm:spPr/>
      <dgm:t>
        <a:bodyPr/>
        <a:lstStyle/>
        <a:p>
          <a:endParaRPr lang="ru-RU"/>
        </a:p>
      </dgm:t>
    </dgm:pt>
    <dgm:pt modelId="{091948A4-9A07-42F4-9CD1-6D02B00C5915}" type="sibTrans" cxnId="{C85845D1-9133-4E90-ACE3-10D05F8AD9BE}">
      <dgm:prSet/>
      <dgm:spPr/>
      <dgm:t>
        <a:bodyPr/>
        <a:lstStyle/>
        <a:p>
          <a:endParaRPr lang="ru-RU"/>
        </a:p>
      </dgm:t>
    </dgm:pt>
    <dgm:pt modelId="{EB3EF038-878A-4951-BC2D-8A94F4037F8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1931 закупка</a:t>
          </a:r>
        </a:p>
        <a:p>
          <a:pPr>
            <a:lnSpc>
              <a:spcPct val="100000"/>
            </a:lnSpc>
          </a:pPr>
          <a:r>
            <a:rPr lang="ru-RU" sz="12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7 058,97 млн руб.</a:t>
          </a:r>
          <a:endParaRPr lang="ru-RU" sz="12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591B58-5FA2-473C-BF4F-B945CB8CE08D}" type="parTrans" cxnId="{2FB86267-A174-4FBA-B5D5-9DEB576D12B8}">
      <dgm:prSet/>
      <dgm:spPr/>
      <dgm:t>
        <a:bodyPr/>
        <a:lstStyle/>
        <a:p>
          <a:endParaRPr lang="ru-RU"/>
        </a:p>
      </dgm:t>
    </dgm:pt>
    <dgm:pt modelId="{E69CBE39-3826-4690-A49B-07DB42021947}" type="sibTrans" cxnId="{2FB86267-A174-4FBA-B5D5-9DEB576D12B8}">
      <dgm:prSet/>
      <dgm:spPr/>
      <dgm:t>
        <a:bodyPr/>
        <a:lstStyle/>
        <a:p>
          <a:endParaRPr lang="ru-RU"/>
        </a:p>
      </dgm:t>
    </dgm:pt>
    <dgm:pt modelId="{DD141E2E-CCAE-4C1D-ABAF-34B64CC9015D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квартал 2023 года</a:t>
          </a:r>
          <a:endParaRPr lang="ru-RU" sz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E06B16-F418-4768-BA2C-3F960F76AA03}" type="parTrans" cxnId="{8F3339DE-DD1E-4B96-8EF3-78B5E85F770A}">
      <dgm:prSet/>
      <dgm:spPr/>
      <dgm:t>
        <a:bodyPr/>
        <a:lstStyle/>
        <a:p>
          <a:endParaRPr lang="ru-RU"/>
        </a:p>
      </dgm:t>
    </dgm:pt>
    <dgm:pt modelId="{4511770F-5F0B-4D40-9321-0F7384F9D553}" type="sibTrans" cxnId="{8F3339DE-DD1E-4B96-8EF3-78B5E85F770A}">
      <dgm:prSet/>
      <dgm:spPr/>
      <dgm:t>
        <a:bodyPr/>
        <a:lstStyle/>
        <a:p>
          <a:endParaRPr lang="ru-RU"/>
        </a:p>
      </dgm:t>
    </dgm:pt>
    <dgm:pt modelId="{6B9D5D19-205B-48B2-AE7F-8FA205A1B53D}">
      <dgm:prSet phldrT="[Текст]" custT="1"/>
      <dgm:spPr/>
      <dgm:t>
        <a:bodyPr anchor="ctr"/>
        <a:lstStyle/>
        <a:p>
          <a:pPr algn="ctr"/>
          <a:r>
            <a:rPr lang="ru-RU" sz="12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1373 закупки </a:t>
          </a:r>
        </a:p>
        <a:p>
          <a:pPr algn="ctr"/>
          <a:r>
            <a:rPr lang="ru-RU" sz="12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9 322,8 </a:t>
          </a:r>
        </a:p>
        <a:p>
          <a:pPr algn="ctr"/>
          <a:r>
            <a:rPr lang="ru-RU" sz="12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 руб.</a:t>
          </a:r>
          <a:endParaRPr lang="ru-RU" sz="12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8BF2C-B0CF-4266-BBBC-925AF551C928}" type="parTrans" cxnId="{FF38C45A-F775-4944-B6D0-E226F090851E}">
      <dgm:prSet/>
      <dgm:spPr/>
      <dgm:t>
        <a:bodyPr/>
        <a:lstStyle/>
        <a:p>
          <a:endParaRPr lang="ru-RU"/>
        </a:p>
      </dgm:t>
    </dgm:pt>
    <dgm:pt modelId="{167DE900-CC5A-4BE6-9A09-E7FFDB3656CD}" type="sibTrans" cxnId="{FF38C45A-F775-4944-B6D0-E226F090851E}">
      <dgm:prSet/>
      <dgm:spPr/>
      <dgm:t>
        <a:bodyPr/>
        <a:lstStyle/>
        <a:p>
          <a:endParaRPr lang="ru-RU"/>
        </a:p>
      </dgm:t>
    </dgm:pt>
    <dgm:pt modelId="{895795CA-8FA0-4A51-BDBF-ECDBDDCF2805}">
      <dgm:prSet phldrT="[Текст]" custT="1"/>
      <dgm:spPr/>
      <dgm:t>
        <a:bodyPr/>
        <a:lstStyle/>
        <a:p>
          <a:pPr algn="l"/>
          <a:r>
            <a:rPr lang="ru-RU" sz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квартал 2024 г.</a:t>
          </a:r>
          <a:endParaRPr lang="ru-RU" sz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F5866-9EF9-4A05-8C72-043F374447E9}" type="parTrans" cxnId="{7E23F187-0AEB-4106-93CA-0CEC8245BAF9}">
      <dgm:prSet/>
      <dgm:spPr/>
      <dgm:t>
        <a:bodyPr/>
        <a:lstStyle/>
        <a:p>
          <a:endParaRPr lang="ru-RU"/>
        </a:p>
      </dgm:t>
    </dgm:pt>
    <dgm:pt modelId="{107541EC-2B5B-4089-B530-B2CB779B65F1}" type="sibTrans" cxnId="{7E23F187-0AEB-4106-93CA-0CEC8245BAF9}">
      <dgm:prSet/>
      <dgm:spPr/>
      <dgm:t>
        <a:bodyPr/>
        <a:lstStyle/>
        <a:p>
          <a:endParaRPr lang="ru-RU"/>
        </a:p>
      </dgm:t>
    </dgm:pt>
    <dgm:pt modelId="{D9017F5E-4684-4DD7-BBF8-C938D6E6071D}" type="pres">
      <dgm:prSet presAssocID="{81A93B53-39B4-428A-A758-6D7B587D346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7FBBBC-8712-4CA1-96F5-8F296C4A3B87}" type="pres">
      <dgm:prSet presAssocID="{81A93B53-39B4-428A-A758-6D7B587D3467}" presName="children" presStyleCnt="0"/>
      <dgm:spPr/>
    </dgm:pt>
    <dgm:pt modelId="{77989ACE-7F14-4069-90BA-86E1F37D2491}" type="pres">
      <dgm:prSet presAssocID="{81A93B53-39B4-428A-A758-6D7B587D3467}" presName="child1group" presStyleCnt="0"/>
      <dgm:spPr/>
    </dgm:pt>
    <dgm:pt modelId="{334BC0F2-0AF5-48A6-8067-13739CD2582C}" type="pres">
      <dgm:prSet presAssocID="{81A93B53-39B4-428A-A758-6D7B587D3467}" presName="child1" presStyleLbl="bgAcc1" presStyleIdx="0" presStyleCnt="4" custScaleX="114174"/>
      <dgm:spPr/>
      <dgm:t>
        <a:bodyPr/>
        <a:lstStyle/>
        <a:p>
          <a:endParaRPr lang="ru-RU"/>
        </a:p>
      </dgm:t>
    </dgm:pt>
    <dgm:pt modelId="{5855BC93-17FC-4276-B912-7DFB03FB0643}" type="pres">
      <dgm:prSet presAssocID="{81A93B53-39B4-428A-A758-6D7B587D346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9052B-B853-4A44-AD17-F96975A67CF8}" type="pres">
      <dgm:prSet presAssocID="{81A93B53-39B4-428A-A758-6D7B587D3467}" presName="child2group" presStyleCnt="0"/>
      <dgm:spPr/>
    </dgm:pt>
    <dgm:pt modelId="{E016BCDB-5FA4-47F1-9E08-54B2589BD4C2}" type="pres">
      <dgm:prSet presAssocID="{81A93B53-39B4-428A-A758-6D7B587D3467}" presName="child2" presStyleLbl="bgAcc1" presStyleIdx="1" presStyleCnt="4" custScaleX="119438"/>
      <dgm:spPr/>
      <dgm:t>
        <a:bodyPr/>
        <a:lstStyle/>
        <a:p>
          <a:endParaRPr lang="ru-RU"/>
        </a:p>
      </dgm:t>
    </dgm:pt>
    <dgm:pt modelId="{8CB9C977-E8A5-4679-89A4-0C4DC1A5D50C}" type="pres">
      <dgm:prSet presAssocID="{81A93B53-39B4-428A-A758-6D7B587D346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9C16B-DEA2-44DE-B24E-B947A55936F4}" type="pres">
      <dgm:prSet presAssocID="{81A93B53-39B4-428A-A758-6D7B587D3467}" presName="child3group" presStyleCnt="0"/>
      <dgm:spPr/>
    </dgm:pt>
    <dgm:pt modelId="{39417713-CC9C-45A2-A0C9-04D552FA61B7}" type="pres">
      <dgm:prSet presAssocID="{81A93B53-39B4-428A-A758-6D7B587D3467}" presName="child3" presStyleLbl="bgAcc1" presStyleIdx="2" presStyleCnt="4" custScaleX="119800"/>
      <dgm:spPr/>
      <dgm:t>
        <a:bodyPr/>
        <a:lstStyle/>
        <a:p>
          <a:endParaRPr lang="ru-RU"/>
        </a:p>
      </dgm:t>
    </dgm:pt>
    <dgm:pt modelId="{F81A67FE-20D1-4FC8-9061-749B4316C2F2}" type="pres">
      <dgm:prSet presAssocID="{81A93B53-39B4-428A-A758-6D7B587D346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5117D-BBF3-4F17-B94A-589EE8F4568B}" type="pres">
      <dgm:prSet presAssocID="{81A93B53-39B4-428A-A758-6D7B587D3467}" presName="child4group" presStyleCnt="0"/>
      <dgm:spPr/>
    </dgm:pt>
    <dgm:pt modelId="{5C444518-608B-4DD5-927E-F6B2919AC3BF}" type="pres">
      <dgm:prSet presAssocID="{81A93B53-39B4-428A-A758-6D7B587D3467}" presName="child4" presStyleLbl="bgAcc1" presStyleIdx="3" presStyleCnt="4" custScaleX="116987"/>
      <dgm:spPr/>
      <dgm:t>
        <a:bodyPr/>
        <a:lstStyle/>
        <a:p>
          <a:endParaRPr lang="ru-RU"/>
        </a:p>
      </dgm:t>
    </dgm:pt>
    <dgm:pt modelId="{BCD7295A-D618-4960-959C-7C3919EA5FEB}" type="pres">
      <dgm:prSet presAssocID="{81A93B53-39B4-428A-A758-6D7B587D346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745A4-31B7-4D60-A17C-D92313025FB0}" type="pres">
      <dgm:prSet presAssocID="{81A93B53-39B4-428A-A758-6D7B587D3467}" presName="childPlaceholder" presStyleCnt="0"/>
      <dgm:spPr/>
    </dgm:pt>
    <dgm:pt modelId="{C85D0E98-589B-49D9-9701-BD70BDA28CB0}" type="pres">
      <dgm:prSet presAssocID="{81A93B53-39B4-428A-A758-6D7B587D3467}" presName="circle" presStyleCnt="0"/>
      <dgm:spPr/>
    </dgm:pt>
    <dgm:pt modelId="{FE608930-4185-40F5-8AEA-CAFB7F06CD90}" type="pres">
      <dgm:prSet presAssocID="{81A93B53-39B4-428A-A758-6D7B587D3467}" presName="quadrant1" presStyleLbl="node1" presStyleIdx="0" presStyleCnt="4" custLinFactNeighborY="-12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E440A-6026-46E9-B62E-9D22C7370964}" type="pres">
      <dgm:prSet presAssocID="{81A93B53-39B4-428A-A758-6D7B587D3467}" presName="quadrant2" presStyleLbl="node1" presStyleIdx="1" presStyleCnt="4" custScaleY="959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1F688-0858-473A-8374-707F67E205E0}" type="pres">
      <dgm:prSet presAssocID="{81A93B53-39B4-428A-A758-6D7B587D346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1A9BB-9BF3-445F-B444-B391FEF3CCEF}" type="pres">
      <dgm:prSet presAssocID="{81A93B53-39B4-428A-A758-6D7B587D346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BC1E1-BA42-405E-87D8-7567012A33EB}" type="pres">
      <dgm:prSet presAssocID="{81A93B53-39B4-428A-A758-6D7B587D3467}" presName="quadrantPlaceholder" presStyleCnt="0"/>
      <dgm:spPr/>
    </dgm:pt>
    <dgm:pt modelId="{F482E732-4CDC-4595-B3A1-5D83FEF453E6}" type="pres">
      <dgm:prSet presAssocID="{81A93B53-39B4-428A-A758-6D7B587D3467}" presName="center1" presStyleLbl="fgShp" presStyleIdx="0" presStyleCnt="2"/>
      <dgm:spPr/>
    </dgm:pt>
    <dgm:pt modelId="{AD3BD8F3-47AA-4BAA-B44C-5D3DD7EBF97A}" type="pres">
      <dgm:prSet presAssocID="{81A93B53-39B4-428A-A758-6D7B587D3467}" presName="center2" presStyleLbl="fgShp" presStyleIdx="1" presStyleCnt="2"/>
      <dgm:spPr/>
    </dgm:pt>
  </dgm:ptLst>
  <dgm:cxnLst>
    <dgm:cxn modelId="{C162EB88-6B7D-4C9A-97F8-983A6A60BABB}" srcId="{81A93B53-39B4-428A-A758-6D7B587D3467}" destId="{7A8E30DC-6554-4B6A-A282-8F44A5789E9C}" srcOrd="0" destOrd="0" parTransId="{F97C4F73-8F1D-45B1-81BA-5E2D959B8EFC}" sibTransId="{7802DCF6-2D70-47CB-9ED2-F0EA14C094CB}"/>
    <dgm:cxn modelId="{45B65909-2C65-4CDB-96ED-3E1EF4019DC9}" srcId="{7A8E30DC-6554-4B6A-A282-8F44A5789E9C}" destId="{6225AA3A-49BE-4C74-BF74-650DDF4A98D1}" srcOrd="0" destOrd="0" parTransId="{D20B2F45-274C-49D0-8E89-0A5163B2E9FD}" sibTransId="{B26FF0E2-44F7-433B-9156-BCB0343A818B}"/>
    <dgm:cxn modelId="{3305F3E3-D27C-4510-A946-B381D5ECB41A}" type="presOf" srcId="{6225AA3A-49BE-4C74-BF74-650DDF4A98D1}" destId="{334BC0F2-0AF5-48A6-8067-13739CD2582C}" srcOrd="0" destOrd="0" presId="urn:microsoft.com/office/officeart/2005/8/layout/cycle4"/>
    <dgm:cxn modelId="{7E23F187-0AEB-4106-93CA-0CEC8245BAF9}" srcId="{6B9D5D19-205B-48B2-AE7F-8FA205A1B53D}" destId="{895795CA-8FA0-4A51-BDBF-ECDBDDCF2805}" srcOrd="0" destOrd="0" parTransId="{817F5866-9EF9-4A05-8C72-043F374447E9}" sibTransId="{107541EC-2B5B-4089-B530-B2CB779B65F1}"/>
    <dgm:cxn modelId="{E3BC5ED2-1F67-4260-A2C1-74E454F1696C}" type="presOf" srcId="{81A93B53-39B4-428A-A758-6D7B587D3467}" destId="{D9017F5E-4684-4DD7-BBF8-C938D6E6071D}" srcOrd="0" destOrd="0" presId="urn:microsoft.com/office/officeart/2005/8/layout/cycle4"/>
    <dgm:cxn modelId="{F8C3CA53-AC55-4D81-98CF-A1E8AE917A58}" type="presOf" srcId="{DD141E2E-CCAE-4C1D-ABAF-34B64CC9015D}" destId="{F81A67FE-20D1-4FC8-9061-749B4316C2F2}" srcOrd="1" destOrd="0" presId="urn:microsoft.com/office/officeart/2005/8/layout/cycle4"/>
    <dgm:cxn modelId="{BD689ECF-606B-466D-A2B5-81CD85DC3E0C}" type="presOf" srcId="{6B9D5D19-205B-48B2-AE7F-8FA205A1B53D}" destId="{A591A9BB-9BF3-445F-B444-B391FEF3CCEF}" srcOrd="0" destOrd="0" presId="urn:microsoft.com/office/officeart/2005/8/layout/cycle4"/>
    <dgm:cxn modelId="{5170476D-AC4A-43FC-8241-9498D03DD9F2}" type="presOf" srcId="{14D2B24E-3E3F-4586-8E18-FAE642A9B330}" destId="{E016BCDB-5FA4-47F1-9E08-54B2589BD4C2}" srcOrd="0" destOrd="0" presId="urn:microsoft.com/office/officeart/2005/8/layout/cycle4"/>
    <dgm:cxn modelId="{21C5DAE2-5AA3-4CD4-8ED2-8D4B1A91B02F}" srcId="{81A93B53-39B4-428A-A758-6D7B587D3467}" destId="{A40C1CEC-4EF7-4942-97F1-4E979011587B}" srcOrd="1" destOrd="0" parTransId="{F973936C-A368-4496-A5E6-7D85A1ADEBD9}" sibTransId="{75D0C9AD-48BE-4067-A41E-DAA9AA1B30B2}"/>
    <dgm:cxn modelId="{D17C9ECC-ACA7-411D-BA40-40D45DA3EAB3}" type="presOf" srcId="{DD141E2E-CCAE-4C1D-ABAF-34B64CC9015D}" destId="{39417713-CC9C-45A2-A0C9-04D552FA61B7}" srcOrd="0" destOrd="0" presId="urn:microsoft.com/office/officeart/2005/8/layout/cycle4"/>
    <dgm:cxn modelId="{8F3339DE-DD1E-4B96-8EF3-78B5E85F770A}" srcId="{EB3EF038-878A-4951-BC2D-8A94F4037F8B}" destId="{DD141E2E-CCAE-4C1D-ABAF-34B64CC9015D}" srcOrd="0" destOrd="0" parTransId="{3CE06B16-F418-4768-BA2C-3F960F76AA03}" sibTransId="{4511770F-5F0B-4D40-9321-0F7384F9D553}"/>
    <dgm:cxn modelId="{09781217-64DC-46E9-9246-18720ABAFD30}" type="presOf" srcId="{A40C1CEC-4EF7-4942-97F1-4E979011587B}" destId="{3ADE440A-6026-46E9-B62E-9D22C7370964}" srcOrd="0" destOrd="0" presId="urn:microsoft.com/office/officeart/2005/8/layout/cycle4"/>
    <dgm:cxn modelId="{FF38C45A-F775-4944-B6D0-E226F090851E}" srcId="{81A93B53-39B4-428A-A758-6D7B587D3467}" destId="{6B9D5D19-205B-48B2-AE7F-8FA205A1B53D}" srcOrd="3" destOrd="0" parTransId="{3148BF2C-B0CF-4266-BBBC-925AF551C928}" sibTransId="{167DE900-CC5A-4BE6-9A09-E7FFDB3656CD}"/>
    <dgm:cxn modelId="{776492CB-A0E3-4C18-8756-A7836A4BE1C6}" type="presOf" srcId="{14D2B24E-3E3F-4586-8E18-FAE642A9B330}" destId="{8CB9C977-E8A5-4679-89A4-0C4DC1A5D50C}" srcOrd="1" destOrd="0" presId="urn:microsoft.com/office/officeart/2005/8/layout/cycle4"/>
    <dgm:cxn modelId="{4E12F6A0-F650-4D93-8651-B14F2ED0F080}" type="presOf" srcId="{895795CA-8FA0-4A51-BDBF-ECDBDDCF2805}" destId="{5C444518-608B-4DD5-927E-F6B2919AC3BF}" srcOrd="0" destOrd="0" presId="urn:microsoft.com/office/officeart/2005/8/layout/cycle4"/>
    <dgm:cxn modelId="{458F8278-4AB5-47E8-8DAD-A03F5BE54798}" type="presOf" srcId="{6225AA3A-49BE-4C74-BF74-650DDF4A98D1}" destId="{5855BC93-17FC-4276-B912-7DFB03FB0643}" srcOrd="1" destOrd="0" presId="urn:microsoft.com/office/officeart/2005/8/layout/cycle4"/>
    <dgm:cxn modelId="{C85845D1-9133-4E90-ACE3-10D05F8AD9BE}" srcId="{A40C1CEC-4EF7-4942-97F1-4E979011587B}" destId="{14D2B24E-3E3F-4586-8E18-FAE642A9B330}" srcOrd="0" destOrd="0" parTransId="{1539D227-4150-4521-B897-BAC6469919B8}" sibTransId="{091948A4-9A07-42F4-9CD1-6D02B00C5915}"/>
    <dgm:cxn modelId="{126E5FD4-5189-4477-8242-109381A560D5}" type="presOf" srcId="{EB3EF038-878A-4951-BC2D-8A94F4037F8B}" destId="{6581F688-0858-473A-8374-707F67E205E0}" srcOrd="0" destOrd="0" presId="urn:microsoft.com/office/officeart/2005/8/layout/cycle4"/>
    <dgm:cxn modelId="{6AF556CD-C2A6-438A-A966-79DC221728BB}" type="presOf" srcId="{895795CA-8FA0-4A51-BDBF-ECDBDDCF2805}" destId="{BCD7295A-D618-4960-959C-7C3919EA5FEB}" srcOrd="1" destOrd="0" presId="urn:microsoft.com/office/officeart/2005/8/layout/cycle4"/>
    <dgm:cxn modelId="{F91EDA59-D7D0-4122-B94E-6364DE1BBC97}" type="presOf" srcId="{7A8E30DC-6554-4B6A-A282-8F44A5789E9C}" destId="{FE608930-4185-40F5-8AEA-CAFB7F06CD90}" srcOrd="0" destOrd="0" presId="urn:microsoft.com/office/officeart/2005/8/layout/cycle4"/>
    <dgm:cxn modelId="{2FB86267-A174-4FBA-B5D5-9DEB576D12B8}" srcId="{81A93B53-39B4-428A-A758-6D7B587D3467}" destId="{EB3EF038-878A-4951-BC2D-8A94F4037F8B}" srcOrd="2" destOrd="0" parTransId="{2C591B58-5FA2-473C-BF4F-B945CB8CE08D}" sibTransId="{E69CBE39-3826-4690-A49B-07DB42021947}"/>
    <dgm:cxn modelId="{64D2E27C-FF72-45A4-BA39-5DDFD3E9A246}" type="presParOf" srcId="{D9017F5E-4684-4DD7-BBF8-C938D6E6071D}" destId="{107FBBBC-8712-4CA1-96F5-8F296C4A3B87}" srcOrd="0" destOrd="0" presId="urn:microsoft.com/office/officeart/2005/8/layout/cycle4"/>
    <dgm:cxn modelId="{DDAED1D3-E462-4EC5-9FCE-03644157C760}" type="presParOf" srcId="{107FBBBC-8712-4CA1-96F5-8F296C4A3B87}" destId="{77989ACE-7F14-4069-90BA-86E1F37D2491}" srcOrd="0" destOrd="0" presId="urn:microsoft.com/office/officeart/2005/8/layout/cycle4"/>
    <dgm:cxn modelId="{DA2BA1EC-56A0-45AA-A332-6865B0027CCC}" type="presParOf" srcId="{77989ACE-7F14-4069-90BA-86E1F37D2491}" destId="{334BC0F2-0AF5-48A6-8067-13739CD2582C}" srcOrd="0" destOrd="0" presId="urn:microsoft.com/office/officeart/2005/8/layout/cycle4"/>
    <dgm:cxn modelId="{C130E466-6547-41A8-BDC5-FD3E33F9A8D6}" type="presParOf" srcId="{77989ACE-7F14-4069-90BA-86E1F37D2491}" destId="{5855BC93-17FC-4276-B912-7DFB03FB0643}" srcOrd="1" destOrd="0" presId="urn:microsoft.com/office/officeart/2005/8/layout/cycle4"/>
    <dgm:cxn modelId="{C71E3162-A5B8-4465-B201-FA2B8ADD4193}" type="presParOf" srcId="{107FBBBC-8712-4CA1-96F5-8F296C4A3B87}" destId="{2869052B-B853-4A44-AD17-F96975A67CF8}" srcOrd="1" destOrd="0" presId="urn:microsoft.com/office/officeart/2005/8/layout/cycle4"/>
    <dgm:cxn modelId="{37991B95-F9B6-4A97-AEF0-A1675270E244}" type="presParOf" srcId="{2869052B-B853-4A44-AD17-F96975A67CF8}" destId="{E016BCDB-5FA4-47F1-9E08-54B2589BD4C2}" srcOrd="0" destOrd="0" presId="urn:microsoft.com/office/officeart/2005/8/layout/cycle4"/>
    <dgm:cxn modelId="{356E3C6F-E6EA-467A-B15E-237CB025D35A}" type="presParOf" srcId="{2869052B-B853-4A44-AD17-F96975A67CF8}" destId="{8CB9C977-E8A5-4679-89A4-0C4DC1A5D50C}" srcOrd="1" destOrd="0" presId="urn:microsoft.com/office/officeart/2005/8/layout/cycle4"/>
    <dgm:cxn modelId="{DC9A5592-7F16-41FC-B8C0-F9496E10E417}" type="presParOf" srcId="{107FBBBC-8712-4CA1-96F5-8F296C4A3B87}" destId="{0DF9C16B-DEA2-44DE-B24E-B947A55936F4}" srcOrd="2" destOrd="0" presId="urn:microsoft.com/office/officeart/2005/8/layout/cycle4"/>
    <dgm:cxn modelId="{76E50FCE-FE9A-4084-9E42-E63E98E41B15}" type="presParOf" srcId="{0DF9C16B-DEA2-44DE-B24E-B947A55936F4}" destId="{39417713-CC9C-45A2-A0C9-04D552FA61B7}" srcOrd="0" destOrd="0" presId="urn:microsoft.com/office/officeart/2005/8/layout/cycle4"/>
    <dgm:cxn modelId="{B7707E0C-9B75-4E8D-BFDC-F5E3CAE9C40D}" type="presParOf" srcId="{0DF9C16B-DEA2-44DE-B24E-B947A55936F4}" destId="{F81A67FE-20D1-4FC8-9061-749B4316C2F2}" srcOrd="1" destOrd="0" presId="urn:microsoft.com/office/officeart/2005/8/layout/cycle4"/>
    <dgm:cxn modelId="{261C01AE-B19E-4761-9A84-DC10EB83E7B5}" type="presParOf" srcId="{107FBBBC-8712-4CA1-96F5-8F296C4A3B87}" destId="{9B15117D-BBF3-4F17-B94A-589EE8F4568B}" srcOrd="3" destOrd="0" presId="urn:microsoft.com/office/officeart/2005/8/layout/cycle4"/>
    <dgm:cxn modelId="{37EDB65C-6F8D-4825-8139-1D7F03340BA0}" type="presParOf" srcId="{9B15117D-BBF3-4F17-B94A-589EE8F4568B}" destId="{5C444518-608B-4DD5-927E-F6B2919AC3BF}" srcOrd="0" destOrd="0" presId="urn:microsoft.com/office/officeart/2005/8/layout/cycle4"/>
    <dgm:cxn modelId="{B811F500-4F8E-4275-8304-D25761E60C23}" type="presParOf" srcId="{9B15117D-BBF3-4F17-B94A-589EE8F4568B}" destId="{BCD7295A-D618-4960-959C-7C3919EA5FEB}" srcOrd="1" destOrd="0" presId="urn:microsoft.com/office/officeart/2005/8/layout/cycle4"/>
    <dgm:cxn modelId="{0E6FFA3A-644C-4C3E-BD1D-50D4CEE8C875}" type="presParOf" srcId="{107FBBBC-8712-4CA1-96F5-8F296C4A3B87}" destId="{97C745A4-31B7-4D60-A17C-D92313025FB0}" srcOrd="4" destOrd="0" presId="urn:microsoft.com/office/officeart/2005/8/layout/cycle4"/>
    <dgm:cxn modelId="{8CA568D6-C740-4E56-B455-7EEA5901B7BC}" type="presParOf" srcId="{D9017F5E-4684-4DD7-BBF8-C938D6E6071D}" destId="{C85D0E98-589B-49D9-9701-BD70BDA28CB0}" srcOrd="1" destOrd="0" presId="urn:microsoft.com/office/officeart/2005/8/layout/cycle4"/>
    <dgm:cxn modelId="{BE423C0F-C103-445A-8DB8-341864D75AF6}" type="presParOf" srcId="{C85D0E98-589B-49D9-9701-BD70BDA28CB0}" destId="{FE608930-4185-40F5-8AEA-CAFB7F06CD90}" srcOrd="0" destOrd="0" presId="urn:microsoft.com/office/officeart/2005/8/layout/cycle4"/>
    <dgm:cxn modelId="{2C61C676-3266-4B13-8AE5-6F332E80395D}" type="presParOf" srcId="{C85D0E98-589B-49D9-9701-BD70BDA28CB0}" destId="{3ADE440A-6026-46E9-B62E-9D22C7370964}" srcOrd="1" destOrd="0" presId="urn:microsoft.com/office/officeart/2005/8/layout/cycle4"/>
    <dgm:cxn modelId="{2963DC05-02EB-47BF-A4CA-AD56E5CC3EE5}" type="presParOf" srcId="{C85D0E98-589B-49D9-9701-BD70BDA28CB0}" destId="{6581F688-0858-473A-8374-707F67E205E0}" srcOrd="2" destOrd="0" presId="urn:microsoft.com/office/officeart/2005/8/layout/cycle4"/>
    <dgm:cxn modelId="{79DE0130-1521-444F-9659-75D51FA533C2}" type="presParOf" srcId="{C85D0E98-589B-49D9-9701-BD70BDA28CB0}" destId="{A591A9BB-9BF3-445F-B444-B391FEF3CCEF}" srcOrd="3" destOrd="0" presId="urn:microsoft.com/office/officeart/2005/8/layout/cycle4"/>
    <dgm:cxn modelId="{9F959566-6DBB-4DF0-9BDB-9F226DADD7FF}" type="presParOf" srcId="{C85D0E98-589B-49D9-9701-BD70BDA28CB0}" destId="{138BC1E1-BA42-405E-87D8-7567012A33EB}" srcOrd="4" destOrd="0" presId="urn:microsoft.com/office/officeart/2005/8/layout/cycle4"/>
    <dgm:cxn modelId="{A0D1FA98-C88C-46B1-A480-263480190939}" type="presParOf" srcId="{D9017F5E-4684-4DD7-BBF8-C938D6E6071D}" destId="{F482E732-4CDC-4595-B3A1-5D83FEF453E6}" srcOrd="2" destOrd="0" presId="urn:microsoft.com/office/officeart/2005/8/layout/cycle4"/>
    <dgm:cxn modelId="{437E65EB-D0D9-4E38-A290-9732AD0BF45A}" type="presParOf" srcId="{D9017F5E-4684-4DD7-BBF8-C938D6E6071D}" destId="{AD3BD8F3-47AA-4BAA-B44C-5D3DD7EBF97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BBD46-B687-4730-8E3B-3E3289D88EF7}">
      <dsp:nvSpPr>
        <dsp:cNvPr id="0" name=""/>
        <dsp:cNvSpPr/>
      </dsp:nvSpPr>
      <dsp:spPr>
        <a:xfrm>
          <a:off x="2387821" y="62311"/>
          <a:ext cx="3178606" cy="3178606"/>
        </a:xfrm>
        <a:prstGeom prst="ellipse">
          <a:avLst/>
        </a:prstGeom>
        <a:solidFill>
          <a:srgbClr val="88D00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преимуществами СМП/СОНО (п.3 ст.30)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873,6</a:t>
          </a:r>
          <a:r>
            <a:rPr lang="ru-RU" sz="16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7,4%</a:t>
          </a:r>
          <a:endParaRPr lang="ru-RU" sz="16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1635" y="618567"/>
        <a:ext cx="2330977" cy="1430372"/>
      </dsp:txXfrm>
    </dsp:sp>
    <dsp:sp modelId="{71B7C1FA-83B7-41D3-941C-AAF5727328F5}">
      <dsp:nvSpPr>
        <dsp:cNvPr id="0" name=""/>
        <dsp:cNvSpPr/>
      </dsp:nvSpPr>
      <dsp:spPr>
        <a:xfrm>
          <a:off x="3512899" y="2052849"/>
          <a:ext cx="3178606" cy="3178606"/>
        </a:xfrm>
        <a:prstGeom prst="ellipse">
          <a:avLst/>
        </a:prstGeom>
        <a:solidFill>
          <a:srgbClr val="F165D6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      преимуществами организациям УИС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34,3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0,3%</a:t>
          </a:r>
          <a:endParaRPr lang="ru-RU" sz="16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5023" y="2873989"/>
        <a:ext cx="1907163" cy="1748233"/>
      </dsp:txXfrm>
    </dsp:sp>
    <dsp:sp modelId="{B01CA560-DFEC-4150-8599-D24C6D60E5E8}">
      <dsp:nvSpPr>
        <dsp:cNvPr id="0" name=""/>
        <dsp:cNvSpPr/>
      </dsp:nvSpPr>
      <dsp:spPr>
        <a:xfrm>
          <a:off x="1219005" y="2052849"/>
          <a:ext cx="3178606" cy="3178606"/>
        </a:xfrm>
        <a:prstGeom prst="ellipse">
          <a:avLst/>
        </a:prstGeom>
        <a:solidFill>
          <a:srgbClr val="DAA600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преимуществами организациям инвалидов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152,3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1,3%</a:t>
          </a:r>
        </a:p>
      </dsp:txBody>
      <dsp:txXfrm>
        <a:off x="1518324" y="2873989"/>
        <a:ext cx="1907163" cy="1748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0.48555</cdr:x>
      <cdr:y>0.4502</cdr:y>
    </cdr:from>
    <cdr:to>
      <cdr:x>0.99874</cdr:x>
      <cdr:y>0.58717</cdr:y>
    </cdr:to>
    <cdr:sp macro="" textlink="">
      <cdr:nvSpPr>
        <cdr:cNvPr id="3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608511" y="2794296"/>
          <a:ext cx="4870883" cy="850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4E3250"/>
              </a:solidFill>
              <a:latin typeface="Times New Roman" pitchFamily="18" charset="0"/>
              <a:cs typeface="Times New Roman" pitchFamily="18" charset="0"/>
            </a:rPr>
            <a:t>Структура объёмов закупок для государственных нужд </a:t>
          </a:r>
          <a:br>
            <a:rPr lang="ru-RU" sz="1400" b="1" dirty="0" smtClean="0">
              <a:solidFill>
                <a:srgbClr val="4E325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1" dirty="0" smtClean="0">
              <a:solidFill>
                <a:srgbClr val="4E3250"/>
              </a:solidFill>
              <a:latin typeface="Times New Roman" pitchFamily="18" charset="0"/>
              <a:cs typeface="Times New Roman" pitchFamily="18" charset="0"/>
            </a:rPr>
            <a:t>по форме проведения (конкурентные, неконкурентные), млн руб.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0.5159</cdr:x>
      <cdr:y>0.02095</cdr:y>
    </cdr:from>
    <cdr:to>
      <cdr:x>0.98249</cdr:x>
      <cdr:y>0.38154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896544" y="130026"/>
          <a:ext cx="4428571" cy="2238095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0.04487</cdr:x>
      <cdr:y>0.14607</cdr:y>
    </cdr:from>
    <cdr:to>
      <cdr:x>0.14811</cdr:x>
      <cdr:y>0.28875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7431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0.04487</cdr:x>
      <cdr:y>0.14607</cdr:y>
    </cdr:from>
    <cdr:to>
      <cdr:x>0.14811</cdr:x>
      <cdr:y>0.28875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7431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0.81121</cdr:x>
      <cdr:y>0.06946</cdr:y>
    </cdr:from>
    <cdr:to>
      <cdr:x>1</cdr:x>
      <cdr:y>0.45146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56342" y="144017"/>
          <a:ext cx="850927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среднем </a:t>
          </a:r>
        </a:p>
        <a:p xmlns:a="http://schemas.openxmlformats.org/drawingml/2006/main">
          <a:pPr algn="r"/>
          <a:r>
            <a: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2,72</a:t>
          </a:r>
        </a:p>
      </cdr:txBody>
    </cdr:sp>
  </cdr:relSizeAnchor>
  <cdr:relSizeAnchor xmlns:cdr="http://schemas.openxmlformats.org/drawingml/2006/chartDrawing">
    <cdr:from>
      <cdr:x>0.84024</cdr:x>
      <cdr:y>0.31255</cdr:y>
    </cdr:from>
    <cdr:to>
      <cdr:x>1</cdr:x>
      <cdr:y>0.61139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87188" y="648073"/>
          <a:ext cx="720081" cy="619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2,37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0.41674</cdr:x>
      <cdr:y>0.71361</cdr:y>
    </cdr:from>
    <cdr:to>
      <cdr:x>0.9693</cdr:x>
      <cdr:y>0.88117</cdr:y>
    </cdr:to>
    <cdr:sp macro="" textlink="">
      <cdr:nvSpPr>
        <cdr:cNvPr id="6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43732" y="1181875"/>
          <a:ext cx="986131" cy="27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90000" lnSpcReduction="10000"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количество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0.31568</cdr:x>
      <cdr:y>0.72794</cdr:y>
    </cdr:from>
    <cdr:to>
      <cdr:x>1</cdr:x>
      <cdr:y>0.8955</cdr:y>
    </cdr:to>
    <cdr:sp macro="" textlink="">
      <cdr:nvSpPr>
        <cdr:cNvPr id="6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63373" y="1205607"/>
          <a:ext cx="1221275" cy="27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7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объём договоров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0.37456</cdr:x>
      <cdr:y>0.71361</cdr:y>
    </cdr:from>
    <cdr:to>
      <cdr:x>0.92712</cdr:x>
      <cdr:y>0.88117</cdr:y>
    </cdr:to>
    <cdr:sp macro="" textlink="">
      <cdr:nvSpPr>
        <cdr:cNvPr id="6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668458" y="1181875"/>
          <a:ext cx="986131" cy="27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90000" lnSpcReduction="1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количество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0.31568</cdr:x>
      <cdr:y>0.7228</cdr:y>
    </cdr:from>
    <cdr:to>
      <cdr:x>1</cdr:x>
      <cdr:y>0.89036</cdr:y>
    </cdr:to>
    <cdr:sp macro="" textlink="">
      <cdr:nvSpPr>
        <cdr:cNvPr id="6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63373" y="1197089"/>
          <a:ext cx="1221275" cy="27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7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объём договоров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0.42649</cdr:x>
      <cdr:y>0.71942</cdr:y>
    </cdr:from>
    <cdr:to>
      <cdr:x>0.97906</cdr:x>
      <cdr:y>0.88698</cdr:y>
    </cdr:to>
    <cdr:sp macro="" textlink="">
      <cdr:nvSpPr>
        <cdr:cNvPr id="6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61140" y="1191486"/>
          <a:ext cx="986131" cy="27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90000" lnSpcReduction="10000"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количество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0.31568</cdr:x>
      <cdr:y>0.73292</cdr:y>
    </cdr:from>
    <cdr:to>
      <cdr:x>1</cdr:x>
      <cdr:y>0.90048</cdr:y>
    </cdr:to>
    <cdr:sp macro="" textlink="">
      <cdr:nvSpPr>
        <cdr:cNvPr id="6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63373" y="1213852"/>
          <a:ext cx="1221275" cy="27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7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объём договоров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0.37456</cdr:x>
      <cdr:y>0.71361</cdr:y>
    </cdr:from>
    <cdr:to>
      <cdr:x>0.92712</cdr:x>
      <cdr:y>0.88117</cdr:y>
    </cdr:to>
    <cdr:sp macro="" textlink="">
      <cdr:nvSpPr>
        <cdr:cNvPr id="6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668458" y="1181875"/>
          <a:ext cx="986131" cy="27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90000" lnSpcReduction="1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количество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0.04487</cdr:x>
      <cdr:y>0.14607</cdr:y>
    </cdr:from>
    <cdr:to>
      <cdr:x>0.14811</cdr:x>
      <cdr:y>0.28875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7431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0.1207</cdr:x>
      <cdr:y>0.22031</cdr:y>
    </cdr:from>
    <cdr:to>
      <cdr:x>0.46217</cdr:x>
      <cdr:y>0.27649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25739" y="720080"/>
          <a:ext cx="2053146" cy="183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Всего:</a:t>
          </a:r>
          <a:r>
            <a:rPr lang="ru-RU" sz="1200" b="1" baseline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10 955,81 млн </a:t>
          </a:r>
          <a:r>
            <a:rPr lang="ru-RU" sz="1200" b="1" baseline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руб. (100%)</a:t>
          </a:r>
          <a:endParaRPr lang="ru-RU" sz="1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0.31568</cdr:x>
      <cdr:y>0.7228</cdr:y>
    </cdr:from>
    <cdr:to>
      <cdr:x>1</cdr:x>
      <cdr:y>0.89036</cdr:y>
    </cdr:to>
    <cdr:sp macro="" textlink="">
      <cdr:nvSpPr>
        <cdr:cNvPr id="6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63373" y="1197089"/>
          <a:ext cx="1221275" cy="27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7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объём договоров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0.41674</cdr:x>
      <cdr:y>0.71361</cdr:y>
    </cdr:from>
    <cdr:to>
      <cdr:x>0.9693</cdr:x>
      <cdr:y>0.88117</cdr:y>
    </cdr:to>
    <cdr:sp macro="" textlink="">
      <cdr:nvSpPr>
        <cdr:cNvPr id="6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43732" y="1181875"/>
          <a:ext cx="986131" cy="27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90000" lnSpcReduction="10000"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количество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0.31568</cdr:x>
      <cdr:y>0.72794</cdr:y>
    </cdr:from>
    <cdr:to>
      <cdr:x>1</cdr:x>
      <cdr:y>0.8955</cdr:y>
    </cdr:to>
    <cdr:sp macro="" textlink="">
      <cdr:nvSpPr>
        <cdr:cNvPr id="6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63373" y="1205607"/>
          <a:ext cx="1221275" cy="27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7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объём договоров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0.42649</cdr:x>
      <cdr:y>0.71942</cdr:y>
    </cdr:from>
    <cdr:to>
      <cdr:x>0.97906</cdr:x>
      <cdr:y>0.88698</cdr:y>
    </cdr:to>
    <cdr:sp macro="" textlink="">
      <cdr:nvSpPr>
        <cdr:cNvPr id="6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61140" y="1191486"/>
          <a:ext cx="986131" cy="27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90000" lnSpcReduction="10000"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количество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0.31568</cdr:x>
      <cdr:y>0.73292</cdr:y>
    </cdr:from>
    <cdr:to>
      <cdr:x>1</cdr:x>
      <cdr:y>0.90048</cdr:y>
    </cdr:to>
    <cdr:sp macro="" textlink="">
      <cdr:nvSpPr>
        <cdr:cNvPr id="6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63373" y="1213852"/>
          <a:ext cx="1221275" cy="27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7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объём договоров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0.51732</cdr:x>
      <cdr:y>0.00098</cdr:y>
    </cdr:from>
    <cdr:to>
      <cdr:x>0.9121</cdr:x>
      <cdr:y>0.35614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917196" y="6256"/>
          <a:ext cx="3752381" cy="2266667"/>
        </a:xfrm>
        <a:prstGeom xmlns:a="http://schemas.openxmlformats.org/drawingml/2006/main" prst="rect">
          <a:avLst/>
        </a:prstGeom>
      </cdr:spPr>
    </cdr:pic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0.31568</cdr:x>
      <cdr:y>0.74734</cdr:y>
    </cdr:from>
    <cdr:to>
      <cdr:x>1</cdr:x>
      <cdr:y>0.9149</cdr:y>
    </cdr:to>
    <cdr:sp macro="" textlink="">
      <cdr:nvSpPr>
        <cdr:cNvPr id="6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63372" y="1237738"/>
          <a:ext cx="1221275" cy="27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7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объём договоров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0.40139</cdr:x>
      <cdr:y>0.75141</cdr:y>
    </cdr:from>
    <cdr:to>
      <cdr:x>0.95395</cdr:x>
      <cdr:y>0.91897</cdr:y>
    </cdr:to>
    <cdr:sp macro="" textlink="">
      <cdr:nvSpPr>
        <cdr:cNvPr id="6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16340" y="1244470"/>
          <a:ext cx="986131" cy="27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90000" lnSpcReduction="1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количество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0.45</cdr:x>
      <cdr:y>0.15947</cdr:y>
    </cdr:from>
    <cdr:to>
      <cdr:x>0.66164</cdr:x>
      <cdr:y>0.38447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3920" y="648072"/>
          <a:ext cx="1356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0.45763</cdr:x>
      <cdr:y>0.06849</cdr:y>
    </cdr:from>
    <cdr:to>
      <cdr:x>0.67286</cdr:x>
      <cdr:y>0.24245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0.42373</cdr:x>
      <cdr:y>0.63014</cdr:y>
    </cdr:from>
    <cdr:to>
      <cdr:x>0.65591</cdr:x>
      <cdr:y>0.80409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0200" y="331236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0.31568</cdr:x>
      <cdr:y>0.74734</cdr:y>
    </cdr:from>
    <cdr:to>
      <cdr:x>1</cdr:x>
      <cdr:y>0.9149</cdr:y>
    </cdr:to>
    <cdr:sp macro="" textlink="">
      <cdr:nvSpPr>
        <cdr:cNvPr id="6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63372" y="1237738"/>
          <a:ext cx="1221275" cy="27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7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объём договоров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0.86885</cdr:x>
      <cdr:y>0.04651</cdr:y>
    </cdr:from>
    <cdr:to>
      <cdr:x>0.95082</cdr:x>
      <cdr:y>0.14995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7632848" y="288032"/>
          <a:ext cx="720104" cy="640572"/>
        </a:xfrm>
        <a:prstGeom xmlns:a="http://schemas.openxmlformats.org/drawingml/2006/main" prst="rect">
          <a:avLst/>
        </a:prstGeom>
        <a:effectLst xmlns:a="http://schemas.openxmlformats.org/drawingml/2006/main">
          <a:glow rad="228600">
            <a:schemeClr val="accent1">
              <a:satMod val="175000"/>
              <a:alpha val="40000"/>
            </a:schemeClr>
          </a:glow>
        </a:effectLst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/>
            <a:t>Всего</a:t>
          </a:r>
        </a:p>
        <a:p xmlns:a="http://schemas.openxmlformats.org/drawingml/2006/main">
          <a:pPr algn="ctr"/>
          <a:r>
            <a:rPr lang="ru-RU" sz="1200" b="1" dirty="0" smtClean="0"/>
            <a:t>1789</a:t>
          </a:r>
        </a:p>
        <a:p xmlns:a="http://schemas.openxmlformats.org/drawingml/2006/main">
          <a:pPr algn="ctr"/>
          <a:r>
            <a:rPr lang="ru-RU" sz="1200" b="1" dirty="0" smtClean="0"/>
            <a:t>извещений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0.64754</cdr:x>
      <cdr:y>0.05171</cdr:y>
    </cdr:from>
    <cdr:to>
      <cdr:x>0.69672</cdr:x>
      <cdr:y>0.13364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5688632" y="320213"/>
          <a:ext cx="432045" cy="507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/>
            <a:t>646</a:t>
          </a:r>
        </a:p>
        <a:p xmlns:a="http://schemas.openxmlformats.org/drawingml/2006/main">
          <a:pPr algn="ctr"/>
          <a:r>
            <a:rPr lang="ru-RU" sz="1200" b="1" dirty="0" smtClean="0"/>
            <a:t>36,1%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0.40164</cdr:x>
      <cdr:y>0.05171</cdr:y>
    </cdr:from>
    <cdr:to>
      <cdr:x>0.44262</cdr:x>
      <cdr:y>0.13364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528392" y="320213"/>
          <a:ext cx="360008" cy="507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/>
            <a:t>597</a:t>
          </a:r>
        </a:p>
        <a:p xmlns:a="http://schemas.openxmlformats.org/drawingml/2006/main">
          <a:pPr algn="ctr"/>
          <a:r>
            <a:rPr lang="ru-RU" sz="1200" b="1" dirty="0" smtClean="0"/>
            <a:t>33,4%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0.14754</cdr:x>
      <cdr:y>0.05171</cdr:y>
    </cdr:from>
    <cdr:to>
      <cdr:x>0.22951</cdr:x>
      <cdr:y>0.13364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1296144" y="320213"/>
          <a:ext cx="720105" cy="507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/>
            <a:t>546</a:t>
          </a:r>
        </a:p>
        <a:p xmlns:a="http://schemas.openxmlformats.org/drawingml/2006/main">
          <a:pPr algn="l"/>
          <a:r>
            <a:rPr lang="ru-RU" sz="1200" b="1" dirty="0" smtClean="0"/>
            <a:t> 30,5%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0.15574</cdr:x>
      <cdr:y>0.9238</cdr:y>
    </cdr:from>
    <cdr:to>
      <cdr:x>0.20492</cdr:x>
      <cdr:y>0.97031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68152" y="5720813"/>
          <a:ext cx="432045" cy="288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284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0.29508</cdr:x>
      <cdr:y>0.9238</cdr:y>
    </cdr:from>
    <cdr:to>
      <cdr:x>0.34426</cdr:x>
      <cdr:y>0.97031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92288" y="5720813"/>
          <a:ext cx="432045" cy="288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886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0.43443</cdr:x>
      <cdr:y>0.9238</cdr:y>
    </cdr:from>
    <cdr:to>
      <cdr:x>0.48361</cdr:x>
      <cdr:y>0.97031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816424" y="5720813"/>
          <a:ext cx="432045" cy="288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619</a:t>
          </a:r>
          <a:endParaRPr lang="ru-RU" sz="1400" b="1" dirty="0"/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0.88732</cdr:x>
      <cdr:y>0</cdr:y>
    </cdr:from>
    <cdr:to>
      <cdr:x>0.98568</cdr:x>
      <cdr:y>0.10344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7795119" y="-620688"/>
          <a:ext cx="864090" cy="586166"/>
        </a:xfrm>
        <a:prstGeom xmlns:a="http://schemas.openxmlformats.org/drawingml/2006/main" prst="rect">
          <a:avLst/>
        </a:prstGeom>
        <a:effectLst xmlns:a="http://schemas.openxmlformats.org/drawingml/2006/main">
          <a:glow rad="228600">
            <a:schemeClr val="accent1">
              <a:satMod val="175000"/>
              <a:alpha val="40000"/>
            </a:schemeClr>
          </a:glow>
        </a:effectLst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всего </a:t>
          </a:r>
        </a:p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7 854,3</a:t>
          </a:r>
        </a:p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0.70088</cdr:x>
      <cdr:y>0.05083</cdr:y>
    </cdr:from>
    <cdr:to>
      <cdr:x>0.71727</cdr:x>
      <cdr:y>0.13276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6157192" y="288032"/>
          <a:ext cx="143986" cy="464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4 259,5 млн руб</a:t>
          </a:r>
          <a:r>
            <a:rPr lang="ru-RU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54,2%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0.42219</cdr:x>
      <cdr:y>0.05083</cdr:y>
    </cdr:from>
    <cdr:to>
      <cdr:x>0.46317</cdr:x>
      <cdr:y>0.13276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708920" y="288032"/>
          <a:ext cx="360008" cy="464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1 757,8 млн руб</a:t>
          </a:r>
          <a:r>
            <a:rPr lang="ru-RU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22,4%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0.1435</cdr:x>
      <cdr:y>0.05083</cdr:y>
    </cdr:from>
    <cdr:to>
      <cdr:x>0.22547</cdr:x>
      <cdr:y>0.13276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1260648" y="288032"/>
          <a:ext cx="720104" cy="464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1 837,1 млн руб.</a:t>
          </a:r>
        </a:p>
        <a:p xmlns:a="http://schemas.openxmlformats.org/drawingml/2006/main">
          <a:pPr algn="l"/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23,4%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0.12789</cdr:x>
      <cdr:y>0.86409</cdr:y>
    </cdr:from>
    <cdr:to>
      <cdr:x>0.20986</cdr:x>
      <cdr:y>0.9106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123528" y="4896544"/>
          <a:ext cx="720105" cy="263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2 221,85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0.61518</cdr:x>
      <cdr:y>0.92762</cdr:y>
    </cdr:from>
    <cdr:to>
      <cdr:x>0.71355</cdr:x>
      <cdr:y>0.97413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5404333" y="5256584"/>
          <a:ext cx="864178" cy="263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0.29183</cdr:x>
      <cdr:y>0.86409</cdr:y>
    </cdr:from>
    <cdr:to>
      <cdr:x>0.3738</cdr:x>
      <cdr:y>0.9106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563688" y="4896544"/>
          <a:ext cx="720105" cy="263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3 372,50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0.43937</cdr:x>
      <cdr:y>0.86409</cdr:y>
    </cdr:from>
    <cdr:to>
      <cdr:x>0.52134</cdr:x>
      <cdr:y>0.9106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859832" y="4896544"/>
          <a:ext cx="720104" cy="263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2 259,95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0.40282</cdr:x>
      <cdr:y>0.3625</cdr:y>
    </cdr:from>
    <cdr:to>
      <cdr:x>0.62878</cdr:x>
      <cdr:y>0.49592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3594393" y="2088232"/>
          <a:ext cx="2016224" cy="76856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>
            <a:alpha val="63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ОГКУ «Центром закупок» завершено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1 639 процедур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0.38874</cdr:x>
      <cdr:y>0.85714</cdr:y>
    </cdr:from>
    <cdr:to>
      <cdr:x>0.67035</cdr:x>
      <cdr:y>0.89642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1789165" y="4752528"/>
          <a:ext cx="1296113" cy="217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г.Белгород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0.05959</cdr:x>
      <cdr:y>0.24675</cdr:y>
    </cdr:from>
    <cdr:to>
      <cdr:x>0.70105</cdr:x>
      <cdr:y>0.29116</cdr:y>
    </cdr:to>
    <cdr:sp macro="" textlink="">
      <cdr:nvSpPr>
        <cdr:cNvPr id="5" name="TextBox 7"/>
        <cdr:cNvSpPr txBox="1"/>
      </cdr:nvSpPr>
      <cdr:spPr>
        <a:xfrm xmlns:a="http://schemas.openxmlformats.org/drawingml/2006/main">
          <a:off x="274258" y="1368152"/>
          <a:ext cx="2952326" cy="2462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Красненский 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0.54519</cdr:x>
      <cdr:y>0.81818</cdr:y>
    </cdr:from>
    <cdr:to>
      <cdr:x>0.8268</cdr:x>
      <cdr:y>0.85746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509245" y="4536504"/>
          <a:ext cx="1296113" cy="217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Старооскольский  ГО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0.10712</cdr:x>
      <cdr:y>0.15584</cdr:y>
    </cdr:from>
    <cdr:to>
      <cdr:x>0.74858</cdr:x>
      <cdr:y>0.20024</cdr:y>
    </cdr:to>
    <cdr:sp macro="" textlink="">
      <cdr:nvSpPr>
        <cdr:cNvPr id="7" name="TextBox 7"/>
        <cdr:cNvSpPr txBox="1"/>
      </cdr:nvSpPr>
      <cdr:spPr>
        <a:xfrm xmlns:a="http://schemas.openxmlformats.org/drawingml/2006/main">
          <a:off x="493021" y="864096"/>
          <a:ext cx="2952327" cy="2461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Чернянский</a:t>
          </a:r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0.09147</cdr:x>
      <cdr:y>0.07792</cdr:y>
    </cdr:from>
    <cdr:to>
      <cdr:x>0.76422</cdr:x>
      <cdr:y>0.12233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21013" y="432048"/>
          <a:ext cx="3096340" cy="2462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Борисовский </a:t>
          </a:r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0.07583</cdr:x>
      <cdr:y>0.37257</cdr:y>
    </cdr:from>
    <cdr:to>
      <cdr:x>0.71729</cdr:x>
      <cdr:y>0.41699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49005" y="2065782"/>
          <a:ext cx="2952326" cy="2462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Красногвардейский </a:t>
          </a:r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0.07583</cdr:x>
      <cdr:y>0.32468</cdr:y>
    </cdr:from>
    <cdr:to>
      <cdr:x>0.71729</cdr:x>
      <cdr:y>0.36909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49005" y="1800200"/>
          <a:ext cx="2952327" cy="2462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Краснояружский </a:t>
          </a:r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0.09147</cdr:x>
      <cdr:y>0.00049</cdr:y>
    </cdr:from>
    <cdr:to>
      <cdr:x>0.77987</cdr:x>
      <cdr:y>0.04489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21013" y="2703"/>
          <a:ext cx="3168352" cy="2461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Ракитянский </a:t>
          </a:r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0.05284</cdr:x>
      <cdr:y>0.7013</cdr:y>
    </cdr:from>
    <cdr:to>
      <cdr:x>0.5222</cdr:x>
      <cdr:y>0.74571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43193" y="3888432"/>
          <a:ext cx="2160260" cy="2462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Новооскольский </a:t>
          </a:r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городской округ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0.10712</cdr:x>
      <cdr:y>0.20779</cdr:y>
    </cdr:from>
    <cdr:to>
      <cdr:x>0.74858</cdr:x>
      <cdr:y>0.2522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93021" y="1152128"/>
          <a:ext cx="2952326" cy="2462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Волоконовский </a:t>
          </a:r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0.12277</cdr:x>
      <cdr:y>0.03834</cdr:y>
    </cdr:from>
    <cdr:to>
      <cdr:x>0.76423</cdr:x>
      <cdr:y>0.08274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65029" y="212578"/>
          <a:ext cx="2952326" cy="2461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Ивнянский </a:t>
          </a:r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0.64935</cdr:y>
    </cdr:from>
    <cdr:to>
      <cdr:x>0.56084</cdr:x>
      <cdr:y>0.69376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0" y="3600400"/>
          <a:ext cx="2581253" cy="2462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Прохоровский </a:t>
          </a:r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0.10712</cdr:x>
      <cdr:y>0.11688</cdr:y>
    </cdr:from>
    <cdr:to>
      <cdr:x>0.74858</cdr:x>
      <cdr:y>0.16128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493021" y="648072"/>
          <a:ext cx="2952326" cy="2461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Ровеньский </a:t>
          </a:r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0.02889</cdr:x>
      <cdr:y>0.49494</cdr:y>
    </cdr:from>
    <cdr:to>
      <cdr:x>0.67035</cdr:x>
      <cdr:y>0.53935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132981" y="2744244"/>
          <a:ext cx="2952326" cy="2462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Валуйский городской округ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0.06258</cdr:x>
      <cdr:y>0.28571</cdr:y>
    </cdr:from>
    <cdr:to>
      <cdr:x>0.70404</cdr:x>
      <cdr:y>0.33012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288010" y="1584176"/>
          <a:ext cx="2952326" cy="2462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Вейделевский 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0.77922</cdr:y>
    </cdr:from>
    <cdr:to>
      <cdr:x>0.38874</cdr:x>
      <cdr:y>0.82363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0" y="4320480"/>
          <a:ext cx="17891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Алексеевский гор. округ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0.04315</cdr:x>
      <cdr:y>0.57143</cdr:y>
    </cdr:from>
    <cdr:to>
      <cdr:x>0.65092</cdr:x>
      <cdr:y>0.61584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198609" y="3168352"/>
          <a:ext cx="2797268" cy="2462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Яковлевский городской округ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0.03808</cdr:x>
      <cdr:y>0.40923</cdr:y>
    </cdr:from>
    <cdr:to>
      <cdr:x>0.67776</cdr:x>
      <cdr:y>0.45364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175275" y="2269028"/>
          <a:ext cx="2944135" cy="2462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Корочанский 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0.10712</cdr:x>
      <cdr:y>0.45332</cdr:y>
    </cdr:from>
    <cdr:to>
      <cdr:x>0.6836</cdr:x>
      <cdr:y>0.49773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493021" y="2513496"/>
          <a:ext cx="2653256" cy="2462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Грайворонский городской округ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0.12277</cdr:x>
      <cdr:y>0.53247</cdr:y>
    </cdr:from>
    <cdr:to>
      <cdr:x>0.65232</cdr:x>
      <cdr:y>0.57688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565029" y="2952328"/>
          <a:ext cx="2437259" cy="2462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Губкинский городской округ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0.04266</cdr:x>
      <cdr:y>0.74026</cdr:y>
    </cdr:from>
    <cdr:to>
      <cdr:x>0.4314</cdr:x>
      <cdr:y>0.78467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196337" y="4104456"/>
          <a:ext cx="1789165" cy="2462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Белгородский 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0.20099</cdr:x>
      <cdr:y>0.61039</cdr:y>
    </cdr:from>
    <cdr:to>
      <cdr:x>0.62102</cdr:x>
      <cdr:y>0.6548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925069" y="3384376"/>
          <a:ext cx="1933193" cy="2462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Шебекинский городской округ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0.31057</cdr:x>
      <cdr:y>0</cdr:y>
    </cdr:from>
    <cdr:to>
      <cdr:x>1</cdr:x>
      <cdr:y>0.10007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2305" y="0"/>
          <a:ext cx="5754622" cy="562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Всего:</a:t>
          </a:r>
          <a:r>
            <a:rPr lang="ru-RU" sz="1600" b="1" baseline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u="sng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10 955,8 млн </a:t>
          </a:r>
          <a:r>
            <a:rPr lang="ru-RU" sz="1600" b="1" u="sng" baseline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руб. (100%)</a:t>
          </a:r>
          <a:endParaRPr lang="ru-RU" sz="1600" b="1" u="sng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0.2601</cdr:x>
      <cdr:y>0.01333</cdr:y>
    </cdr:from>
    <cdr:to>
      <cdr:x>0.4009</cdr:x>
      <cdr:y>0.2125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94226" y="76788"/>
          <a:ext cx="1296106" cy="1147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квартал 2024 год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 </a:t>
          </a:r>
          <a:r>
            <a:rPr lang="ru-RU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_10 955,81____</a:t>
          </a:r>
          <a:endParaRPr lang="ru-RU" sz="1600" b="1" u="sn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0.2601</cdr:x>
      <cdr:y>0.01333</cdr:y>
    </cdr:from>
    <cdr:to>
      <cdr:x>0.42243</cdr:x>
      <cdr:y>0.2125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94226" y="76788"/>
          <a:ext cx="1494206" cy="1147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квартал 2023 год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 </a:t>
          </a:r>
          <a:r>
            <a:rPr lang="ru-RU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12 613,5</a:t>
          </a:r>
          <a:endParaRPr lang="ru-RU" sz="1600" b="1" u="sn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0.23979</cdr:x>
      <cdr:y>0.57011</cdr:y>
    </cdr:from>
    <cdr:to>
      <cdr:x>0.89251</cdr:x>
      <cdr:y>0.65786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1114935" y="1599621"/>
          <a:ext cx="3034949" cy="2462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Министерство строительства</a:t>
          </a:r>
          <a:endParaRPr lang="ru-RU" sz="1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0.01667</cdr:x>
      <cdr:y>0</cdr:y>
    </cdr:from>
    <cdr:to>
      <cdr:x>0.22831</cdr:x>
      <cdr:y>0.20817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по количеству закупок, шт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0.01667</cdr:x>
      <cdr:y>0</cdr:y>
    </cdr:from>
    <cdr:to>
      <cdr:x>0.98333</cdr:x>
      <cdr:y>0.20817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22" y="0"/>
          <a:ext cx="4176450" cy="914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по сумме контрактов, млн руб.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6.xml><?xml version="1.0" encoding="utf-8"?>
<c:userShapes xmlns:c="http://schemas.openxmlformats.org/drawingml/2006/chart">
  <cdr:relSizeAnchor xmlns:cdr="http://schemas.openxmlformats.org/drawingml/2006/chartDrawing">
    <cdr:from>
      <cdr:x>0.53077</cdr:x>
      <cdr:y>0.13877</cdr:y>
    </cdr:from>
    <cdr:to>
      <cdr:x>0.96238</cdr:x>
      <cdr:y>0.32816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968552" y="789384"/>
          <a:ext cx="4040310" cy="1077416"/>
        </a:xfrm>
        <a:prstGeom xmlns:a="http://schemas.openxmlformats.org/drawingml/2006/main" prst="rect">
          <a:avLst/>
        </a:prstGeom>
      </cdr:spPr>
    </cdr:pic>
  </cdr:relSizeAnchor>
</c:userShapes>
</file>

<file path=ppt/drawings/drawing47.xml><?xml version="1.0" encoding="utf-8"?>
<c:userShapes xmlns:c="http://schemas.openxmlformats.org/drawingml/2006/chart">
  <cdr:relSizeAnchor xmlns:cdr="http://schemas.openxmlformats.org/drawingml/2006/chartDrawing">
    <cdr:from>
      <cdr:x>0.40341</cdr:x>
      <cdr:y>0.33333</cdr:y>
    </cdr:from>
    <cdr:to>
      <cdr:x>0.59659</cdr:x>
      <cdr:y>0.55123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2033412" y="1344136"/>
          <a:ext cx="973736" cy="878670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Нарушений 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10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1073 </a:t>
          </a:r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заявках.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61%</a:t>
          </a:r>
          <a:endParaRPr lang="ru-RU" sz="1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0.55714</cdr:x>
      <cdr:y>0</cdr:y>
    </cdr:from>
    <cdr:to>
      <cdr:x>0.74622</cdr:x>
      <cdr:y>0.22383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8312" y="-2564904"/>
          <a:ext cx="953069" cy="821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Всего опубликовано</a:t>
          </a:r>
        </a:p>
        <a:p xmlns:a="http://schemas.openxmlformats.org/drawingml/2006/main">
          <a:r>
            <a:rPr lang="ru-RU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1753 одиночные закупки</a:t>
          </a:r>
          <a:endParaRPr lang="ru-RU" sz="1400" b="1" dirty="0">
            <a:solidFill>
              <a:schemeClr val="tx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8.xml><?xml version="1.0" encoding="utf-8"?>
<c:userShapes xmlns:c="http://schemas.openxmlformats.org/drawingml/2006/chart">
  <cdr:relSizeAnchor xmlns:cdr="http://schemas.openxmlformats.org/drawingml/2006/chartDrawing">
    <cdr:from>
      <cdr:x>0.74055</cdr:x>
      <cdr:y>0.07175</cdr:y>
    </cdr:from>
    <cdr:to>
      <cdr:x>0.95902</cdr:x>
      <cdr:y>0.85857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834584" y="432048"/>
          <a:ext cx="2016224" cy="4737630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0.40438</cdr:x>
      <cdr:y>0.88211</cdr:y>
    </cdr:from>
    <cdr:to>
      <cdr:x>0.69085</cdr:x>
      <cdr:y>0.92173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27962" y="4849172"/>
          <a:ext cx="1365816" cy="217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г.Белгород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0.42608</cdr:x>
      <cdr:y>0.84281</cdr:y>
    </cdr:from>
    <cdr:to>
      <cdr:x>0.71255</cdr:x>
      <cdr:y>0.88243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031442" y="4633148"/>
          <a:ext cx="1365816" cy="217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Старооскольский ГО</a:t>
          </a:r>
          <a:endParaRPr lang="ru-RU" sz="1000" b="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0.27505</cdr:x>
      <cdr:y>0.51671</cdr:y>
    </cdr:from>
    <cdr:to>
      <cdr:x>0.57711</cdr:x>
      <cdr:y>0.5615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311362" y="2840496"/>
          <a:ext cx="1440153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Алексеевский ГО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0.35056</cdr:x>
      <cdr:y>0.76422</cdr:y>
    </cdr:from>
    <cdr:to>
      <cdr:x>0.83122</cdr:x>
      <cdr:y>0.80901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671402" y="4201100"/>
          <a:ext cx="2291665" cy="2462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Белгородский 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0.33167</cdr:x>
      <cdr:y>0.72492</cdr:y>
    </cdr:from>
    <cdr:to>
      <cdr:x>0.79413</cdr:x>
      <cdr:y>0.76971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581316" y="3985076"/>
          <a:ext cx="2204892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Новооскольский </a:t>
          </a:r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ГО</a:t>
          </a:r>
        </a:p>
      </cdr:txBody>
    </cdr:sp>
  </cdr:relSizeAnchor>
  <cdr:relSizeAnchor xmlns:cdr="http://schemas.openxmlformats.org/drawingml/2006/chartDrawing">
    <cdr:from>
      <cdr:x>0.24365</cdr:x>
      <cdr:y>0.38435</cdr:y>
    </cdr:from>
    <cdr:to>
      <cdr:x>0.54057</cdr:x>
      <cdr:y>0.42914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161655" y="2112868"/>
          <a:ext cx="141563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Прохоровский </a:t>
          </a:r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0.25995</cdr:x>
      <cdr:y>0.59393</cdr:y>
    </cdr:from>
    <cdr:to>
      <cdr:x>0.66543</cdr:x>
      <cdr:y>0.63872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239354" y="3264996"/>
          <a:ext cx="193322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Шебекинский ГО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0.25995</cdr:x>
      <cdr:y>0.63323</cdr:y>
    </cdr:from>
    <cdr:to>
      <cdr:x>0.89196</cdr:x>
      <cdr:y>0.67802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239354" y="3481020"/>
          <a:ext cx="3013285" cy="2462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Яковлевский ГО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0.39587</cdr:x>
      <cdr:y>0.80352</cdr:y>
    </cdr:from>
    <cdr:to>
      <cdr:x>0.76543</cdr:x>
      <cdr:y>0.84831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887426" y="4417124"/>
          <a:ext cx="1761944" cy="2462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Губкинский ГО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0.29015</cdr:x>
      <cdr:y>0.67253</cdr:y>
    </cdr:from>
    <cdr:to>
      <cdr:x>0.67257</cdr:x>
      <cdr:y>0.71732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383370" y="3697044"/>
          <a:ext cx="1823281" cy="2462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Валуйский ГО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0.21464</cdr:x>
      <cdr:y>0.26646</cdr:y>
    </cdr:from>
    <cdr:to>
      <cdr:x>0.5167</cdr:x>
      <cdr:y>0.31125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023330" y="1464796"/>
          <a:ext cx="144016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Грайворонский ГО</a:t>
          </a:r>
        </a:p>
      </cdr:txBody>
    </cdr:sp>
  </cdr:relSizeAnchor>
  <cdr:relSizeAnchor xmlns:cdr="http://schemas.openxmlformats.org/drawingml/2006/chartDrawing">
    <cdr:from>
      <cdr:x>0.26065</cdr:x>
      <cdr:y>0.47709</cdr:y>
    </cdr:from>
    <cdr:to>
      <cdr:x>0.54761</cdr:x>
      <cdr:y>0.52189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1242717" y="2622676"/>
          <a:ext cx="1368153" cy="2462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Корочанский 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0.18443</cdr:x>
      <cdr:y>0.09617</cdr:y>
    </cdr:from>
    <cdr:to>
      <cdr:x>0.57197</cdr:x>
      <cdr:y>0.14096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879314" y="528692"/>
          <a:ext cx="1847692" cy="2462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Красногвардейский </a:t>
          </a:r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0.18443</cdr:x>
      <cdr:y>0.01057</cdr:y>
    </cdr:from>
    <cdr:to>
      <cdr:x>0.52665</cdr:x>
      <cdr:y>0.05536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879314" y="58115"/>
          <a:ext cx="163161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Краснояружский </a:t>
          </a:r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0.23791</cdr:x>
      <cdr:y>0.43513</cdr:y>
    </cdr:from>
    <cdr:to>
      <cdr:x>0.54761</cdr:x>
      <cdr:y>0.47992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134299" y="2392043"/>
          <a:ext cx="1476571" cy="2462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Вейделевский 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0.18443</cdr:x>
      <cdr:y>0.05688</cdr:y>
    </cdr:from>
    <cdr:to>
      <cdr:x>0.48134</cdr:x>
      <cdr:y>0.10167</cdr:y>
    </cdr:to>
    <cdr:sp macro="" textlink="">
      <cdr:nvSpPr>
        <cdr:cNvPr id="20" name="TextBox 7"/>
        <cdr:cNvSpPr txBox="1"/>
      </cdr:nvSpPr>
      <cdr:spPr>
        <a:xfrm xmlns:a="http://schemas.openxmlformats.org/drawingml/2006/main">
          <a:off x="879314" y="312668"/>
          <a:ext cx="1415591" cy="2462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Красненский 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0.19953</cdr:x>
      <cdr:y>0.13547</cdr:y>
    </cdr:from>
    <cdr:to>
      <cdr:x>0.45114</cdr:x>
      <cdr:y>0.18026</cdr:y>
    </cdr:to>
    <cdr:sp macro="" textlink="">
      <cdr:nvSpPr>
        <cdr:cNvPr id="21" name="TextBox 7"/>
        <cdr:cNvSpPr txBox="1"/>
      </cdr:nvSpPr>
      <cdr:spPr>
        <a:xfrm xmlns:a="http://schemas.openxmlformats.org/drawingml/2006/main">
          <a:off x="951322" y="744716"/>
          <a:ext cx="1199613" cy="2462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Чернянский</a:t>
          </a:r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0.22974</cdr:x>
      <cdr:y>0.30576</cdr:y>
    </cdr:from>
    <cdr:to>
      <cdr:x>0.52522</cdr:x>
      <cdr:y>0.35055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1095338" y="1680820"/>
          <a:ext cx="1408774" cy="2462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Ровеньский </a:t>
          </a:r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0.22974</cdr:x>
      <cdr:y>0.34505</cdr:y>
    </cdr:from>
    <cdr:to>
      <cdr:x>0.53193</cdr:x>
      <cdr:y>0.38984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1095338" y="1896844"/>
          <a:ext cx="14407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Волоконовский </a:t>
          </a:r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0.2266</cdr:x>
      <cdr:y>0.22716</cdr:y>
    </cdr:from>
    <cdr:to>
      <cdr:x>0.49331</cdr:x>
      <cdr:y>0.27195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1080363" y="1248772"/>
          <a:ext cx="1271606" cy="2462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Борисовский </a:t>
          </a:r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0.21464</cdr:x>
      <cdr:y>0.18787</cdr:y>
    </cdr:from>
    <cdr:to>
      <cdr:x>0.47139</cdr:x>
      <cdr:y>0.23266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1023330" y="1032748"/>
          <a:ext cx="1224119" cy="2462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Ивнянский </a:t>
          </a:r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0.25995</cdr:x>
      <cdr:y>0.55464</cdr:y>
    </cdr:from>
    <cdr:to>
      <cdr:x>0.59222</cdr:x>
      <cdr:y>0.59943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1239354" y="3048972"/>
          <a:ext cx="1584179" cy="2462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Ракитянский </a:t>
          </a:r>
          <a:r>
            <a:rPr lang="ru-RU" sz="10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район</a:t>
          </a:r>
          <a:endParaRPr lang="ru-RU" sz="10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0.0458</cdr:x>
      <cdr:y>0.87178</cdr:y>
    </cdr:from>
    <cdr:to>
      <cdr:x>0.35878</cdr:x>
      <cdr:y>0.93491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4896544"/>
          <a:ext cx="2952355" cy="354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Закупки для государственных нужд</a:t>
          </a:r>
          <a:endParaRPr lang="ru-RU" sz="14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0.61069</cdr:x>
      <cdr:y>0.86612</cdr:y>
    </cdr:from>
    <cdr:to>
      <cdr:x>0.92367</cdr:x>
      <cdr:y>0.92925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760640" y="4864759"/>
          <a:ext cx="2952356" cy="354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Закупки для муниципальных нужд</a:t>
          </a:r>
          <a:endParaRPr lang="ru-RU" sz="14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0.19084</cdr:x>
      <cdr:y>0.11538</cdr:y>
    </cdr:from>
    <cdr:to>
      <cdr:x>0.39695</cdr:x>
      <cdr:y>0.27818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00200" y="648072"/>
          <a:ext cx="19442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u="sng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  10 955,81 млн руб.</a:t>
          </a:r>
          <a:endParaRPr lang="ru-RU" sz="1400" u="sng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0.65649</cdr:x>
      <cdr:y>0.11289</cdr:y>
    </cdr:from>
    <cdr:to>
      <cdr:x>0.8626</cdr:x>
      <cdr:y>0.27569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192688" y="634082"/>
          <a:ext cx="19442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u="sng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  11 217,8 млн руб.</a:t>
          </a:r>
          <a:endParaRPr lang="ru-RU" sz="1400" u="sng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0.36773</cdr:x>
      <cdr:y>0</cdr:y>
    </cdr:from>
    <cdr:to>
      <cdr:x>0.73595</cdr:x>
      <cdr:y>0.06654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0219" y="0"/>
          <a:ext cx="2012913" cy="276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Всего:  22 173,61 млн руб. (</a:t>
          </a:r>
          <a:r>
            <a:rPr lang="ru-RU" sz="1400" b="1" u="sng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100%)</a:t>
          </a:r>
        </a:p>
        <a:p xmlns:a="http://schemas.openxmlformats.org/drawingml/2006/main">
          <a:endParaRPr lang="ru-RU" sz="14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0.84111</cdr:x>
      <cdr:y>0.16883</cdr:y>
    </cdr:from>
    <cdr:to>
      <cdr:x>0.93719</cdr:x>
      <cdr:y>0.33375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04887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НМЦК</a:t>
          </a:r>
          <a:r>
            <a: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= 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764</a:t>
          </a:r>
          <a:r>
            <a: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97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0.84111</cdr:x>
      <cdr:y>0.53247</cdr:y>
    </cdr:from>
    <cdr:to>
      <cdr:x>0.93719</cdr:x>
      <cdr:y>0.69739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004887" y="2952328"/>
          <a:ext cx="914399" cy="914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НМЦК</a:t>
          </a:r>
          <a:r>
            <a: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= 8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351</a:t>
          </a:r>
          <a:r>
            <a: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75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0.04487</cdr:x>
      <cdr:y>0.14607</cdr:y>
    </cdr:from>
    <cdr:to>
      <cdr:x>0.14811</cdr:x>
      <cdr:y>0.28875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7431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63BB5-8F35-44E2-9559-E56AC06A2D0A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F78BB-1F68-46B8-9ED6-C729F277C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71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0FAB6-F2C7-4ED3-A62A-6F9A0B61114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FF808-2E22-404F-AE65-730B287ED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05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Отредактировала 1 квартал 2023 года – 21.03.2024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 квартал 2024 – 2.04.2024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020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Отредактировала 2.04.2024</a:t>
            </a:r>
          </a:p>
          <a:p>
            <a:r>
              <a:rPr lang="ru-RU" dirty="0" smtClean="0"/>
              <a:t>В АЦК отчет Информация о проведенных закупках (Белгородская область).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Ставим условия на преимущества. </a:t>
            </a:r>
          </a:p>
          <a:p>
            <a:r>
              <a:rPr lang="ru-RU" baseline="0" dirty="0" smtClean="0"/>
              <a:t>Суммы – это НМЦК и состоявшихся и несостоявшихся закупок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3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Отредактировала</a:t>
            </a:r>
            <a:r>
              <a:rPr lang="ru-RU" baseline="0" dirty="0" smtClean="0"/>
              <a:t> – 6.05.2024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 этого слайда был Крупнейшие контракты с единственным поставщиком, млн руб. посмотреть за</a:t>
            </a:r>
            <a:r>
              <a:rPr lang="ru-RU" sz="12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полугодие, может что-то интересное будет, а то за 1 квартал тепловая энергия только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06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квартал 2023 отредактировала 21.03.2024</a:t>
            </a:r>
          </a:p>
          <a:p>
            <a:r>
              <a:rPr lang="ru-RU" baseline="0" dirty="0" smtClean="0"/>
              <a:t>1 квартал 2024 – отредактировала </a:t>
            </a:r>
            <a:r>
              <a:rPr lang="ru-RU" baseline="0" dirty="0" err="1" smtClean="0"/>
              <a:t>гос</a:t>
            </a:r>
            <a:r>
              <a:rPr lang="ru-RU" baseline="0" dirty="0" smtClean="0"/>
              <a:t> уровень – 9.04.2024, </a:t>
            </a:r>
            <a:r>
              <a:rPr lang="ru-RU" baseline="0" dirty="0" err="1" smtClean="0"/>
              <a:t>мун</a:t>
            </a:r>
            <a:r>
              <a:rPr lang="ru-RU" baseline="0" dirty="0" smtClean="0"/>
              <a:t> уровень 02.05.20024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78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Отредактировала 1 квартал 2023 года</a:t>
            </a:r>
            <a:r>
              <a:rPr lang="ru-RU" baseline="0" dirty="0" smtClean="0"/>
              <a:t> </a:t>
            </a:r>
            <a:r>
              <a:rPr lang="ru-RU" dirty="0" smtClean="0"/>
              <a:t>– 21.03.2024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 квартал 2024 – 3.04.2024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30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Отредактировала – 4.04.2024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44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Верхняя Отредактировала</a:t>
            </a:r>
            <a:r>
              <a:rPr lang="ru-RU" baseline="0" smtClean="0"/>
              <a:t> 1 квартал 2024 года – 4.04.2024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Нижняя. Отредактировала</a:t>
            </a:r>
            <a:r>
              <a:rPr lang="ru-RU" baseline="0" dirty="0" smtClean="0"/>
              <a:t> 1 квартал 2023 года – 21.03.2024</a:t>
            </a: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55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Верхняя отредактировала гос. уровень 09.04.2024, 02.05.2024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Нижняя отредактировала 1 квартал 2023 – 21.03.2024</a:t>
            </a: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62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Отредактировала</a:t>
            </a:r>
            <a:r>
              <a:rPr lang="ru-RU" baseline="0" dirty="0" smtClean="0"/>
              <a:t> 1 апреля 2024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41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Отредактировала 1 апреля 2024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6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Отредактировала 09.04.2024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13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Отредактировала 3.04.2024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54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Отредактировала</a:t>
            </a:r>
            <a:r>
              <a:rPr lang="ru-RU" baseline="0" dirty="0" smtClean="0"/>
              <a:t> 9.04.2024</a:t>
            </a:r>
            <a:endParaRPr lang="ru-RU" dirty="0" smtClean="0"/>
          </a:p>
          <a:p>
            <a:r>
              <a:rPr lang="ru-RU" dirty="0" smtClean="0"/>
              <a:t>Закупки УКС – это</a:t>
            </a:r>
            <a:r>
              <a:rPr lang="ru-RU" baseline="0" dirty="0" smtClean="0"/>
              <a:t> конкурентные и неконкурентные. Из контрактов у единственного отфильтровать по заказчику – </a:t>
            </a:r>
            <a:r>
              <a:rPr lang="ru-RU" baseline="0" dirty="0" err="1" smtClean="0"/>
              <a:t>Укс</a:t>
            </a:r>
            <a:r>
              <a:rPr lang="ru-RU" baseline="0" dirty="0" smtClean="0"/>
              <a:t> и отнять от общей суммы </a:t>
            </a:r>
            <a:r>
              <a:rPr lang="ru-RU" baseline="0" dirty="0" err="1" smtClean="0"/>
              <a:t>ед.источника</a:t>
            </a:r>
            <a:r>
              <a:rPr lang="ru-RU" baseline="0" dirty="0" smtClean="0"/>
              <a:t> и прибавить к конкурентным УКС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019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Отредактировала 1 </a:t>
            </a:r>
            <a:r>
              <a:rPr lang="ru-RU" dirty="0" err="1" smtClean="0"/>
              <a:t>кв</a:t>
            </a:r>
            <a:r>
              <a:rPr lang="ru-RU" dirty="0" smtClean="0"/>
              <a:t> </a:t>
            </a:r>
            <a:r>
              <a:rPr lang="ru-RU" baseline="0" dirty="0" smtClean="0"/>
              <a:t>2023 года – 3.04.2024, 1 </a:t>
            </a:r>
            <a:r>
              <a:rPr lang="ru-RU" baseline="0" dirty="0" err="1" smtClean="0"/>
              <a:t>кв</a:t>
            </a:r>
            <a:r>
              <a:rPr lang="ru-RU" baseline="0" dirty="0" smtClean="0"/>
              <a:t> 2024 – 3.04.2024.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Здесь закупки, проведенные заказчиками: </a:t>
            </a:r>
          </a:p>
          <a:p>
            <a:r>
              <a:rPr lang="ru-RU" dirty="0" smtClean="0"/>
              <a:t>1)конкурентные УКС</a:t>
            </a:r>
          </a:p>
          <a:p>
            <a:r>
              <a:rPr lang="ru-RU" baseline="0" dirty="0" smtClean="0"/>
              <a:t>2)Неконкурентные иных заказчиков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66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Отредактировала 1 </a:t>
            </a:r>
            <a:r>
              <a:rPr lang="ru-RU" dirty="0" err="1" smtClean="0"/>
              <a:t>кв</a:t>
            </a:r>
            <a:r>
              <a:rPr lang="ru-RU" dirty="0" smtClean="0"/>
              <a:t> 2023 года – 3.04.2024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Проведенные – это количество закупок, в которых есть контракт (без отмененных и не разыгранных)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Отредактировала 1 </a:t>
            </a:r>
            <a:r>
              <a:rPr lang="ru-RU" dirty="0" err="1" smtClean="0"/>
              <a:t>кв</a:t>
            </a:r>
            <a:r>
              <a:rPr lang="ru-RU" dirty="0" smtClean="0"/>
              <a:t> 2024 года – 3.04.2024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24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Отредактировала 4.04.2024</a:t>
            </a:r>
          </a:p>
          <a:p>
            <a:pPr marL="0" indent="0">
              <a:buFont typeface="+mj-lt"/>
              <a:buNone/>
            </a:pPr>
            <a:r>
              <a:rPr lang="ru-RU" dirty="0" smtClean="0"/>
              <a:t>Данные брала из таблицы Жени третий и седьмой слайд в отчете, складываю одиночные и совместные по стадиям. </a:t>
            </a:r>
          </a:p>
          <a:p>
            <a:pPr marL="0" indent="0">
              <a:buFont typeface="+mj-lt"/>
              <a:buNone/>
            </a:pPr>
            <a:r>
              <a:rPr lang="ru-RU" dirty="0" smtClean="0"/>
              <a:t>\\Main-server\аналитика госзаказа\ОТЧЕТЫ и АНАЛИЗ\ОТЧЕТЫ ЕЖЕНЕДЕЛЬНЫЕ\Еженедельный по работе ОГКУ Центр закупок\2023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661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ru-RU" baseline="0" dirty="0" smtClean="0"/>
              <a:t>Отредактировала 4.04.2024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490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Отредактировала</a:t>
            </a:r>
            <a:r>
              <a:rPr lang="ru-RU" baseline="0" dirty="0" smtClean="0"/>
              <a:t> 3.04 .2024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Запустить ВИП-Аналитику.</a:t>
            </a:r>
          </a:p>
          <a:p>
            <a:r>
              <a:rPr lang="ru-RU" dirty="0" smtClean="0"/>
              <a:t>Выбираются опубликованные за данный период времени совместные закупки. Фильтр на поле Количество заказчиков лота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6855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ВСЕ Топы делаю</a:t>
            </a:r>
            <a:r>
              <a:rPr lang="ru-RU" baseline="0" dirty="0" smtClean="0"/>
              <a:t> в ВИП-Аналитике, публикация с 1 </a:t>
            </a:r>
            <a:r>
              <a:rPr lang="ru-RU" baseline="0" dirty="0" err="1" smtClean="0"/>
              <a:t>янв</a:t>
            </a:r>
            <a:r>
              <a:rPr lang="ru-RU" baseline="0" dirty="0" smtClean="0"/>
              <a:t> по 31 марта 2024, т.к. только здесь есть отрасли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1. Отредактировала</a:t>
            </a:r>
            <a:r>
              <a:rPr lang="ru-RU" baseline="0" dirty="0" smtClean="0"/>
              <a:t> - 3.04.2024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2. Отредактировала –3.04.2024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Внизу – файл КУБ уже настроен на выборку в папке Эл </a:t>
            </a:r>
            <a:r>
              <a:rPr lang="ru-RU" dirty="0" err="1" smtClean="0"/>
              <a:t>маркет</a:t>
            </a:r>
            <a:r>
              <a:rPr lang="ru-RU" dirty="0" smtClean="0"/>
              <a:t> файл</a:t>
            </a:r>
            <a:r>
              <a:rPr lang="ru-RU" baseline="0" dirty="0" smtClean="0"/>
              <a:t> КУБ для Слайда 30.2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15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Отредактировала</a:t>
            </a:r>
            <a:r>
              <a:rPr lang="ru-RU" baseline="0" smtClean="0"/>
              <a:t> 3.04.2024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44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Отредактировала</a:t>
            </a:r>
            <a:r>
              <a:rPr lang="ru-RU" baseline="0" dirty="0" smtClean="0"/>
              <a:t> 04.04.2024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77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Отредактировала</a:t>
            </a:r>
            <a:r>
              <a:rPr lang="ru-RU" baseline="0" dirty="0" smtClean="0"/>
              <a:t> - 02.05.2024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13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Отредактировала 4.04.2024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ТОП ПОСТАВЩИКОВ НЕ НА САЙТ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96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Отредактировала 4.04.2024</a:t>
            </a:r>
            <a:endParaRPr lang="ru-RU" dirty="0" smtClean="0"/>
          </a:p>
          <a:p>
            <a:r>
              <a:rPr lang="ru-RU" dirty="0" smtClean="0"/>
              <a:t>Из ВИП-Аналитики: Взять з</a:t>
            </a:r>
            <a:r>
              <a:rPr lang="ru-RU" baseline="0" dirty="0" smtClean="0"/>
              <a:t>а 100 % весь объем закупок (например, первый слайд Топ-10)</a:t>
            </a:r>
          </a:p>
          <a:p>
            <a:r>
              <a:rPr lang="ru-RU" baseline="0" dirty="0" smtClean="0"/>
              <a:t>Шаг 0. Разъединить ячейки «Контактное лицо поставщика» и удалить пустые.</a:t>
            </a:r>
          </a:p>
          <a:p>
            <a:r>
              <a:rPr lang="ru-RU" baseline="0" dirty="0" smtClean="0"/>
              <a:t>Шаг 1. Фильтр на поле Статус поставщика – пустые и на поле ИНН поставщика контракта – не пустые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Шаг 2. Загрузить этот список на проверку в </a:t>
            </a:r>
            <a:r>
              <a:rPr lang="en-US" baseline="0" dirty="0" smtClean="0"/>
              <a:t>https://rmsp.nalog.ru/</a:t>
            </a:r>
            <a:r>
              <a:rPr lang="ru-RU" baseline="0" dirty="0" smtClean="0"/>
              <a:t>, сохранить полученный список в </a:t>
            </a:r>
            <a:r>
              <a:rPr lang="ru-RU" baseline="0" dirty="0" err="1" smtClean="0"/>
              <a:t>ексель</a:t>
            </a:r>
            <a:r>
              <a:rPr lang="ru-RU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Шаг 3. Фильтр по полю Категория – </a:t>
            </a:r>
            <a:r>
              <a:rPr lang="ru-RU" baseline="0" dirty="0" err="1" smtClean="0"/>
              <a:t>Микропредприятие</a:t>
            </a:r>
            <a:r>
              <a:rPr lang="ru-RU" baseline="0" dirty="0" smtClean="0"/>
              <a:t>, Малое предприятие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Шаг 4. Загрузить полученную информацию функцией ВПР в начальный файл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СО 2 КВ. ОТМЕНИТЬ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68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Отредактировала 4.04.2024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Запрос в ВИП-Аналитике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677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Отредактировала 3.04.2024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704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Отредактировала 3.04.2024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162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Отредактировала 3.04.2024</a:t>
            </a:r>
          </a:p>
          <a:p>
            <a:r>
              <a:rPr lang="ru-RU" dirty="0" smtClean="0"/>
              <a:t>Объем</a:t>
            </a:r>
            <a:r>
              <a:rPr lang="ru-RU" baseline="0" dirty="0" smtClean="0"/>
              <a:t> закупок – сложить все суммы во 2 столбце (российские товары) файл, полученный с РТС</a:t>
            </a:r>
          </a:p>
          <a:p>
            <a:r>
              <a:rPr lang="ru-RU" baseline="0" dirty="0" smtClean="0"/>
              <a:t>Выполнивших – фильтр на «выполнено», сложить второй столбец</a:t>
            </a:r>
          </a:p>
          <a:p>
            <a:r>
              <a:rPr lang="ru-RU" baseline="0" dirty="0" smtClean="0"/>
              <a:t>Не выполнивших – фильтр на «не выполнено», сложить второй столбец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308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Отредактировала 29.03.2024</a:t>
            </a:r>
          </a:p>
          <a:p>
            <a:endParaRPr lang="ru-RU" dirty="0" smtClean="0"/>
          </a:p>
          <a:p>
            <a:r>
              <a:rPr lang="ru-RU" dirty="0" smtClean="0"/>
              <a:t>Отчет о соблюдении</a:t>
            </a:r>
            <a:r>
              <a:rPr lang="ru-RU" baseline="0" dirty="0" smtClean="0"/>
              <a:t> предельных сроков формирования заявок на закупку (Белгородская область) из АЦК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5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Отредактировала 1 квартал 2023 года</a:t>
            </a:r>
          </a:p>
          <a:p>
            <a:r>
              <a:rPr lang="ru-RU" dirty="0" smtClean="0"/>
              <a:t>1 квартал 2024 – 02.05.2024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38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Отредактировала </a:t>
            </a:r>
            <a:r>
              <a:rPr lang="ru-RU" dirty="0" err="1" smtClean="0"/>
              <a:t>гос</a:t>
            </a:r>
            <a:r>
              <a:rPr lang="ru-RU" dirty="0" smtClean="0"/>
              <a:t> нужды 9.04.2024 </a:t>
            </a:r>
          </a:p>
          <a:p>
            <a:endParaRPr lang="ru-RU" dirty="0" smtClean="0"/>
          </a:p>
          <a:p>
            <a:r>
              <a:rPr lang="ru-RU" dirty="0" err="1" smtClean="0"/>
              <a:t>мун</a:t>
            </a:r>
            <a:r>
              <a:rPr lang="ru-RU" dirty="0" smtClean="0"/>
              <a:t> нужды – 02.05.2024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1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Отредактировала 1 квартал 2023 года - 21.03.2024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 квартал 2024 </a:t>
            </a:r>
            <a:r>
              <a:rPr lang="ru-RU" dirty="0" err="1" smtClean="0"/>
              <a:t>гос</a:t>
            </a:r>
            <a:r>
              <a:rPr lang="ru-RU" dirty="0" smtClean="0"/>
              <a:t> уровень - 9.04.2024, 1 квартал 2024 </a:t>
            </a:r>
            <a:r>
              <a:rPr lang="ru-RU" dirty="0" err="1" smtClean="0"/>
              <a:t>мун</a:t>
            </a:r>
            <a:r>
              <a:rPr lang="ru-RU" dirty="0" smtClean="0"/>
              <a:t> уровень – 02.05.2024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13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Отредактировала государственный уровень 9.04.2024</a:t>
            </a:r>
          </a:p>
          <a:p>
            <a:r>
              <a:rPr lang="ru-RU" dirty="0" smtClean="0"/>
              <a:t>Муниципальный уровень 02.05.2024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13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.</a:t>
            </a:r>
            <a:r>
              <a:rPr lang="ru-RU" baseline="0" dirty="0" smtClean="0"/>
              <a:t> </a:t>
            </a:r>
            <a:r>
              <a:rPr lang="ru-RU" dirty="0" smtClean="0"/>
              <a:t>Отредактировала 1 квартал 2023 - 21.03.2024</a:t>
            </a:r>
          </a:p>
          <a:p>
            <a:r>
              <a:rPr lang="ru-RU" dirty="0" smtClean="0"/>
              <a:t>2. Отредактировала 1 квартал 2024 </a:t>
            </a:r>
            <a:r>
              <a:rPr lang="ru-RU" dirty="0" err="1" smtClean="0"/>
              <a:t>гос</a:t>
            </a:r>
            <a:r>
              <a:rPr lang="ru-RU" dirty="0" smtClean="0"/>
              <a:t> уровень – 9.04.2024, </a:t>
            </a:r>
            <a:r>
              <a:rPr lang="ru-RU" dirty="0" err="1" smtClean="0"/>
              <a:t>мун</a:t>
            </a:r>
            <a:r>
              <a:rPr lang="ru-RU" dirty="0" smtClean="0"/>
              <a:t> уровень 02.05.2024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29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Перед этим слайдом годовой слайд об объёмах по годам</a:t>
            </a:r>
          </a:p>
          <a:p>
            <a:r>
              <a:rPr lang="ru-RU" dirty="0" smtClean="0"/>
              <a:t>Отредактировала</a:t>
            </a:r>
            <a:r>
              <a:rPr lang="ru-RU" baseline="0" dirty="0" smtClean="0"/>
              <a:t> 2.04.2024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F808-2E22-404F-AE65-730B287EDD8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75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141E-8FC1-4205-833B-B3BCF9C47276}" type="datetime1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0D-6E1B-4468-84CA-8FF617981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4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5A77-CF4A-438F-9F57-DB2CBAD04BB3}" type="datetime1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0D-6E1B-4468-84CA-8FF617981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48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D57C-46E7-4AFA-95D5-BE05A7FBA450}" type="datetime1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0D-6E1B-4468-84CA-8FF617981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9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D81D-1F2D-4326-8FE9-E9D5F5A3778C}" type="datetime1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0D-6E1B-4468-84CA-8FF617981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96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4387-2E5B-4E0C-86E7-114E0182F0F2}" type="datetime1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0D-6E1B-4468-84CA-8FF617981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9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C8C5-2227-41C8-B963-3F7B9F9FB5FC}" type="datetime1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0D-6E1B-4468-84CA-8FF617981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6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BC95-8058-4680-9222-287D6AF95C67}" type="datetime1">
              <a:rPr lang="ru-RU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0D-6E1B-4468-84CA-8FF617981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2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F948-5D64-4125-A909-BBAB80E1FA8D}" type="datetime1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0D-6E1B-4468-84CA-8FF617981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94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BB49-25A4-4C34-B816-4783EC914573}" type="datetime1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0D-6E1B-4468-84CA-8FF617981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6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31F-F118-41F1-B4C7-9954D63F6738}" type="datetime1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0D-6E1B-4468-84CA-8FF617981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4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30B6-3F3F-471C-962B-41EA198401C7}" type="datetime1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0D-6E1B-4468-84CA-8FF617981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4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AABE-3056-4047-AA2E-FAD5AADD8D3C}" type="datetime1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CD50D-6E1B-4468-84CA-8FF617981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5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chart" Target="../charts/chart2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chart" Target="../charts/char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13" Type="http://schemas.openxmlformats.org/officeDocument/2006/relationships/chart" Target="../charts/chart38.xml"/><Relationship Id="rId3" Type="http://schemas.openxmlformats.org/officeDocument/2006/relationships/chart" Target="../charts/chart28.xml"/><Relationship Id="rId7" Type="http://schemas.openxmlformats.org/officeDocument/2006/relationships/chart" Target="../charts/chart32.xml"/><Relationship Id="rId12" Type="http://schemas.openxmlformats.org/officeDocument/2006/relationships/chart" Target="../charts/chart3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1.xml"/><Relationship Id="rId11" Type="http://schemas.openxmlformats.org/officeDocument/2006/relationships/chart" Target="../charts/chart36.xml"/><Relationship Id="rId5" Type="http://schemas.openxmlformats.org/officeDocument/2006/relationships/chart" Target="../charts/chart30.xml"/><Relationship Id="rId10" Type="http://schemas.openxmlformats.org/officeDocument/2006/relationships/chart" Target="../charts/chart35.xml"/><Relationship Id="rId4" Type="http://schemas.openxmlformats.org/officeDocument/2006/relationships/chart" Target="../charts/chart29.xml"/><Relationship Id="rId9" Type="http://schemas.openxmlformats.org/officeDocument/2006/relationships/chart" Target="../charts/chart34.xml"/><Relationship Id="rId14" Type="http://schemas.openxmlformats.org/officeDocument/2006/relationships/chart" Target="../charts/chart3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5.xml"/><Relationship Id="rId13" Type="http://schemas.openxmlformats.org/officeDocument/2006/relationships/chart" Target="../charts/chart50.xml"/><Relationship Id="rId3" Type="http://schemas.openxmlformats.org/officeDocument/2006/relationships/chart" Target="../charts/chart40.xml"/><Relationship Id="rId7" Type="http://schemas.openxmlformats.org/officeDocument/2006/relationships/chart" Target="../charts/chart44.xml"/><Relationship Id="rId12" Type="http://schemas.openxmlformats.org/officeDocument/2006/relationships/chart" Target="../charts/chart4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3.xml"/><Relationship Id="rId11" Type="http://schemas.openxmlformats.org/officeDocument/2006/relationships/chart" Target="../charts/chart48.xml"/><Relationship Id="rId5" Type="http://schemas.openxmlformats.org/officeDocument/2006/relationships/chart" Target="../charts/chart42.xml"/><Relationship Id="rId10" Type="http://schemas.openxmlformats.org/officeDocument/2006/relationships/chart" Target="../charts/chart47.xml"/><Relationship Id="rId4" Type="http://schemas.openxmlformats.org/officeDocument/2006/relationships/chart" Target="../charts/chart41.xml"/><Relationship Id="rId9" Type="http://schemas.openxmlformats.org/officeDocument/2006/relationships/chart" Target="../charts/chart46.xml"/><Relationship Id="rId14" Type="http://schemas.openxmlformats.org/officeDocument/2006/relationships/chart" Target="../charts/char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1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4.xml"/><Relationship Id="rId4" Type="http://schemas.openxmlformats.org/officeDocument/2006/relationships/chart" Target="../charts/chart6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8.xml"/><Relationship Id="rId5" Type="http://schemas.openxmlformats.org/officeDocument/2006/relationships/chart" Target="../charts/chart67.xml"/><Relationship Id="rId4" Type="http://schemas.openxmlformats.org/officeDocument/2006/relationships/chart" Target="../charts/chart6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3.xml"/><Relationship Id="rId5" Type="http://schemas.openxmlformats.org/officeDocument/2006/relationships/chart" Target="../charts/chart72.xml"/><Relationship Id="rId4" Type="http://schemas.openxmlformats.org/officeDocument/2006/relationships/chart" Target="../charts/chart7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7.xml"/><Relationship Id="rId5" Type="http://schemas.openxmlformats.org/officeDocument/2006/relationships/chart" Target="../charts/chart76.xml"/><Relationship Id="rId4" Type="http://schemas.openxmlformats.org/officeDocument/2006/relationships/chart" Target="../charts/char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1.xml"/><Relationship Id="rId5" Type="http://schemas.openxmlformats.org/officeDocument/2006/relationships/chart" Target="../charts/chart80.xml"/><Relationship Id="rId4" Type="http://schemas.openxmlformats.org/officeDocument/2006/relationships/chart" Target="../charts/chart7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497" y="2276872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Раздел 1. Государственные и муниципальные закупки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5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62074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rgbClr val="4E325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</a:t>
            </a:r>
            <a:r>
              <a:rPr lang="ru-RU" sz="1600" b="1" dirty="0" smtClean="0">
                <a:solidFill>
                  <a:srgbClr val="4E3250"/>
                </a:solidFill>
                <a:latin typeface="Times New Roman" pitchFamily="18" charset="0"/>
                <a:cs typeface="Times New Roman" pitchFamily="18" charset="0"/>
              </a:rPr>
              <a:t>результатов конкурентных закупок </a:t>
            </a:r>
            <a:r>
              <a:rPr lang="ru-RU" sz="1600" b="1" dirty="0">
                <a:solidFill>
                  <a:srgbClr val="4E3250"/>
                </a:solidFill>
                <a:latin typeface="Times New Roman" pitchFamily="18" charset="0"/>
                <a:cs typeface="Times New Roman" pitchFamily="18" charset="0"/>
              </a:rPr>
              <a:t>для государственных нужд </a:t>
            </a:r>
            <a:r>
              <a:rPr lang="ru-RU" sz="1600" b="1" dirty="0" smtClean="0">
                <a:solidFill>
                  <a:srgbClr val="4E32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4E32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4E3250"/>
                </a:solidFill>
                <a:latin typeface="Times New Roman" pitchFamily="18" charset="0"/>
                <a:cs typeface="Times New Roman" pitchFamily="18" charset="0"/>
              </a:rPr>
              <a:t>за 1 квартал 2024г</a:t>
            </a:r>
            <a:r>
              <a:rPr lang="ru-RU" sz="1600" b="1" dirty="0">
                <a:solidFill>
                  <a:srgbClr val="4E3250"/>
                </a:solidFill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sz="1600" b="1" dirty="0" smtClean="0">
                <a:solidFill>
                  <a:srgbClr val="4E3250"/>
                </a:solidFill>
                <a:latin typeface="Times New Roman" pitchFamily="18" charset="0"/>
                <a:cs typeface="Times New Roman" pitchFamily="18" charset="0"/>
              </a:rPr>
              <a:t>1 квартал 2023 </a:t>
            </a:r>
            <a:r>
              <a:rPr lang="ru-RU" sz="1600" b="1" dirty="0">
                <a:solidFill>
                  <a:srgbClr val="4E3250"/>
                </a:solidFill>
                <a:latin typeface="Times New Roman" pitchFamily="18" charset="0"/>
                <a:cs typeface="Times New Roman" pitchFamily="18" charset="0"/>
              </a:rPr>
              <a:t>г., </a:t>
            </a:r>
            <a:r>
              <a:rPr lang="ru-RU" sz="1600" b="1" dirty="0" smtClean="0">
                <a:solidFill>
                  <a:srgbClr val="4E3250"/>
                </a:solidFill>
                <a:latin typeface="Times New Roman" pitchFamily="18" charset="0"/>
                <a:cs typeface="Times New Roman" pitchFamily="18" charset="0"/>
              </a:rPr>
              <a:t>млн руб.</a:t>
            </a:r>
            <a:endParaRPr lang="ru-RU" sz="16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3403404"/>
              </p:ext>
            </p:extLst>
          </p:nvPr>
        </p:nvGraphicFramePr>
        <p:xfrm>
          <a:off x="116465" y="908720"/>
          <a:ext cx="9517057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23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0D-6E1B-4468-84CA-8FF617981564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17356945"/>
              </p:ext>
            </p:extLst>
          </p:nvPr>
        </p:nvGraphicFramePr>
        <p:xfrm>
          <a:off x="1651000" y="332656"/>
          <a:ext cx="7910512" cy="5297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520" y="692696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Завершённые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конкурентные закупки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государственных нужд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преимуществами,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(статьи 28, 29, 30) млн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55970" y="1844824"/>
            <a:ext cx="2100571" cy="2082763"/>
          </a:xfrm>
          <a:prstGeom prst="ellipse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НМЦК всех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764,97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1316" y="5331629"/>
            <a:ext cx="2376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91 % закупок завершено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общих основаниях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65716271"/>
              </p:ext>
            </p:extLst>
          </p:nvPr>
        </p:nvGraphicFramePr>
        <p:xfrm>
          <a:off x="300683" y="764704"/>
          <a:ext cx="4076253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2480" y="116632"/>
            <a:ext cx="4817740" cy="64807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94086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94086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940865"/>
                </a:solidFill>
                <a:latin typeface="Times New Roman" pitchFamily="18" charset="0"/>
                <a:cs typeface="Times New Roman" pitchFamily="18" charset="0"/>
              </a:rPr>
              <a:t>Структура экономии закупок </a:t>
            </a:r>
            <a:br>
              <a:rPr lang="ru-RU" sz="1400" b="1" dirty="0" smtClean="0">
                <a:solidFill>
                  <a:srgbClr val="94086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940865"/>
                </a:solidFill>
                <a:latin typeface="Times New Roman" pitchFamily="18" charset="0"/>
                <a:cs typeface="Times New Roman" pitchFamily="18" charset="0"/>
              </a:rPr>
              <a:t>для государственных нужд, млн руб.</a:t>
            </a:r>
            <a:r>
              <a:rPr lang="ru-RU" sz="1400" b="1" dirty="0">
                <a:solidFill>
                  <a:srgbClr val="94086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94086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9408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76378" y="116632"/>
            <a:ext cx="48177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94086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94086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940865"/>
                </a:solidFill>
                <a:latin typeface="Times New Roman" pitchFamily="18" charset="0"/>
                <a:cs typeface="Times New Roman" pitchFamily="18" charset="0"/>
              </a:rPr>
              <a:t>Структура экономии закупок </a:t>
            </a:r>
          </a:p>
          <a:p>
            <a:r>
              <a:rPr lang="ru-RU" sz="1400" b="1" dirty="0" smtClean="0">
                <a:solidFill>
                  <a:srgbClr val="940865"/>
                </a:solidFill>
                <a:latin typeface="Times New Roman" pitchFamily="18" charset="0"/>
                <a:cs typeface="Times New Roman" pitchFamily="18" charset="0"/>
              </a:rPr>
              <a:t>для муниципальных нужд, млн руб.</a:t>
            </a:r>
            <a:br>
              <a:rPr lang="ru-RU" sz="1400" b="1" dirty="0" smtClean="0">
                <a:solidFill>
                  <a:srgbClr val="94086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9408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55129173"/>
              </p:ext>
            </p:extLst>
          </p:nvPr>
        </p:nvGraphicFramePr>
        <p:xfrm>
          <a:off x="5462982" y="759987"/>
          <a:ext cx="4019543" cy="242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6014641"/>
              </p:ext>
            </p:extLst>
          </p:nvPr>
        </p:nvGraphicFramePr>
        <p:xfrm>
          <a:off x="2681350" y="3886944"/>
          <a:ext cx="4076253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123281" y="3178351"/>
            <a:ext cx="48177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94086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94086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940865"/>
                </a:solidFill>
                <a:latin typeface="Times New Roman" pitchFamily="18" charset="0"/>
                <a:cs typeface="Times New Roman" pitchFamily="18" charset="0"/>
              </a:rPr>
              <a:t>Структура экономии закупок </a:t>
            </a:r>
          </a:p>
          <a:p>
            <a:r>
              <a:rPr lang="ru-RU" sz="1400" b="1" dirty="0" smtClean="0">
                <a:solidFill>
                  <a:srgbClr val="940865"/>
                </a:solidFill>
                <a:latin typeface="Times New Roman" pitchFamily="18" charset="0"/>
                <a:cs typeface="Times New Roman" pitchFamily="18" charset="0"/>
              </a:rPr>
              <a:t>консолидированного бюджета, млн руб.</a:t>
            </a:r>
            <a:br>
              <a:rPr lang="ru-RU" sz="1400" b="1" dirty="0" smtClean="0">
                <a:solidFill>
                  <a:srgbClr val="94086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9408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2560" y="2905199"/>
            <a:ext cx="1968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401,06 млн руб.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7614" y="2947709"/>
            <a:ext cx="1968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919,96 млн руб.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5133" y="6181327"/>
            <a:ext cx="2102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1 321,01 млн руб.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81313869"/>
              </p:ext>
            </p:extLst>
          </p:nvPr>
        </p:nvGraphicFramePr>
        <p:xfrm>
          <a:off x="200471" y="836711"/>
          <a:ext cx="4680000" cy="270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4488" y="30907"/>
            <a:ext cx="9145016" cy="445765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экономии по итогам закупок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31158841"/>
              </p:ext>
            </p:extLst>
          </p:nvPr>
        </p:nvGraphicFramePr>
        <p:xfrm>
          <a:off x="5025008" y="836711"/>
          <a:ext cx="4680520" cy="27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041232" y="535288"/>
            <a:ext cx="2864768" cy="278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муниципальных нужд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00471" y="514629"/>
            <a:ext cx="2864768" cy="278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государственных нужд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540180893"/>
              </p:ext>
            </p:extLst>
          </p:nvPr>
        </p:nvGraphicFramePr>
        <p:xfrm>
          <a:off x="2216695" y="4221088"/>
          <a:ext cx="468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2360712" y="3665243"/>
            <a:ext cx="4680520" cy="278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средства консолидированного бюджета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20" y="231653"/>
            <a:ext cx="4633064" cy="513768"/>
          </a:xfrm>
        </p:spPr>
        <p:txBody>
          <a:bodyPr>
            <a:normAutofit/>
          </a:bodyPr>
          <a:lstStyle/>
          <a:p>
            <a:r>
              <a:rPr lang="ru-RU" sz="1100" b="1" u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Среднее количество участников, принявших участие в конкурентных закупках для государственных нужд</a:t>
            </a:r>
            <a:endParaRPr lang="ru-RU" sz="1100" b="1" u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16963264"/>
              </p:ext>
            </p:extLst>
          </p:nvPr>
        </p:nvGraphicFramePr>
        <p:xfrm>
          <a:off x="301715" y="764703"/>
          <a:ext cx="4507269" cy="207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36452485"/>
              </p:ext>
            </p:extLst>
          </p:nvPr>
        </p:nvGraphicFramePr>
        <p:xfrm>
          <a:off x="5241032" y="3637932"/>
          <a:ext cx="4356432" cy="292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63592" y="306896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заявок участников закупок для государственных нужд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78392749"/>
              </p:ext>
            </p:extLst>
          </p:nvPr>
        </p:nvGraphicFramePr>
        <p:xfrm>
          <a:off x="175920" y="3607492"/>
          <a:ext cx="4356432" cy="292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5312" y="3068960"/>
            <a:ext cx="441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Объёмы проведённых конкурентных закупок для государственных нужд, млн руб.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72534253"/>
              </p:ext>
            </p:extLst>
          </p:nvPr>
        </p:nvGraphicFramePr>
        <p:xfrm>
          <a:off x="5334414" y="764703"/>
          <a:ext cx="3993046" cy="2173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5334414" y="183347"/>
            <a:ext cx="416966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Условная экономическая эффективность </a:t>
            </a:r>
          </a:p>
          <a:p>
            <a:r>
              <a:rPr lang="ru-RU" sz="1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по способам закупок для государственных нужд</a:t>
            </a:r>
          </a:p>
          <a:p>
            <a:r>
              <a:rPr lang="ru-RU" sz="1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6,08 %</a:t>
            </a:r>
            <a:endParaRPr lang="ru-RU" sz="1200" b="1" dirty="0">
              <a:solidFill>
                <a:srgbClr val="8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93232190"/>
              </p:ext>
            </p:extLst>
          </p:nvPr>
        </p:nvGraphicFramePr>
        <p:xfrm>
          <a:off x="1136576" y="836712"/>
          <a:ext cx="8352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428497" y="116632"/>
            <a:ext cx="812490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снижения НМЦК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80992" y="476672"/>
            <a:ext cx="4536504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1600" dirty="0" smtClean="0">
                <a:solidFill>
                  <a:schemeClr val="accent2"/>
                </a:solidFill>
              </a:rPr>
              <a:t>Отношение экономии к НМЦК, </a:t>
            </a:r>
            <a:r>
              <a:rPr lang="en-US" sz="1600" dirty="0" smtClean="0">
                <a:solidFill>
                  <a:schemeClr val="accent2"/>
                </a:solidFill>
              </a:rPr>
              <a:t>%</a:t>
            </a:r>
            <a:endParaRPr lang="ru-RU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1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488" y="177145"/>
            <a:ext cx="9355039" cy="65956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закупок, проведённых в «Электронном маркете»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квартал 2024 года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186857" y="864000"/>
            <a:ext cx="3543022" cy="2247200"/>
            <a:chOff x="0" y="576000"/>
            <a:chExt cx="3543022" cy="2247200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488503" y="576000"/>
              <a:ext cx="3026007" cy="277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Муниципальный уровень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Диаграмма 15"/>
            <p:cNvGraphicFramePr/>
            <p:nvPr>
              <p:extLst>
                <p:ext uri="{D42A27DB-BD31-4B8C-83A1-F6EECF244321}">
                  <p14:modId xmlns:p14="http://schemas.microsoft.com/office/powerpoint/2010/main" val="6071921"/>
                </p:ext>
              </p:extLst>
            </p:nvPr>
          </p:nvGraphicFramePr>
          <p:xfrm>
            <a:off x="0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350488" y="2306608"/>
              <a:ext cx="3090344" cy="5165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Всего: 4992 договоров </a:t>
              </a:r>
            </a:p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621 млн руб.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9" name="Диаграмма 18"/>
            <p:cNvGraphicFramePr/>
            <p:nvPr>
              <p:extLst>
                <p:ext uri="{D42A27DB-BD31-4B8C-83A1-F6EECF244321}">
                  <p14:modId xmlns:p14="http://schemas.microsoft.com/office/powerpoint/2010/main" val="3053864031"/>
                </p:ext>
              </p:extLst>
            </p:nvPr>
          </p:nvGraphicFramePr>
          <p:xfrm>
            <a:off x="1758374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0" name="Группа 19"/>
          <p:cNvGrpSpPr/>
          <p:nvPr/>
        </p:nvGrpSpPr>
        <p:grpSpPr>
          <a:xfrm>
            <a:off x="-123916" y="864000"/>
            <a:ext cx="3514511" cy="2247200"/>
            <a:chOff x="0" y="576000"/>
            <a:chExt cx="3514511" cy="2247200"/>
          </a:xfrm>
        </p:grpSpPr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488503" y="576000"/>
              <a:ext cx="3026007" cy="277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Государственный уровень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2" name="Диаграмма 21"/>
            <p:cNvGraphicFramePr/>
            <p:nvPr>
              <p:extLst>
                <p:ext uri="{D42A27DB-BD31-4B8C-83A1-F6EECF244321}">
                  <p14:modId xmlns:p14="http://schemas.microsoft.com/office/powerpoint/2010/main" val="3045485090"/>
                </p:ext>
              </p:extLst>
            </p:nvPr>
          </p:nvGraphicFramePr>
          <p:xfrm>
            <a:off x="0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3" name="Заголовок 1"/>
            <p:cNvSpPr txBox="1">
              <a:spLocks/>
            </p:cNvSpPr>
            <p:nvPr/>
          </p:nvSpPr>
          <p:spPr>
            <a:xfrm>
              <a:off x="350488" y="2306608"/>
              <a:ext cx="3090344" cy="5165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Всего: 1617 договоров </a:t>
              </a:r>
            </a:p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200 млн руб.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4" name="Диаграмма 23"/>
            <p:cNvGraphicFramePr/>
            <p:nvPr>
              <p:extLst>
                <p:ext uri="{D42A27DB-BD31-4B8C-83A1-F6EECF244321}">
                  <p14:modId xmlns:p14="http://schemas.microsoft.com/office/powerpoint/2010/main" val="4256446817"/>
                </p:ext>
              </p:extLst>
            </p:nvPr>
          </p:nvGraphicFramePr>
          <p:xfrm>
            <a:off x="1729863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25" name="Группа 24"/>
          <p:cNvGrpSpPr/>
          <p:nvPr/>
        </p:nvGrpSpPr>
        <p:grpSpPr>
          <a:xfrm>
            <a:off x="6305694" y="864000"/>
            <a:ext cx="3514511" cy="2247200"/>
            <a:chOff x="0" y="576000"/>
            <a:chExt cx="3514511" cy="2247200"/>
          </a:xfrm>
        </p:grpSpPr>
        <p:sp>
          <p:nvSpPr>
            <p:cNvPr id="26" name="Заголовок 1"/>
            <p:cNvSpPr txBox="1">
              <a:spLocks/>
            </p:cNvSpPr>
            <p:nvPr/>
          </p:nvSpPr>
          <p:spPr>
            <a:xfrm>
              <a:off x="488503" y="576000"/>
              <a:ext cx="3026007" cy="277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Всего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7" name="Диаграмма 26"/>
            <p:cNvGraphicFramePr/>
            <p:nvPr>
              <p:extLst>
                <p:ext uri="{D42A27DB-BD31-4B8C-83A1-F6EECF244321}">
                  <p14:modId xmlns:p14="http://schemas.microsoft.com/office/powerpoint/2010/main" val="3599913182"/>
                </p:ext>
              </p:extLst>
            </p:nvPr>
          </p:nvGraphicFramePr>
          <p:xfrm>
            <a:off x="0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8" name="Заголовок 1"/>
            <p:cNvSpPr txBox="1">
              <a:spLocks/>
            </p:cNvSpPr>
            <p:nvPr/>
          </p:nvSpPr>
          <p:spPr>
            <a:xfrm>
              <a:off x="350488" y="2306608"/>
              <a:ext cx="3090344" cy="5165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Всего: 6609 договоров</a:t>
              </a:r>
            </a:p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820,99 млн руб.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9" name="Диаграмма 28"/>
            <p:cNvGraphicFramePr/>
            <p:nvPr>
              <p:extLst>
                <p:ext uri="{D42A27DB-BD31-4B8C-83A1-F6EECF244321}">
                  <p14:modId xmlns:p14="http://schemas.microsoft.com/office/powerpoint/2010/main" val="3569202697"/>
                </p:ext>
              </p:extLst>
            </p:nvPr>
          </p:nvGraphicFramePr>
          <p:xfrm>
            <a:off x="1729863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30" name="Заголовок 1"/>
          <p:cNvSpPr txBox="1">
            <a:spLocks/>
          </p:cNvSpPr>
          <p:nvPr/>
        </p:nvSpPr>
        <p:spPr>
          <a:xfrm>
            <a:off x="350487" y="3271900"/>
            <a:ext cx="935503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квартал 2023 года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-96524" y="4005064"/>
            <a:ext cx="3514511" cy="2247200"/>
            <a:chOff x="0" y="576000"/>
            <a:chExt cx="3514511" cy="2247200"/>
          </a:xfrm>
        </p:grpSpPr>
        <p:sp>
          <p:nvSpPr>
            <p:cNvPr id="47" name="Заголовок 1"/>
            <p:cNvSpPr txBox="1">
              <a:spLocks/>
            </p:cNvSpPr>
            <p:nvPr/>
          </p:nvSpPr>
          <p:spPr>
            <a:xfrm>
              <a:off x="488503" y="576000"/>
              <a:ext cx="3026007" cy="277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Государственный уровень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8" name="Диаграмма 47"/>
            <p:cNvGraphicFramePr/>
            <p:nvPr>
              <p:extLst>
                <p:ext uri="{D42A27DB-BD31-4B8C-83A1-F6EECF244321}">
                  <p14:modId xmlns:p14="http://schemas.microsoft.com/office/powerpoint/2010/main" val="4202780942"/>
                </p:ext>
              </p:extLst>
            </p:nvPr>
          </p:nvGraphicFramePr>
          <p:xfrm>
            <a:off x="0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49" name="Заголовок 1"/>
            <p:cNvSpPr txBox="1">
              <a:spLocks/>
            </p:cNvSpPr>
            <p:nvPr/>
          </p:nvSpPr>
          <p:spPr>
            <a:xfrm>
              <a:off x="350488" y="2306608"/>
              <a:ext cx="3090344" cy="5165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Всего: 1 990 договоров </a:t>
              </a:r>
            </a:p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242,36 млн руб.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0" name="Диаграмма 49"/>
            <p:cNvGraphicFramePr/>
            <p:nvPr>
              <p:extLst>
                <p:ext uri="{D42A27DB-BD31-4B8C-83A1-F6EECF244321}">
                  <p14:modId xmlns:p14="http://schemas.microsoft.com/office/powerpoint/2010/main" val="2616603205"/>
                </p:ext>
              </p:extLst>
            </p:nvPr>
          </p:nvGraphicFramePr>
          <p:xfrm>
            <a:off x="1729863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grpSp>
        <p:nvGrpSpPr>
          <p:cNvPr id="51" name="Группа 50"/>
          <p:cNvGrpSpPr/>
          <p:nvPr/>
        </p:nvGrpSpPr>
        <p:grpSpPr>
          <a:xfrm>
            <a:off x="3093795" y="4005064"/>
            <a:ext cx="3543022" cy="2247200"/>
            <a:chOff x="0" y="576000"/>
            <a:chExt cx="3543022" cy="2247200"/>
          </a:xfrm>
        </p:grpSpPr>
        <p:sp>
          <p:nvSpPr>
            <p:cNvPr id="52" name="Заголовок 1"/>
            <p:cNvSpPr txBox="1">
              <a:spLocks/>
            </p:cNvSpPr>
            <p:nvPr/>
          </p:nvSpPr>
          <p:spPr>
            <a:xfrm>
              <a:off x="488503" y="576000"/>
              <a:ext cx="3026007" cy="277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Муниципальный уровень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3" name="Диаграмма 52"/>
            <p:cNvGraphicFramePr/>
            <p:nvPr>
              <p:extLst/>
            </p:nvPr>
          </p:nvGraphicFramePr>
          <p:xfrm>
            <a:off x="0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54" name="Заголовок 1"/>
            <p:cNvSpPr txBox="1">
              <a:spLocks/>
            </p:cNvSpPr>
            <p:nvPr/>
          </p:nvSpPr>
          <p:spPr>
            <a:xfrm>
              <a:off x="350488" y="2306608"/>
              <a:ext cx="3090344" cy="5165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Всего: 6 491 договор </a:t>
              </a:r>
            </a:p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796,45 млн руб.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5" name="Диаграмма 54"/>
            <p:cNvGraphicFramePr/>
            <p:nvPr>
              <p:extLst>
                <p:ext uri="{D42A27DB-BD31-4B8C-83A1-F6EECF244321}">
                  <p14:modId xmlns:p14="http://schemas.microsoft.com/office/powerpoint/2010/main" val="1671095588"/>
                </p:ext>
              </p:extLst>
            </p:nvPr>
          </p:nvGraphicFramePr>
          <p:xfrm>
            <a:off x="1758374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</p:grpSp>
      <p:grpSp>
        <p:nvGrpSpPr>
          <p:cNvPr id="56" name="Группа 55"/>
          <p:cNvGrpSpPr/>
          <p:nvPr/>
        </p:nvGrpSpPr>
        <p:grpSpPr>
          <a:xfrm>
            <a:off x="6278301" y="4005064"/>
            <a:ext cx="3514511" cy="2247200"/>
            <a:chOff x="0" y="576000"/>
            <a:chExt cx="3514511" cy="2247200"/>
          </a:xfrm>
        </p:grpSpPr>
        <p:sp>
          <p:nvSpPr>
            <p:cNvPr id="57" name="Заголовок 1"/>
            <p:cNvSpPr txBox="1">
              <a:spLocks/>
            </p:cNvSpPr>
            <p:nvPr/>
          </p:nvSpPr>
          <p:spPr>
            <a:xfrm>
              <a:off x="488503" y="576000"/>
              <a:ext cx="3026007" cy="277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Всего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8" name="Диаграмма 57"/>
            <p:cNvGraphicFramePr/>
            <p:nvPr>
              <p:extLst>
                <p:ext uri="{D42A27DB-BD31-4B8C-83A1-F6EECF244321}">
                  <p14:modId xmlns:p14="http://schemas.microsoft.com/office/powerpoint/2010/main" val="2033731301"/>
                </p:ext>
              </p:extLst>
            </p:nvPr>
          </p:nvGraphicFramePr>
          <p:xfrm>
            <a:off x="0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59" name="Заголовок 1"/>
            <p:cNvSpPr txBox="1">
              <a:spLocks/>
            </p:cNvSpPr>
            <p:nvPr/>
          </p:nvSpPr>
          <p:spPr>
            <a:xfrm>
              <a:off x="350488" y="2306608"/>
              <a:ext cx="3090344" cy="5165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Всего: 8 481 договор</a:t>
              </a:r>
            </a:p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1 038,80 млн руб.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0" name="Диаграмма 59"/>
            <p:cNvGraphicFramePr/>
            <p:nvPr>
              <p:extLst>
                <p:ext uri="{D42A27DB-BD31-4B8C-83A1-F6EECF244321}">
                  <p14:modId xmlns:p14="http://schemas.microsoft.com/office/powerpoint/2010/main" val="3999988915"/>
                </p:ext>
              </p:extLst>
            </p:nvPr>
          </p:nvGraphicFramePr>
          <p:xfrm>
            <a:off x="1729863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544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488" y="177145"/>
            <a:ext cx="9355039" cy="65956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Сравнительный анализ объёмов закупок, проведённых по п.4,5 ч.1 ст.93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квартал 2024 года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186857" y="864000"/>
            <a:ext cx="3514511" cy="2247200"/>
            <a:chOff x="0" y="576000"/>
            <a:chExt cx="3514511" cy="2247200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488503" y="576000"/>
              <a:ext cx="3026007" cy="277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Муниципальный уровень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Диаграмма 15"/>
            <p:cNvGraphicFramePr/>
            <p:nvPr>
              <p:extLst>
                <p:ext uri="{D42A27DB-BD31-4B8C-83A1-F6EECF244321}">
                  <p14:modId xmlns:p14="http://schemas.microsoft.com/office/powerpoint/2010/main" val="2470083956"/>
                </p:ext>
              </p:extLst>
            </p:nvPr>
          </p:nvGraphicFramePr>
          <p:xfrm>
            <a:off x="0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350488" y="2306608"/>
              <a:ext cx="3090344" cy="5165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Всего:  45 570договоров; </a:t>
              </a:r>
            </a:p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2 079,85 млн руб.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9" name="Диаграмма 18"/>
            <p:cNvGraphicFramePr/>
            <p:nvPr>
              <p:extLst>
                <p:ext uri="{D42A27DB-BD31-4B8C-83A1-F6EECF244321}">
                  <p14:modId xmlns:p14="http://schemas.microsoft.com/office/powerpoint/2010/main" val="291644539"/>
                </p:ext>
              </p:extLst>
            </p:nvPr>
          </p:nvGraphicFramePr>
          <p:xfrm>
            <a:off x="1729863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0" name="Группа 19"/>
          <p:cNvGrpSpPr/>
          <p:nvPr/>
        </p:nvGrpSpPr>
        <p:grpSpPr>
          <a:xfrm>
            <a:off x="-123916" y="864000"/>
            <a:ext cx="3514511" cy="2247200"/>
            <a:chOff x="0" y="576000"/>
            <a:chExt cx="3514511" cy="2247200"/>
          </a:xfrm>
        </p:grpSpPr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488503" y="576000"/>
              <a:ext cx="3026007" cy="277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Государственный уровень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2" name="Диаграмма 21"/>
            <p:cNvGraphicFramePr/>
            <p:nvPr>
              <p:extLst>
                <p:ext uri="{D42A27DB-BD31-4B8C-83A1-F6EECF244321}">
                  <p14:modId xmlns:p14="http://schemas.microsoft.com/office/powerpoint/2010/main" val="447292714"/>
                </p:ext>
              </p:extLst>
            </p:nvPr>
          </p:nvGraphicFramePr>
          <p:xfrm>
            <a:off x="0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3" name="Заголовок 1"/>
            <p:cNvSpPr txBox="1">
              <a:spLocks/>
            </p:cNvSpPr>
            <p:nvPr/>
          </p:nvSpPr>
          <p:spPr>
            <a:xfrm>
              <a:off x="350488" y="2306608"/>
              <a:ext cx="3090344" cy="5165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Всего: 9 722 договора; </a:t>
              </a:r>
            </a:p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530,00 млн руб.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4" name="Диаграмма 23"/>
            <p:cNvGraphicFramePr/>
            <p:nvPr>
              <p:extLst>
                <p:ext uri="{D42A27DB-BD31-4B8C-83A1-F6EECF244321}">
                  <p14:modId xmlns:p14="http://schemas.microsoft.com/office/powerpoint/2010/main" val="892170226"/>
                </p:ext>
              </p:extLst>
            </p:nvPr>
          </p:nvGraphicFramePr>
          <p:xfrm>
            <a:off x="1729863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25" name="Группа 24"/>
          <p:cNvGrpSpPr/>
          <p:nvPr/>
        </p:nvGrpSpPr>
        <p:grpSpPr>
          <a:xfrm>
            <a:off x="6305694" y="864000"/>
            <a:ext cx="3514511" cy="2247200"/>
            <a:chOff x="0" y="576000"/>
            <a:chExt cx="3514511" cy="2247200"/>
          </a:xfrm>
        </p:grpSpPr>
        <p:sp>
          <p:nvSpPr>
            <p:cNvPr id="26" name="Заголовок 1"/>
            <p:cNvSpPr txBox="1">
              <a:spLocks/>
            </p:cNvSpPr>
            <p:nvPr/>
          </p:nvSpPr>
          <p:spPr>
            <a:xfrm>
              <a:off x="488503" y="576000"/>
              <a:ext cx="3026007" cy="277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Всего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7" name="Диаграмма 26"/>
            <p:cNvGraphicFramePr/>
            <p:nvPr>
              <p:extLst>
                <p:ext uri="{D42A27DB-BD31-4B8C-83A1-F6EECF244321}">
                  <p14:modId xmlns:p14="http://schemas.microsoft.com/office/powerpoint/2010/main" val="4001022118"/>
                </p:ext>
              </p:extLst>
            </p:nvPr>
          </p:nvGraphicFramePr>
          <p:xfrm>
            <a:off x="0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8" name="Заголовок 1"/>
            <p:cNvSpPr txBox="1">
              <a:spLocks/>
            </p:cNvSpPr>
            <p:nvPr/>
          </p:nvSpPr>
          <p:spPr>
            <a:xfrm>
              <a:off x="350488" y="2306608"/>
              <a:ext cx="3090344" cy="5165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Всего:  55 292 договора; </a:t>
              </a:r>
            </a:p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2 609,85 млн руб.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9" name="Диаграмма 28"/>
            <p:cNvGraphicFramePr/>
            <p:nvPr>
              <p:extLst>
                <p:ext uri="{D42A27DB-BD31-4B8C-83A1-F6EECF244321}">
                  <p14:modId xmlns:p14="http://schemas.microsoft.com/office/powerpoint/2010/main" val="975042485"/>
                </p:ext>
              </p:extLst>
            </p:nvPr>
          </p:nvGraphicFramePr>
          <p:xfrm>
            <a:off x="1729863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30" name="Заголовок 1"/>
          <p:cNvSpPr txBox="1">
            <a:spLocks/>
          </p:cNvSpPr>
          <p:nvPr/>
        </p:nvSpPr>
        <p:spPr>
          <a:xfrm>
            <a:off x="350487" y="3271900"/>
            <a:ext cx="935503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квартал 2023 года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364587" y="2325633"/>
            <a:ext cx="986131" cy="27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203156" y="2321365"/>
            <a:ext cx="1221275" cy="27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 договоров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3940188" y="2315416"/>
            <a:ext cx="986131" cy="27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5595203" y="2341961"/>
            <a:ext cx="1221275" cy="27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 договоров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6910630" y="2336821"/>
            <a:ext cx="986131" cy="27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-90080" y="3981741"/>
            <a:ext cx="3514511" cy="2247200"/>
            <a:chOff x="0" y="576000"/>
            <a:chExt cx="3514511" cy="2247200"/>
          </a:xfrm>
        </p:grpSpPr>
        <p:sp>
          <p:nvSpPr>
            <p:cNvPr id="40" name="Заголовок 1"/>
            <p:cNvSpPr txBox="1">
              <a:spLocks/>
            </p:cNvSpPr>
            <p:nvPr/>
          </p:nvSpPr>
          <p:spPr>
            <a:xfrm>
              <a:off x="488503" y="576000"/>
              <a:ext cx="3026007" cy="277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Государственный уровень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1" name="Диаграмма 40"/>
            <p:cNvGraphicFramePr/>
            <p:nvPr>
              <p:extLst/>
            </p:nvPr>
          </p:nvGraphicFramePr>
          <p:xfrm>
            <a:off x="0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42" name="Заголовок 1"/>
            <p:cNvSpPr txBox="1">
              <a:spLocks/>
            </p:cNvSpPr>
            <p:nvPr/>
          </p:nvSpPr>
          <p:spPr>
            <a:xfrm>
              <a:off x="350488" y="2306608"/>
              <a:ext cx="3090344" cy="5165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Всего: 10 930 договоров; </a:t>
              </a:r>
            </a:p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589,27 млн руб.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3" name="Диаграмма 42"/>
            <p:cNvGraphicFramePr/>
            <p:nvPr>
              <p:extLst>
                <p:ext uri="{D42A27DB-BD31-4B8C-83A1-F6EECF244321}">
                  <p14:modId xmlns:p14="http://schemas.microsoft.com/office/powerpoint/2010/main" val="3697361520"/>
                </p:ext>
              </p:extLst>
            </p:nvPr>
          </p:nvGraphicFramePr>
          <p:xfrm>
            <a:off x="1729863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grpSp>
        <p:nvGrpSpPr>
          <p:cNvPr id="44" name="Группа 43"/>
          <p:cNvGrpSpPr/>
          <p:nvPr/>
        </p:nvGrpSpPr>
        <p:grpSpPr>
          <a:xfrm>
            <a:off x="3184090" y="3981741"/>
            <a:ext cx="3514511" cy="2247200"/>
            <a:chOff x="0" y="576000"/>
            <a:chExt cx="3514511" cy="2247200"/>
          </a:xfrm>
        </p:grpSpPr>
        <p:sp>
          <p:nvSpPr>
            <p:cNvPr id="45" name="Заголовок 1"/>
            <p:cNvSpPr txBox="1">
              <a:spLocks/>
            </p:cNvSpPr>
            <p:nvPr/>
          </p:nvSpPr>
          <p:spPr>
            <a:xfrm>
              <a:off x="488503" y="576000"/>
              <a:ext cx="3026007" cy="277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Муниципальный уровень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6" name="Диаграмма 65"/>
            <p:cNvGraphicFramePr/>
            <p:nvPr>
              <p:extLst>
                <p:ext uri="{D42A27DB-BD31-4B8C-83A1-F6EECF244321}">
                  <p14:modId xmlns:p14="http://schemas.microsoft.com/office/powerpoint/2010/main" val="725617646"/>
                </p:ext>
              </p:extLst>
            </p:nvPr>
          </p:nvGraphicFramePr>
          <p:xfrm>
            <a:off x="0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67" name="Заголовок 1"/>
            <p:cNvSpPr txBox="1">
              <a:spLocks/>
            </p:cNvSpPr>
            <p:nvPr/>
          </p:nvSpPr>
          <p:spPr>
            <a:xfrm>
              <a:off x="350488" y="2306608"/>
              <a:ext cx="3090344" cy="5165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Всего: 45 308 договоров; </a:t>
              </a:r>
            </a:p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2 818,59 млн руб.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8" name="Диаграмма 67"/>
            <p:cNvGraphicFramePr/>
            <p:nvPr>
              <p:extLst>
                <p:ext uri="{D42A27DB-BD31-4B8C-83A1-F6EECF244321}">
                  <p14:modId xmlns:p14="http://schemas.microsoft.com/office/powerpoint/2010/main" val="850155628"/>
                </p:ext>
              </p:extLst>
            </p:nvPr>
          </p:nvGraphicFramePr>
          <p:xfrm>
            <a:off x="1729863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</p:grpSp>
      <p:sp>
        <p:nvSpPr>
          <p:cNvPr id="69" name="Заголовок 1"/>
          <p:cNvSpPr txBox="1">
            <a:spLocks/>
          </p:cNvSpPr>
          <p:nvPr/>
        </p:nvSpPr>
        <p:spPr>
          <a:xfrm>
            <a:off x="619254" y="5424233"/>
            <a:ext cx="986131" cy="27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2314924" y="5460349"/>
            <a:ext cx="1221275" cy="27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 договоров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5569256" y="5510307"/>
            <a:ext cx="1221275" cy="27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 договоров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6346492" y="3983142"/>
            <a:ext cx="3514511" cy="2247200"/>
            <a:chOff x="0" y="576000"/>
            <a:chExt cx="3514511" cy="2247200"/>
          </a:xfrm>
        </p:grpSpPr>
        <p:sp>
          <p:nvSpPr>
            <p:cNvPr id="73" name="Заголовок 1"/>
            <p:cNvSpPr txBox="1">
              <a:spLocks/>
            </p:cNvSpPr>
            <p:nvPr/>
          </p:nvSpPr>
          <p:spPr>
            <a:xfrm>
              <a:off x="488503" y="576000"/>
              <a:ext cx="3026007" cy="277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Всего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4" name="Диаграмма 73"/>
            <p:cNvGraphicFramePr/>
            <p:nvPr>
              <p:extLst>
                <p:ext uri="{D42A27DB-BD31-4B8C-83A1-F6EECF244321}">
                  <p14:modId xmlns:p14="http://schemas.microsoft.com/office/powerpoint/2010/main" val="1530678243"/>
                </p:ext>
              </p:extLst>
            </p:nvPr>
          </p:nvGraphicFramePr>
          <p:xfrm>
            <a:off x="0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75" name="Заголовок 1"/>
            <p:cNvSpPr txBox="1">
              <a:spLocks/>
            </p:cNvSpPr>
            <p:nvPr/>
          </p:nvSpPr>
          <p:spPr>
            <a:xfrm>
              <a:off x="350488" y="2306608"/>
              <a:ext cx="3090344" cy="5165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Всего: 56 238 договоров; </a:t>
              </a:r>
            </a:p>
            <a:p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3 407,86 млн руб.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6" name="Диаграмма 75"/>
            <p:cNvGraphicFramePr/>
            <p:nvPr>
              <p:extLst>
                <p:ext uri="{D42A27DB-BD31-4B8C-83A1-F6EECF244321}">
                  <p14:modId xmlns:p14="http://schemas.microsoft.com/office/powerpoint/2010/main" val="1497414390"/>
                </p:ext>
              </p:extLst>
            </p:nvPr>
          </p:nvGraphicFramePr>
          <p:xfrm>
            <a:off x="1729863" y="828000"/>
            <a:ext cx="178464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</p:grpSp>
      <p:sp>
        <p:nvSpPr>
          <p:cNvPr id="77" name="Заголовок 1"/>
          <p:cNvSpPr txBox="1">
            <a:spLocks/>
          </p:cNvSpPr>
          <p:nvPr/>
        </p:nvSpPr>
        <p:spPr>
          <a:xfrm>
            <a:off x="7054195" y="5475058"/>
            <a:ext cx="986131" cy="27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497" y="2276872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Закупки, проведенные ОГКУ «Центр закупок»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7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/>
          </p:nvPr>
        </p:nvGraphicFramePr>
        <p:xfrm>
          <a:off x="632520" y="516499"/>
          <a:ext cx="878497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8856984" cy="432048"/>
          </a:xfrm>
        </p:spPr>
        <p:txBody>
          <a:bodyPr/>
          <a:lstStyle/>
          <a:p>
            <a:r>
              <a:rPr lang="ru-RU" sz="1800" b="1" u="sng" dirty="0">
                <a:solidFill>
                  <a:srgbClr val="FF0000"/>
                </a:solidFill>
              </a:rPr>
              <a:t>Динамика опубликованных извещений за 202</a:t>
            </a:r>
            <a:r>
              <a:rPr lang="en-US" sz="1800" b="1" u="sng" dirty="0">
                <a:solidFill>
                  <a:srgbClr val="FF0000"/>
                </a:solidFill>
              </a:rPr>
              <a:t>4</a:t>
            </a:r>
            <a:r>
              <a:rPr lang="ru-RU" sz="1800" b="1" u="sng" dirty="0">
                <a:solidFill>
                  <a:srgbClr val="FF0000"/>
                </a:solidFill>
              </a:rPr>
              <a:t> год</a:t>
            </a:r>
          </a:p>
        </p:txBody>
      </p:sp>
    </p:spTree>
    <p:extLst>
      <p:ext uri="{BB962C8B-B14F-4D97-AF65-F5344CB8AC3E}">
        <p14:creationId xmlns:p14="http://schemas.microsoft.com/office/powerpoint/2010/main" val="1699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720852960"/>
              </p:ext>
            </p:extLst>
          </p:nvPr>
        </p:nvGraphicFramePr>
        <p:xfrm>
          <a:off x="200472" y="274638"/>
          <a:ext cx="9491353" cy="6206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4025652" cy="106613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Объём проведенных закупок для государственных нужд, млн руб.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98080632"/>
              </p:ext>
            </p:extLst>
          </p:nvPr>
        </p:nvGraphicFramePr>
        <p:xfrm>
          <a:off x="3651197" y="3212976"/>
          <a:ext cx="6012668" cy="3268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90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/>
          </p:nvPr>
        </p:nvGraphicFramePr>
        <p:xfrm>
          <a:off x="661120" y="764704"/>
          <a:ext cx="8784976" cy="566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8856984" cy="432048"/>
          </a:xfrm>
        </p:spPr>
        <p:txBody>
          <a:bodyPr/>
          <a:lstStyle/>
          <a:p>
            <a:r>
              <a:rPr lang="ru-RU" sz="1800" b="1" u="sng" dirty="0">
                <a:solidFill>
                  <a:srgbClr val="FF0000"/>
                </a:solidFill>
              </a:rPr>
              <a:t>Анализ объёмов размещения 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20685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6207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Распределение закупок по количеству поданных заявок участников</a:t>
            </a:r>
            <a:endParaRPr lang="ru-RU" sz="1800" b="1" dirty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47576847"/>
              </p:ext>
            </p:extLst>
          </p:nvPr>
        </p:nvGraphicFramePr>
        <p:xfrm>
          <a:off x="350495" y="836712"/>
          <a:ext cx="8994993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6207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Объем закупок всеми способами, млн. руб.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00373965"/>
              </p:ext>
            </p:extLst>
          </p:nvPr>
        </p:nvGraphicFramePr>
        <p:xfrm>
          <a:off x="495300" y="980728"/>
          <a:ext cx="8346927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96555" y="1484784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1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10 955,8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 на сумму </a:t>
            </a:r>
            <a:r>
              <a:rPr lang="ru-RU" sz="11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9 322,8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 проведено конкурентными способами – </a:t>
            </a:r>
            <a:r>
              <a:rPr lang="ru-RU" sz="11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85 %</a:t>
            </a:r>
            <a:endParaRPr lang="ru-RU" sz="11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60648"/>
            <a:ext cx="8915400" cy="5040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объёмов закупок всеми способами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 руб.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47813538"/>
              </p:ext>
            </p:extLst>
          </p:nvPr>
        </p:nvGraphicFramePr>
        <p:xfrm>
          <a:off x="470580" y="764704"/>
          <a:ext cx="9205023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60907098"/>
              </p:ext>
            </p:extLst>
          </p:nvPr>
        </p:nvGraphicFramePr>
        <p:xfrm>
          <a:off x="5097811" y="764704"/>
          <a:ext cx="9205023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62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576" y="274638"/>
            <a:ext cx="7848872" cy="27404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C03922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проведённых конкурентных закупок</a:t>
            </a:r>
            <a:endParaRPr lang="ru-RU" sz="1400" b="1" dirty="0">
              <a:solidFill>
                <a:srgbClr val="C039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59205832"/>
              </p:ext>
            </p:extLst>
          </p:nvPr>
        </p:nvGraphicFramePr>
        <p:xfrm>
          <a:off x="416496" y="642879"/>
          <a:ext cx="3852428" cy="242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52194032"/>
              </p:ext>
            </p:extLst>
          </p:nvPr>
        </p:nvGraphicFramePr>
        <p:xfrm>
          <a:off x="6353758" y="658014"/>
          <a:ext cx="3240360" cy="289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097016" y="538476"/>
            <a:ext cx="251348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сумме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всего: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99 322,8 млн руб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360712" y="548680"/>
            <a:ext cx="273630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количеству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всего: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1 709 закупок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72880" y="1445588"/>
            <a:ext cx="2480878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C03922"/>
                </a:solidFill>
                <a:latin typeface="Times New Roman" pitchFamily="18" charset="0"/>
                <a:cs typeface="Times New Roman" pitchFamily="18" charset="0"/>
              </a:rPr>
              <a:t>1 квартал 2024 года</a:t>
            </a:r>
            <a:endParaRPr lang="ru-RU" sz="1400" b="1" dirty="0">
              <a:solidFill>
                <a:srgbClr val="C039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856577" y="4581128"/>
            <a:ext cx="2480878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C03922"/>
                </a:solidFill>
                <a:latin typeface="Times New Roman" pitchFamily="18" charset="0"/>
                <a:cs typeface="Times New Roman" pitchFamily="18" charset="0"/>
              </a:rPr>
              <a:t>1 квартал 2023 года</a:t>
            </a:r>
            <a:endParaRPr lang="ru-RU" sz="1400" b="1" dirty="0">
              <a:solidFill>
                <a:srgbClr val="C039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929138"/>
              </p:ext>
            </p:extLst>
          </p:nvPr>
        </p:nvGraphicFramePr>
        <p:xfrm>
          <a:off x="566965" y="3933056"/>
          <a:ext cx="385242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2342710" y="3552548"/>
            <a:ext cx="273630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количеству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всего: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2 357 закупок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52342405"/>
              </p:ext>
            </p:extLst>
          </p:nvPr>
        </p:nvGraphicFramePr>
        <p:xfrm>
          <a:off x="6192752" y="3804176"/>
          <a:ext cx="3584783" cy="279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5128663" y="3521085"/>
            <a:ext cx="251348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сумме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всего: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7 058,97 млн руб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490148" cy="5620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3922"/>
                </a:solidFill>
                <a:latin typeface="Times New Roman" pitchFamily="18" charset="0"/>
                <a:cs typeface="Times New Roman" pitchFamily="18" charset="0"/>
              </a:rPr>
              <a:t>Заявки на закупку, поступившие в ОГКУ «Центр закупок» в 1 квартале 2024 г.</a:t>
            </a:r>
            <a:endParaRPr lang="ru-RU" sz="1600" b="1" dirty="0">
              <a:solidFill>
                <a:srgbClr val="C039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1618821"/>
              </p:ext>
            </p:extLst>
          </p:nvPr>
        </p:nvGraphicFramePr>
        <p:xfrm>
          <a:off x="632520" y="1072140"/>
          <a:ext cx="3888432" cy="294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45129235"/>
              </p:ext>
            </p:extLst>
          </p:nvPr>
        </p:nvGraphicFramePr>
        <p:xfrm>
          <a:off x="3440832" y="3789040"/>
          <a:ext cx="3456384" cy="272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54455853"/>
              </p:ext>
            </p:extLst>
          </p:nvPr>
        </p:nvGraphicFramePr>
        <p:xfrm>
          <a:off x="5529064" y="1070612"/>
          <a:ext cx="3888432" cy="294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3375" y="1070612"/>
            <a:ext cx="132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</a:p>
          <a:p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2 504 заявки</a:t>
            </a: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7337" y="1070612"/>
            <a:ext cx="169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НМЦК </a:t>
            </a:r>
          </a:p>
          <a:p>
            <a:pPr algn="r"/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8 288,62 млн руб.</a:t>
            </a: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40205602"/>
              </p:ext>
            </p:extLst>
          </p:nvPr>
        </p:nvGraphicFramePr>
        <p:xfrm>
          <a:off x="462300" y="1268760"/>
          <a:ext cx="384262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62074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C03922"/>
                </a:solidFill>
                <a:latin typeface="Times New Roman" pitchFamily="18" charset="0"/>
                <a:cs typeface="Times New Roman" pitchFamily="18" charset="0"/>
              </a:rPr>
              <a:t>Объёмы закупок, </a:t>
            </a:r>
            <a:r>
              <a:rPr lang="ru-RU" sz="1400" b="1" dirty="0" smtClean="0">
                <a:solidFill>
                  <a:srgbClr val="C03922"/>
                </a:solidFill>
                <a:latin typeface="Times New Roman" pitchFamily="18" charset="0"/>
                <a:cs typeface="Times New Roman" pitchFamily="18" charset="0"/>
              </a:rPr>
              <a:t>опубликованных ОГКУ </a:t>
            </a:r>
            <a:r>
              <a:rPr lang="ru-RU" sz="1400" b="1" dirty="0">
                <a:solidFill>
                  <a:srgbClr val="C03922"/>
                </a:solidFill>
                <a:latin typeface="Times New Roman" pitchFamily="18" charset="0"/>
                <a:cs typeface="Times New Roman" pitchFamily="18" charset="0"/>
              </a:rPr>
              <a:t>«Центр закупок</a:t>
            </a:r>
            <a:r>
              <a:rPr lang="ru-RU" sz="1400" b="1" dirty="0" smtClean="0">
                <a:solidFill>
                  <a:srgbClr val="C0392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62300" y="893912"/>
            <a:ext cx="177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2024 г.</a:t>
            </a:r>
          </a:p>
          <a:p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7 854,30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8127" y="893912"/>
            <a:ext cx="1815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2023 г.</a:t>
            </a:r>
          </a:p>
          <a:p>
            <a:pPr algn="r"/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 7 919,26 млн руб.</a:t>
            </a: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37842391"/>
              </p:ext>
            </p:extLst>
          </p:nvPr>
        </p:nvGraphicFramePr>
        <p:xfrm>
          <a:off x="5736806" y="1355577"/>
          <a:ext cx="384262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47671747"/>
              </p:ext>
            </p:extLst>
          </p:nvPr>
        </p:nvGraphicFramePr>
        <p:xfrm>
          <a:off x="495300" y="4005064"/>
          <a:ext cx="384262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Заголовок 2"/>
          <p:cNvSpPr txBox="1">
            <a:spLocks/>
          </p:cNvSpPr>
          <p:nvPr/>
        </p:nvSpPr>
        <p:spPr>
          <a:xfrm>
            <a:off x="344488" y="3442990"/>
            <a:ext cx="89154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C03922"/>
                </a:solidFill>
                <a:latin typeface="Times New Roman" pitchFamily="18" charset="0"/>
                <a:cs typeface="Times New Roman" pitchFamily="18" charset="0"/>
              </a:rPr>
              <a:t>Объёмы закупок, проведённых ОГКУ «Центр закупок»</a:t>
            </a:r>
            <a:endParaRPr lang="ru-RU" sz="14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933972721"/>
              </p:ext>
            </p:extLst>
          </p:nvPr>
        </p:nvGraphicFramePr>
        <p:xfrm>
          <a:off x="5660741" y="4005064"/>
          <a:ext cx="384262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6087" y="3573016"/>
            <a:ext cx="1815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2024 г.</a:t>
            </a:r>
          </a:p>
          <a:p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 6 595,81 млн руб.</a:t>
            </a: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2665" y="3582720"/>
            <a:ext cx="1776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2023 г.</a:t>
            </a:r>
          </a:p>
          <a:p>
            <a:pPr algn="r"/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7 058,97 млн руб.</a:t>
            </a: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27435083"/>
              </p:ext>
            </p:extLst>
          </p:nvPr>
        </p:nvGraphicFramePr>
        <p:xfrm>
          <a:off x="128464" y="358383"/>
          <a:ext cx="9673075" cy="648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64768" y="620688"/>
            <a:ext cx="6732747" cy="72008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Совместные закупки, опубликованные ОГКУ «Центр закупок», в разрезе предметов контрактов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Общая НМЦК: 118,39 млн руб.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366" y="288378"/>
            <a:ext cx="9205023" cy="267894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Топ-10 отраслей по количеству и сумме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контрактов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49196838"/>
              </p:ext>
            </p:extLst>
          </p:nvPr>
        </p:nvGraphicFramePr>
        <p:xfrm>
          <a:off x="4970286" y="790463"/>
          <a:ext cx="4524503" cy="276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42249930"/>
              </p:ext>
            </p:extLst>
          </p:nvPr>
        </p:nvGraphicFramePr>
        <p:xfrm>
          <a:off x="214175" y="804567"/>
          <a:ext cx="4602511" cy="276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81417" y="574439"/>
            <a:ext cx="4714695" cy="22809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контрактов, шт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86629" y="574439"/>
            <a:ext cx="4090877" cy="1871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сумме контрактов, млн руб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1223" y="1852116"/>
            <a:ext cx="23312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образования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175" y="846229"/>
            <a:ext cx="4150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общественных организаций; прочие услуги для населения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842" y="2598482"/>
            <a:ext cx="3316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Продукция сельского, лестного и рыбного хозяйства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749" y="2015316"/>
            <a:ext cx="3990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Услуги, связанные с научной, инженерно-технической и профессиональной деятельностью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6576" y="1099029"/>
            <a:ext cx="3124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здравоохранения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4769" y="2347447"/>
            <a:ext cx="3345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административные и вспомогательные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7961" y="2853637"/>
            <a:ext cx="26343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Сооружения и строительные работы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9388" y="3095776"/>
            <a:ext cx="2805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Продукция обрабатывающих производств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30151" y="3119834"/>
            <a:ext cx="2343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Сооружения и строительные работы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39872" y="1877542"/>
            <a:ext cx="2975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общественного питания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1280" y="2607416"/>
            <a:ext cx="3880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административные и вспомогательные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7117" y="847617"/>
            <a:ext cx="3306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образования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9164" y="2027876"/>
            <a:ext cx="4098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Услуги, связанные с научной, инженерно-технической и профессиональной деятельностью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9872" y="1617945"/>
            <a:ext cx="3754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здравоохранения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11647" y="2370826"/>
            <a:ext cx="34026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информации и связи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57256" y="2849601"/>
            <a:ext cx="26351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Продукция обрабатывающих производств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79164" y="1087294"/>
            <a:ext cx="336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транспорта и складского хозяйства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2521" y="1340762"/>
            <a:ext cx="3391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общественного питания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7117" y="1369969"/>
            <a:ext cx="3408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по ремонту автотранспорта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75497" y="1591815"/>
            <a:ext cx="2683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информации и связи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9262" y="3582645"/>
            <a:ext cx="9205023" cy="258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Топ-10 отраслей по количеству и сумме договоров, заключенных в Электронном Маркете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364183" y="3739181"/>
            <a:ext cx="4714695" cy="19641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контрактов, шт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5354978" y="3741035"/>
            <a:ext cx="4090877" cy="17996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сумме контрактов, млн руб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3" name="Диаграмма 52"/>
          <p:cNvGraphicFramePr/>
          <p:nvPr>
            <p:extLst>
              <p:ext uri="{D42A27DB-BD31-4B8C-83A1-F6EECF244321}">
                <p14:modId xmlns:p14="http://schemas.microsoft.com/office/powerpoint/2010/main" val="3764317763"/>
              </p:ext>
            </p:extLst>
          </p:nvPr>
        </p:nvGraphicFramePr>
        <p:xfrm>
          <a:off x="4953003" y="4010738"/>
          <a:ext cx="4524503" cy="2847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4" name="Диаграмма 53"/>
          <p:cNvGraphicFramePr/>
          <p:nvPr>
            <p:extLst>
              <p:ext uri="{D42A27DB-BD31-4B8C-83A1-F6EECF244321}">
                <p14:modId xmlns:p14="http://schemas.microsoft.com/office/powerpoint/2010/main" val="1861159655"/>
              </p:ext>
            </p:extLst>
          </p:nvPr>
        </p:nvGraphicFramePr>
        <p:xfrm>
          <a:off x="200750" y="4018003"/>
          <a:ext cx="4602511" cy="284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357789" y="5346039"/>
            <a:ext cx="3884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Услуги, связанные с научной, инженерно-тех. деятельностью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4769" y="4555449"/>
            <a:ext cx="3514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по оптовой и розничной торговле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81223" y="4058419"/>
            <a:ext cx="2479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общественных организаций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67910" y="4817064"/>
            <a:ext cx="3392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информации и связи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183" y="5888301"/>
            <a:ext cx="37255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Сооружения и строительные работы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4543" y="6122106"/>
            <a:ext cx="3374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административные и вспомогательные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06427" y="6371045"/>
            <a:ext cx="3396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Продукция обрабатывающих производств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679164" y="4562621"/>
            <a:ext cx="3253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по оптовой и розничной торговле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37117" y="4320517"/>
            <a:ext cx="3680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здравоохранения и социальные услуги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11647" y="5888301"/>
            <a:ext cx="2988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Сооружения и строительные работы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39871" y="5092299"/>
            <a:ext cx="38656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гостиничного хозяйства и общественного питания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89475" y="4853817"/>
            <a:ext cx="28183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информации и связи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82902" y="5300037"/>
            <a:ext cx="410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Услуги, связанные с научной, инженерно-технической и профессиональной деятельностью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82902" y="5637602"/>
            <a:ext cx="3551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Продукция сельского, лесного и рыбного хозяйства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96499" y="4072101"/>
            <a:ext cx="3360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образования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71000" y="5600874"/>
            <a:ext cx="37255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Продукция сельского, лесного и рыбного хозяйства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942738" y="6167280"/>
            <a:ext cx="2907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административные и вспомогательные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4977" y="4279451"/>
            <a:ext cx="37795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здравоохранения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49751" y="5099818"/>
            <a:ext cx="3392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образования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12670" y="6413501"/>
            <a:ext cx="36046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Продукция обрабатывающих производств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497" y="116632"/>
            <a:ext cx="9205023" cy="432048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Топ-10 отраслей по количеству и сумме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контрактов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условиях высокой конкуренции (более трёх заявок участников)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55388605"/>
              </p:ext>
            </p:extLst>
          </p:nvPr>
        </p:nvGraphicFramePr>
        <p:xfrm>
          <a:off x="5017177" y="790507"/>
          <a:ext cx="4524503" cy="276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54827178"/>
              </p:ext>
            </p:extLst>
          </p:nvPr>
        </p:nvGraphicFramePr>
        <p:xfrm>
          <a:off x="214175" y="804567"/>
          <a:ext cx="4602511" cy="276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81417" y="574439"/>
            <a:ext cx="4714695" cy="22809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контрактов, шт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86629" y="574439"/>
            <a:ext cx="4090877" cy="1871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сумме контрактов, млн руб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872" y="1383090"/>
            <a:ext cx="3824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здравоохранения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418" y="1840860"/>
            <a:ext cx="3744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образования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512" y="1612182"/>
            <a:ext cx="3680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информации и связи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6443" y="2368239"/>
            <a:ext cx="3161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Продукция сельского, лесного и рыбного хозяйства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6098" y="1093808"/>
            <a:ext cx="3089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общественного питания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174" y="2041074"/>
            <a:ext cx="3977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Услуги, связанные с научной, инженерно-технической и профессиональной деятельностью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9017" y="2860063"/>
            <a:ext cx="2892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Сооружения и строительные работы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3175" y="3103028"/>
            <a:ext cx="2805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Продукция обрабатывающих производств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6864" y="1612181"/>
            <a:ext cx="3220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здравоохранения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1190" y="3103563"/>
            <a:ext cx="2784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Сооружения и строительные работы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5289" y="281074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Продукция обрабатывающих производств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6863" y="1850218"/>
            <a:ext cx="3635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общественного питания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8704" y="2096330"/>
            <a:ext cx="3732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информации и связи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6864" y="844377"/>
            <a:ext cx="306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образования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77407" y="2636079"/>
            <a:ext cx="3692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административные и вспомогательные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38609" y="1103718"/>
            <a:ext cx="3384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транспорта и складского хозяйства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6863" y="1365357"/>
            <a:ext cx="33676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по ремонту автотранспорта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75244" y="2269853"/>
            <a:ext cx="409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Услуги, связанные с научной, инженерно-технической и профессиональной деятельности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5279" y="2585006"/>
            <a:ext cx="3823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административные и вспомогательные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9262" y="3582645"/>
            <a:ext cx="9205023" cy="435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Топ-10 отраслей по количеству и сумме контрактов </a:t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единственным поставщиком (подрядчиком, исполнителем)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364183" y="3739181"/>
            <a:ext cx="4714695" cy="19641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контрактов, шт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5354978" y="3741035"/>
            <a:ext cx="4090877" cy="17996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сумме контрактов, млн руб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3" name="Диаграмма 52"/>
          <p:cNvGraphicFramePr/>
          <p:nvPr>
            <p:extLst>
              <p:ext uri="{D42A27DB-BD31-4B8C-83A1-F6EECF244321}">
                <p14:modId xmlns:p14="http://schemas.microsoft.com/office/powerpoint/2010/main" val="3166075726"/>
              </p:ext>
            </p:extLst>
          </p:nvPr>
        </p:nvGraphicFramePr>
        <p:xfrm>
          <a:off x="4953003" y="4355516"/>
          <a:ext cx="4524503" cy="76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4" name="Диаграмма 53"/>
          <p:cNvGraphicFramePr/>
          <p:nvPr>
            <p:extLst>
              <p:ext uri="{D42A27DB-BD31-4B8C-83A1-F6EECF244321}">
                <p14:modId xmlns:p14="http://schemas.microsoft.com/office/powerpoint/2010/main" val="1221942182"/>
              </p:ext>
            </p:extLst>
          </p:nvPr>
        </p:nvGraphicFramePr>
        <p:xfrm>
          <a:off x="420274" y="4345673"/>
          <a:ext cx="4602511" cy="785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1591603" y="6127219"/>
            <a:ext cx="2398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Изделия медицинского назначения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43340" y="4777130"/>
            <a:ext cx="2805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Продукция обрабатывающих производств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30704" y="6163751"/>
            <a:ext cx="16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Лекарственные средства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30272" y="4777131"/>
            <a:ext cx="3226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Продукция обрабатывающих производств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25360" y="4403799"/>
            <a:ext cx="27154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информации и связи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1869" y="849154"/>
            <a:ext cx="41048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общественных организаций; прочие услуги для населения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70283" y="4417267"/>
            <a:ext cx="2931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информации и связи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705275746"/>
              </p:ext>
            </p:extLst>
          </p:nvPr>
        </p:nvGraphicFramePr>
        <p:xfrm>
          <a:off x="272480" y="116632"/>
          <a:ext cx="9505056" cy="638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4457700" cy="490066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 проведенных закупок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муниципальных нужд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 руб.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497" y="116632"/>
            <a:ext cx="9205023" cy="3490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Топ-10 отраслей по количеству и сумме заключенных контрактов с поставщиками, </a:t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зарегистрированными в Белгородской области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70174720"/>
              </p:ext>
            </p:extLst>
          </p:nvPr>
        </p:nvGraphicFramePr>
        <p:xfrm>
          <a:off x="4992011" y="550754"/>
          <a:ext cx="4824524" cy="288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90893945"/>
              </p:ext>
            </p:extLst>
          </p:nvPr>
        </p:nvGraphicFramePr>
        <p:xfrm>
          <a:off x="214175" y="461056"/>
          <a:ext cx="4602511" cy="30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85402" y="356968"/>
            <a:ext cx="4714695" cy="22671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контрактов, шт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58836" y="316564"/>
            <a:ext cx="4090877" cy="22671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сумме контрактов, млн руб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372" y="1925296"/>
            <a:ext cx="376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Услуги, связанные с научной, инженерно-технической и профессиональной деятельностью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697" y="598943"/>
            <a:ext cx="3792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Продукция сельского, лестного и рыбного хозяйства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8537" y="1710734"/>
            <a:ext cx="2866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информации и связи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108" y="877579"/>
            <a:ext cx="3636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искусства, развлечений, отдыха и спорта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1635" y="3103003"/>
            <a:ext cx="3175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Продукция обрабатывающих производств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170" y="2541029"/>
            <a:ext cx="3250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административные и вспомогательные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8536" y="2285626"/>
            <a:ext cx="2634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образования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690" y="2797841"/>
            <a:ext cx="2651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Сооружения и строительные работы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42767" y="2126787"/>
            <a:ext cx="4032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Услуги, связанные с научной, инженерно-технической и профессиональной деятельностью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2767" y="1928848"/>
            <a:ext cx="2979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информации и связи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2179" y="2985918"/>
            <a:ext cx="2474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Сооружения и строительные работы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37010" y="618089"/>
            <a:ext cx="2807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транспорта и складского хозяйства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42767" y="1650640"/>
            <a:ext cx="27751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общественного питания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3816" y="2719121"/>
            <a:ext cx="3128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Продукция обрабатывающих производств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37009" y="1398551"/>
            <a:ext cx="3629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по ремонту автотранспорта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7009" y="1159146"/>
            <a:ext cx="3690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здравоохранения и социальные услуги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7009" y="890429"/>
            <a:ext cx="3690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искусства, развлечений, отдыха и спорта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2310" y="2477247"/>
            <a:ext cx="370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административные и вспомогательные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0790" y="1163071"/>
            <a:ext cx="403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здравоохранения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44690" y="3405538"/>
            <a:ext cx="9205023" cy="290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Топ-10 отраслей по количеству и сумме контрактов, заключенных с СМП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51109" y="3555899"/>
            <a:ext cx="4714695" cy="19171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контрактов, шт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256321" y="3555899"/>
            <a:ext cx="4090877" cy="19171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сумме контрактов, млн руб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600335250"/>
              </p:ext>
            </p:extLst>
          </p:nvPr>
        </p:nvGraphicFramePr>
        <p:xfrm>
          <a:off x="4953000" y="4064614"/>
          <a:ext cx="4824524" cy="212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583993070"/>
              </p:ext>
            </p:extLst>
          </p:nvPr>
        </p:nvGraphicFramePr>
        <p:xfrm>
          <a:off x="285402" y="4008047"/>
          <a:ext cx="4602511" cy="2182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96108" y="4952235"/>
            <a:ext cx="3431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административные и вспомогательные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71951" y="5228724"/>
            <a:ext cx="2410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информации и связи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57059" y="5519120"/>
            <a:ext cx="2996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Сооружения и строительные работы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2520" y="4664682"/>
            <a:ext cx="3699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искусства, развлечений, отдыха и спорта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38536" y="5782746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Продукция обрабатывающих производств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93058" y="4413567"/>
            <a:ext cx="2920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общественного питания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472" y="4066203"/>
            <a:ext cx="4426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Услуги, связанные с научной, инженерно-технической и профессиональной деятельностью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03861" y="4886242"/>
            <a:ext cx="3958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Услуги, связанные с научной, инженерно-технической и профессиональной деятельностью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97216" y="5219243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информации и связи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32466" y="5433792"/>
            <a:ext cx="288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административные и вспомогательные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20966" y="4382823"/>
            <a:ext cx="4012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в области искусства, развлечений, отдыха и спорта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96786" y="5802230"/>
            <a:ext cx="2888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Продукция обрабатывающих производств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90034" y="4121791"/>
            <a:ext cx="3539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общественного питания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03862" y="4649620"/>
            <a:ext cx="3554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Сооружения и строительные работы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34498" y="1438059"/>
            <a:ext cx="31230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 общественного питания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393874" y="-35129"/>
            <a:ext cx="9205023" cy="210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Топ-10 заказчиков по количеству и сумме контрактов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885258323"/>
              </p:ext>
            </p:extLst>
          </p:nvPr>
        </p:nvGraphicFramePr>
        <p:xfrm>
          <a:off x="5114952" y="479172"/>
          <a:ext cx="4649695" cy="280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00309845"/>
              </p:ext>
            </p:extLst>
          </p:nvPr>
        </p:nvGraphicFramePr>
        <p:xfrm>
          <a:off x="214174" y="456304"/>
          <a:ext cx="4804596" cy="282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Заголовок 1"/>
          <p:cNvSpPr txBox="1">
            <a:spLocks/>
          </p:cNvSpPr>
          <p:nvPr/>
        </p:nvSpPr>
        <p:spPr>
          <a:xfrm>
            <a:off x="447957" y="268822"/>
            <a:ext cx="4689603" cy="1874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000" dirty="0" smtClean="0"/>
              <a:t>по количеству контрактов, шт</a:t>
            </a:r>
            <a:endParaRPr lang="ru-RU" sz="1000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5466534" y="288727"/>
            <a:ext cx="4090877" cy="2160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1000" dirty="0" smtClean="0"/>
              <a:t>по сумме контрактов, млн руб</a:t>
            </a:r>
            <a:endParaRPr lang="ru-RU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533413" y="1788221"/>
            <a:ext cx="3615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91" y="512875"/>
            <a:ext cx="3538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ОГБУЗ «Городская поликлиника г. Белгорода»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82936" y="2297692"/>
            <a:ext cx="41302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Министерство строительства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01197" y="2559418"/>
            <a:ext cx="2541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ОГБУЗ «БОКБ Святителя Иоасафа»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8497" y="2046191"/>
            <a:ext cx="3607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ОГКУ «Упрдортранс»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11760" y="2829298"/>
            <a:ext cx="2265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7118" y="813265"/>
            <a:ext cx="3600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ГБУ «Санаторий «Бригантина «Белогорье»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17119" y="545081"/>
            <a:ext cx="36003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Министерство цифрового развития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38837" y="1053877"/>
            <a:ext cx="2782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ОГБУ «ЦМИ»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39101" y="1828628"/>
            <a:ext cx="2326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33169" y="1571728"/>
            <a:ext cx="25047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ОГБУЗ «Белгородский онкодиспансер»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38837" y="1306241"/>
            <a:ext cx="276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ОГБУЗ «БОКБ Святителя Иоасафа»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19430" y="2339382"/>
            <a:ext cx="20580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Министерство ЖКХ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7957" y="1548893"/>
            <a:ext cx="3743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ОКУ «ЦЗН Белгородской области»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0996" y="1292483"/>
            <a:ext cx="3559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Мед. центр мобилизационных резервов «Резерв»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62237" y="2602647"/>
            <a:ext cx="2153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07368" y="2863247"/>
            <a:ext cx="1534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ОГКУ «Упрдортранс»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0427" y="1037871"/>
            <a:ext cx="3470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ОГБУЗ «Яковлевская ЦРБ»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7815" y="791912"/>
            <a:ext cx="3615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ОГБУЗ «Белгородский онкодиспансер»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0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88396599"/>
              </p:ext>
            </p:extLst>
          </p:nvPr>
        </p:nvGraphicFramePr>
        <p:xfrm>
          <a:off x="128464" y="908720"/>
          <a:ext cx="410445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80" y="188640"/>
            <a:ext cx="4961756" cy="56207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Объём закупок, проведенных ОГКУ «Центр закупок»,</a:t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субъектов малого предпринимательства, млн руб.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50001115"/>
              </p:ext>
            </p:extLst>
          </p:nvPr>
        </p:nvGraphicFramePr>
        <p:xfrm>
          <a:off x="478180" y="1196752"/>
          <a:ext cx="43204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6207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Победители закупок по месту регистрации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27108667"/>
              </p:ext>
            </p:extLst>
          </p:nvPr>
        </p:nvGraphicFramePr>
        <p:xfrm>
          <a:off x="5169024" y="1196752"/>
          <a:ext cx="43204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76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15414075"/>
              </p:ext>
            </p:extLst>
          </p:nvPr>
        </p:nvGraphicFramePr>
        <p:xfrm>
          <a:off x="128464" y="119336"/>
          <a:ext cx="936104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80" y="106592"/>
            <a:ext cx="9489504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опубликованных одиночных заявок на закупку в 1 квартале 2024 года, </a:t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поступивших в ОГКУ «Центр закупок» с нарушением законодательства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17930189"/>
              </p:ext>
            </p:extLst>
          </p:nvPr>
        </p:nvGraphicFramePr>
        <p:xfrm>
          <a:off x="4664968" y="2204864"/>
          <a:ext cx="50405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07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60648"/>
            <a:ext cx="8915400" cy="50405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о достижении заказчиками Белгородской области минимальной обязательной доли закупок российских товаров, при осуществлении закупок которых установлены ограничения допуска товаров, происходящих из иностранных государств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74674338"/>
              </p:ext>
            </p:extLst>
          </p:nvPr>
        </p:nvGraphicFramePr>
        <p:xfrm>
          <a:off x="128464" y="188640"/>
          <a:ext cx="9649071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75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888407" y="958714"/>
            <a:ext cx="5753844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закупок товаров из стран ЕАЭС и 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достижения квот, млн руб.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40038636"/>
              </p:ext>
            </p:extLst>
          </p:nvPr>
        </p:nvGraphicFramePr>
        <p:xfrm>
          <a:off x="4250108" y="1556792"/>
          <a:ext cx="538341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Овал 16"/>
          <p:cNvSpPr/>
          <p:nvPr/>
        </p:nvSpPr>
        <p:spPr>
          <a:xfrm>
            <a:off x="6765329" y="1844824"/>
            <a:ext cx="781485" cy="720080"/>
          </a:xfrm>
          <a:prstGeom prst="ellipse">
            <a:avLst/>
          </a:prstGeom>
          <a:gradFill>
            <a:gsLst>
              <a:gs pos="37000">
                <a:srgbClr val="70BDD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150450" y="2456892"/>
            <a:ext cx="781485" cy="720080"/>
          </a:xfrm>
          <a:prstGeom prst="ellipse">
            <a:avLst/>
          </a:prstGeom>
          <a:gradFill>
            <a:gsLst>
              <a:gs pos="82000">
                <a:srgbClr val="EB8DB1">
                  <a:lumMod val="86000"/>
                  <a:alpha val="63000"/>
                </a:srgbClr>
              </a:gs>
              <a:gs pos="98000">
                <a:srgbClr val="B0C6E1"/>
              </a:gs>
            </a:gsLst>
            <a:lin ang="480000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5129" y="1572816"/>
            <a:ext cx="2159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 общем объёме закупок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763297" y="1916832"/>
            <a:ext cx="917895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601072" y="1975882"/>
            <a:ext cx="72009" cy="445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546814" y="2924944"/>
            <a:ext cx="9361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931935" y="3789040"/>
            <a:ext cx="9652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39967854"/>
              </p:ext>
            </p:extLst>
          </p:nvPr>
        </p:nvGraphicFramePr>
        <p:xfrm>
          <a:off x="265723" y="1240359"/>
          <a:ext cx="3622684" cy="3916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9452" y="188640"/>
            <a:ext cx="4151459" cy="27404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достижения квот 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кодов ОКПД2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2014-пп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758" y="620688"/>
            <a:ext cx="3328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Приёмка товара в 1 квартале 2024 года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осуществлена по 32 кодам ОКПД2 из 2014-пп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89592504"/>
              </p:ext>
            </p:extLst>
          </p:nvPr>
        </p:nvGraphicFramePr>
        <p:xfrm>
          <a:off x="566688" y="836712"/>
          <a:ext cx="9229025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71" y="260648"/>
            <a:ext cx="9595066" cy="432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количества рабочих дней, затраченных на формирование заявки на закупку заказчиком, </a:t>
            </a:r>
            <a:b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и подготовку извещения о закупке ОГКУ «Центр закупок»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04664"/>
            <a:ext cx="8915400" cy="43204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</a:t>
            </a:r>
            <a:r>
              <a:rPr lang="ru-RU" sz="2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объёмов </a:t>
            </a:r>
            <a:r>
              <a:rPr lang="ru-RU" sz="2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закупок </a:t>
            </a:r>
            <a:r>
              <a:rPr lang="ru-RU" sz="2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муниципальных нужд в разрезе </a:t>
            </a:r>
            <a:r>
              <a:rPr lang="ru-RU" sz="2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муниципалитетов</a:t>
            </a:r>
            <a:r>
              <a:rPr lang="ru-RU" sz="2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30859208"/>
              </p:ext>
            </p:extLst>
          </p:nvPr>
        </p:nvGraphicFramePr>
        <p:xfrm>
          <a:off x="128465" y="1124744"/>
          <a:ext cx="475756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31759" y="818490"/>
            <a:ext cx="4714695" cy="22809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2023 года, млн руб.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91523864"/>
              </p:ext>
            </p:extLst>
          </p:nvPr>
        </p:nvGraphicFramePr>
        <p:xfrm>
          <a:off x="4937782" y="1028100"/>
          <a:ext cx="4767746" cy="549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5191305" y="841206"/>
            <a:ext cx="4714695" cy="22809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2024 года, млн руб.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728596454"/>
              </p:ext>
            </p:extLst>
          </p:nvPr>
        </p:nvGraphicFramePr>
        <p:xfrm>
          <a:off x="272480" y="836712"/>
          <a:ext cx="9433048" cy="5616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84649" y="260648"/>
            <a:ext cx="6264696" cy="490066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 проведенных закупок для государственных и муниципальных нужд по способу проведения (конкурентные, неконкурентные), млн руб.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97083851"/>
              </p:ext>
            </p:extLst>
          </p:nvPr>
        </p:nvGraphicFramePr>
        <p:xfrm>
          <a:off x="5313040" y="1844824"/>
          <a:ext cx="400161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02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958907573"/>
              </p:ext>
            </p:extLst>
          </p:nvPr>
        </p:nvGraphicFramePr>
        <p:xfrm>
          <a:off x="560512" y="836712"/>
          <a:ext cx="87412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8509" y="332656"/>
            <a:ext cx="8778180" cy="504056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объёмов проведённых закупок для государственных и муниципальных нужд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909576209"/>
              </p:ext>
            </p:extLst>
          </p:nvPr>
        </p:nvGraphicFramePr>
        <p:xfrm>
          <a:off x="350493" y="2348880"/>
          <a:ext cx="5466603" cy="414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34605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Объём проведённых закупок для государственных и муниципальных нужд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89399201"/>
              </p:ext>
            </p:extLst>
          </p:nvPr>
        </p:nvGraphicFramePr>
        <p:xfrm>
          <a:off x="4520952" y="980728"/>
          <a:ext cx="5184576" cy="372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70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071569460"/>
              </p:ext>
            </p:extLst>
          </p:nvPr>
        </p:nvGraphicFramePr>
        <p:xfrm>
          <a:off x="218703" y="188640"/>
          <a:ext cx="9687297" cy="656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76536" y="0"/>
            <a:ext cx="7626052" cy="47667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объёмов закупок для государственных нужд, млрд руб.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0552" y="3645024"/>
            <a:ext cx="7626052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объёмов закупок для</a:t>
            </a:r>
            <a:r>
              <a:rPr lang="en-US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муниципальных нужд, млрд руб.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69094267"/>
              </p:ext>
            </p:extLst>
          </p:nvPr>
        </p:nvGraphicFramePr>
        <p:xfrm>
          <a:off x="371103" y="2564904"/>
          <a:ext cx="9406433" cy="434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72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89090227"/>
              </p:ext>
            </p:extLst>
          </p:nvPr>
        </p:nvGraphicFramePr>
        <p:xfrm>
          <a:off x="776537" y="836712"/>
          <a:ext cx="324036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34605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175F47"/>
                </a:solidFill>
                <a:latin typeface="Times New Roman" pitchFamily="18" charset="0"/>
                <a:cs typeface="Times New Roman" pitchFamily="18" charset="0"/>
              </a:rPr>
              <a:t>Объёмы размещённых закупок для государственных и муниципальных нужд </a:t>
            </a:r>
            <a:br>
              <a:rPr lang="ru-RU" sz="1600" b="1" dirty="0" smtClean="0">
                <a:solidFill>
                  <a:srgbClr val="175F4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175F47"/>
                </a:solidFill>
                <a:latin typeface="Times New Roman" pitchFamily="18" charset="0"/>
                <a:cs typeface="Times New Roman" pitchFamily="18" charset="0"/>
              </a:rPr>
              <a:t>в разрезе электронных торговых площадок</a:t>
            </a:r>
            <a:endParaRPr lang="ru-RU" sz="1600" b="1" dirty="0">
              <a:solidFill>
                <a:srgbClr val="175F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0872" y="1844824"/>
            <a:ext cx="202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A81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для</a:t>
            </a:r>
          </a:p>
          <a:p>
            <a:pPr algn="ctr"/>
            <a:r>
              <a:rPr lang="ru-RU" sz="1400" b="1" dirty="0" smtClean="0">
                <a:solidFill>
                  <a:srgbClr val="A81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нужд</a:t>
            </a:r>
            <a:endParaRPr lang="ru-RU" sz="1400" b="1" dirty="0">
              <a:solidFill>
                <a:srgbClr val="A818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7446" y="4653136"/>
            <a:ext cx="1995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A81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для</a:t>
            </a:r>
          </a:p>
          <a:p>
            <a:pPr algn="ctr"/>
            <a:r>
              <a:rPr lang="ru-RU" sz="1400" b="1" dirty="0" smtClean="0">
                <a:solidFill>
                  <a:srgbClr val="A81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нужд</a:t>
            </a:r>
            <a:endParaRPr lang="ru-RU" sz="1400" b="1" dirty="0">
              <a:solidFill>
                <a:srgbClr val="A818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98080273"/>
              </p:ext>
            </p:extLst>
          </p:nvPr>
        </p:nvGraphicFramePr>
        <p:xfrm>
          <a:off x="776536" y="3573016"/>
          <a:ext cx="3312368" cy="289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493909197"/>
              </p:ext>
            </p:extLst>
          </p:nvPr>
        </p:nvGraphicFramePr>
        <p:xfrm>
          <a:off x="6249144" y="847636"/>
          <a:ext cx="324036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224280823"/>
              </p:ext>
            </p:extLst>
          </p:nvPr>
        </p:nvGraphicFramePr>
        <p:xfrm>
          <a:off x="661075" y="3511932"/>
          <a:ext cx="3355822" cy="2919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652999874"/>
              </p:ext>
            </p:extLst>
          </p:nvPr>
        </p:nvGraphicFramePr>
        <p:xfrm>
          <a:off x="6393160" y="3501008"/>
          <a:ext cx="3240360" cy="2943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615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45872</TotalTime>
  <Words>2695</Words>
  <Application>Microsoft Office PowerPoint</Application>
  <PresentationFormat>Лист A4 (210x297 мм)</PresentationFormat>
  <Paragraphs>592</Paragraphs>
  <Slides>37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Georgia</vt:lpstr>
      <vt:lpstr>Times New Roman</vt:lpstr>
      <vt:lpstr>Trebuchet MS</vt:lpstr>
      <vt:lpstr>Тема Office</vt:lpstr>
      <vt:lpstr>Раздел 1. Государственные и муниципальные закупки </vt:lpstr>
      <vt:lpstr>Объём проведенных закупок для государственных нужд, млн руб.</vt:lpstr>
      <vt:lpstr>Объём проведенных закупок  для муниципальных нужд млн руб.</vt:lpstr>
      <vt:lpstr>Сравнительный анализ объёмов закупок  для муниципальных нужд в разрезе муниципалитетов </vt:lpstr>
      <vt:lpstr>Объём проведенных закупок для государственных и муниципальных нужд по способу проведения (конкурентные, неконкурентные), млн руб.</vt:lpstr>
      <vt:lpstr>Сравнительный анализ объёмов проведённых закупок для государственных и муниципальных нужд</vt:lpstr>
      <vt:lpstr>Объём проведённых закупок для государственных и муниципальных нужд</vt:lpstr>
      <vt:lpstr>Сравнительный анализ объёмов закупок для государственных нужд, млрд руб.</vt:lpstr>
      <vt:lpstr>Объёмы размещённых закупок для государственных и муниципальных нужд  в разрезе электронных торговых площадок</vt:lpstr>
      <vt:lpstr>Сравнительный анализ результатов конкурентных закупок для государственных нужд  за 1 квартал 2024г. и 1 квартал 2023 г., млн руб.</vt:lpstr>
      <vt:lpstr>Презентация PowerPoint</vt:lpstr>
      <vt:lpstr> Структура экономии закупок  для государственных нужд, млн руб. </vt:lpstr>
      <vt:lpstr>Сравнительный анализ экономии по итогам закупок </vt:lpstr>
      <vt:lpstr>Среднее количество участников, принявших участие в конкурентных закупках для государственных нужд</vt:lpstr>
      <vt:lpstr>Презентация PowerPoint</vt:lpstr>
      <vt:lpstr>Структура закупок, проведённых в «Электронном маркете»  1 квартал 2024 года</vt:lpstr>
      <vt:lpstr>Сравнительный анализ объёмов закупок, проведённых по п.4,5 ч.1 ст.93 1 квартал 2024 года</vt:lpstr>
      <vt:lpstr>Раздел 2. Закупки, проведенные ОГКУ «Центр закупок»</vt:lpstr>
      <vt:lpstr>Динамика опубликованных извещений за 2024 год</vt:lpstr>
      <vt:lpstr>Анализ объёмов размещения в 2024 году</vt:lpstr>
      <vt:lpstr>Распределение закупок по количеству поданных заявок участников</vt:lpstr>
      <vt:lpstr>Объем закупок всеми способами, млн. руб.</vt:lpstr>
      <vt:lpstr> Сравнительный анализ объёмов закупок всеми способами млн руб. </vt:lpstr>
      <vt:lpstr>Сравнительный анализ проведённых конкурентных закупок</vt:lpstr>
      <vt:lpstr>Заявки на закупку, поступившие в ОГКУ «Центр закупок» в 1 квартале 2024 г.</vt:lpstr>
      <vt:lpstr>Объёмы закупок, опубликованных ОГКУ «Центр закупок»</vt:lpstr>
      <vt:lpstr>Совместные закупки, опубликованные ОГКУ «Центр закупок», в разрезе предметов контрактов  Общая НМЦК: 118,39 млн руб.</vt:lpstr>
      <vt:lpstr>Топ-10 отраслей по количеству и сумме контрактов  </vt:lpstr>
      <vt:lpstr>Топ-10 отраслей по количеству и сумме контрактов  в условиях высокой конкуренции (более трёх заявок участников)</vt:lpstr>
      <vt:lpstr>Топ-10 отраслей по количеству и сумме заключенных контрактов с поставщиками,  зарегистрированными в Белгородской области</vt:lpstr>
      <vt:lpstr>Презентация PowerPoint</vt:lpstr>
      <vt:lpstr>Объём закупок, проведенных ОГКУ «Центр закупок», у субъектов малого предпринимательства, млн руб.</vt:lpstr>
      <vt:lpstr>Победители закупок по месту регистрации</vt:lpstr>
      <vt:lpstr>Динамика опубликованных одиночных заявок на закупку в 1 квартале 2024 года,  поступивших в ОГКУ «Центр закупок» с нарушением законодательства</vt:lpstr>
      <vt:lpstr>Информация о достижении заказчиками Белгородской области минимальной обязательной доли закупок российских товаров, при осуществлении закупок которых установлены ограничения допуска товаров, происходящих из иностранных государств</vt:lpstr>
      <vt:lpstr>Структура достижения квот  по количеству кодов ОКПД2 из 2014-пп</vt:lpstr>
      <vt:lpstr>Анализ количества рабочих дней, затраченных на формирование заявки на закупку заказчиком,  проверку и подготовку извещения о закупке ОГКУ «Центр закупок»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 Григорьева;zaitseva2005@yandex.ru</dc:creator>
  <cp:lastModifiedBy>Елена Зайцева</cp:lastModifiedBy>
  <cp:revision>3318</cp:revision>
  <cp:lastPrinted>2024-05-06T08:51:27Z</cp:lastPrinted>
  <dcterms:created xsi:type="dcterms:W3CDTF">2017-10-20T12:46:09Z</dcterms:created>
  <dcterms:modified xsi:type="dcterms:W3CDTF">2024-05-06T12:01:39Z</dcterms:modified>
</cp:coreProperties>
</file>