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53" r:id="rId1"/>
  </p:sldMasterIdLst>
  <p:notesMasterIdLst>
    <p:notesMasterId r:id="rId31"/>
  </p:notesMasterIdLst>
  <p:handoutMasterIdLst>
    <p:handoutMasterId r:id="rId32"/>
  </p:handoutMasterIdLst>
  <p:sldIdLst>
    <p:sldId id="305" r:id="rId2"/>
    <p:sldId id="419" r:id="rId3"/>
    <p:sldId id="516" r:id="rId4"/>
    <p:sldId id="472" r:id="rId5"/>
    <p:sldId id="526" r:id="rId6"/>
    <p:sldId id="585" r:id="rId7"/>
    <p:sldId id="614" r:id="rId8"/>
    <p:sldId id="558" r:id="rId9"/>
    <p:sldId id="595" r:id="rId10"/>
    <p:sldId id="594" r:id="rId11"/>
    <p:sldId id="560" r:id="rId12"/>
    <p:sldId id="578" r:id="rId13"/>
    <p:sldId id="596" r:id="rId14"/>
    <p:sldId id="597" r:id="rId15"/>
    <p:sldId id="598" r:id="rId16"/>
    <p:sldId id="599" r:id="rId17"/>
    <p:sldId id="600" r:id="rId18"/>
    <p:sldId id="601" r:id="rId19"/>
    <p:sldId id="602" r:id="rId20"/>
    <p:sldId id="603" r:id="rId21"/>
    <p:sldId id="609" r:id="rId22"/>
    <p:sldId id="604" r:id="rId23"/>
    <p:sldId id="605" r:id="rId24"/>
    <p:sldId id="611" r:id="rId25"/>
    <p:sldId id="612" r:id="rId26"/>
    <p:sldId id="610" r:id="rId27"/>
    <p:sldId id="607" r:id="rId28"/>
    <p:sldId id="613" r:id="rId29"/>
    <p:sldId id="298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76" autoAdjust="0"/>
  </p:normalViewPr>
  <p:slideViewPr>
    <p:cSldViewPr>
      <p:cViewPr>
        <p:scale>
          <a:sx n="91" d="100"/>
          <a:sy n="91" d="100"/>
        </p:scale>
        <p:origin x="-13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Управление государственного заказа и лицензирования Белгородской области, 2018 г.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DF08C-AD7F-4AE7-A8BA-4B74EE6B2AB1}" type="datetimeFigureOut">
              <a:rPr lang="ru-RU" smtClean="0"/>
              <a:t>18.06.2024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510B5-0A13-49C4-9AFB-26250E3C6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26472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ru-RU" smtClean="0"/>
              <a:t>Управление государственного заказа и лицензирования Белгородской области, 2018 г.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18.06.2024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4" r:id="rId1"/>
    <p:sldLayoutId id="2147484555" r:id="rId2"/>
    <p:sldLayoutId id="2147484556" r:id="rId3"/>
    <p:sldLayoutId id="2147484557" r:id="rId4"/>
    <p:sldLayoutId id="2147484558" r:id="rId5"/>
    <p:sldLayoutId id="2147484559" r:id="rId6"/>
    <p:sldLayoutId id="2147484560" r:id="rId7"/>
    <p:sldLayoutId id="2147484561" r:id="rId8"/>
    <p:sldLayoutId id="2147484562" r:id="rId9"/>
    <p:sldLayoutId id="2147484563" r:id="rId10"/>
    <p:sldLayoutId id="214748456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УПРАВЛЕНИЕ </a:t>
            </a:r>
            <a:r>
              <a:rPr lang="ru-RU" sz="2000" b="1" dirty="0"/>
              <a:t>ПО РЕГУЛИРОВАНИЮ </a:t>
            </a:r>
            <a:r>
              <a:rPr lang="ru-RU" sz="2000" b="1" dirty="0" smtClean="0"/>
              <a:t>                     КОНТРАКТНОЙ </a:t>
            </a:r>
            <a:r>
              <a:rPr lang="ru-RU" sz="2000" b="1" dirty="0"/>
              <a:t>СИСТЕМЫ В СФЕРЕ ЗАКУПОК БЕЛГОРОДСКОЙ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ru-RU" sz="4600" b="1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ru-RU" sz="4600" b="1" dirty="0" smtClean="0">
                <a:solidFill>
                  <a:schemeClr val="tx1"/>
                </a:solidFill>
              </a:rPr>
              <a:t>Обоснование начальной (максимальной) цены контракта, цены контракта, заключаемого                                  с единственным поставщиком (подрядчиком, исполнителем) в рамках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ru-RU" sz="4600" b="1" dirty="0" smtClean="0">
                <a:solidFill>
                  <a:schemeClr val="tx1"/>
                </a:solidFill>
              </a:rPr>
              <a:t>Федерального </a:t>
            </a:r>
            <a:r>
              <a:rPr lang="ru-RU" sz="4600" b="1" dirty="0">
                <a:solidFill>
                  <a:schemeClr val="tx1"/>
                </a:solidFill>
              </a:rPr>
              <a:t>закона от 05.04.2013 года </a:t>
            </a:r>
            <a:r>
              <a:rPr lang="ru-RU" sz="4600" b="1" dirty="0" smtClean="0">
                <a:solidFill>
                  <a:schemeClr val="tx1"/>
                </a:solidFill>
              </a:rPr>
              <a:t>№ 44-ФЗ                   </a:t>
            </a:r>
            <a:r>
              <a:rPr lang="ru-RU" sz="4600" b="1" dirty="0">
                <a:solidFill>
                  <a:schemeClr val="tx1"/>
                </a:solidFill>
              </a:rPr>
              <a:t>«О контрактной системе в сфере закупок товаров, работ, услуг для обеспечения государственных и муниципальных нужд»</a:t>
            </a:r>
            <a:endParaRPr lang="ru-RU" b="1" dirty="0">
              <a:solidFill>
                <a:schemeClr val="tx1"/>
              </a:solidFill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sz="2800" b="1" dirty="0" smtClean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ru-RU" sz="2800" b="1" dirty="0" smtClean="0"/>
              <a:t>Июнь 2024 года </a:t>
            </a:r>
            <a:endParaRPr lang="ru-RU" sz="2800" b="1" dirty="0"/>
          </a:p>
          <a:p>
            <a:endParaRPr lang="ru-RU" dirty="0"/>
          </a:p>
        </p:txBody>
      </p:sp>
      <p:pic>
        <p:nvPicPr>
          <p:cNvPr id="4" name="Рисунок 3" descr="C:\Users\User\Desktop\gerb_belgorodskoy_oblasti_gerbmaster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1020321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802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 smtClean="0"/>
              <a:t>нормативный метод</a:t>
            </a:r>
            <a:r>
              <a:rPr lang="ru-RU" sz="2000" b="1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5040560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Постановлением </a:t>
            </a:r>
            <a:r>
              <a:rPr lang="ru-RU" sz="1400" b="1" dirty="0">
                <a:solidFill>
                  <a:schemeClr val="tx1"/>
                </a:solidFill>
              </a:rPr>
              <a:t>Правительства Белгородской </a:t>
            </a:r>
            <a:r>
              <a:rPr lang="ru-RU" sz="1400" b="1" dirty="0" smtClean="0">
                <a:solidFill>
                  <a:schemeClr val="tx1"/>
                </a:solidFill>
              </a:rPr>
              <a:t>области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b="1" dirty="0">
                <a:solidFill>
                  <a:schemeClr val="tx1"/>
                </a:solidFill>
              </a:rPr>
              <a:t>от </a:t>
            </a:r>
            <a:r>
              <a:rPr lang="ru-RU" sz="1400" b="1" dirty="0" smtClean="0">
                <a:solidFill>
                  <a:schemeClr val="tx1"/>
                </a:solidFill>
              </a:rPr>
              <a:t>25.04.2016                             № </a:t>
            </a:r>
            <a:r>
              <a:rPr lang="ru-RU" sz="1400" b="1" dirty="0">
                <a:solidFill>
                  <a:schemeClr val="tx1"/>
                </a:solidFill>
              </a:rPr>
              <a:t>116-пп </a:t>
            </a:r>
            <a:r>
              <a:rPr lang="ru-RU" sz="1400" dirty="0">
                <a:solidFill>
                  <a:schemeClr val="tx1"/>
                </a:solidFill>
              </a:rPr>
              <a:t>«Об утверждении Правил определения требований к закупаемым органами исполнительной власти, государственными органами области, территориальным фондом обязательного медицинского страхования Белгородской области и подведомственными им казенными и бюджетными учреждениями отдельным видам товаров, работ, услуг (в том числе предельных цен товаров, работ, услуг)»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утвержден </a:t>
            </a:r>
            <a:r>
              <a:rPr lang="ru-RU" sz="1400" b="1" dirty="0" smtClean="0">
                <a:solidFill>
                  <a:schemeClr val="tx1"/>
                </a:solidFill>
              </a:rPr>
              <a:t>Обязательный перечень отдельных </a:t>
            </a:r>
            <a:r>
              <a:rPr lang="ru-RU" sz="1400" b="1" dirty="0">
                <a:solidFill>
                  <a:schemeClr val="tx1"/>
                </a:solidFill>
              </a:rPr>
              <a:t>видов товаров, работ, услуг</a:t>
            </a:r>
            <a:r>
              <a:rPr lang="ru-RU" sz="1400" dirty="0">
                <a:solidFill>
                  <a:schemeClr val="tx1"/>
                </a:solidFill>
              </a:rPr>
              <a:t>, в отношении </a:t>
            </a:r>
            <a:r>
              <a:rPr lang="ru-RU" sz="1400" dirty="0" smtClean="0">
                <a:solidFill>
                  <a:schemeClr val="tx1"/>
                </a:solidFill>
              </a:rPr>
              <a:t>которых определяются </a:t>
            </a:r>
            <a:r>
              <a:rPr lang="ru-RU" sz="1400" dirty="0">
                <a:solidFill>
                  <a:schemeClr val="tx1"/>
                </a:solidFill>
              </a:rPr>
              <a:t>требования к потребительским </a:t>
            </a:r>
            <a:r>
              <a:rPr lang="ru-RU" sz="1400" dirty="0" smtClean="0">
                <a:solidFill>
                  <a:schemeClr val="tx1"/>
                </a:solidFill>
              </a:rPr>
              <a:t>свойствам (</a:t>
            </a:r>
            <a:r>
              <a:rPr lang="ru-RU" sz="1400" dirty="0">
                <a:solidFill>
                  <a:schemeClr val="tx1"/>
                </a:solidFill>
              </a:rPr>
              <a:t>в том числе качеству) и иным </a:t>
            </a:r>
            <a:r>
              <a:rPr lang="ru-RU" sz="1400" dirty="0" smtClean="0">
                <a:solidFill>
                  <a:schemeClr val="tx1"/>
                </a:solidFill>
              </a:rPr>
              <a:t>характеристикам </a:t>
            </a:r>
            <a:r>
              <a:rPr lang="ru-RU" sz="1400" b="1" dirty="0" smtClean="0">
                <a:solidFill>
                  <a:schemeClr val="tx1"/>
                </a:solidFill>
              </a:rPr>
              <a:t>(</a:t>
            </a:r>
            <a:r>
              <a:rPr lang="ru-RU" sz="1400" b="1" u="sng" dirty="0">
                <a:solidFill>
                  <a:schemeClr val="tx1"/>
                </a:solidFill>
              </a:rPr>
              <a:t>в том числе предельные цены товаров, работ, услуг</a:t>
            </a:r>
            <a:r>
              <a:rPr lang="ru-RU" sz="1400" b="1" u="sng" dirty="0" smtClean="0">
                <a:solidFill>
                  <a:schemeClr val="tx1"/>
                </a:solidFill>
              </a:rPr>
              <a:t>).</a:t>
            </a:r>
            <a:endParaRPr lang="ru-RU" sz="1400" b="1" u="sng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Машины вычислительные электронные цифровые портативные массой не более 10 кг для автоматической обработки данных </a:t>
            </a:r>
            <a:r>
              <a:rPr lang="ru-RU" sz="1400" dirty="0" smtClean="0">
                <a:solidFill>
                  <a:schemeClr val="tx1"/>
                </a:solidFill>
              </a:rPr>
              <a:t>- </a:t>
            </a:r>
            <a:r>
              <a:rPr lang="ru-RU" sz="1400" dirty="0">
                <a:solidFill>
                  <a:schemeClr val="tx1"/>
                </a:solidFill>
              </a:rPr>
              <a:t>ноутбуки, планшетные компьютеры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Аппаратура передающая для радиосвязи, радиовещания и </a:t>
            </a:r>
            <a:r>
              <a:rPr lang="ru-RU" sz="1400" dirty="0" smtClean="0">
                <a:solidFill>
                  <a:schemeClr val="tx1"/>
                </a:solidFill>
              </a:rPr>
              <a:t>телевидения - </a:t>
            </a:r>
            <a:r>
              <a:rPr lang="ru-RU" sz="1400" dirty="0">
                <a:solidFill>
                  <a:schemeClr val="tx1"/>
                </a:solidFill>
              </a:rPr>
              <a:t>телефоны мобильные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Средства транспортные </a:t>
            </a:r>
            <a:r>
              <a:rPr lang="ru-RU" sz="1400" dirty="0" smtClean="0">
                <a:solidFill>
                  <a:schemeClr val="tx1"/>
                </a:solidFill>
              </a:rPr>
              <a:t> с </a:t>
            </a:r>
            <a:r>
              <a:rPr lang="ru-RU" sz="1400" dirty="0">
                <a:solidFill>
                  <a:schemeClr val="tx1"/>
                </a:solidFill>
              </a:rPr>
              <a:t>двигателем с искровым зажиганием, с рабочим объемом цилиндров не более 1500 см3, новые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Средства транспортные </a:t>
            </a:r>
            <a:r>
              <a:rPr lang="ru-RU" sz="1400" dirty="0" smtClean="0">
                <a:solidFill>
                  <a:schemeClr val="tx1"/>
                </a:solidFill>
              </a:rPr>
              <a:t> с </a:t>
            </a:r>
            <a:r>
              <a:rPr lang="ru-RU" sz="1400" dirty="0">
                <a:solidFill>
                  <a:schemeClr val="tx1"/>
                </a:solidFill>
              </a:rPr>
              <a:t>двигателем с искровым зажиганием, с рабочим объемом цилиндров </a:t>
            </a:r>
            <a:r>
              <a:rPr lang="ru-RU" sz="1400" dirty="0" smtClean="0">
                <a:solidFill>
                  <a:schemeClr val="tx1"/>
                </a:solidFill>
              </a:rPr>
              <a:t>более </a:t>
            </a:r>
            <a:r>
              <a:rPr lang="ru-RU" sz="1400" dirty="0">
                <a:solidFill>
                  <a:schemeClr val="tx1"/>
                </a:solidFill>
              </a:rPr>
              <a:t>1500 см3, новые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Мебель </a:t>
            </a:r>
            <a:r>
              <a:rPr lang="ru-RU" sz="1400" dirty="0">
                <a:solidFill>
                  <a:schemeClr val="tx1"/>
                </a:solidFill>
              </a:rPr>
              <a:t>для сидения с металлическим </a:t>
            </a:r>
            <a:r>
              <a:rPr lang="ru-RU" sz="1400" dirty="0" smtClean="0">
                <a:solidFill>
                  <a:schemeClr val="tx1"/>
                </a:solidFill>
              </a:rPr>
              <a:t>каркасом 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и т.д.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69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/>
              <a:t> </a:t>
            </a:r>
            <a:r>
              <a:rPr lang="ru-RU" sz="2000" b="1" dirty="0" smtClean="0"/>
              <a:t>тарифный </a:t>
            </a:r>
            <a:r>
              <a:rPr lang="ru-RU" sz="2000" b="1" dirty="0"/>
              <a:t>метод.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5040560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Применяется если </a:t>
            </a:r>
            <a:r>
              <a:rPr lang="ru-RU" sz="1400" dirty="0">
                <a:solidFill>
                  <a:schemeClr val="tx1"/>
                </a:solidFill>
              </a:rPr>
              <a:t>в соответствии с законодательством Российской Федерации цены закупаемых товаров, работ, услуг </a:t>
            </a:r>
            <a:r>
              <a:rPr lang="ru-RU" sz="1400" b="1" dirty="0">
                <a:solidFill>
                  <a:schemeClr val="tx1"/>
                </a:solidFill>
              </a:rPr>
              <a:t>подлежат государственному регулированию </a:t>
            </a:r>
            <a:r>
              <a:rPr lang="ru-RU" sz="1400" dirty="0">
                <a:solidFill>
                  <a:schemeClr val="tx1"/>
                </a:solidFill>
              </a:rPr>
              <a:t>или установлены муниципальными правовыми актами. В этом случае начальная (максимальная) цена контракта, цена контракта, заключаемого с единственным поставщиком (подрядчиком, исполнителем), </a:t>
            </a:r>
            <a:r>
              <a:rPr lang="ru-RU" sz="1400" b="1" dirty="0">
                <a:solidFill>
                  <a:schemeClr val="tx1"/>
                </a:solidFill>
              </a:rPr>
              <a:t>определяются по регулируемым ценам (тарифам) на товары, работы, услуги</a:t>
            </a:r>
            <a:r>
              <a:rPr lang="ru-RU" sz="1400" b="1" dirty="0" smtClean="0">
                <a:solidFill>
                  <a:schemeClr val="tx1"/>
                </a:solidFill>
              </a:rPr>
              <a:t>.</a:t>
            </a:r>
          </a:p>
          <a:p>
            <a:pPr marL="137160" indent="0" algn="just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ДА! </a:t>
            </a:r>
            <a:r>
              <a:rPr lang="ru-RU" sz="1400" dirty="0" smtClean="0">
                <a:solidFill>
                  <a:schemeClr val="tx1"/>
                </a:solidFill>
              </a:rPr>
              <a:t>Постановление </a:t>
            </a:r>
            <a:r>
              <a:rPr lang="ru-RU" sz="1400" dirty="0">
                <a:solidFill>
                  <a:schemeClr val="tx1"/>
                </a:solidFill>
              </a:rPr>
              <a:t>Правительства РФ от 07.03.1995 № 239 «О мерах по упорядочению государственного регулирования цен (тарифов)»: например, </a:t>
            </a: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Перевозки </a:t>
            </a:r>
            <a:r>
              <a:rPr lang="ru-RU" sz="1400" dirty="0">
                <a:solidFill>
                  <a:schemeClr val="tx1"/>
                </a:solidFill>
              </a:rPr>
              <a:t>пассажиров и багажа на местных авиалиниях и речным транспортом в местном сообщении и на переправах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Отдельные услуги почтовой и электрической связи, услуги связи по трансляции программ российских государственных телерадиоорганизаций по перечню, утверждаемому Правительством Российской Федерации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Транспортные </a:t>
            </a:r>
            <a:r>
              <a:rPr lang="ru-RU" sz="1400" dirty="0">
                <a:solidFill>
                  <a:schemeClr val="tx1"/>
                </a:solidFill>
              </a:rPr>
              <a:t>услуги, оказываемые на подъездных железнодорожных путях организациями промышленного железнодорожного транспорта и другими хозяйствующими субъектами независимо от организационно-правовой формы, за исключением организаций федерального железнодорожного транспорта</a:t>
            </a:r>
          </a:p>
          <a:p>
            <a:pPr marL="137160" indent="0" algn="just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ДА!</a:t>
            </a:r>
            <a:r>
              <a:rPr lang="ru-RU" sz="1400" dirty="0" smtClean="0">
                <a:solidFill>
                  <a:schemeClr val="tx1"/>
                </a:solidFill>
              </a:rPr>
              <a:t> Федеральный закон </a:t>
            </a:r>
            <a:r>
              <a:rPr lang="ru-RU" sz="1400" dirty="0">
                <a:solidFill>
                  <a:schemeClr val="tx1"/>
                </a:solidFill>
              </a:rPr>
              <a:t>от 25.04.2002 № 40-ФЗ «Об обязательном страховании гражданской ответственности владельцев транспортных средств</a:t>
            </a:r>
            <a:r>
              <a:rPr lang="ru-RU" sz="1400" dirty="0" smtClean="0">
                <a:solidFill>
                  <a:schemeClr val="tx1"/>
                </a:solidFill>
              </a:rPr>
              <a:t>».</a:t>
            </a:r>
          </a:p>
          <a:p>
            <a:pPr marL="137160" indent="0" algn="just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НЕТ</a:t>
            </a:r>
            <a:r>
              <a:rPr lang="ru-RU" sz="1400" b="1" dirty="0">
                <a:solidFill>
                  <a:schemeClr val="tx1"/>
                </a:solidFill>
              </a:rPr>
              <a:t>!</a:t>
            </a:r>
            <a:r>
              <a:rPr lang="ru-RU" sz="1400" dirty="0">
                <a:solidFill>
                  <a:schemeClr val="tx1"/>
                </a:solidFill>
              </a:rPr>
              <a:t> Федеральный закон от 17.12.1994 </a:t>
            </a:r>
            <a:r>
              <a:rPr lang="ru-RU" sz="1400" dirty="0" smtClean="0">
                <a:solidFill>
                  <a:schemeClr val="tx1"/>
                </a:solidFill>
              </a:rPr>
              <a:t>№ 67-ФЗ «О </a:t>
            </a:r>
            <a:r>
              <a:rPr lang="ru-RU" sz="1400" dirty="0">
                <a:solidFill>
                  <a:schemeClr val="tx1"/>
                </a:solidFill>
              </a:rPr>
              <a:t>федеральной фельдъегерской </a:t>
            </a:r>
            <a:r>
              <a:rPr lang="ru-RU" sz="1400" dirty="0" smtClean="0">
                <a:solidFill>
                  <a:schemeClr val="tx1"/>
                </a:solidFill>
              </a:rPr>
              <a:t>связи»</a:t>
            </a:r>
          </a:p>
        </p:txBody>
      </p:sp>
    </p:spTree>
    <p:extLst>
      <p:ext uri="{BB962C8B-B14F-4D97-AF65-F5344CB8AC3E}">
        <p14:creationId xmlns:p14="http://schemas.microsoft.com/office/powerpoint/2010/main" val="165798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/>
              <a:t> </a:t>
            </a:r>
            <a:r>
              <a:rPr lang="ru-RU" sz="2000" b="1" dirty="0" smtClean="0"/>
              <a:t>Проектно-сметный </a:t>
            </a:r>
            <a:r>
              <a:rPr lang="ru-RU" sz="2000" b="1" dirty="0"/>
              <a:t>метод.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Заключается </a:t>
            </a:r>
            <a:r>
              <a:rPr lang="ru-RU" sz="1400" dirty="0">
                <a:solidFill>
                  <a:schemeClr val="tx1"/>
                </a:solidFill>
              </a:rPr>
              <a:t>в определении </a:t>
            </a:r>
            <a:r>
              <a:rPr lang="ru-RU" sz="1400" dirty="0" smtClean="0">
                <a:solidFill>
                  <a:schemeClr val="tx1"/>
                </a:solidFill>
              </a:rPr>
              <a:t>НМЦК, </a:t>
            </a:r>
            <a:r>
              <a:rPr lang="ru-RU" sz="1400" dirty="0">
                <a:solidFill>
                  <a:schemeClr val="tx1"/>
                </a:solidFill>
              </a:rPr>
              <a:t>цены контракта, заключаемого с единственным поставщиком (подрядчиком, исполнителем), на</a:t>
            </a:r>
            <a:r>
              <a:rPr lang="ru-RU" sz="1400" dirty="0" smtClean="0">
                <a:solidFill>
                  <a:schemeClr val="tx1"/>
                </a:solidFill>
              </a:rPr>
              <a:t>: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 </a:t>
            </a:r>
            <a:r>
              <a:rPr lang="ru-RU" sz="1400" b="1" dirty="0">
                <a:solidFill>
                  <a:schemeClr val="tx1"/>
                </a:solidFill>
              </a:rPr>
              <a:t>строительство, реконструкцию, капитальный ремонт, снос </a:t>
            </a:r>
            <a:r>
              <a:rPr lang="ru-RU" sz="1400" dirty="0">
                <a:solidFill>
                  <a:schemeClr val="tx1"/>
                </a:solidFill>
              </a:rPr>
              <a:t>объекта капитального строительства на основании проектной документации в соответствии с методиками и нормативами (государственными элементными сметными нормами) строительных работ и специальных строительных работ, утвержденными в соответствии с компетенцией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строительства, или органом исполнительной власти субъекта Российской Федерации;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</a:t>
            </a:r>
            <a:r>
              <a:rPr lang="ru-RU" sz="1400" b="1" dirty="0" smtClean="0">
                <a:solidFill>
                  <a:schemeClr val="tx1"/>
                </a:solidFill>
              </a:rPr>
              <a:t>проведение </a:t>
            </a:r>
            <a:r>
              <a:rPr lang="ru-RU" sz="1400" b="1" dirty="0">
                <a:solidFill>
                  <a:schemeClr val="tx1"/>
                </a:solidFill>
              </a:rPr>
              <a:t>работ по сохранению объектов культурного наследия </a:t>
            </a:r>
            <a:r>
              <a:rPr lang="ru-RU" sz="1400" dirty="0">
                <a:solidFill>
                  <a:schemeClr val="tx1"/>
                </a:solidFill>
              </a:rPr>
              <a:t>(памятников истории и культуры) народов Российской Федерации, за исключением научно-методического руководства, технического и авторского надзора, на основании согласованной в порядке, установленном законодательством Российской Федерации, проектной документации на проведение работ по сохранению объектов культурного наследия и в соответствии с реставрационными нормами и правилами, утвержденными федеральным органом исполнительной власти, уполномоченным Правительством Российской Федерации в области государственной охраны объектов культурного наследия.</a:t>
            </a:r>
          </a:p>
          <a:p>
            <a:pPr marL="308610" indent="-171450" algn="just">
              <a:buFontTx/>
              <a:buChar char="-"/>
            </a:pPr>
            <a:endParaRPr lang="ru-RU" sz="1200" dirty="0" smtClean="0">
              <a:solidFill>
                <a:schemeClr val="tx1"/>
              </a:solidFill>
            </a:endParaRPr>
          </a:p>
          <a:p>
            <a:pPr marL="308610" indent="-171450" algn="just">
              <a:buFontTx/>
              <a:buChar char="-"/>
            </a:pPr>
            <a:endParaRPr lang="ru-RU" sz="1200" dirty="0">
              <a:solidFill>
                <a:schemeClr val="tx1"/>
              </a:solidFill>
            </a:endParaRPr>
          </a:p>
          <a:p>
            <a:pPr marL="308610" indent="-171450" algn="just">
              <a:buFontTx/>
              <a:buChar char="-"/>
            </a:pPr>
            <a:endParaRPr lang="ru-RU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2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/>
              <a:t> </a:t>
            </a:r>
            <a:r>
              <a:rPr lang="ru-RU" sz="2000" b="1" dirty="0" smtClean="0"/>
              <a:t>Проектно-сметный </a:t>
            </a:r>
            <a:r>
              <a:rPr lang="ru-RU" sz="2000" b="1" dirty="0"/>
              <a:t>метод.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r>
              <a:rPr lang="ru-RU" sz="1500" dirty="0">
                <a:solidFill>
                  <a:schemeClr val="tx1"/>
                </a:solidFill>
              </a:rPr>
              <a:t>При обосновании НМЦК, цены контракта, заключаемой с единственным подрядчиком, необходимо </a:t>
            </a:r>
            <a:r>
              <a:rPr lang="ru-RU" sz="1500" dirty="0" smtClean="0">
                <a:solidFill>
                  <a:schemeClr val="tx1"/>
                </a:solidFill>
              </a:rPr>
              <a:t>руководствоваться:</a:t>
            </a:r>
          </a:p>
          <a:p>
            <a:pPr marL="137160" indent="0" algn="just">
              <a:buNone/>
            </a:pPr>
            <a:r>
              <a:rPr lang="ru-RU" sz="1500" b="1" dirty="0" smtClean="0">
                <a:solidFill>
                  <a:schemeClr val="tx1"/>
                </a:solidFill>
              </a:rPr>
              <a:t>-  Градостроительным кодексом </a:t>
            </a:r>
            <a:r>
              <a:rPr lang="ru-RU" sz="1500" b="1" dirty="0">
                <a:solidFill>
                  <a:schemeClr val="tx1"/>
                </a:solidFill>
              </a:rPr>
              <a:t>Российской </a:t>
            </a:r>
            <a:r>
              <a:rPr lang="ru-RU" sz="1500" b="1" dirty="0" smtClean="0">
                <a:solidFill>
                  <a:schemeClr val="tx1"/>
                </a:solidFill>
              </a:rPr>
              <a:t>Федерации (статья 8.3)</a:t>
            </a:r>
          </a:p>
          <a:p>
            <a:pPr marL="137160" indent="0" algn="just">
              <a:buNone/>
            </a:pPr>
            <a:r>
              <a:rPr lang="ru-RU" sz="1500" b="1" dirty="0">
                <a:solidFill>
                  <a:schemeClr val="tx1"/>
                </a:solidFill>
              </a:rPr>
              <a:t>- </a:t>
            </a:r>
            <a:r>
              <a:rPr lang="ru-RU" sz="1500" b="1" dirty="0" smtClean="0">
                <a:solidFill>
                  <a:schemeClr val="tx1"/>
                </a:solidFill>
              </a:rPr>
              <a:t>Приказом </a:t>
            </a:r>
            <a:r>
              <a:rPr lang="ru-RU" sz="1500" b="1" dirty="0">
                <a:solidFill>
                  <a:schemeClr val="tx1"/>
                </a:solidFill>
              </a:rPr>
              <a:t>Минстроя России от 04.08.2020 N </a:t>
            </a:r>
            <a:r>
              <a:rPr lang="ru-RU" sz="1500" b="1" dirty="0" smtClean="0">
                <a:solidFill>
                  <a:schemeClr val="tx1"/>
                </a:solidFill>
              </a:rPr>
              <a:t>421/</a:t>
            </a:r>
            <a:r>
              <a:rPr lang="ru-RU" sz="1500" b="1" dirty="0" err="1" smtClean="0">
                <a:solidFill>
                  <a:schemeClr val="tx1"/>
                </a:solidFill>
              </a:rPr>
              <a:t>пр</a:t>
            </a:r>
            <a:r>
              <a:rPr lang="ru-RU" sz="1500" b="1" dirty="0" smtClean="0">
                <a:solidFill>
                  <a:schemeClr val="tx1"/>
                </a:solidFill>
              </a:rPr>
              <a:t> </a:t>
            </a:r>
            <a:r>
              <a:rPr lang="ru-RU" sz="1500" dirty="0" smtClean="0">
                <a:solidFill>
                  <a:schemeClr val="tx1"/>
                </a:solidFill>
              </a:rPr>
              <a:t>«Об </a:t>
            </a:r>
            <a:r>
              <a:rPr lang="ru-RU" sz="1500" dirty="0">
                <a:solidFill>
                  <a:schemeClr val="tx1"/>
                </a:solidFill>
              </a:rPr>
              <a:t>утверждении Методики определения сметной стоимости строительства, реконструкции, капитального ремонта, сноса объектов капитального строительства, работ по сохранению объектов культурного наследия (памятников истории и культуры) народов Российской Федерации на территории Российской </a:t>
            </a:r>
            <a:r>
              <a:rPr lang="ru-RU" sz="1500" dirty="0" smtClean="0">
                <a:solidFill>
                  <a:schemeClr val="tx1"/>
                </a:solidFill>
              </a:rPr>
              <a:t>Федерации»</a:t>
            </a:r>
            <a:endParaRPr lang="ru-RU" sz="15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500" b="1" dirty="0" smtClean="0">
                <a:solidFill>
                  <a:schemeClr val="tx1"/>
                </a:solidFill>
              </a:rPr>
              <a:t>- Приказом </a:t>
            </a:r>
            <a:r>
              <a:rPr lang="ru-RU" sz="1500" b="1" dirty="0">
                <a:solidFill>
                  <a:schemeClr val="tx1"/>
                </a:solidFill>
              </a:rPr>
              <a:t>Минстроя России от 23.12.2019 № 841/</a:t>
            </a:r>
            <a:r>
              <a:rPr lang="ru-RU" sz="1500" b="1" dirty="0" err="1">
                <a:solidFill>
                  <a:schemeClr val="tx1"/>
                </a:solidFill>
              </a:rPr>
              <a:t>пр</a:t>
            </a:r>
            <a:r>
              <a:rPr lang="ru-RU" sz="1500" dirty="0">
                <a:solidFill>
                  <a:schemeClr val="tx1"/>
                </a:solidFill>
              </a:rPr>
              <a:t> «Об утверждении Порядка определения начальной (максимальной) цены контракта, цены контракта, заключаемого с единственным поставщиком (подрядчиком, исполнителем), начальной цены единицы товара, работы, услуги при осуществлении закупок в сфере градостроительной деятельности (за исключением территориального планирования) и Методики составления сметы контракта, предметом которого являются строительство, реконструкция объектов капитального строительства</a:t>
            </a:r>
            <a:r>
              <a:rPr lang="ru-RU" sz="1500" dirty="0" smtClean="0">
                <a:solidFill>
                  <a:schemeClr val="tx1"/>
                </a:solidFill>
              </a:rPr>
              <a:t>».</a:t>
            </a:r>
          </a:p>
          <a:p>
            <a:pPr marL="137160" indent="0" algn="just">
              <a:buNone/>
            </a:pPr>
            <a:endParaRPr lang="ru-RU" sz="1400" i="1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i="1" dirty="0" smtClean="0">
                <a:solidFill>
                  <a:schemeClr val="tx1"/>
                </a:solidFill>
              </a:rPr>
              <a:t>Проектно-сметный </a:t>
            </a:r>
            <a:r>
              <a:rPr lang="ru-RU" sz="1400" i="1" dirty="0">
                <a:solidFill>
                  <a:schemeClr val="tx1"/>
                </a:solidFill>
              </a:rPr>
              <a:t>метод </a:t>
            </a:r>
            <a:r>
              <a:rPr lang="ru-RU" sz="1400" b="1" i="1" dirty="0">
                <a:solidFill>
                  <a:schemeClr val="tx1"/>
                </a:solidFill>
              </a:rPr>
              <a:t>может применяться </a:t>
            </a:r>
            <a:r>
              <a:rPr lang="ru-RU" sz="1400" i="1" dirty="0">
                <a:solidFill>
                  <a:schemeClr val="tx1"/>
                </a:solidFill>
              </a:rPr>
              <a:t>при определении и обосновании начальной (максимальной) цены контракта, цены контракта, заключаемого с единственным поставщиком (подрядчиком, исполнителем), </a:t>
            </a:r>
            <a:r>
              <a:rPr lang="ru-RU" sz="1400" b="1" i="1" dirty="0">
                <a:solidFill>
                  <a:schemeClr val="tx1"/>
                </a:solidFill>
              </a:rPr>
              <a:t>на текущий ремонт зданий, строений, сооружений, помещений.</a:t>
            </a:r>
            <a:endParaRPr lang="ru-RU" sz="1400" b="1" i="1" dirty="0" smtClean="0">
              <a:solidFill>
                <a:schemeClr val="tx1"/>
              </a:solidFill>
            </a:endParaRPr>
          </a:p>
          <a:p>
            <a:pPr marL="308610" indent="-171450" algn="just">
              <a:buFontTx/>
              <a:buChar char="-"/>
            </a:pPr>
            <a:endParaRPr lang="ru-RU" sz="1200" dirty="0">
              <a:solidFill>
                <a:schemeClr val="tx1"/>
              </a:solidFill>
            </a:endParaRPr>
          </a:p>
          <a:p>
            <a:pPr marL="308610" indent="-171450" algn="just">
              <a:buFontTx/>
              <a:buChar char="-"/>
            </a:pPr>
            <a:endParaRPr lang="ru-RU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7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/>
              <a:t> </a:t>
            </a:r>
            <a:r>
              <a:rPr lang="ru-RU" sz="2000" b="1" dirty="0" smtClean="0"/>
              <a:t>Проектно-сметный </a:t>
            </a:r>
            <a:r>
              <a:rPr lang="ru-RU" sz="2000" b="1" dirty="0"/>
              <a:t>метод.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Приказ Минстроя РФ № 841/</a:t>
            </a:r>
            <a:r>
              <a:rPr lang="ru-RU" sz="1400" b="1" dirty="0" err="1" smtClean="0">
                <a:solidFill>
                  <a:schemeClr val="tx1"/>
                </a:solidFill>
              </a:rPr>
              <a:t>пр</a:t>
            </a:r>
            <a:r>
              <a:rPr lang="ru-RU" sz="1400" b="1" dirty="0" smtClean="0">
                <a:solidFill>
                  <a:schemeClr val="tx1"/>
                </a:solidFill>
              </a:rPr>
              <a:t>: 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Порядок </a:t>
            </a:r>
            <a:r>
              <a:rPr lang="ru-RU" sz="1400" dirty="0">
                <a:solidFill>
                  <a:schemeClr val="tx1"/>
                </a:solidFill>
              </a:rPr>
              <a:t>определения начальной (максимальной) цены контракта, цены контракта, заключаемого с единственным поставщиком (подрядчиком, исполнителем), начальной цены единицы товара, работы, услуги </a:t>
            </a:r>
            <a:r>
              <a:rPr lang="ru-RU" sz="1400" b="1" dirty="0">
                <a:solidFill>
                  <a:schemeClr val="tx1"/>
                </a:solidFill>
              </a:rPr>
              <a:t>при осуществлении закупок в сфере градостроительной деятельности </a:t>
            </a:r>
            <a:r>
              <a:rPr lang="ru-RU" sz="1400" dirty="0">
                <a:solidFill>
                  <a:schemeClr val="tx1"/>
                </a:solidFill>
              </a:rPr>
              <a:t>(за исключением территориального планирования) (далее - Порядок) устанавливает общие правила определения </a:t>
            </a:r>
            <a:r>
              <a:rPr lang="ru-RU" sz="1400" dirty="0" smtClean="0">
                <a:solidFill>
                  <a:schemeClr val="tx1"/>
                </a:solidFill>
              </a:rPr>
              <a:t>заказчиками НМЦК, </a:t>
            </a:r>
            <a:r>
              <a:rPr lang="ru-RU" sz="1400" dirty="0">
                <a:solidFill>
                  <a:schemeClr val="tx1"/>
                </a:solidFill>
              </a:rPr>
              <a:t>цены контракта, заключаемого с единственным поставщиком (подрядчиком, исполнителем</a:t>
            </a:r>
            <a:r>
              <a:rPr lang="ru-RU" sz="1400" dirty="0" smtClean="0">
                <a:solidFill>
                  <a:schemeClr val="tx1"/>
                </a:solidFill>
              </a:rPr>
              <a:t>), </a:t>
            </a:r>
            <a:r>
              <a:rPr lang="ru-RU" sz="1400" dirty="0">
                <a:solidFill>
                  <a:schemeClr val="tx1"/>
                </a:solidFill>
              </a:rPr>
              <a:t>начальной цены единицы товара, работы, услуги в отношении:</a:t>
            </a:r>
          </a:p>
          <a:p>
            <a:pPr marL="137160" indent="0" algn="just">
              <a:buNone/>
            </a:pPr>
            <a:r>
              <a:rPr lang="ru-RU" sz="1200" dirty="0">
                <a:solidFill>
                  <a:schemeClr val="tx1"/>
                </a:solidFill>
              </a:rPr>
              <a:t>1) подрядных работ по:</a:t>
            </a:r>
          </a:p>
          <a:p>
            <a:pPr marL="137160" indent="0" algn="just">
              <a:buNone/>
            </a:pPr>
            <a:r>
              <a:rPr lang="ru-RU" sz="1200" b="1" dirty="0">
                <a:solidFill>
                  <a:schemeClr val="tx1"/>
                </a:solidFill>
              </a:rPr>
              <a:t>инженерным изысканиям </a:t>
            </a:r>
            <a:r>
              <a:rPr lang="ru-RU" sz="1200" dirty="0">
                <a:solidFill>
                  <a:schemeClr val="tx1"/>
                </a:solidFill>
              </a:rPr>
              <a:t>для подготовки проектной документации, строительства, реконструкции объектов капитального строительства, расположенных на территории Российской Федерации;</a:t>
            </a:r>
          </a:p>
          <a:p>
            <a:pPr marL="137160" indent="0" algn="just">
              <a:buNone/>
            </a:pPr>
            <a:r>
              <a:rPr lang="ru-RU" sz="1200" b="1" dirty="0">
                <a:solidFill>
                  <a:schemeClr val="tx1"/>
                </a:solidFill>
              </a:rPr>
              <a:t>подготовке проектной документации </a:t>
            </a:r>
            <a:r>
              <a:rPr lang="ru-RU" sz="1200" dirty="0">
                <a:solidFill>
                  <a:schemeClr val="tx1"/>
                </a:solidFill>
              </a:rPr>
              <a:t>объектов капитального строительства, расположенных на территории Российской Федерации;</a:t>
            </a:r>
          </a:p>
          <a:p>
            <a:pPr marL="137160" indent="0" algn="just">
              <a:buNone/>
            </a:pPr>
            <a:r>
              <a:rPr lang="ru-RU" sz="1200" b="1" dirty="0">
                <a:solidFill>
                  <a:schemeClr val="tx1"/>
                </a:solidFill>
              </a:rPr>
              <a:t>строительству</a:t>
            </a:r>
            <a:r>
              <a:rPr lang="ru-RU" sz="1200" dirty="0">
                <a:solidFill>
                  <a:schemeClr val="tx1"/>
                </a:solidFill>
              </a:rPr>
              <a:t> объектов капитального строительства или некапитальных строений и сооружений, расположенных на территории Российской Федерации;</a:t>
            </a:r>
          </a:p>
          <a:p>
            <a:pPr marL="137160" indent="0" algn="just">
              <a:buNone/>
            </a:pPr>
            <a:r>
              <a:rPr lang="ru-RU" sz="1200" b="1" dirty="0" smtClean="0">
                <a:solidFill>
                  <a:schemeClr val="tx1"/>
                </a:solidFill>
              </a:rPr>
              <a:t>реконструкции, </a:t>
            </a:r>
            <a:r>
              <a:rPr lang="ru-RU" sz="1200" b="1" dirty="0">
                <a:solidFill>
                  <a:schemeClr val="tx1"/>
                </a:solidFill>
              </a:rPr>
              <a:t>капитальному </a:t>
            </a:r>
            <a:r>
              <a:rPr lang="ru-RU" sz="1200" b="1" dirty="0" smtClean="0">
                <a:solidFill>
                  <a:schemeClr val="tx1"/>
                </a:solidFill>
              </a:rPr>
              <a:t>ремонту, сносу </a:t>
            </a:r>
            <a:r>
              <a:rPr lang="ru-RU" sz="1200" dirty="0" smtClean="0">
                <a:solidFill>
                  <a:schemeClr val="tx1"/>
                </a:solidFill>
              </a:rPr>
              <a:t>объектов </a:t>
            </a:r>
            <a:r>
              <a:rPr lang="ru-RU" sz="1200" dirty="0">
                <a:solidFill>
                  <a:schemeClr val="tx1"/>
                </a:solidFill>
              </a:rPr>
              <a:t>капитального строительства, расположенных на территории Российской Федерации;</a:t>
            </a:r>
          </a:p>
          <a:p>
            <a:pPr marL="137160" indent="0" algn="just">
              <a:buNone/>
            </a:pPr>
            <a:r>
              <a:rPr lang="ru-RU" sz="1200" b="1" dirty="0" smtClean="0">
                <a:solidFill>
                  <a:schemeClr val="tx1"/>
                </a:solidFill>
              </a:rPr>
              <a:t>по </a:t>
            </a:r>
            <a:r>
              <a:rPr lang="ru-RU" sz="1200" b="1" dirty="0">
                <a:solidFill>
                  <a:schemeClr val="tx1"/>
                </a:solidFill>
              </a:rPr>
              <a:t>сохранению объектов культурного наследия </a:t>
            </a:r>
            <a:r>
              <a:rPr lang="ru-RU" sz="1200" dirty="0">
                <a:solidFill>
                  <a:schemeClr val="tx1"/>
                </a:solidFill>
              </a:rPr>
              <a:t>(памятников истории и культуры) народов Российской Федерации, расположенных на территории Российской Федерации;</a:t>
            </a:r>
          </a:p>
          <a:p>
            <a:pPr marL="137160" indent="0" algn="just">
              <a:buNone/>
            </a:pPr>
            <a:endParaRPr lang="ru-RU" sz="12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2</a:t>
            </a:r>
            <a:r>
              <a:rPr lang="ru-RU" sz="1200" dirty="0">
                <a:solidFill>
                  <a:schemeClr val="tx1"/>
                </a:solidFill>
              </a:rPr>
              <a:t>) услуги по исполнению функций технического заказчика.</a:t>
            </a:r>
          </a:p>
          <a:p>
            <a:pPr marL="137160" indent="0" algn="just">
              <a:buNone/>
            </a:pPr>
            <a:endParaRPr lang="ru-RU" sz="1200" dirty="0">
              <a:solidFill>
                <a:schemeClr val="tx1"/>
              </a:solidFill>
            </a:endParaRPr>
          </a:p>
          <a:p>
            <a:pPr marL="308610" indent="-171450" algn="just">
              <a:buFontTx/>
              <a:buChar char="-"/>
            </a:pPr>
            <a:endParaRPr lang="ru-RU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/>
              <a:t> </a:t>
            </a:r>
            <a:r>
              <a:rPr lang="ru-RU" sz="2000" b="1" dirty="0" smtClean="0"/>
              <a:t>затратный </a:t>
            </a:r>
            <a:r>
              <a:rPr lang="ru-RU" sz="2000" b="1" dirty="0"/>
              <a:t>метод.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endParaRPr lang="ru-RU" sz="12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800" b="1" dirty="0" smtClean="0">
                <a:solidFill>
                  <a:schemeClr val="tx1"/>
                </a:solidFill>
              </a:rPr>
              <a:t>Метод </a:t>
            </a:r>
            <a:r>
              <a:rPr lang="ru-RU" sz="1800" b="1" dirty="0">
                <a:solidFill>
                  <a:schemeClr val="tx1"/>
                </a:solidFill>
              </a:rPr>
              <a:t>заключается </a:t>
            </a:r>
            <a:r>
              <a:rPr lang="ru-RU" sz="1800" dirty="0">
                <a:solidFill>
                  <a:schemeClr val="tx1"/>
                </a:solidFill>
              </a:rPr>
              <a:t>в определении начальной (максимальной) цены контракта, цены контракта, заключаемого с единственным поставщиком (подрядчиком, исполнителем), </a:t>
            </a:r>
            <a:r>
              <a:rPr lang="ru-RU" sz="1800" b="1" dirty="0">
                <a:solidFill>
                  <a:schemeClr val="tx1"/>
                </a:solidFill>
              </a:rPr>
              <a:t>как суммы произведенных затрат и обычной для определенной сферы деятельности прибыли</a:t>
            </a:r>
            <a:r>
              <a:rPr lang="ru-RU" sz="1800" b="1" dirty="0" smtClean="0">
                <a:solidFill>
                  <a:schemeClr val="tx1"/>
                </a:solidFill>
              </a:rPr>
              <a:t>.</a:t>
            </a:r>
          </a:p>
          <a:p>
            <a:pPr marL="13716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	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</a:rPr>
              <a:t>Этот метод  обоснования, как правило, применяется при проведении закупок по производству заказной продукции, </a:t>
            </a:r>
            <a:r>
              <a:rPr lang="ru-RU" sz="1800" dirty="0" smtClean="0">
                <a:solidFill>
                  <a:schemeClr val="tx1"/>
                </a:solidFill>
              </a:rPr>
              <a:t>НИОКР,  </a:t>
            </a:r>
            <a:r>
              <a:rPr lang="ru-RU" sz="1800" dirty="0">
                <a:solidFill>
                  <a:schemeClr val="tx1"/>
                </a:solidFill>
              </a:rPr>
              <a:t>организации мероприятий.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Заказчик </a:t>
            </a:r>
            <a:r>
              <a:rPr lang="ru-RU" sz="1800" dirty="0">
                <a:solidFill>
                  <a:schemeClr val="tx1"/>
                </a:solidFill>
              </a:rPr>
              <a:t>составляет калькуляцию, в которой предусматривает прямые и косвенные затраты на выполнение отдельных действий.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Затратный метод применяется </a:t>
            </a:r>
            <a:r>
              <a:rPr lang="ru-RU" sz="1800" dirty="0">
                <a:solidFill>
                  <a:schemeClr val="tx1"/>
                </a:solidFill>
              </a:rPr>
              <a:t>в случае невозможности применения иных методов, или в дополнение к ним. </a:t>
            </a:r>
          </a:p>
          <a:p>
            <a:pPr marL="308610" indent="-171450" algn="just">
              <a:buFontTx/>
              <a:buChar char="-"/>
            </a:pPr>
            <a:endParaRPr lang="ru-RU" sz="1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51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/>
              <a:t> </a:t>
            </a:r>
            <a:r>
              <a:rPr lang="ru-RU" sz="2000" b="1" dirty="0" smtClean="0"/>
              <a:t>иной </a:t>
            </a:r>
            <a:r>
              <a:rPr lang="ru-RU" sz="2000" b="1" dirty="0"/>
              <a:t>метод.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endParaRPr lang="ru-RU" sz="12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	</a:t>
            </a:r>
            <a:r>
              <a:rPr lang="ru-RU" sz="1800" b="1" dirty="0" smtClean="0">
                <a:solidFill>
                  <a:schemeClr val="tx1"/>
                </a:solidFill>
              </a:rPr>
              <a:t>Иной метод используется </a:t>
            </a:r>
            <a:r>
              <a:rPr lang="ru-RU" sz="1800" dirty="0">
                <a:solidFill>
                  <a:schemeClr val="tx1"/>
                </a:solidFill>
              </a:rPr>
              <a:t>в случае невозможности применения методов, указанных выше</a:t>
            </a:r>
            <a:r>
              <a:rPr lang="ru-RU" sz="1800" dirty="0" smtClean="0">
                <a:solidFill>
                  <a:schemeClr val="tx1"/>
                </a:solidFill>
              </a:rPr>
              <a:t>. Выбор </a:t>
            </a:r>
            <a:r>
              <a:rPr lang="ru-RU" sz="1800" dirty="0">
                <a:solidFill>
                  <a:schemeClr val="tx1"/>
                </a:solidFill>
              </a:rPr>
              <a:t>иного способа </a:t>
            </a:r>
            <a:r>
              <a:rPr lang="ru-RU" sz="1800" dirty="0" smtClean="0">
                <a:solidFill>
                  <a:schemeClr val="tx1"/>
                </a:solidFill>
              </a:rPr>
              <a:t>должен быть всегда обоснован.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В </a:t>
            </a:r>
            <a:r>
              <a:rPr lang="ru-RU" sz="1800" dirty="0">
                <a:solidFill>
                  <a:schemeClr val="tx1"/>
                </a:solidFill>
              </a:rPr>
              <a:t>соответствии с частью 22 статьи 22 Закона </a:t>
            </a:r>
            <a:r>
              <a:rPr lang="ru-RU" sz="1800" dirty="0" smtClean="0">
                <a:solidFill>
                  <a:schemeClr val="tx1"/>
                </a:solidFill>
              </a:rPr>
              <a:t>№ </a:t>
            </a:r>
            <a:r>
              <a:rPr lang="ru-RU" sz="1800" dirty="0">
                <a:solidFill>
                  <a:schemeClr val="tx1"/>
                </a:solidFill>
              </a:rPr>
              <a:t>44-ФЗ Правительство </a:t>
            </a:r>
            <a:r>
              <a:rPr lang="ru-RU" sz="1800" dirty="0" smtClean="0">
                <a:solidFill>
                  <a:schemeClr val="tx1"/>
                </a:solidFill>
              </a:rPr>
              <a:t>РФ вправе </a:t>
            </a:r>
            <a:r>
              <a:rPr lang="ru-RU" sz="1800" b="1" dirty="0">
                <a:solidFill>
                  <a:schemeClr val="tx1"/>
                </a:solidFill>
              </a:rPr>
              <a:t>определить сферы деятельности</a:t>
            </a:r>
            <a:r>
              <a:rPr lang="ru-RU" sz="1800" dirty="0">
                <a:solidFill>
                  <a:schemeClr val="tx1"/>
                </a:solidFill>
              </a:rPr>
              <a:t>, в которых при осуществлении закупок устанавливается порядок определения </a:t>
            </a:r>
            <a:r>
              <a:rPr lang="ru-RU" sz="1800" dirty="0" smtClean="0">
                <a:solidFill>
                  <a:schemeClr val="tx1"/>
                </a:solidFill>
              </a:rPr>
              <a:t>НМЦК, </a:t>
            </a:r>
            <a:r>
              <a:rPr lang="ru-RU" sz="1800" dirty="0">
                <a:solidFill>
                  <a:schemeClr val="tx1"/>
                </a:solidFill>
              </a:rPr>
              <a:t>цены контракта, заключаемого с единственным поставщиком (подрядчиком, исполнителем), начальной цены единицы товара, работы, услуги и </a:t>
            </a:r>
            <a:r>
              <a:rPr lang="ru-RU" sz="1800" b="1" dirty="0">
                <a:solidFill>
                  <a:schemeClr val="tx1"/>
                </a:solidFill>
              </a:rPr>
              <a:t>федеральные органы исполнительной власти</a:t>
            </a:r>
            <a:r>
              <a:rPr lang="ru-RU" sz="1800" dirty="0">
                <a:solidFill>
                  <a:schemeClr val="tx1"/>
                </a:solidFill>
              </a:rPr>
              <a:t>, Государственную корпорацию по атомной энергии "</a:t>
            </a:r>
            <a:r>
              <a:rPr lang="ru-RU" sz="1800" dirty="0" err="1">
                <a:solidFill>
                  <a:schemeClr val="tx1"/>
                </a:solidFill>
              </a:rPr>
              <a:t>Росатом</a:t>
            </a:r>
            <a:r>
              <a:rPr lang="ru-RU" sz="1800" dirty="0">
                <a:solidFill>
                  <a:schemeClr val="tx1"/>
                </a:solidFill>
              </a:rPr>
              <a:t>", Государственную корпорацию по космической деятельности "</a:t>
            </a:r>
            <a:r>
              <a:rPr lang="ru-RU" sz="1800" dirty="0" err="1">
                <a:solidFill>
                  <a:schemeClr val="tx1"/>
                </a:solidFill>
              </a:rPr>
              <a:t>Роскосмос</a:t>
            </a:r>
            <a:r>
              <a:rPr lang="ru-RU" sz="1800" dirty="0">
                <a:solidFill>
                  <a:schemeClr val="tx1"/>
                </a:solidFill>
              </a:rPr>
              <a:t>", уполномоченные устанавливать такой порядок с учетом положений Закона </a:t>
            </a:r>
            <a:r>
              <a:rPr lang="ru-RU" sz="1800" dirty="0" smtClean="0">
                <a:solidFill>
                  <a:schemeClr val="tx1"/>
                </a:solidFill>
              </a:rPr>
              <a:t>№ </a:t>
            </a:r>
            <a:r>
              <a:rPr lang="ru-RU" sz="1800" dirty="0">
                <a:solidFill>
                  <a:schemeClr val="tx1"/>
                </a:solidFill>
              </a:rPr>
              <a:t>44-ФЗ.</a:t>
            </a:r>
          </a:p>
          <a:p>
            <a:pPr marL="137160" indent="0" algn="just">
              <a:buNone/>
            </a:pPr>
            <a:endParaRPr lang="ru-RU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5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/>
              <a:t> </a:t>
            </a:r>
            <a:r>
              <a:rPr lang="ru-RU" sz="2000" b="1" dirty="0" smtClean="0"/>
              <a:t>иной </a:t>
            </a:r>
            <a:r>
              <a:rPr lang="ru-RU" sz="2000" b="1" dirty="0"/>
              <a:t>метод.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44824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Особый </a:t>
            </a:r>
            <a:r>
              <a:rPr lang="ru-RU" sz="1400" b="1" dirty="0">
                <a:solidFill>
                  <a:schemeClr val="tx1"/>
                </a:solidFill>
              </a:rPr>
              <a:t>порядок обоснования </a:t>
            </a:r>
            <a:r>
              <a:rPr lang="ru-RU" sz="1400" b="1" dirty="0" smtClean="0">
                <a:solidFill>
                  <a:schemeClr val="tx1"/>
                </a:solidFill>
              </a:rPr>
              <a:t>утвержден: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 - </a:t>
            </a:r>
            <a:r>
              <a:rPr lang="ru-RU" sz="1400" b="1" dirty="0">
                <a:solidFill>
                  <a:schemeClr val="tx1"/>
                </a:solidFill>
              </a:rPr>
              <a:t>Приказом Минздрава России от 15.05.2020 № 450н </a:t>
            </a:r>
            <a:r>
              <a:rPr lang="ru-RU" sz="1400" dirty="0">
                <a:solidFill>
                  <a:schemeClr val="tx1"/>
                </a:solidFill>
              </a:rPr>
              <a:t>«Об утверждении порядка определения начальной (максимальной) цены контракта, цены контракта, заключаемого с единственным поставщиком (подрядчиком, исполнителем), и начальной цены единицы товара, работы, услуги при осуществлении закупок медицинских изделий» - поставка медицинских изделий;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- </a:t>
            </a:r>
            <a:r>
              <a:rPr lang="ru-RU" sz="1400" b="1" dirty="0">
                <a:solidFill>
                  <a:schemeClr val="tx1"/>
                </a:solidFill>
              </a:rPr>
              <a:t>Приказом Минстроя России от 23.12.2019 № 841/</a:t>
            </a:r>
            <a:r>
              <a:rPr lang="ru-RU" sz="1400" b="1" dirty="0" err="1">
                <a:solidFill>
                  <a:schemeClr val="tx1"/>
                </a:solidFill>
              </a:rPr>
              <a:t>пр</a:t>
            </a:r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«Об утверждении Порядка определения начальной (максимальной) цены контракта, цены контракта, заключаемого с единственным поставщиком (подрядчиком, исполнителем), начальной цены единицы товара, работы, услуги при осуществлении закупок в сфере градостроительной деятельности (за исключением территориального планирования) и Методики составления сметы контракта, предметом которого являются строительство, реконструкция объектов капитального строительства» - выполнение работ в градостроительной сфере;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- </a:t>
            </a:r>
            <a:r>
              <a:rPr lang="ru-RU" sz="1400" b="1" dirty="0" smtClean="0">
                <a:solidFill>
                  <a:schemeClr val="tx1"/>
                </a:solidFill>
              </a:rPr>
              <a:t>Приказом </a:t>
            </a:r>
            <a:r>
              <a:rPr lang="ru-RU" sz="1400" b="1" dirty="0">
                <a:solidFill>
                  <a:schemeClr val="tx1"/>
                </a:solidFill>
              </a:rPr>
              <a:t>Минтранса России от 20.10.2021 № 351</a:t>
            </a:r>
            <a:r>
              <a:rPr lang="ru-RU" sz="1400" dirty="0">
                <a:solidFill>
                  <a:schemeClr val="tx1"/>
                </a:solidFill>
              </a:rPr>
              <a:t> «Об утверждении Порядка определения начальной (максимальной) цены контракта, а также цены контракта, заключаемого с единственным поставщиком (подрядчиком, исполнителем), при осуществлении закупок в сфере регулярных перевозок пассажиров и багажа автомобильным транспортом и городским наземным электрическим транспортом» - оказание услуг по пассажирским перевозкам;</a:t>
            </a: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75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/>
              <a:t> </a:t>
            </a:r>
            <a:r>
              <a:rPr lang="ru-RU" sz="2000" b="1" dirty="0" smtClean="0"/>
              <a:t>иной </a:t>
            </a:r>
            <a:r>
              <a:rPr lang="ru-RU" sz="2000" b="1" dirty="0"/>
              <a:t>метод.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Особый </a:t>
            </a:r>
            <a:r>
              <a:rPr lang="ru-RU" sz="1400" b="1" dirty="0">
                <a:solidFill>
                  <a:schemeClr val="tx1"/>
                </a:solidFill>
              </a:rPr>
              <a:t>порядок обоснования </a:t>
            </a:r>
            <a:r>
              <a:rPr lang="ru-RU" sz="1400" b="1" dirty="0" smtClean="0">
                <a:solidFill>
                  <a:schemeClr val="tx1"/>
                </a:solidFill>
              </a:rPr>
              <a:t>утвержден: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 - </a:t>
            </a:r>
            <a:r>
              <a:rPr lang="ru-RU" sz="1400" b="1" dirty="0">
                <a:solidFill>
                  <a:schemeClr val="tx1"/>
                </a:solidFill>
              </a:rPr>
              <a:t>Приказом </a:t>
            </a:r>
            <a:r>
              <a:rPr lang="ru-RU" sz="1400" b="1" dirty="0" err="1">
                <a:solidFill>
                  <a:schemeClr val="tx1"/>
                </a:solidFill>
              </a:rPr>
              <a:t>Росгвардии</a:t>
            </a:r>
            <a:r>
              <a:rPr lang="ru-RU" sz="1400" b="1" dirty="0">
                <a:solidFill>
                  <a:schemeClr val="tx1"/>
                </a:solidFill>
              </a:rPr>
              <a:t> от 15.02.2021 № 45</a:t>
            </a:r>
            <a:r>
              <a:rPr lang="ru-RU" sz="1400" dirty="0">
                <a:solidFill>
                  <a:schemeClr val="tx1"/>
                </a:solidFill>
              </a:rPr>
              <a:t> «Об утверждении Порядка определения начальной (максимальной) цены контракта, цены контракта, заключаемого с единственным поставщиком (подрядчиком, исполнителем), начальной цены единицы товара, работы, услуги при осуществлении закупок охранных услуг» - оказание охранных услуг</a:t>
            </a:r>
            <a:r>
              <a:rPr lang="ru-RU" sz="1400" dirty="0" smtClean="0">
                <a:solidFill>
                  <a:schemeClr val="tx1"/>
                </a:solidFill>
              </a:rPr>
              <a:t>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- </a:t>
            </a:r>
            <a:r>
              <a:rPr lang="ru-RU" sz="1400" b="1" dirty="0">
                <a:solidFill>
                  <a:schemeClr val="tx1"/>
                </a:solidFill>
              </a:rPr>
              <a:t>Приказом Минздрава России от 19.12.2019 № 1064н </a:t>
            </a:r>
            <a:r>
              <a:rPr lang="ru-RU" sz="1400" dirty="0">
                <a:solidFill>
                  <a:schemeClr val="tx1"/>
                </a:solidFill>
              </a:rPr>
              <a:t>«Об утверждении Порядка определения начальной (максимальной) цены контракта, цены контракта, заключаемого с единственным поставщиком (подрядчиком, исполнителем), начальной цены единицы товара, работы, услуги при осуществлении закупок лекарственных препаратов для медицинского применения» - поставка лекарственных препаратов;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</a:t>
            </a:r>
            <a:r>
              <a:rPr lang="ru-RU" sz="1400" b="1" dirty="0">
                <a:solidFill>
                  <a:schemeClr val="tx1"/>
                </a:solidFill>
              </a:rPr>
              <a:t>Приказом </a:t>
            </a:r>
            <a:r>
              <a:rPr lang="ru-RU" sz="1400" b="1" dirty="0" err="1">
                <a:solidFill>
                  <a:schemeClr val="tx1"/>
                </a:solidFill>
              </a:rPr>
              <a:t>Минпромторга</a:t>
            </a:r>
            <a:r>
              <a:rPr lang="ru-RU" sz="1400" b="1" dirty="0">
                <a:solidFill>
                  <a:schemeClr val="tx1"/>
                </a:solidFill>
              </a:rPr>
              <a:t> России от 28.02.2023 № 639 </a:t>
            </a:r>
            <a:r>
              <a:rPr lang="ru-RU" sz="1400" dirty="0">
                <a:solidFill>
                  <a:schemeClr val="tx1"/>
                </a:solidFill>
              </a:rPr>
              <a:t>«Об утверждении Порядка определения начальной (максимальной) цены контракта, цены контракта, заключаемого с единственным поставщиком (подрядчиком, исполнителем), и начальной цены единицы товара, работы, услуги при осуществлении закупок продукции судостроительной промышленности (за исключением продукции, закупка которой осуществляется в рамках государственного оборонного заказа)» - поставка продукции судостроительной промышленности.</a:t>
            </a: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12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1600" dirty="0"/>
            </a:br>
            <a:r>
              <a:rPr lang="ru-RU" sz="1600" b="1" dirty="0" smtClean="0"/>
              <a:t>Метод сопоставимых рыночных цен (анализ рынка)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</a:t>
            </a:r>
            <a:r>
              <a:rPr lang="ru-RU" sz="1600" dirty="0" smtClean="0">
                <a:solidFill>
                  <a:schemeClr val="tx1"/>
                </a:solidFill>
              </a:rPr>
              <a:t>Метод </a:t>
            </a:r>
            <a:r>
              <a:rPr lang="ru-RU" sz="1600" dirty="0">
                <a:solidFill>
                  <a:schemeClr val="tx1"/>
                </a:solidFill>
              </a:rPr>
              <a:t>сопоставимых рыночных цен (анализа рынка) </a:t>
            </a:r>
            <a:r>
              <a:rPr lang="ru-RU" sz="1600" b="1" dirty="0">
                <a:solidFill>
                  <a:schemeClr val="tx1"/>
                </a:solidFill>
              </a:rPr>
              <a:t>является приоритетным для определения и обоснования </a:t>
            </a:r>
            <a:r>
              <a:rPr lang="ru-RU" sz="1600" dirty="0">
                <a:solidFill>
                  <a:schemeClr val="tx1"/>
                </a:solidFill>
              </a:rPr>
              <a:t>начальной (максимальной) цены контракта, цены контракта, заключаемого с единственным поставщиком (подрядчиком, исполнителем). Использование иных методов допускается в случаях, предусмотренных частями 7 - 11 </a:t>
            </a:r>
            <a:r>
              <a:rPr lang="ru-RU" sz="1600" dirty="0" smtClean="0">
                <a:solidFill>
                  <a:schemeClr val="tx1"/>
                </a:solidFill>
              </a:rPr>
              <a:t>статьи 22 Закона № 44-ФЗ (тарифный, нормативный, проектно-сметный, затратный).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В </a:t>
            </a:r>
            <a:r>
              <a:rPr lang="ru-RU" sz="1600" dirty="0">
                <a:solidFill>
                  <a:schemeClr val="tx1"/>
                </a:solidFill>
              </a:rPr>
              <a:t>целях определения НМЦК методом сопоставимых рыночных цен (анализа рынка) необходимо изучить рынок </a:t>
            </a:r>
            <a:r>
              <a:rPr lang="ru-RU" sz="1600" b="1" dirty="0">
                <a:solidFill>
                  <a:schemeClr val="tx1"/>
                </a:solidFill>
              </a:rPr>
              <a:t>с целью  выявления идентичных или однородных товаров, работ, услуг</a:t>
            </a:r>
            <a:r>
              <a:rPr lang="ru-RU" sz="1600" dirty="0">
                <a:solidFill>
                  <a:schemeClr val="tx1"/>
                </a:solidFill>
              </a:rPr>
              <a:t>. При этом идентичные товары будут  полностью соответствовать Описанию объекта закупки, однородные – незначительно отличаться.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Поэтому </a:t>
            </a:r>
            <a:r>
              <a:rPr lang="ru-RU" sz="1600" b="1" dirty="0">
                <a:solidFill>
                  <a:schemeClr val="tx1"/>
                </a:solidFill>
              </a:rPr>
              <a:t>до начала определения и обоснования НМЦК</a:t>
            </a:r>
            <a:r>
              <a:rPr lang="ru-RU" sz="1600" dirty="0">
                <a:solidFill>
                  <a:schemeClr val="tx1"/>
                </a:solidFill>
              </a:rPr>
              <a:t>, цены контракта, заключаемого с единственным поставщиком (исполнителем, подрядчиком), </a:t>
            </a:r>
            <a:r>
              <a:rPr lang="ru-RU" sz="1600" b="1" dirty="0">
                <a:solidFill>
                  <a:schemeClr val="tx1"/>
                </a:solidFill>
              </a:rPr>
              <a:t>заказчику </a:t>
            </a:r>
            <a:r>
              <a:rPr lang="ru-RU" sz="1600" b="1" u="sng" dirty="0">
                <a:solidFill>
                  <a:schemeClr val="tx1"/>
                </a:solidFill>
              </a:rPr>
              <a:t>необходимо составить описание объекта закупки</a:t>
            </a:r>
            <a:r>
              <a:rPr lang="ru-RU" sz="1600" b="1" dirty="0">
                <a:solidFill>
                  <a:schemeClr val="tx1"/>
                </a:solidFill>
              </a:rPr>
              <a:t>, исходя из своих потребностей и в соответствии с требованиями статьи 33 Закона о контрактной системе.</a:t>
            </a: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3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Нормативно-правовое регулирование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040560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800" dirty="0" smtClean="0">
                <a:solidFill>
                  <a:schemeClr val="tx1"/>
                </a:solidFill>
              </a:rPr>
              <a:t>Порядок </a:t>
            </a:r>
            <a:r>
              <a:rPr lang="ru-RU" sz="1800" dirty="0">
                <a:solidFill>
                  <a:schemeClr val="tx1"/>
                </a:solidFill>
              </a:rPr>
              <a:t>обоснования начальной (максимальной) цены контракта, цены контракта, заключаемого с единственным поставщиком (подрядчиком, исполнителем), начальной суммы цен единиц товара, работы, услуги </a:t>
            </a:r>
            <a:r>
              <a:rPr lang="ru-RU" sz="1800" dirty="0" smtClean="0">
                <a:solidFill>
                  <a:schemeClr val="tx1"/>
                </a:solidFill>
              </a:rPr>
              <a:t>регулируется</a:t>
            </a:r>
          </a:p>
          <a:p>
            <a:pPr marL="13716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- Федеральным законом </a:t>
            </a:r>
            <a:r>
              <a:rPr lang="ru-RU" sz="1800" dirty="0">
                <a:solidFill>
                  <a:schemeClr val="tx1"/>
                </a:solidFill>
              </a:rPr>
              <a:t>от </a:t>
            </a:r>
            <a:r>
              <a:rPr lang="ru-RU" sz="1800" dirty="0" smtClean="0">
                <a:solidFill>
                  <a:schemeClr val="tx1"/>
                </a:solidFill>
              </a:rPr>
              <a:t>05.04.2013 № </a:t>
            </a:r>
            <a:r>
              <a:rPr lang="ru-RU" sz="1800" dirty="0">
                <a:solidFill>
                  <a:schemeClr val="tx1"/>
                </a:solidFill>
              </a:rPr>
              <a:t>44-ФЗ «О контрактной системе в сфере закупок товаров, работ, услуг для обеспечения государственных и муниципальных нужд</a:t>
            </a:r>
            <a:r>
              <a:rPr lang="ru-RU" sz="1800" dirty="0" smtClean="0">
                <a:solidFill>
                  <a:schemeClr val="tx1"/>
                </a:solidFill>
              </a:rPr>
              <a:t>»                                                           ( далее – Закон № 44-ФЗ) - статья 22</a:t>
            </a: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- приказом </a:t>
            </a:r>
            <a:r>
              <a:rPr lang="ru-RU" sz="1800" dirty="0">
                <a:solidFill>
                  <a:schemeClr val="tx1"/>
                </a:solidFill>
              </a:rPr>
              <a:t>Минэкономразвития России от 02.10.2013 № 567 «Об утверждении Методических рекомендаций по применению методов определения начальной (максимальной) цены контракта, цены контракта, заключаемого с единственным поставщиком (подрядчиком, исполнителем)» (далее – Методические рекомендации</a:t>
            </a:r>
            <a:r>
              <a:rPr lang="ru-RU" sz="1800" dirty="0" smtClean="0">
                <a:solidFill>
                  <a:schemeClr val="tx1"/>
                </a:solidFill>
              </a:rPr>
              <a:t>)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b="1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1600" b="1" dirty="0"/>
            </a:br>
            <a:r>
              <a:rPr lang="ru-RU" sz="1600" b="1" dirty="0" smtClean="0"/>
              <a:t>Метод сопоставимых рыночных цен (анализ рынка)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5112568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Идентичными </a:t>
            </a:r>
            <a:r>
              <a:rPr lang="ru-RU" sz="1400" b="1" dirty="0">
                <a:solidFill>
                  <a:schemeClr val="tx1"/>
                </a:solidFill>
              </a:rPr>
              <a:t>признаются: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товары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b="1" dirty="0">
                <a:solidFill>
                  <a:schemeClr val="tx1"/>
                </a:solidFill>
              </a:rPr>
              <a:t>имеющие одинаковые</a:t>
            </a:r>
            <a:r>
              <a:rPr lang="ru-RU" sz="1400" dirty="0">
                <a:solidFill>
                  <a:schemeClr val="tx1"/>
                </a:solidFill>
              </a:rPr>
              <a:t> характерные для них основные признаки (функциональные, технические, качественные, а также эксплуатационные характеристики). При определении идентичности товаров могут учитываться, в частности, страна происхождения и производитель. Незначительные различия во внешнем виде товаров могут не учитываться;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работы</a:t>
            </a:r>
            <a:r>
              <a:rPr lang="ru-RU" sz="1400" dirty="0">
                <a:solidFill>
                  <a:schemeClr val="tx1"/>
                </a:solidFill>
              </a:rPr>
              <a:t>, услуги, обладающие одинаковыми характерными для них основными признаками (качественными характеристиками), в том числе реализуемые с использованием одинаковых методик, технологий, подходов, выполняемые (оказываемые) подрядчиками, исполнителями с сопоставимой квалификацией.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Однородными </a:t>
            </a:r>
            <a:r>
              <a:rPr lang="ru-RU" sz="1400" b="1" dirty="0">
                <a:solidFill>
                  <a:schemeClr val="tx1"/>
                </a:solidFill>
              </a:rPr>
              <a:t>признаются: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товары</a:t>
            </a:r>
            <a:r>
              <a:rPr lang="ru-RU" sz="1400" dirty="0">
                <a:solidFill>
                  <a:schemeClr val="tx1"/>
                </a:solidFill>
              </a:rPr>
              <a:t>, которые, не являясь идентичными, </a:t>
            </a:r>
            <a:r>
              <a:rPr lang="ru-RU" sz="1400" b="1" dirty="0">
                <a:solidFill>
                  <a:schemeClr val="tx1"/>
                </a:solidFill>
              </a:rPr>
              <a:t>имеют сходные характеристики </a:t>
            </a:r>
            <a:r>
              <a:rPr lang="ru-RU" sz="1400" dirty="0">
                <a:solidFill>
                  <a:schemeClr val="tx1"/>
                </a:solidFill>
              </a:rPr>
              <a:t>и состоят из схожих компонентов, что позволяет им выполнять одни и те же функции и (или) быть коммерчески взаимозаменяемыми. При определении однородности товаров учитываются их качество, репутация на рынке, страна происхождения;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работы</a:t>
            </a:r>
            <a:r>
              <a:rPr lang="ru-RU" sz="1400" dirty="0">
                <a:solidFill>
                  <a:schemeClr val="tx1"/>
                </a:solidFill>
              </a:rPr>
              <a:t>, услуги, которые, не являясь идентичными, имеют сходные характеристики, что позволяет им быть коммерчески и (или) функционально взаимозаменяемыми. При определении однородности работ, услуг учитываются их качество, репутация на рынке, а также вид работ, услуг, их объем, уникальность и коммерческая взаимозаменяемость.</a:t>
            </a: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28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dirty="0"/>
              <a:t>методы обоснования НМЦК, цены контракта, заключаемого с единственным поставщиком (подрядчиком, исполнителем).</a:t>
            </a:r>
            <a:r>
              <a:rPr lang="ru-RU" sz="1600" b="1" dirty="0"/>
              <a:t/>
            </a:r>
            <a:br>
              <a:rPr lang="ru-RU" sz="1600" b="1" dirty="0"/>
            </a:br>
            <a:r>
              <a:rPr lang="ru-RU" sz="1600" b="1" dirty="0" smtClean="0"/>
              <a:t>Метод сопоставимых рыночных цен (анализ рынка)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5112568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 smtClean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8" y="1762920"/>
            <a:ext cx="7920880" cy="4374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Прямая со стрелкой 12"/>
          <p:cNvCxnSpPr/>
          <p:nvPr/>
        </p:nvCxnSpPr>
        <p:spPr>
          <a:xfrm flipH="1">
            <a:off x="4572000" y="4509120"/>
            <a:ext cx="792088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46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1600" dirty="0"/>
            </a:br>
            <a:r>
              <a:rPr lang="ru-RU" sz="1600" b="1" dirty="0" smtClean="0"/>
              <a:t>Метод сопоставимых рыночных цен (анализ рынка)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896544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В целях применения метода сопоставимых рыночных цен (анализа рынка) </a:t>
            </a:r>
            <a:r>
              <a:rPr lang="ru-RU" sz="1600" b="1" u="sng" dirty="0">
                <a:solidFill>
                  <a:schemeClr val="tx1"/>
                </a:solidFill>
              </a:rPr>
              <a:t>могут использоваться следующие источники </a:t>
            </a:r>
            <a:r>
              <a:rPr lang="ru-RU" sz="1600" b="1" u="sng" dirty="0" smtClean="0">
                <a:solidFill>
                  <a:schemeClr val="tx1"/>
                </a:solidFill>
              </a:rPr>
              <a:t>информации:</a:t>
            </a:r>
          </a:p>
          <a:p>
            <a:pPr marL="137160" indent="0" algn="just">
              <a:buNone/>
            </a:pPr>
            <a:endParaRPr lang="ru-RU" sz="1600" b="1" u="sng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1. Общедоступная </a:t>
            </a:r>
            <a:r>
              <a:rPr lang="ru-RU" sz="1600" dirty="0">
                <a:solidFill>
                  <a:schemeClr val="tx1"/>
                </a:solidFill>
              </a:rPr>
              <a:t>информация о рыночных ценах товаров, работ, услуг в соответствии с частью 18 статьи 22 </a:t>
            </a:r>
            <a:r>
              <a:rPr lang="ru-RU" sz="1600" dirty="0" smtClean="0">
                <a:solidFill>
                  <a:schemeClr val="tx1"/>
                </a:solidFill>
              </a:rPr>
              <a:t>Закона № 44-ФЗ 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2</a:t>
            </a:r>
            <a:r>
              <a:rPr lang="ru-RU" sz="1600" dirty="0">
                <a:solidFill>
                  <a:schemeClr val="tx1"/>
                </a:solidFill>
              </a:rPr>
              <a:t>. Информация о ценах товаров, работ, услуг, полученная по запросу заказчика у поставщиков (подрядчиков, исполнителей), осуществляющих поставки идентичных товаров, работ, услуг, планируемых к закупкам, или при их отсутствии однородных товаров, работ, услуг </a:t>
            </a:r>
            <a:r>
              <a:rPr lang="ru-RU" sz="1600" b="1" dirty="0">
                <a:solidFill>
                  <a:schemeClr val="tx1"/>
                </a:solidFill>
              </a:rPr>
              <a:t>(в случае получения такой информации заказчиком</a:t>
            </a:r>
            <a:r>
              <a:rPr lang="ru-RU" sz="1600" b="1" dirty="0" smtClean="0">
                <a:solidFill>
                  <a:schemeClr val="tx1"/>
                </a:solidFill>
              </a:rPr>
              <a:t>).</a:t>
            </a:r>
          </a:p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3. Информация, полученная в результате размещения запросов цен товаров, работ, услуг в единой информационной системе (</a:t>
            </a:r>
            <a:r>
              <a:rPr lang="ru-RU" sz="1600" b="1" dirty="0">
                <a:solidFill>
                  <a:schemeClr val="tx1"/>
                </a:solidFill>
              </a:rPr>
              <a:t>в случае получения такой информации заказчиком</a:t>
            </a:r>
            <a:r>
              <a:rPr lang="ru-RU" sz="1600" b="1" dirty="0" smtClean="0">
                <a:solidFill>
                  <a:schemeClr val="tx1"/>
                </a:solidFill>
              </a:rPr>
              <a:t>).</a:t>
            </a: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i="1" dirty="0" smtClean="0">
                <a:solidFill>
                  <a:schemeClr val="tx1"/>
                </a:solidFill>
              </a:rPr>
              <a:t>Часть 5 статьи 22 Закона № 44-ФЗ</a:t>
            </a:r>
          </a:p>
        </p:txBody>
      </p:sp>
    </p:spTree>
    <p:extLst>
      <p:ext uri="{BB962C8B-B14F-4D97-AF65-F5344CB8AC3E}">
        <p14:creationId xmlns:p14="http://schemas.microsoft.com/office/powerpoint/2010/main" val="110277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1600" dirty="0"/>
            </a:br>
            <a:r>
              <a:rPr lang="ru-RU" sz="1600" b="1" dirty="0" smtClean="0"/>
              <a:t>Метод сопоставимых рыночных цен (анализ рынка)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5184576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</a:t>
            </a:r>
            <a:r>
              <a:rPr lang="ru-RU" sz="1300" dirty="0" smtClean="0">
                <a:solidFill>
                  <a:schemeClr val="tx1"/>
                </a:solidFill>
              </a:rPr>
              <a:t>К </a:t>
            </a:r>
            <a:r>
              <a:rPr lang="ru-RU" sz="1300" dirty="0">
                <a:solidFill>
                  <a:schemeClr val="tx1"/>
                </a:solidFill>
              </a:rPr>
              <a:t>общедоступной информации о ценах товаров, работ, услуг для обеспечения государственных и муниципальных нужд, которая может быть использована для целей определения НМЦК, цены контракта, заключаемого с единственным поставщиком (подрядчиком, исполнителем), относятся</a:t>
            </a:r>
            <a:r>
              <a:rPr lang="ru-RU" sz="1300" dirty="0" smtClean="0">
                <a:solidFill>
                  <a:schemeClr val="tx1"/>
                </a:solidFill>
              </a:rPr>
              <a:t>:</a:t>
            </a:r>
          </a:p>
          <a:p>
            <a:pPr marL="480060" indent="-342900" algn="just">
              <a:buAutoNum type="arabicParenR"/>
            </a:pPr>
            <a:r>
              <a:rPr lang="ru-RU" sz="1200" b="1" dirty="0" smtClean="0">
                <a:solidFill>
                  <a:schemeClr val="tx1"/>
                </a:solidFill>
              </a:rPr>
              <a:t>информация </a:t>
            </a:r>
            <a:r>
              <a:rPr lang="ru-RU" sz="1200" b="1" dirty="0">
                <a:solidFill>
                  <a:schemeClr val="tx1"/>
                </a:solidFill>
              </a:rPr>
              <a:t>о ценах товаров, работ, услуг, содержащаяся в контрактах, </a:t>
            </a:r>
            <a:r>
              <a:rPr lang="ru-RU" sz="1200" dirty="0">
                <a:solidFill>
                  <a:schemeClr val="tx1"/>
                </a:solidFill>
              </a:rPr>
              <a:t>которые исполнены и по которым не взыскивались неустойки (штрафы, пени) в связи с неисполнением или ненадлежащим исполнением обязательств, предусмотренных этими контрактами</a:t>
            </a:r>
            <a:r>
              <a:rPr lang="ru-RU" sz="1200" dirty="0" smtClean="0">
                <a:solidFill>
                  <a:schemeClr val="tx1"/>
                </a:solidFill>
              </a:rPr>
              <a:t>;</a:t>
            </a:r>
          </a:p>
          <a:p>
            <a:pPr marL="480060" indent="-342900" algn="just">
              <a:buAutoNum type="arabicParenR"/>
            </a:pPr>
            <a:r>
              <a:rPr lang="ru-RU" sz="1200" b="1" dirty="0" smtClean="0">
                <a:solidFill>
                  <a:schemeClr val="tx1"/>
                </a:solidFill>
              </a:rPr>
              <a:t>информация </a:t>
            </a:r>
            <a:r>
              <a:rPr lang="ru-RU" sz="1200" b="1" dirty="0">
                <a:solidFill>
                  <a:schemeClr val="tx1"/>
                </a:solidFill>
              </a:rPr>
              <a:t>о ценах товаров, работ, услуг, содержащаяся в рекламе, каталогах, описаниях товаров и в других предложениях, </a:t>
            </a:r>
            <a:r>
              <a:rPr lang="ru-RU" sz="1200" dirty="0">
                <a:solidFill>
                  <a:schemeClr val="tx1"/>
                </a:solidFill>
              </a:rPr>
              <a:t>обращенных к неопределенному кругу лиц и признаваемых в соответствии с гражданским законодательством </a:t>
            </a:r>
            <a:r>
              <a:rPr lang="ru-RU" sz="1200" b="1" dirty="0">
                <a:solidFill>
                  <a:schemeClr val="tx1"/>
                </a:solidFill>
              </a:rPr>
              <a:t>публичными офертами</a:t>
            </a:r>
            <a:r>
              <a:rPr lang="ru-RU" sz="1200" dirty="0">
                <a:solidFill>
                  <a:schemeClr val="tx1"/>
                </a:solidFill>
              </a:rPr>
              <a:t>;	</a:t>
            </a:r>
            <a:endParaRPr lang="ru-RU" sz="1200" dirty="0" smtClean="0">
              <a:solidFill>
                <a:schemeClr val="tx1"/>
              </a:solidFill>
            </a:endParaRPr>
          </a:p>
          <a:p>
            <a:pPr marL="480060" indent="-342900" algn="just">
              <a:buAutoNum type="arabicParenR"/>
            </a:pPr>
            <a:r>
              <a:rPr lang="ru-RU" sz="1200" dirty="0" smtClean="0">
                <a:solidFill>
                  <a:schemeClr val="tx1"/>
                </a:solidFill>
              </a:rPr>
              <a:t>информация </a:t>
            </a:r>
            <a:r>
              <a:rPr lang="ru-RU" sz="1200" dirty="0">
                <a:solidFill>
                  <a:schemeClr val="tx1"/>
                </a:solidFill>
              </a:rPr>
              <a:t>о котировках на российских биржах;</a:t>
            </a:r>
          </a:p>
          <a:p>
            <a:pPr marL="480060" indent="-342900" algn="just">
              <a:buAutoNum type="arabicParenR"/>
            </a:pPr>
            <a:r>
              <a:rPr lang="ru-RU" sz="1200" dirty="0" smtClean="0">
                <a:solidFill>
                  <a:schemeClr val="tx1"/>
                </a:solidFill>
              </a:rPr>
              <a:t>информация </a:t>
            </a:r>
            <a:r>
              <a:rPr lang="ru-RU" sz="1200" dirty="0">
                <a:solidFill>
                  <a:schemeClr val="tx1"/>
                </a:solidFill>
              </a:rPr>
              <a:t>о котировках на электронных площадках;</a:t>
            </a:r>
          </a:p>
          <a:p>
            <a:pPr marL="480060" indent="-342900" algn="just">
              <a:buAutoNum type="arabicParenR"/>
            </a:pPr>
            <a:r>
              <a:rPr lang="ru-RU" sz="1200" dirty="0" smtClean="0">
                <a:solidFill>
                  <a:schemeClr val="tx1"/>
                </a:solidFill>
              </a:rPr>
              <a:t>данные </a:t>
            </a:r>
            <a:r>
              <a:rPr lang="ru-RU" sz="1200" dirty="0">
                <a:solidFill>
                  <a:schemeClr val="tx1"/>
                </a:solidFill>
              </a:rPr>
              <a:t>государственной статистической отчетности о ценах товаров, работ, услуг;</a:t>
            </a:r>
          </a:p>
          <a:p>
            <a:pPr marL="480060" indent="-342900" algn="just">
              <a:buAutoNum type="arabicParenR"/>
            </a:pPr>
            <a:r>
              <a:rPr lang="ru-RU" sz="1200" b="1" dirty="0" smtClean="0">
                <a:solidFill>
                  <a:schemeClr val="tx1"/>
                </a:solidFill>
              </a:rPr>
              <a:t>информация </a:t>
            </a:r>
            <a:r>
              <a:rPr lang="ru-RU" sz="1200" b="1" dirty="0">
                <a:solidFill>
                  <a:schemeClr val="tx1"/>
                </a:solidFill>
              </a:rPr>
              <a:t>о ценах товаров, работ, услуг, содержащаяся в официальных источниках информации уполномоченных государственных органов и муниципальных органов в соответствии с законодательством РФ</a:t>
            </a:r>
            <a:r>
              <a:rPr lang="ru-RU" sz="1200" dirty="0">
                <a:solidFill>
                  <a:schemeClr val="tx1"/>
                </a:solidFill>
              </a:rPr>
              <a:t>, законодательством субъектов РФ, муниципальными нормативными правовыми актами, в официальных источниках информации иностранных государств, международных организаций или иных общедоступных изданиях</a:t>
            </a:r>
            <a:r>
              <a:rPr lang="ru-RU" sz="1200" dirty="0" smtClean="0">
                <a:solidFill>
                  <a:schemeClr val="tx1"/>
                </a:solidFill>
              </a:rPr>
              <a:t>;</a:t>
            </a:r>
          </a:p>
          <a:p>
            <a:pPr marL="480060" indent="-342900" algn="just">
              <a:buAutoNum type="arabicParenR"/>
            </a:pPr>
            <a:r>
              <a:rPr lang="ru-RU" sz="1200" dirty="0" smtClean="0">
                <a:solidFill>
                  <a:schemeClr val="tx1"/>
                </a:solidFill>
              </a:rPr>
              <a:t>информация </a:t>
            </a:r>
            <a:r>
              <a:rPr lang="ru-RU" sz="1200" dirty="0">
                <a:solidFill>
                  <a:schemeClr val="tx1"/>
                </a:solidFill>
              </a:rPr>
              <a:t>о рыночной стоимости объектов оценки, определенной в соответствии с законодательством, регулирующим оценочную деятельность в </a:t>
            </a:r>
            <a:r>
              <a:rPr lang="ru-RU" sz="1200" dirty="0" smtClean="0">
                <a:solidFill>
                  <a:schemeClr val="tx1"/>
                </a:solidFill>
              </a:rPr>
              <a:t>РФ, </a:t>
            </a:r>
            <a:r>
              <a:rPr lang="ru-RU" sz="1200" dirty="0">
                <a:solidFill>
                  <a:schemeClr val="tx1"/>
                </a:solidFill>
              </a:rPr>
              <a:t>или законодательством иностранных государств;</a:t>
            </a:r>
          </a:p>
          <a:p>
            <a:pPr marL="480060" indent="-342900" algn="just">
              <a:buAutoNum type="arabicParenR"/>
            </a:pPr>
            <a:r>
              <a:rPr lang="ru-RU" sz="1200" dirty="0" smtClean="0">
                <a:solidFill>
                  <a:schemeClr val="tx1"/>
                </a:solidFill>
              </a:rPr>
              <a:t>информация </a:t>
            </a:r>
            <a:r>
              <a:rPr lang="ru-RU" sz="1200" dirty="0">
                <a:solidFill>
                  <a:schemeClr val="tx1"/>
                </a:solidFill>
              </a:rPr>
              <a:t>информационно-ценовых агентств, общедоступные результаты изучения рынка, а также результаты изучения рынка, проведенного по инициативе заказчика, в том числе на основании контракта, при условии раскрытия методологии расчета цен, </a:t>
            </a:r>
          </a:p>
          <a:p>
            <a:pPr marL="480060" indent="-342900" algn="just">
              <a:buAutoNum type="arabicParenR"/>
            </a:pPr>
            <a:r>
              <a:rPr lang="ru-RU" sz="1200" b="1" dirty="0">
                <a:solidFill>
                  <a:srgbClr val="FF0000"/>
                </a:solidFill>
              </a:rPr>
              <a:t>иные источники информации.</a:t>
            </a:r>
          </a:p>
          <a:p>
            <a:pPr marL="480060" indent="-342900" algn="just">
              <a:buAutoNum type="arabicParenR"/>
            </a:pPr>
            <a:endParaRPr lang="ru-RU" sz="1200" dirty="0">
              <a:solidFill>
                <a:schemeClr val="tx1"/>
              </a:solidFill>
            </a:endParaRPr>
          </a:p>
          <a:p>
            <a:pPr marL="480060" indent="-342900" algn="just">
              <a:buAutoNum type="arabicParenR"/>
            </a:pP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72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1600" dirty="0"/>
            </a:br>
            <a:r>
              <a:rPr lang="ru-RU" sz="1600" b="1" dirty="0" smtClean="0"/>
              <a:t>Метод сопоставимых рыночных цен (анализ рынка)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5184576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</a:t>
            </a:r>
            <a:r>
              <a:rPr lang="ru-RU" sz="1300" dirty="0" smtClean="0">
                <a:solidFill>
                  <a:schemeClr val="tx1"/>
                </a:solidFill>
              </a:rPr>
              <a:t>В соответствии с частью 3 статьи 22 Закона № 44-ФЗ информация </a:t>
            </a:r>
            <a:r>
              <a:rPr lang="ru-RU" sz="1300" dirty="0">
                <a:solidFill>
                  <a:schemeClr val="tx1"/>
                </a:solidFill>
              </a:rPr>
              <a:t>о ценах товаров, работ, услуг должна быть получена </a:t>
            </a:r>
            <a:r>
              <a:rPr lang="ru-RU" sz="1300" b="1" dirty="0">
                <a:solidFill>
                  <a:schemeClr val="tx1"/>
                </a:solidFill>
              </a:rPr>
              <a:t>с учетом сопоставимых с условиями </a:t>
            </a:r>
            <a:r>
              <a:rPr lang="ru-RU" sz="1300" dirty="0">
                <a:solidFill>
                  <a:schemeClr val="tx1"/>
                </a:solidFill>
              </a:rPr>
              <a:t>планируемой закупки коммерческих и (или) финансовых условий поставок товаров, выполнения работ, оказания услуг</a:t>
            </a:r>
            <a:r>
              <a:rPr lang="ru-RU" sz="1300" dirty="0" smtClean="0">
                <a:solidFill>
                  <a:schemeClr val="tx1"/>
                </a:solidFill>
              </a:rPr>
              <a:t>.</a:t>
            </a:r>
          </a:p>
          <a:p>
            <a:pPr marL="137160" indent="0" algn="just">
              <a:buNone/>
            </a:pPr>
            <a:r>
              <a:rPr lang="ru-RU" sz="1300" dirty="0" smtClean="0">
                <a:solidFill>
                  <a:schemeClr val="tx1"/>
                </a:solidFill>
              </a:rPr>
              <a:t>	Коммерческие </a:t>
            </a:r>
            <a:r>
              <a:rPr lang="ru-RU" sz="1300" dirty="0">
                <a:solidFill>
                  <a:schemeClr val="tx1"/>
                </a:solidFill>
              </a:rPr>
              <a:t>и (или) финансовые условия поставок товаров, выполнения работ, оказания услуг признаются сопоставимыми, если различия между такими условиями </a:t>
            </a:r>
            <a:r>
              <a:rPr lang="ru-RU" sz="1300" b="1" dirty="0">
                <a:solidFill>
                  <a:schemeClr val="tx1"/>
                </a:solidFill>
              </a:rPr>
              <a:t>не оказывают существенного влияния на соответствующие результаты </a:t>
            </a:r>
            <a:r>
              <a:rPr lang="ru-RU" sz="1300" dirty="0">
                <a:solidFill>
                  <a:schemeClr val="tx1"/>
                </a:solidFill>
              </a:rPr>
              <a:t>или </a:t>
            </a:r>
            <a:r>
              <a:rPr lang="ru-RU" sz="1300" b="1" dirty="0">
                <a:solidFill>
                  <a:schemeClr val="tx1"/>
                </a:solidFill>
              </a:rPr>
              <a:t>эти различия могут быть учтены с применением соответствующих корректировок таких </a:t>
            </a:r>
            <a:r>
              <a:rPr lang="ru-RU" sz="1300" b="1" dirty="0" smtClean="0">
                <a:solidFill>
                  <a:schemeClr val="tx1"/>
                </a:solidFill>
              </a:rPr>
              <a:t>условий</a:t>
            </a:r>
            <a:r>
              <a:rPr lang="ru-RU" sz="1300" dirty="0" smtClean="0">
                <a:solidFill>
                  <a:schemeClr val="tx1"/>
                </a:solidFill>
              </a:rPr>
              <a:t> (часть 16 статьи 22 Закона № 44-ФЗ).</a:t>
            </a:r>
            <a:endParaRPr lang="ru-RU" sz="13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300" dirty="0" smtClean="0">
                <a:solidFill>
                  <a:schemeClr val="tx1"/>
                </a:solidFill>
              </a:rPr>
              <a:t>	В соответствии с частью 4 статьи 22 Закона № 44-ФЗ заказчик </a:t>
            </a:r>
            <a:r>
              <a:rPr lang="ru-RU" sz="1300" dirty="0">
                <a:solidFill>
                  <a:schemeClr val="tx1"/>
                </a:solidFill>
              </a:rPr>
              <a:t>может использовать </a:t>
            </a:r>
            <a:r>
              <a:rPr lang="ru-RU" sz="1300" b="1" dirty="0">
                <a:solidFill>
                  <a:schemeClr val="tx1"/>
                </a:solidFill>
              </a:rPr>
              <a:t>обоснованные им коэффициенты или индексы </a:t>
            </a:r>
            <a:r>
              <a:rPr lang="ru-RU" sz="1300" dirty="0">
                <a:solidFill>
                  <a:schemeClr val="tx1"/>
                </a:solidFill>
              </a:rPr>
              <a:t>для пересчета цен товаров, работ, услуг с учетом различий в характеристиках товаров, коммерческих и (или) финансовых условий поставок товаров, выполнения работ, оказания </a:t>
            </a:r>
            <a:r>
              <a:rPr lang="ru-RU" sz="1300" dirty="0" smtClean="0">
                <a:solidFill>
                  <a:schemeClr val="tx1"/>
                </a:solidFill>
              </a:rPr>
              <a:t>услуг:</a:t>
            </a:r>
          </a:p>
          <a:p>
            <a:pPr marL="137160" indent="0" algn="just">
              <a:buNone/>
            </a:pPr>
            <a:r>
              <a:rPr lang="ru-RU" sz="1300" dirty="0" smtClean="0">
                <a:solidFill>
                  <a:schemeClr val="tx1"/>
                </a:solidFill>
              </a:rPr>
              <a:t>срок </a:t>
            </a:r>
            <a:r>
              <a:rPr lang="ru-RU" sz="1300" dirty="0">
                <a:solidFill>
                  <a:schemeClr val="tx1"/>
                </a:solidFill>
              </a:rPr>
              <a:t>исполнения контракта</a:t>
            </a:r>
            <a:r>
              <a:rPr lang="ru-RU" sz="1300" dirty="0" smtClean="0">
                <a:solidFill>
                  <a:schemeClr val="tx1"/>
                </a:solidFill>
              </a:rPr>
              <a:t>;  количество </a:t>
            </a:r>
            <a:r>
              <a:rPr lang="ru-RU" sz="1300" dirty="0">
                <a:solidFill>
                  <a:schemeClr val="tx1"/>
                </a:solidFill>
              </a:rPr>
              <a:t>товара, объем работ, услуг</a:t>
            </a:r>
            <a:r>
              <a:rPr lang="ru-RU" sz="1300" dirty="0" smtClean="0">
                <a:solidFill>
                  <a:schemeClr val="tx1"/>
                </a:solidFill>
              </a:rPr>
              <a:t>;</a:t>
            </a:r>
            <a:r>
              <a:rPr lang="ru-RU" sz="1300" dirty="0">
                <a:solidFill>
                  <a:schemeClr val="tx1"/>
                </a:solidFill>
              </a:rPr>
              <a:t> место поставки;</a:t>
            </a:r>
          </a:p>
          <a:p>
            <a:pPr marL="137160" indent="0" algn="just">
              <a:buNone/>
            </a:pPr>
            <a:r>
              <a:rPr lang="ru-RU" sz="1300" dirty="0" smtClean="0">
                <a:solidFill>
                  <a:schemeClr val="tx1"/>
                </a:solidFill>
              </a:rPr>
              <a:t>наличие </a:t>
            </a:r>
            <a:r>
              <a:rPr lang="ru-RU" sz="1300" dirty="0">
                <a:solidFill>
                  <a:schemeClr val="tx1"/>
                </a:solidFill>
              </a:rPr>
              <a:t>и размер аванса по контракту</a:t>
            </a:r>
            <a:r>
              <a:rPr lang="ru-RU" sz="1300" dirty="0" smtClean="0">
                <a:solidFill>
                  <a:schemeClr val="tx1"/>
                </a:solidFill>
              </a:rPr>
              <a:t>; </a:t>
            </a:r>
            <a:endParaRPr lang="ru-RU" sz="13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300" dirty="0" smtClean="0">
                <a:solidFill>
                  <a:schemeClr val="tx1"/>
                </a:solidFill>
              </a:rPr>
              <a:t>срок </a:t>
            </a:r>
            <a:r>
              <a:rPr lang="ru-RU" sz="1300" dirty="0">
                <a:solidFill>
                  <a:schemeClr val="tx1"/>
                </a:solidFill>
              </a:rPr>
              <a:t>и объем гарантии качества;</a:t>
            </a:r>
          </a:p>
          <a:p>
            <a:pPr marL="137160" indent="0" algn="just">
              <a:buNone/>
            </a:pPr>
            <a:r>
              <a:rPr lang="ru-RU" sz="1300" dirty="0" smtClean="0">
                <a:solidFill>
                  <a:schemeClr val="tx1"/>
                </a:solidFill>
              </a:rPr>
              <a:t>изменение базовой номенклатуры (комплектации, состава работ, услуг), обусловленное изменением удельного веса различных позиций (товаров, работ, услуг) в общем объеме закупки;</a:t>
            </a:r>
          </a:p>
          <a:p>
            <a:pPr marL="137160" indent="0" algn="just">
              <a:buNone/>
            </a:pPr>
            <a:r>
              <a:rPr lang="ru-RU" sz="1300" dirty="0" smtClean="0">
                <a:solidFill>
                  <a:schemeClr val="tx1"/>
                </a:solidFill>
              </a:rPr>
              <a:t>дополнительная </a:t>
            </a:r>
            <a:r>
              <a:rPr lang="ru-RU" sz="1300" dirty="0">
                <a:solidFill>
                  <a:schemeClr val="tx1"/>
                </a:solidFill>
              </a:rPr>
              <a:t>номенклатура (комплектация) - появление новых (или исключение предусмотренных ранее) позиций (товаров, работ, услуг) в общем объеме закупки;</a:t>
            </a:r>
          </a:p>
          <a:p>
            <a:pPr marL="137160" indent="0" algn="just">
              <a:buNone/>
            </a:pPr>
            <a:r>
              <a:rPr lang="ru-RU" sz="1300" dirty="0">
                <a:solidFill>
                  <a:schemeClr val="tx1"/>
                </a:solidFill>
              </a:rPr>
              <a:t>размер обеспечения исполнения контракта;</a:t>
            </a:r>
          </a:p>
          <a:p>
            <a:pPr marL="137160" indent="0" algn="just">
              <a:buNone/>
            </a:pPr>
            <a:r>
              <a:rPr lang="ru-RU" sz="1300" dirty="0" smtClean="0">
                <a:solidFill>
                  <a:schemeClr val="tx1"/>
                </a:solidFill>
              </a:rPr>
              <a:t>изменение </a:t>
            </a:r>
            <a:r>
              <a:rPr lang="ru-RU" sz="1300" dirty="0">
                <a:solidFill>
                  <a:schemeClr val="tx1"/>
                </a:solidFill>
              </a:rPr>
              <a:t>в налогообложении</a:t>
            </a:r>
            <a:r>
              <a:rPr lang="ru-RU" sz="1300" dirty="0" smtClean="0">
                <a:solidFill>
                  <a:schemeClr val="tx1"/>
                </a:solidFill>
              </a:rPr>
              <a:t>; масштабность </a:t>
            </a:r>
            <a:r>
              <a:rPr lang="ru-RU" sz="1300" dirty="0">
                <a:solidFill>
                  <a:schemeClr val="tx1"/>
                </a:solidFill>
              </a:rPr>
              <a:t>выполнения работ, оказания </a:t>
            </a:r>
            <a:r>
              <a:rPr lang="ru-RU" sz="1300" dirty="0" smtClean="0">
                <a:solidFill>
                  <a:schemeClr val="tx1"/>
                </a:solidFill>
              </a:rPr>
              <a:t>услуг.</a:t>
            </a:r>
            <a:endParaRPr lang="ru-RU" sz="1300" dirty="0">
              <a:solidFill>
                <a:schemeClr val="tx1"/>
              </a:solidFill>
            </a:endParaRPr>
          </a:p>
          <a:p>
            <a:pPr marL="480060" indent="-342900" algn="just">
              <a:buAutoNum type="arabicParenR"/>
            </a:pP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46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1600" dirty="0"/>
            </a:br>
            <a:r>
              <a:rPr lang="ru-RU" sz="1600" b="1" dirty="0" smtClean="0"/>
              <a:t>Метод сопоставимых рыночных цен (анализ рынка)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5184576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r>
              <a:rPr lang="ru-RU" sz="1400" dirty="0" smtClean="0">
                <a:solidFill>
                  <a:schemeClr val="tx1"/>
                </a:solidFill>
              </a:rPr>
              <a:t>Запрос </a:t>
            </a:r>
            <a:r>
              <a:rPr lang="ru-RU" sz="1400" dirty="0">
                <a:solidFill>
                  <a:schemeClr val="tx1"/>
                </a:solidFill>
              </a:rPr>
              <a:t>ценовой информации рекомендуется направлять поставщикам (подрядчикам, исполнителя), </a:t>
            </a:r>
            <a:r>
              <a:rPr lang="ru-RU" sz="1400" b="1" dirty="0">
                <a:solidFill>
                  <a:schemeClr val="tx1"/>
                </a:solidFill>
              </a:rPr>
              <a:t>уже имеющим в течение последних трех лет опыт  </a:t>
            </a:r>
            <a:r>
              <a:rPr lang="ru-RU" sz="1400" dirty="0">
                <a:solidFill>
                  <a:schemeClr val="tx1"/>
                </a:solidFill>
              </a:rPr>
              <a:t>выполнения аналогичных контрактов без нарушения обязательств. 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Для определения идентичности и однородности товаров, работ, услуг к запросу цен </a:t>
            </a:r>
            <a:r>
              <a:rPr lang="ru-RU" sz="1400" b="1" dirty="0">
                <a:solidFill>
                  <a:schemeClr val="tx1"/>
                </a:solidFill>
              </a:rPr>
              <a:t>должна прилагаться Спецификация товара </a:t>
            </a:r>
            <a:r>
              <a:rPr lang="ru-RU" sz="1400" dirty="0">
                <a:solidFill>
                  <a:schemeClr val="tx1"/>
                </a:solidFill>
              </a:rPr>
              <a:t>(Техническое задание на выполнение работ (оказание услуг)). 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Запрос цен </a:t>
            </a:r>
            <a:r>
              <a:rPr lang="ru-RU" sz="1400" b="1" dirty="0">
                <a:solidFill>
                  <a:schemeClr val="tx1"/>
                </a:solidFill>
              </a:rPr>
              <a:t>должен содержать описание основных условий контракта</a:t>
            </a:r>
            <a:r>
              <a:rPr lang="ru-RU" sz="1400" dirty="0">
                <a:solidFill>
                  <a:schemeClr val="tx1"/>
                </a:solidFill>
              </a:rPr>
              <a:t>, который будет заключен по результатам закупки, в числе которых коммерческие условия (срок, объем, место) и финансовые условия (порядок оплаты, наличие условия обеспечения контракта, гарантийных обязательств).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В запросе необходимо </a:t>
            </a:r>
            <a:r>
              <a:rPr lang="ru-RU" sz="1400" b="1" dirty="0">
                <a:solidFill>
                  <a:schemeClr val="tx1"/>
                </a:solidFill>
              </a:rPr>
              <a:t>установить срок предоставления коммерческого предложения. 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Запрос цен  должен содержать оговорку, что проведение процедуры сбора информации о ценах </a:t>
            </a:r>
            <a:r>
              <a:rPr lang="ru-RU" sz="1400" b="1" dirty="0">
                <a:solidFill>
                  <a:schemeClr val="tx1"/>
                </a:solidFill>
              </a:rPr>
              <a:t>не влечет за собой возникновения каких-либо обязательств заказ</a:t>
            </a:r>
            <a:r>
              <a:rPr lang="ru-RU" sz="1400" dirty="0">
                <a:solidFill>
                  <a:schemeClr val="tx1"/>
                </a:solidFill>
              </a:rPr>
              <a:t>чика, а также  не даёт в дальнейшем преимуществ для лиц, подавших предложение. </a:t>
            </a: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С </a:t>
            </a:r>
            <a:r>
              <a:rPr lang="ru-RU" sz="1400" dirty="0">
                <a:solidFill>
                  <a:schemeClr val="tx1"/>
                </a:solidFill>
              </a:rPr>
              <a:t>рекомендуемой формой запроса цен на поставку товара можно ознакомиться по ссылке: https://belgoszakaz.ru/media/site_platform_media/2024/3/26/rekomenduemyij-zapros-tsen-na-postavku-tovarov.docx</a:t>
            </a:r>
          </a:p>
          <a:p>
            <a:pPr marL="480060" indent="-342900" algn="just">
              <a:buAutoNum type="arabicParenR"/>
            </a:pP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16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1600" dirty="0"/>
            </a:br>
            <a:r>
              <a:rPr lang="ru-RU" sz="1600" b="1" dirty="0" smtClean="0"/>
              <a:t>Метод сопоставимых рыночных цен (анализ рынка)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5184576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</a:t>
            </a:r>
            <a:endParaRPr lang="ru-RU" sz="1200" dirty="0">
              <a:solidFill>
                <a:schemeClr val="tx1"/>
              </a:solidFill>
            </a:endParaRPr>
          </a:p>
          <a:p>
            <a:pPr marL="480060" indent="-342900" algn="just">
              <a:buAutoNum type="arabicParenR"/>
            </a:pP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63724"/>
            <a:ext cx="7848872" cy="4301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70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dirty="0"/>
              <a:t>методы обоснования НМЦК, цены контракта, заключаемого с единственным поставщиком (подрядчиком, исполнителем).</a:t>
            </a:r>
            <a:r>
              <a:rPr lang="ru-RU" sz="1600" b="1" dirty="0"/>
              <a:t/>
            </a:r>
            <a:br>
              <a:rPr lang="ru-RU" sz="1600" b="1" dirty="0"/>
            </a:br>
            <a:r>
              <a:rPr lang="ru-RU" sz="1600" b="1" dirty="0" smtClean="0"/>
              <a:t>Метод сопоставимых рыночных цен (анализ рынка)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5184576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Коммерческое предложение (КП) </a:t>
            </a:r>
            <a:r>
              <a:rPr lang="ru-RU" sz="1400" b="1" dirty="0" smtClean="0">
                <a:solidFill>
                  <a:schemeClr val="tx1"/>
                </a:solidFill>
              </a:rPr>
              <a:t>может не приниматься в </a:t>
            </a:r>
            <a:r>
              <a:rPr lang="ru-RU" sz="1400" b="1" dirty="0">
                <a:solidFill>
                  <a:schemeClr val="tx1"/>
                </a:solidFill>
              </a:rPr>
              <a:t>качестве источника информации</a:t>
            </a:r>
            <a:r>
              <a:rPr lang="ru-RU" sz="1400" dirty="0">
                <a:solidFill>
                  <a:schemeClr val="tx1"/>
                </a:solidFill>
              </a:rPr>
              <a:t> при  определении НМЦК, цены контракта, цены единицы товара, работы, услуги в случаях: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отсутствия </a:t>
            </a:r>
            <a:r>
              <a:rPr lang="ru-RU" sz="1400" dirty="0">
                <a:solidFill>
                  <a:schemeClr val="tx1"/>
                </a:solidFill>
              </a:rPr>
              <a:t>в полученном </a:t>
            </a:r>
            <a:r>
              <a:rPr lang="ru-RU" sz="1400" dirty="0" smtClean="0">
                <a:solidFill>
                  <a:schemeClr val="tx1"/>
                </a:solidFill>
              </a:rPr>
              <a:t>КП реквизитов поставщика </a:t>
            </a:r>
            <a:r>
              <a:rPr lang="ru-RU" sz="1400" dirty="0">
                <a:solidFill>
                  <a:schemeClr val="tx1"/>
                </a:solidFill>
              </a:rPr>
              <a:t>(подрядчика, исполнителя) – наименование, ИНН; </a:t>
            </a:r>
            <a:r>
              <a:rPr lang="ru-RU" sz="1400" dirty="0" smtClean="0">
                <a:solidFill>
                  <a:schemeClr val="tx1"/>
                </a:solidFill>
              </a:rPr>
              <a:t>даты </a:t>
            </a:r>
            <a:r>
              <a:rPr lang="ru-RU" sz="1400" dirty="0">
                <a:solidFill>
                  <a:schemeClr val="tx1"/>
                </a:solidFill>
              </a:rPr>
              <a:t>регистрации исходящего документа</a:t>
            </a:r>
            <a:r>
              <a:rPr lang="ru-RU" sz="1400" dirty="0" smtClean="0">
                <a:solidFill>
                  <a:schemeClr val="tx1"/>
                </a:solidFill>
              </a:rPr>
              <a:t>; идентифицирующих признаков </a:t>
            </a:r>
            <a:r>
              <a:rPr lang="ru-RU" sz="1400" dirty="0">
                <a:solidFill>
                  <a:schemeClr val="tx1"/>
                </a:solidFill>
              </a:rPr>
              <a:t>предлагаемого к поставке товара (товарный знак, марка, модель и т.п. (при наличии); </a:t>
            </a:r>
            <a:r>
              <a:rPr lang="ru-RU" sz="1400" dirty="0" smtClean="0">
                <a:solidFill>
                  <a:schemeClr val="tx1"/>
                </a:solidFill>
              </a:rPr>
              <a:t>наименование </a:t>
            </a:r>
            <a:r>
              <a:rPr lang="ru-RU" sz="1400" dirty="0">
                <a:solidFill>
                  <a:schemeClr val="tx1"/>
                </a:solidFill>
              </a:rPr>
              <a:t>производителя, </a:t>
            </a:r>
            <a:r>
              <a:rPr lang="ru-RU" sz="1400" dirty="0" smtClean="0">
                <a:solidFill>
                  <a:schemeClr val="tx1"/>
                </a:solidFill>
              </a:rPr>
              <a:t>страны </a:t>
            </a:r>
            <a:r>
              <a:rPr lang="ru-RU" sz="1400" dirty="0">
                <a:solidFill>
                  <a:schemeClr val="tx1"/>
                </a:solidFill>
              </a:rPr>
              <a:t>происхождения товара); </a:t>
            </a:r>
            <a:r>
              <a:rPr lang="ru-RU" sz="1400" dirty="0" smtClean="0">
                <a:solidFill>
                  <a:schemeClr val="tx1"/>
                </a:solidFill>
              </a:rPr>
              <a:t>подписи </a:t>
            </a:r>
            <a:r>
              <a:rPr lang="ru-RU" sz="1400" dirty="0">
                <a:solidFill>
                  <a:schemeClr val="tx1"/>
                </a:solidFill>
              </a:rPr>
              <a:t>уполномоченного лица поставщика (подрядчика, исполнителя</a:t>
            </a:r>
            <a:r>
              <a:rPr lang="ru-RU" sz="1400" dirty="0" smtClean="0">
                <a:solidFill>
                  <a:schemeClr val="tx1"/>
                </a:solidFill>
              </a:rPr>
              <a:t>); цены (расчета цены); 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несоответствия </a:t>
            </a:r>
            <a:r>
              <a:rPr lang="ru-RU" sz="1400" dirty="0">
                <a:solidFill>
                  <a:schemeClr val="tx1"/>
                </a:solidFill>
              </a:rPr>
              <a:t>полученного </a:t>
            </a:r>
            <a:r>
              <a:rPr lang="ru-RU" sz="1400" dirty="0" smtClean="0">
                <a:solidFill>
                  <a:schemeClr val="tx1"/>
                </a:solidFill>
              </a:rPr>
              <a:t>КП описанию </a:t>
            </a:r>
            <a:r>
              <a:rPr lang="ru-RU" sz="1400" dirty="0">
                <a:solidFill>
                  <a:schemeClr val="tx1"/>
                </a:solidFill>
              </a:rPr>
              <a:t>объекта закупки (спецификации/техническому заданию), иным условиям планируемой закупки;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установления </a:t>
            </a:r>
            <a:r>
              <a:rPr lang="ru-RU" sz="1400" dirty="0">
                <a:solidFill>
                  <a:schemeClr val="tx1"/>
                </a:solidFill>
              </a:rPr>
              <a:t>факта взаимозависимости хозяйствующих </a:t>
            </a:r>
            <a:r>
              <a:rPr lang="ru-RU" sz="1400" dirty="0" smtClean="0">
                <a:solidFill>
                  <a:schemeClr val="tx1"/>
                </a:solidFill>
              </a:rPr>
              <a:t>субъектов, направивших коммерческие предложения ;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установления </a:t>
            </a:r>
            <a:r>
              <a:rPr lang="ru-RU" sz="1400" dirty="0">
                <a:solidFill>
                  <a:schemeClr val="tx1"/>
                </a:solidFill>
              </a:rPr>
              <a:t>факта несоответствия поставщика (подрядчика, исполнителя), представившего  </a:t>
            </a:r>
            <a:r>
              <a:rPr lang="ru-RU" sz="1400" dirty="0" smtClean="0">
                <a:solidFill>
                  <a:schemeClr val="tx1"/>
                </a:solidFill>
              </a:rPr>
              <a:t>коммерческое </a:t>
            </a:r>
            <a:r>
              <a:rPr lang="ru-RU" sz="1400" dirty="0">
                <a:solidFill>
                  <a:schemeClr val="tx1"/>
                </a:solidFill>
              </a:rPr>
              <a:t>предложение),  требованиям, установленным в </a:t>
            </a:r>
            <a:r>
              <a:rPr lang="ru-RU" sz="1400" dirty="0" smtClean="0">
                <a:solidFill>
                  <a:schemeClr val="tx1"/>
                </a:solidFill>
              </a:rPr>
              <a:t>соответствии с </a:t>
            </a:r>
            <a:r>
              <a:rPr lang="ru-RU" sz="1400" dirty="0">
                <a:solidFill>
                  <a:schemeClr val="tx1"/>
                </a:solidFill>
              </a:rPr>
              <a:t>законодательством </a:t>
            </a:r>
            <a:r>
              <a:rPr lang="ru-RU" sz="1400" dirty="0" smtClean="0">
                <a:solidFill>
                  <a:schemeClr val="tx1"/>
                </a:solidFill>
              </a:rPr>
              <a:t>РФ к </a:t>
            </a:r>
            <a:r>
              <a:rPr lang="ru-RU" sz="1400" dirty="0">
                <a:solidFill>
                  <a:schemeClr val="tx1"/>
                </a:solidFill>
              </a:rPr>
              <a:t>лицам, осуществляющим поставку товара, выполнение работы, оказание услуги, являющихся объектом </a:t>
            </a:r>
            <a:r>
              <a:rPr lang="ru-RU" sz="1400" dirty="0" smtClean="0">
                <a:solidFill>
                  <a:schemeClr val="tx1"/>
                </a:solidFill>
              </a:rPr>
              <a:t>закупки;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- </a:t>
            </a:r>
            <a:r>
              <a:rPr lang="ru-RU" sz="1400" dirty="0" smtClean="0">
                <a:solidFill>
                  <a:schemeClr val="tx1"/>
                </a:solidFill>
              </a:rPr>
              <a:t>представления КП лицами, </a:t>
            </a:r>
            <a:r>
              <a:rPr lang="ru-RU" sz="1400" dirty="0">
                <a:solidFill>
                  <a:schemeClr val="tx1"/>
                </a:solidFill>
              </a:rPr>
              <a:t>сведения о которых включены в реестр недобросовестных поставщиков (подрядчиков, исполнителей);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- </a:t>
            </a:r>
            <a:r>
              <a:rPr lang="ru-RU" sz="1400" dirty="0" smtClean="0">
                <a:solidFill>
                  <a:schemeClr val="tx1"/>
                </a:solidFill>
              </a:rPr>
              <a:t>представления КП лицами</a:t>
            </a:r>
            <a:r>
              <a:rPr lang="ru-RU" sz="1400" dirty="0">
                <a:solidFill>
                  <a:schemeClr val="tx1"/>
                </a:solidFill>
              </a:rPr>
              <a:t>, сведения о которых не внесены или исключены из единого государственного реестра юридических лиц (ЕГРЮЛ), единого государственного реестра индивидуальных предпринимателей (ЕГРИП</a:t>
            </a:r>
            <a:r>
              <a:rPr lang="ru-RU" sz="1400" dirty="0" smtClean="0">
                <a:solidFill>
                  <a:schemeClr val="tx1"/>
                </a:solidFill>
              </a:rPr>
              <a:t>).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480060" indent="-342900" algn="just">
              <a:buAutoNum type="arabicParenR"/>
            </a:pP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7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788380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Наиболее часто встречающиеся ошибки обоснования НМЦК, выявленные органами контроля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5184576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1) </a:t>
            </a:r>
            <a:r>
              <a:rPr lang="ru-RU" sz="1400" dirty="0" smtClean="0">
                <a:solidFill>
                  <a:schemeClr val="tx1"/>
                </a:solidFill>
              </a:rPr>
              <a:t>Отсутствует обоснование НМЦК, цены контракта, заключаемого с единственным поставщиком (подрядчиком, исполнителем).</a:t>
            </a: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все конкурентные, закупки у ед. поставщика (подрядчика, исполнителя):</a:t>
            </a:r>
          </a:p>
          <a:p>
            <a:pPr marL="137160" indent="0" algn="just">
              <a:buNone/>
            </a:pPr>
            <a:r>
              <a:rPr lang="ru-RU" sz="1200" dirty="0" smtClean="0">
                <a:solidFill>
                  <a:schemeClr val="tx1"/>
                </a:solidFill>
              </a:rPr>
              <a:t>по Закону </a:t>
            </a:r>
            <a:r>
              <a:rPr lang="ru-RU" sz="1200" dirty="0">
                <a:solidFill>
                  <a:schemeClr val="tx1"/>
                </a:solidFill>
              </a:rPr>
              <a:t>№ </a:t>
            </a:r>
            <a:r>
              <a:rPr lang="ru-RU" sz="1200" dirty="0" smtClean="0">
                <a:solidFill>
                  <a:schemeClr val="tx1"/>
                </a:solidFill>
              </a:rPr>
              <a:t>44-ФЗ (пункты </a:t>
            </a:r>
            <a:r>
              <a:rPr lang="ru-RU" sz="1200" dirty="0">
                <a:solidFill>
                  <a:schemeClr val="tx1"/>
                </a:solidFill>
              </a:rPr>
              <a:t>3, 6, 11, 12, 16, 18, 19, 22, 23, 30 - 35, 37 - 41, 46 и 49 части 1 </a:t>
            </a:r>
            <a:r>
              <a:rPr lang="ru-RU" sz="1200" dirty="0" smtClean="0">
                <a:solidFill>
                  <a:schemeClr val="tx1"/>
                </a:solidFill>
              </a:rPr>
              <a:t>статьи 93)</a:t>
            </a:r>
          </a:p>
          <a:p>
            <a:pPr marL="137160" indent="0" algn="just">
              <a:buNone/>
            </a:pPr>
            <a:r>
              <a:rPr lang="ru-RU" sz="1200" dirty="0">
                <a:solidFill>
                  <a:schemeClr val="tx1"/>
                </a:solidFill>
              </a:rPr>
              <a:t>п</a:t>
            </a:r>
            <a:r>
              <a:rPr lang="ru-RU" sz="1200" dirty="0" smtClean="0">
                <a:solidFill>
                  <a:schemeClr val="tx1"/>
                </a:solidFill>
              </a:rPr>
              <a:t>о Закону № 46-ФЗ (часть 2.1. статьи 15, Постановление </a:t>
            </a:r>
            <a:r>
              <a:rPr lang="ru-RU" sz="1200" dirty="0">
                <a:solidFill>
                  <a:schemeClr val="tx1"/>
                </a:solidFill>
              </a:rPr>
              <a:t>Правительства РФ от 10.03.2022 </a:t>
            </a:r>
            <a:r>
              <a:rPr lang="ru-RU" sz="1200" dirty="0" smtClean="0">
                <a:solidFill>
                  <a:schemeClr val="tx1"/>
                </a:solidFill>
              </a:rPr>
              <a:t>№ 339 «О </a:t>
            </a:r>
            <a:r>
              <a:rPr lang="ru-RU" sz="1200" dirty="0">
                <a:solidFill>
                  <a:schemeClr val="tx1"/>
                </a:solidFill>
              </a:rPr>
              <a:t>случаях осуществления закупок товаров, работ, услуг для государственных и (или) муниципальных нужд у единственного поставщика (подрядчика, исполнителя) и порядке их </a:t>
            </a:r>
            <a:r>
              <a:rPr lang="ru-RU" sz="1200" dirty="0" smtClean="0">
                <a:solidFill>
                  <a:schemeClr val="tx1"/>
                </a:solidFill>
              </a:rPr>
              <a:t>осуществления»).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2) </a:t>
            </a:r>
            <a:r>
              <a:rPr lang="ru-RU" sz="1400" dirty="0" smtClean="0">
                <a:solidFill>
                  <a:schemeClr val="tx1"/>
                </a:solidFill>
              </a:rPr>
              <a:t>НМЦК определена и обоснована исключительно КП без предоставления общедоступной информации в соответствии с частью 18 статьи 22 Закона № 44-ФЗ.  Использование одного источника информации может привести к получению неполной информации, а недостаточно изученный рынок – к завышению НМЦК. 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3)</a:t>
            </a:r>
            <a:r>
              <a:rPr lang="ru-RU" sz="1400" dirty="0" smtClean="0">
                <a:solidFill>
                  <a:schemeClr val="tx1"/>
                </a:solidFill>
              </a:rPr>
              <a:t> При получении </a:t>
            </a:r>
            <a:r>
              <a:rPr lang="ru-RU" sz="1400" dirty="0">
                <a:solidFill>
                  <a:schemeClr val="tx1"/>
                </a:solidFill>
              </a:rPr>
              <a:t>общедоступной информации (информация о ценах товаров, работ, услуг, содержащаяся в </a:t>
            </a:r>
            <a:r>
              <a:rPr lang="ru-RU" sz="1400" dirty="0" smtClean="0">
                <a:solidFill>
                  <a:schemeClr val="tx1"/>
                </a:solidFill>
              </a:rPr>
              <a:t>контрактах) принималась информация по контрактам, условия которых были не сопоставимы с планируемой закупкой, принимались контракты с начисленными неустойками, неисполненные контракты.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4)</a:t>
            </a:r>
            <a:r>
              <a:rPr lang="ru-RU" sz="1400" dirty="0" smtClean="0">
                <a:solidFill>
                  <a:schemeClr val="tx1"/>
                </a:solidFill>
              </a:rPr>
              <a:t> Использованы «ненадлежащие» источники информации (КП от аффилированных лиц, лиц, не являющихся участниками рынка, с истекшим сроком действия цены, общедоступная информация, полученная из источника, не являющегося публичной офертой).</a:t>
            </a:r>
          </a:p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5)</a:t>
            </a:r>
            <a:r>
              <a:rPr lang="ru-RU" sz="1400" dirty="0" smtClean="0">
                <a:solidFill>
                  <a:schemeClr val="tx1"/>
                </a:solidFill>
              </a:rPr>
              <a:t> Отсутствие обоснования применения иного метода.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	</a:t>
            </a:r>
            <a:r>
              <a:rPr lang="ru-RU" sz="1400" b="1" dirty="0" smtClean="0">
                <a:solidFill>
                  <a:schemeClr val="tx1"/>
                </a:solidFill>
              </a:rPr>
              <a:t>6) </a:t>
            </a:r>
            <a:r>
              <a:rPr lang="ru-RU" sz="1400" dirty="0" smtClean="0">
                <a:solidFill>
                  <a:schemeClr val="tx1"/>
                </a:solidFill>
              </a:rPr>
              <a:t>Применение неверного метода обоснования (например, на охранные  услуги – метод сопоставимых рыночных цен вместо иного метода). </a:t>
            </a: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   </a:t>
            </a: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 </a:t>
            </a: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  <a:p>
            <a:pPr marL="480060" indent="-342900" algn="just">
              <a:buAutoNum type="arabicParenR"/>
            </a:pP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93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785225" cy="6626225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entury Gothic (Основной текст)"/>
              </a:rPr>
              <a:t>Спасибо за внимание!</a:t>
            </a:r>
            <a:br>
              <a:rPr lang="ru-RU" b="1" dirty="0" smtClean="0">
                <a:latin typeface="Century Gothic (Основной текст)"/>
              </a:rPr>
            </a:br>
            <a:r>
              <a:rPr lang="ru-RU" b="1" dirty="0">
                <a:latin typeface="Century Gothic (Основной текст)"/>
              </a:rPr>
              <a:t/>
            </a:r>
            <a:br>
              <a:rPr lang="ru-RU" b="1" dirty="0">
                <a:latin typeface="Century Gothic (Основной текст)"/>
              </a:rPr>
            </a:br>
            <a:r>
              <a:rPr lang="ru-RU" b="1" dirty="0" smtClean="0">
                <a:latin typeface="Century Gothic (Основной текст)"/>
              </a:rPr>
              <a:t/>
            </a:r>
            <a:br>
              <a:rPr lang="ru-RU" b="1" dirty="0" smtClean="0">
                <a:latin typeface="Century Gothic (Основной текст)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Долуденко Ю.А.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/>
            </a:r>
            <a:b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en-US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E-mail</a:t>
            </a:r>
            <a: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: </a:t>
            </a:r>
            <a:r>
              <a:rPr lang="en-US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doludenko_ua@belregion.ru</a:t>
            </a:r>
            <a: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/>
            </a:r>
            <a:b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ru-RU" sz="2400" cap="none" dirty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Тел: +7 (4722) 32-86-69 </a:t>
            </a:r>
          </a:p>
        </p:txBody>
      </p:sp>
    </p:spTree>
    <p:extLst>
      <p:ext uri="{BB962C8B-B14F-4D97-AF65-F5344CB8AC3E}">
        <p14:creationId xmlns:p14="http://schemas.microsoft.com/office/powerpoint/2010/main" val="221096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71637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Кто ведет контроль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4968552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600" b="1" dirty="0" smtClean="0">
                <a:solidFill>
                  <a:schemeClr val="tx1"/>
                </a:solidFill>
              </a:rPr>
              <a:t>Органы </a:t>
            </a:r>
            <a:r>
              <a:rPr lang="ru-RU" sz="1600" b="1" dirty="0">
                <a:solidFill>
                  <a:schemeClr val="tx1"/>
                </a:solidFill>
              </a:rPr>
              <a:t>внутреннего государственного (муниципального) финансового контроля</a:t>
            </a:r>
            <a:r>
              <a:rPr lang="ru-RU" sz="1600" dirty="0">
                <a:solidFill>
                  <a:schemeClr val="tx1"/>
                </a:solidFill>
              </a:rPr>
              <a:t> осуществляют контроль в </a:t>
            </a:r>
            <a:r>
              <a:rPr lang="ru-RU" sz="1600" dirty="0" smtClean="0">
                <a:solidFill>
                  <a:schemeClr val="tx1"/>
                </a:solidFill>
              </a:rPr>
              <a:t>отношении, в том числе: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- соблюдения </a:t>
            </a:r>
            <a:r>
              <a:rPr lang="ru-RU" sz="1600" b="1" dirty="0">
                <a:solidFill>
                  <a:schemeClr val="tx1"/>
                </a:solidFill>
              </a:rPr>
              <a:t>правил нормирования </a:t>
            </a:r>
            <a:r>
              <a:rPr lang="ru-RU" sz="1600" dirty="0">
                <a:solidFill>
                  <a:schemeClr val="tx1"/>
                </a:solidFill>
              </a:rPr>
              <a:t>в сфере закупок, установленных в соответствии со статьей 19 </a:t>
            </a:r>
            <a:r>
              <a:rPr lang="ru-RU" sz="1600" dirty="0" smtClean="0">
                <a:solidFill>
                  <a:schemeClr val="tx1"/>
                </a:solidFill>
              </a:rPr>
              <a:t>Закона № 44-ФЗ;</a:t>
            </a:r>
            <a:endParaRPr lang="ru-RU" sz="1600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 </a:t>
            </a:r>
            <a:r>
              <a:rPr lang="ru-RU" sz="1600" b="1" dirty="0" smtClean="0">
                <a:solidFill>
                  <a:schemeClr val="tx1"/>
                </a:solidFill>
              </a:rPr>
              <a:t>определения </a:t>
            </a:r>
            <a:r>
              <a:rPr lang="ru-RU" sz="1600" b="1" dirty="0">
                <a:solidFill>
                  <a:schemeClr val="tx1"/>
                </a:solidFill>
              </a:rPr>
              <a:t>и обоснования начальной (максимальной) цены контракта </a:t>
            </a:r>
            <a:r>
              <a:rPr lang="ru-RU" sz="1600" dirty="0">
                <a:solidFill>
                  <a:schemeClr val="tx1"/>
                </a:solidFill>
              </a:rPr>
              <a:t>(НМЦК), цены контракта, заключаемого с единственным поставщиком (подрядчиком, исполнителем), начальной цены единицы товара, работы, услуги, начальной суммы цен единиц товара, работы, </a:t>
            </a:r>
            <a:r>
              <a:rPr lang="ru-RU" sz="1600" dirty="0" smtClean="0">
                <a:solidFill>
                  <a:schemeClr val="tx1"/>
                </a:solidFill>
              </a:rPr>
              <a:t>услуги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В </a:t>
            </a:r>
            <a:r>
              <a:rPr lang="ru-RU" sz="1600" dirty="0">
                <a:solidFill>
                  <a:schemeClr val="tx1"/>
                </a:solidFill>
              </a:rPr>
              <a:t>соответствии с частью 2 статьи 7.29.3. «Кодекса Российской Федерации об административных правонарушениях» </a:t>
            </a:r>
            <a:r>
              <a:rPr lang="ru-RU" sz="1600" dirty="0" smtClean="0">
                <a:solidFill>
                  <a:schemeClr val="tx1"/>
                </a:solidFill>
              </a:rPr>
              <a:t>                                            от </a:t>
            </a:r>
            <a:r>
              <a:rPr lang="ru-RU" sz="1600" dirty="0">
                <a:solidFill>
                  <a:schemeClr val="tx1"/>
                </a:solidFill>
              </a:rPr>
              <a:t>30.12.2001 № </a:t>
            </a:r>
            <a:r>
              <a:rPr lang="ru-RU" sz="1600" dirty="0" smtClean="0">
                <a:solidFill>
                  <a:schemeClr val="tx1"/>
                </a:solidFill>
              </a:rPr>
              <a:t>195-ФЗ: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 несоблюдение </a:t>
            </a:r>
            <a:r>
              <a:rPr lang="ru-RU" sz="1600" dirty="0">
                <a:solidFill>
                  <a:schemeClr val="tx1"/>
                </a:solidFill>
              </a:rPr>
              <a:t>порядка или формы обоснования начальной (максимальной) цены контракта, обоснования объекта закупки (за исключением описания объекта закупки) влечет наложение административного штрафа на должностных лиц </a:t>
            </a:r>
            <a:r>
              <a:rPr lang="ru-RU" sz="1600" b="1" dirty="0">
                <a:solidFill>
                  <a:schemeClr val="tx1"/>
                </a:solidFill>
              </a:rPr>
              <a:t>в размере десяти тысяч рублей.</a:t>
            </a:r>
          </a:p>
          <a:p>
            <a:pPr marL="114300" indent="0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ru-RU" sz="1600" b="1" i="1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04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000" b="1" dirty="0"/>
              <a:t>Когда необходимо обосновывать </a:t>
            </a:r>
            <a:r>
              <a:rPr lang="ru-RU" sz="2000" b="1" dirty="0" smtClean="0"/>
              <a:t>НМЦК, </a:t>
            </a:r>
            <a:r>
              <a:rPr lang="ru-RU" sz="2000" b="1" dirty="0"/>
              <a:t>цену контракта с единственным поставщиком (подрядчиком, исполнителем)</a:t>
            </a:r>
            <a:r>
              <a:rPr lang="en-US" sz="2000" b="1" dirty="0" smtClean="0"/>
              <a:t>?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112568"/>
          </a:xfrm>
        </p:spPr>
        <p:txBody>
          <a:bodyPr>
            <a:noAutofit/>
          </a:bodyPr>
          <a:lstStyle/>
          <a:p>
            <a:pPr marL="137160" indent="0">
              <a:buNone/>
            </a:pPr>
            <a:endParaRPr lang="ru-RU" sz="12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В </a:t>
            </a:r>
            <a:r>
              <a:rPr lang="ru-RU" sz="1800" dirty="0">
                <a:solidFill>
                  <a:schemeClr val="tx1"/>
                </a:solidFill>
              </a:rPr>
              <a:t>соответствии с требованиями части 2 статьи 42 </a:t>
            </a:r>
            <a:r>
              <a:rPr lang="ru-RU" sz="1800" dirty="0" smtClean="0">
                <a:solidFill>
                  <a:schemeClr val="tx1"/>
                </a:solidFill>
              </a:rPr>
              <a:t>                       Закона </a:t>
            </a:r>
            <a:r>
              <a:rPr lang="ru-RU" sz="1800" dirty="0">
                <a:solidFill>
                  <a:schemeClr val="tx1"/>
                </a:solidFill>
              </a:rPr>
              <a:t>№ 44-ФЗ </a:t>
            </a:r>
            <a:r>
              <a:rPr lang="ru-RU" sz="1800" b="1" dirty="0">
                <a:solidFill>
                  <a:schemeClr val="tx1"/>
                </a:solidFill>
              </a:rPr>
              <a:t>извещение об осуществлении закупки должно содержать обоснование начальной (максимальной) цены контракта.</a:t>
            </a:r>
            <a:r>
              <a:rPr lang="ru-RU" sz="1800" dirty="0">
                <a:solidFill>
                  <a:schemeClr val="tx1"/>
                </a:solidFill>
              </a:rPr>
              <a:t> Таким образом, при проведении конкурентной закупки обоснование НМЦК требуется всегда.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	При </a:t>
            </a:r>
            <a:r>
              <a:rPr lang="ru-RU" sz="1800" dirty="0">
                <a:solidFill>
                  <a:schemeClr val="tx1"/>
                </a:solidFill>
              </a:rPr>
              <a:t>заключении контракта </a:t>
            </a:r>
            <a:r>
              <a:rPr lang="ru-RU" sz="1800" b="1" dirty="0">
                <a:solidFill>
                  <a:schemeClr val="tx1"/>
                </a:solidFill>
              </a:rPr>
              <a:t>с единственным поставщиком </a:t>
            </a:r>
            <a:r>
              <a:rPr lang="ru-RU" sz="1800" dirty="0">
                <a:solidFill>
                  <a:schemeClr val="tx1"/>
                </a:solidFill>
              </a:rPr>
              <a:t>(подрядчиком, исполнителем) в соответствии с требованиями части 4 статьи 93 Закона № </a:t>
            </a:r>
            <a:r>
              <a:rPr lang="ru-RU" sz="1800" dirty="0" smtClean="0">
                <a:solidFill>
                  <a:schemeClr val="tx1"/>
                </a:solidFill>
              </a:rPr>
              <a:t>44-ФЗ: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</a:rPr>
              <a:t>при осуществлении закупки у единственного поставщика (подрядчика, исполнителя) заказчик </a:t>
            </a:r>
            <a:r>
              <a:rPr lang="ru-RU" sz="1800" b="1" dirty="0">
                <a:solidFill>
                  <a:schemeClr val="tx1"/>
                </a:solidFill>
              </a:rPr>
              <a:t>определяет цену контракта</a:t>
            </a:r>
            <a:r>
              <a:rPr lang="ru-RU" sz="1800" dirty="0">
                <a:solidFill>
                  <a:schemeClr val="tx1"/>
                </a:solidFill>
              </a:rPr>
              <a:t>, заключаемого с единственным поставщиком (подрядчиком, исполнителем), в соответствии с Законом </a:t>
            </a:r>
            <a:r>
              <a:rPr lang="ru-RU" sz="1800" dirty="0" smtClean="0">
                <a:solidFill>
                  <a:schemeClr val="tx1"/>
                </a:solidFill>
              </a:rPr>
              <a:t>№ 44-ФЗ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При </a:t>
            </a:r>
            <a:r>
              <a:rPr lang="ru-RU" sz="1800" dirty="0">
                <a:solidFill>
                  <a:schemeClr val="tx1"/>
                </a:solidFill>
              </a:rPr>
              <a:t>этом в случаях, предусмотренных пунктами </a:t>
            </a:r>
            <a:r>
              <a:rPr lang="ru-RU" sz="1800" b="1" dirty="0">
                <a:solidFill>
                  <a:schemeClr val="tx1"/>
                </a:solidFill>
              </a:rPr>
              <a:t>3, 6, 11, 12, 16, 18, 19, 22, 23, 30 - 35, 37 - 41, 46 и 49 </a:t>
            </a:r>
            <a:r>
              <a:rPr lang="ru-RU" sz="1800" dirty="0">
                <a:solidFill>
                  <a:schemeClr val="tx1"/>
                </a:solidFill>
              </a:rPr>
              <a:t>части 1 статьи 93 Закона № 44-ФЗ, заказчик </a:t>
            </a:r>
            <a:r>
              <a:rPr lang="ru-RU" sz="1800" b="1" dirty="0">
                <a:solidFill>
                  <a:schemeClr val="tx1"/>
                </a:solidFill>
              </a:rPr>
              <a:t>обосновывает</a:t>
            </a:r>
            <a:r>
              <a:rPr lang="ru-RU" sz="1800" dirty="0">
                <a:solidFill>
                  <a:schemeClr val="tx1"/>
                </a:solidFill>
              </a:rPr>
              <a:t> такую цену в соответствии с </a:t>
            </a:r>
            <a:r>
              <a:rPr lang="ru-RU" sz="1800" dirty="0" smtClean="0">
                <a:solidFill>
                  <a:schemeClr val="tx1"/>
                </a:solidFill>
              </a:rPr>
              <a:t>                  Законом </a:t>
            </a:r>
            <a:r>
              <a:rPr lang="ru-RU" sz="1800" dirty="0">
                <a:solidFill>
                  <a:schemeClr val="tx1"/>
                </a:solidFill>
              </a:rPr>
              <a:t>№ 44-ФЗ </a:t>
            </a:r>
            <a:r>
              <a:rPr lang="ru-RU" sz="1800" b="1" dirty="0">
                <a:solidFill>
                  <a:schemeClr val="tx1"/>
                </a:solidFill>
              </a:rPr>
              <a:t>и включает </a:t>
            </a:r>
            <a:r>
              <a:rPr lang="ru-RU" sz="1800" dirty="0">
                <a:solidFill>
                  <a:schemeClr val="tx1"/>
                </a:solidFill>
              </a:rPr>
              <a:t>в контракт обоснование цены контракта.</a:t>
            </a:r>
          </a:p>
        </p:txBody>
      </p:sp>
    </p:spTree>
    <p:extLst>
      <p:ext uri="{BB962C8B-B14F-4D97-AF65-F5344CB8AC3E}">
        <p14:creationId xmlns:p14="http://schemas.microsoft.com/office/powerpoint/2010/main" val="224520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/>
              <a:t>Чем определение </a:t>
            </a:r>
            <a:r>
              <a:rPr lang="ru-RU" sz="2800" b="1" dirty="0" smtClean="0"/>
              <a:t>НМЦК отличается </a:t>
            </a:r>
            <a:r>
              <a:rPr lang="ru-RU" sz="2800" b="1" dirty="0"/>
              <a:t>об ее обоснования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112568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Пункт </a:t>
            </a:r>
            <a:r>
              <a:rPr lang="ru-RU" sz="1600" dirty="0">
                <a:solidFill>
                  <a:schemeClr val="tx1"/>
                </a:solidFill>
              </a:rPr>
              <a:t>2.1. Методических </a:t>
            </a:r>
            <a:r>
              <a:rPr lang="ru-RU" sz="1600" dirty="0" smtClean="0">
                <a:solidFill>
                  <a:schemeClr val="tx1"/>
                </a:solidFill>
              </a:rPr>
              <a:t>рекомендаций: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обоснование НМЦК </a:t>
            </a:r>
            <a:r>
              <a:rPr lang="ru-RU" sz="1600" dirty="0">
                <a:solidFill>
                  <a:schemeClr val="tx1"/>
                </a:solidFill>
              </a:rPr>
              <a:t>заключается в выполнении расчета указанной цены с приложением справочной информации и документов либо с указанием реквизитов документов, на основании которых выполнен расчет. При этом в обосновании НМЦК, которое подлежит размещению в открытом доступе в информационно-телекоммуникационной сети «Интернет» (далее - сеть «Интернет»), не указываются наименования поставщиков (подрядчиков, исполнителей), представивших соответствующую информацию. 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Оригиналы </a:t>
            </a:r>
            <a:r>
              <a:rPr lang="ru-RU" sz="1600" dirty="0">
                <a:solidFill>
                  <a:schemeClr val="tx1"/>
                </a:solidFill>
              </a:rPr>
              <a:t>использованных </a:t>
            </a:r>
            <a:r>
              <a:rPr lang="ru-RU" sz="1600" b="1" dirty="0">
                <a:solidFill>
                  <a:schemeClr val="tx1"/>
                </a:solidFill>
              </a:rPr>
              <a:t>при определении, обосновании НМЦК </a:t>
            </a:r>
            <a:r>
              <a:rPr lang="ru-RU" sz="1600" dirty="0">
                <a:solidFill>
                  <a:schemeClr val="tx1"/>
                </a:solidFill>
              </a:rPr>
              <a:t>документов, снимки экрана («скриншот»), содержащие изображения соответствующих страниц сайтов с указанием даты и времени их формирования, целесообразно хранить с иными документами о закупке, подлежащими хранению в соответствии с требованиями Федерального закона № 44-ФЗ.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Часть 15 статьи 4 Закона № 44-ФЗ: информация </a:t>
            </a:r>
            <a:r>
              <a:rPr lang="ru-RU" sz="1400" dirty="0">
                <a:solidFill>
                  <a:schemeClr val="tx1"/>
                </a:solidFill>
              </a:rPr>
              <a:t>и документы, &lt;…&gt; полученные заказчиком </a:t>
            </a:r>
            <a:r>
              <a:rPr lang="ru-RU" sz="1400" b="1" dirty="0">
                <a:solidFill>
                  <a:schemeClr val="tx1"/>
                </a:solidFill>
              </a:rPr>
              <a:t>при определении </a:t>
            </a:r>
            <a:r>
              <a:rPr lang="ru-RU" sz="1400" dirty="0">
                <a:solidFill>
                  <a:schemeClr val="tx1"/>
                </a:solidFill>
              </a:rPr>
              <a:t>в соответствии </a:t>
            </a:r>
            <a:r>
              <a:rPr lang="ru-RU" sz="1400" dirty="0" smtClean="0">
                <a:solidFill>
                  <a:schemeClr val="tx1"/>
                </a:solidFill>
              </a:rPr>
              <a:t>с настоящим </a:t>
            </a:r>
            <a:r>
              <a:rPr lang="ru-RU" sz="1400" dirty="0">
                <a:solidFill>
                  <a:schemeClr val="tx1"/>
                </a:solidFill>
              </a:rPr>
              <a:t>Федеральным законом НМЦК, </a:t>
            </a:r>
            <a:r>
              <a:rPr lang="ru-RU" sz="1400" dirty="0" smtClean="0">
                <a:solidFill>
                  <a:schemeClr val="tx1"/>
                </a:solidFill>
              </a:rPr>
              <a:t>&lt;…&gt;, </a:t>
            </a:r>
            <a:r>
              <a:rPr lang="ru-RU" sz="1400" b="1" dirty="0" smtClean="0">
                <a:solidFill>
                  <a:schemeClr val="tx1"/>
                </a:solidFill>
              </a:rPr>
              <a:t>при обосновании </a:t>
            </a:r>
            <a:r>
              <a:rPr lang="ru-RU" sz="1400" dirty="0" smtClean="0">
                <a:solidFill>
                  <a:schemeClr val="tx1"/>
                </a:solidFill>
              </a:rPr>
              <a:t>таких </a:t>
            </a:r>
            <a:r>
              <a:rPr lang="ru-RU" sz="1400" dirty="0">
                <a:solidFill>
                  <a:schemeClr val="tx1"/>
                </a:solidFill>
              </a:rPr>
              <a:t>начальной (максимальной) </a:t>
            </a:r>
            <a:r>
              <a:rPr lang="ru-RU" sz="1400" dirty="0" smtClean="0">
                <a:solidFill>
                  <a:schemeClr val="tx1"/>
                </a:solidFill>
              </a:rPr>
              <a:t>цены, цены </a:t>
            </a:r>
            <a:r>
              <a:rPr lang="ru-RU" sz="1400" dirty="0">
                <a:solidFill>
                  <a:schemeClr val="tx1"/>
                </a:solidFill>
              </a:rPr>
              <a:t>контракта, заключаемого с единственным поставщиком (подрядчиком</a:t>
            </a:r>
            <a:r>
              <a:rPr lang="ru-RU" sz="1400" dirty="0" smtClean="0">
                <a:solidFill>
                  <a:schemeClr val="tx1"/>
                </a:solidFill>
              </a:rPr>
              <a:t>, исполнителем</a:t>
            </a:r>
            <a:r>
              <a:rPr lang="ru-RU" sz="1400" dirty="0">
                <a:solidFill>
                  <a:schemeClr val="tx1"/>
                </a:solidFill>
              </a:rPr>
              <a:t>), начальных цен единиц товара, работы, услуги, </a:t>
            </a:r>
            <a:r>
              <a:rPr lang="ru-RU" sz="1400" b="1" dirty="0">
                <a:solidFill>
                  <a:schemeClr val="tx1"/>
                </a:solidFill>
              </a:rPr>
              <a:t>хранятся заказчиком </a:t>
            </a:r>
            <a:r>
              <a:rPr lang="ru-RU" sz="1400" b="1" dirty="0" smtClean="0">
                <a:solidFill>
                  <a:schemeClr val="tx1"/>
                </a:solidFill>
              </a:rPr>
              <a:t>не менее </a:t>
            </a:r>
            <a:r>
              <a:rPr lang="ru-RU" sz="1400" b="1" dirty="0">
                <a:solidFill>
                  <a:schemeClr val="tx1"/>
                </a:solidFill>
              </a:rPr>
              <a:t>6 лет с момента начала закупки.</a:t>
            </a:r>
          </a:p>
          <a:p>
            <a:pPr marL="137160" indent="0" algn="just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21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/>
              <a:t>Чем определение цены отличается об ее обоснования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137160" indent="0" algn="ctr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800" i="1" dirty="0">
                <a:solidFill>
                  <a:schemeClr val="tx1"/>
                </a:solidFill>
              </a:rPr>
              <a:t>Таким образом, можно сделать вывод, что </a:t>
            </a:r>
            <a:endParaRPr lang="ru-RU" sz="1800" i="1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b="1" i="1" dirty="0" smtClean="0">
                <a:solidFill>
                  <a:schemeClr val="tx1"/>
                </a:solidFill>
              </a:rPr>
              <a:t>определение </a:t>
            </a:r>
            <a:r>
              <a:rPr lang="ru-RU" sz="1800" b="1" i="1" dirty="0">
                <a:solidFill>
                  <a:schemeClr val="tx1"/>
                </a:solidFill>
              </a:rPr>
              <a:t>НМЦК </a:t>
            </a:r>
            <a:r>
              <a:rPr lang="ru-RU" sz="1800" i="1" dirty="0">
                <a:solidFill>
                  <a:schemeClr val="tx1"/>
                </a:solidFill>
              </a:rPr>
              <a:t>включает в себя изучение рынка</a:t>
            </a:r>
            <a:r>
              <a:rPr lang="ru-RU" sz="1800" i="1" dirty="0" smtClean="0">
                <a:solidFill>
                  <a:schemeClr val="tx1"/>
                </a:solidFill>
              </a:rPr>
              <a:t>,</a:t>
            </a:r>
          </a:p>
          <a:p>
            <a:pPr marL="137160" indent="0" algn="just">
              <a:buNone/>
            </a:pPr>
            <a:r>
              <a:rPr lang="ru-RU" sz="1800" b="1" i="1" dirty="0" smtClean="0">
                <a:solidFill>
                  <a:schemeClr val="tx1"/>
                </a:solidFill>
              </a:rPr>
              <a:t>обоснование НМЦК</a:t>
            </a:r>
            <a:r>
              <a:rPr lang="ru-RU" sz="1800" i="1" dirty="0" smtClean="0">
                <a:solidFill>
                  <a:schemeClr val="tx1"/>
                </a:solidFill>
              </a:rPr>
              <a:t> </a:t>
            </a:r>
            <a:r>
              <a:rPr lang="ru-RU" sz="1800" i="1" dirty="0">
                <a:solidFill>
                  <a:schemeClr val="tx1"/>
                </a:solidFill>
              </a:rPr>
              <a:t>– изучение рынка и оформление результата в виде документа «Обоснование цены контракта». </a:t>
            </a:r>
            <a:endParaRPr lang="ru-RU" sz="1800" i="1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i="1" dirty="0" smtClean="0">
                <a:solidFill>
                  <a:schemeClr val="tx1"/>
                </a:solidFill>
              </a:rPr>
              <a:t>Ошибочно </a:t>
            </a:r>
            <a:r>
              <a:rPr lang="ru-RU" sz="1800" i="1" dirty="0">
                <a:solidFill>
                  <a:schemeClr val="tx1"/>
                </a:solidFill>
              </a:rPr>
              <a:t>считать, что определение цены контракта, заключаемого на основании, например,  пункта 4 части 1 статьи 93 Закона </a:t>
            </a:r>
            <a:r>
              <a:rPr lang="ru-RU" sz="1800" i="1" dirty="0" smtClean="0">
                <a:solidFill>
                  <a:schemeClr val="tx1"/>
                </a:solidFill>
              </a:rPr>
              <a:t>№ 44-ФЗ, </a:t>
            </a:r>
            <a:r>
              <a:rPr lang="ru-RU" sz="1800" i="1" dirty="0">
                <a:solidFill>
                  <a:schemeClr val="tx1"/>
                </a:solidFill>
              </a:rPr>
              <a:t>не требует изучения рынка и выполнения расчета на основании полученной информации. </a:t>
            </a:r>
            <a:endParaRPr lang="ru-RU" sz="1800" i="1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i="1" dirty="0" smtClean="0">
                <a:solidFill>
                  <a:schemeClr val="tx1"/>
                </a:solidFill>
              </a:rPr>
              <a:t>При этом обоснование НМЦК, цены контракта, заключаемого с единственным поставщиком (подрядчиком, исполнителем), всегда требует оформления результата расчета в виде документа, который подлежит размещению в единой информационной системе. </a:t>
            </a:r>
            <a:endParaRPr lang="ru-RU" sz="1600" i="1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7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Методы обоснования НМЦК, цены контракта, заключаемого с единственным поставщиком (подрядчиком, исполнителем)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137160" indent="0" algn="ctr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r>
              <a:rPr lang="ru-RU" sz="1800" dirty="0" smtClean="0">
                <a:solidFill>
                  <a:schemeClr val="tx1"/>
                </a:solidFill>
              </a:rPr>
              <a:t>В соответствии с частью 1 статьи 22 Закона № 44-ФЗ начальная </a:t>
            </a:r>
            <a:r>
              <a:rPr lang="ru-RU" sz="1800" dirty="0">
                <a:solidFill>
                  <a:schemeClr val="tx1"/>
                </a:solidFill>
              </a:rPr>
              <a:t>(максимальная) цена контракта </a:t>
            </a:r>
            <a:r>
              <a:rPr lang="ru-RU" sz="1800" dirty="0" smtClean="0">
                <a:solidFill>
                  <a:schemeClr val="tx1"/>
                </a:solidFill>
              </a:rPr>
              <a:t>и цена </a:t>
            </a:r>
            <a:r>
              <a:rPr lang="ru-RU" sz="1800" dirty="0">
                <a:solidFill>
                  <a:schemeClr val="tx1"/>
                </a:solidFill>
              </a:rPr>
              <a:t>контракта, заключаемого с единственным поставщиком (подрядчиком, исполнителем), определяются и обосновываются заказчиком посредством применения </a:t>
            </a:r>
            <a:r>
              <a:rPr lang="ru-RU" sz="1800" b="1" dirty="0">
                <a:solidFill>
                  <a:schemeClr val="tx1"/>
                </a:solidFill>
              </a:rPr>
              <a:t>следующего метода или нескольких следующих методов:</a:t>
            </a:r>
          </a:p>
          <a:p>
            <a:pPr marL="13716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1) метод сопоставимых рыночных цен (анализа рынка);</a:t>
            </a:r>
          </a:p>
          <a:p>
            <a:pPr marL="13716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2) нормативный метод;</a:t>
            </a:r>
          </a:p>
          <a:p>
            <a:pPr marL="13716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3) тарифный метод;</a:t>
            </a:r>
          </a:p>
          <a:p>
            <a:pPr marL="13716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4) проектно-сметный метод;</a:t>
            </a:r>
          </a:p>
          <a:p>
            <a:pPr marL="137160" indent="0" algn="just">
              <a:buNone/>
            </a:pPr>
            <a:r>
              <a:rPr lang="ru-RU" sz="1800" dirty="0">
                <a:solidFill>
                  <a:schemeClr val="tx1"/>
                </a:solidFill>
              </a:rPr>
              <a:t>5) затратный </a:t>
            </a:r>
            <a:r>
              <a:rPr lang="ru-RU" sz="1800" dirty="0" smtClean="0">
                <a:solidFill>
                  <a:schemeClr val="tx1"/>
                </a:solidFill>
              </a:rPr>
              <a:t>метод;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6) </a:t>
            </a:r>
            <a:r>
              <a:rPr lang="ru-RU" sz="1800" dirty="0">
                <a:solidFill>
                  <a:schemeClr val="tx1"/>
                </a:solidFill>
              </a:rPr>
              <a:t>и</a:t>
            </a:r>
            <a:r>
              <a:rPr lang="ru-RU" sz="1800" dirty="0" smtClean="0">
                <a:solidFill>
                  <a:schemeClr val="tx1"/>
                </a:solidFill>
              </a:rPr>
              <a:t>ной метод.</a:t>
            </a:r>
            <a:endParaRPr lang="ru-RU" sz="18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63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 smtClean="0"/>
              <a:t>методы </a:t>
            </a:r>
            <a:r>
              <a:rPr lang="ru-RU" sz="2000" dirty="0"/>
              <a:t>обоснования НМЦК, цены контракта, заключаемого с единственным поставщиком (подрядчиком, исполнителем</a:t>
            </a:r>
            <a:r>
              <a:rPr lang="ru-RU" sz="2000" dirty="0" smtClean="0"/>
              <a:t>).</a:t>
            </a:r>
            <a:br>
              <a:rPr lang="ru-RU" sz="2000" dirty="0" smtClean="0"/>
            </a:br>
            <a:r>
              <a:rPr lang="ru-RU" sz="2000" b="1" dirty="0" smtClean="0"/>
              <a:t> Нормативный метод.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968552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800" i="1" dirty="0" smtClean="0">
                <a:solidFill>
                  <a:schemeClr val="tx1"/>
                </a:solidFill>
              </a:rPr>
              <a:t>	</a:t>
            </a:r>
            <a:r>
              <a:rPr lang="ru-RU" sz="1500" dirty="0">
                <a:solidFill>
                  <a:schemeClr val="tx1"/>
                </a:solidFill>
              </a:rPr>
              <a:t>Заключается в расчете НМЦК, цены контракта, заключаемого с единственным поставщиком (подрядчиком, исполнителем), на основе требований к закупаемым товарам, работам, услугам, установленных в соответствии со статьей 19 </a:t>
            </a:r>
            <a:r>
              <a:rPr lang="ru-RU" sz="1500" dirty="0" smtClean="0">
                <a:solidFill>
                  <a:schemeClr val="tx1"/>
                </a:solidFill>
              </a:rPr>
              <a:t>«Нормирование </a:t>
            </a:r>
            <a:r>
              <a:rPr lang="ru-RU" sz="1500" dirty="0">
                <a:solidFill>
                  <a:schemeClr val="tx1"/>
                </a:solidFill>
              </a:rPr>
              <a:t>в сфере </a:t>
            </a:r>
            <a:r>
              <a:rPr lang="ru-RU" sz="1500" dirty="0" smtClean="0">
                <a:solidFill>
                  <a:schemeClr val="tx1"/>
                </a:solidFill>
              </a:rPr>
              <a:t>закупок» Закона № 44-ФЗ </a:t>
            </a:r>
            <a:r>
              <a:rPr lang="ru-RU" sz="1500" dirty="0">
                <a:solidFill>
                  <a:schemeClr val="tx1"/>
                </a:solidFill>
              </a:rPr>
              <a:t>в случае, если такие требования предусматривают установление предельных цен товаров, работ, услуг.</a:t>
            </a:r>
          </a:p>
          <a:p>
            <a:pPr marL="137160" indent="0" algn="just">
              <a:buNone/>
            </a:pPr>
            <a:r>
              <a:rPr lang="ru-RU" sz="1500" b="1" dirty="0">
                <a:solidFill>
                  <a:schemeClr val="tx1"/>
                </a:solidFill>
              </a:rPr>
              <a:t> </a:t>
            </a:r>
            <a:r>
              <a:rPr lang="ru-RU" sz="1500" b="1" dirty="0" smtClean="0">
                <a:solidFill>
                  <a:schemeClr val="tx1"/>
                </a:solidFill>
              </a:rPr>
              <a:t>	Может </a:t>
            </a:r>
            <a:r>
              <a:rPr lang="ru-RU" sz="1500" b="1" dirty="0">
                <a:solidFill>
                  <a:schemeClr val="tx1"/>
                </a:solidFill>
              </a:rPr>
              <a:t>применяться совместно с методом сопоставимых рыночных цен (анализ рынка).</a:t>
            </a:r>
          </a:p>
          <a:p>
            <a:pPr marL="137160" indent="0" algn="just">
              <a:buNone/>
            </a:pPr>
            <a:r>
              <a:rPr lang="ru-RU" sz="1500" dirty="0">
                <a:solidFill>
                  <a:schemeClr val="tx1"/>
                </a:solidFill>
              </a:rPr>
              <a:t>	Под нормированием в сфере закупок понимается установление </a:t>
            </a:r>
            <a:r>
              <a:rPr lang="ru-RU" sz="1500" dirty="0" smtClean="0">
                <a:solidFill>
                  <a:schemeClr val="tx1"/>
                </a:solidFill>
              </a:rPr>
              <a:t>требований:</a:t>
            </a:r>
            <a:endParaRPr lang="ru-RU" sz="15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500" dirty="0">
                <a:solidFill>
                  <a:schemeClr val="tx1"/>
                </a:solidFill>
              </a:rPr>
              <a:t> к закупаемым заказчиком товарам, работам, услугам (</a:t>
            </a:r>
            <a:r>
              <a:rPr lang="ru-RU" sz="1500" b="1" dirty="0">
                <a:solidFill>
                  <a:schemeClr val="tx1"/>
                </a:solidFill>
              </a:rPr>
              <a:t>в том числе предельной цены товаров, работ, услуг) </a:t>
            </a:r>
            <a:endParaRPr lang="ru-RU" sz="1500" b="1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500" dirty="0" smtClean="0">
                <a:solidFill>
                  <a:schemeClr val="tx1"/>
                </a:solidFill>
              </a:rPr>
              <a:t>и </a:t>
            </a:r>
            <a:r>
              <a:rPr lang="ru-RU" sz="1500" dirty="0">
                <a:solidFill>
                  <a:schemeClr val="tx1"/>
                </a:solidFill>
              </a:rPr>
              <a:t>(или)</a:t>
            </a:r>
          </a:p>
          <a:p>
            <a:pPr marL="137160" indent="0" algn="just">
              <a:buNone/>
            </a:pPr>
            <a:r>
              <a:rPr lang="ru-RU" sz="1500" dirty="0">
                <a:solidFill>
                  <a:schemeClr val="tx1"/>
                </a:solidFill>
              </a:rPr>
              <a:t> нормативных затрат на обеспечение функций государственных органов, органов управления государственными внебюджетными фондами, муниципальных органов (включая соответственно территориальные органы и подведомственные казенные учреждения, за исключением казенных учреждений, которым в установленном порядке формируется государственное (муниципальное) задание на оказание государственных (муниципальных) услуг, выполнение работ</a:t>
            </a:r>
            <a:r>
              <a:rPr lang="ru-RU" sz="1500" dirty="0" smtClean="0">
                <a:solidFill>
                  <a:schemeClr val="tx1"/>
                </a:solidFill>
              </a:rPr>
              <a:t>).</a:t>
            </a:r>
            <a:endParaRPr lang="ru-RU" sz="15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11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dirty="0"/>
              <a:t>методы обоснования НМЦК, цены контракта, заключаемого с единственным поставщиком (подрядчиком, исполнителем).</a:t>
            </a:r>
            <a:br>
              <a:rPr lang="ru-RU" sz="2000" dirty="0"/>
            </a:br>
            <a:r>
              <a:rPr lang="ru-RU" sz="2000" b="1" dirty="0"/>
              <a:t> Нормативный метод.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5040560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400" dirty="0">
                <a:solidFill>
                  <a:schemeClr val="tx1"/>
                </a:solidFill>
              </a:rPr>
              <a:t>	</a:t>
            </a:r>
            <a:r>
              <a:rPr lang="ru-RU" sz="1800" dirty="0" smtClean="0">
                <a:solidFill>
                  <a:schemeClr val="tx1"/>
                </a:solidFill>
              </a:rPr>
              <a:t>Часть 2 статьи 19 Закона № 44-ФЗ: 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под </a:t>
            </a:r>
            <a:r>
              <a:rPr lang="ru-RU" sz="1800" dirty="0">
                <a:solidFill>
                  <a:schemeClr val="tx1"/>
                </a:solidFill>
              </a:rPr>
              <a:t>требованиями к закупаемым заказчиком товарам, работам, услугам понимаются требования к количеству, потребительским свойствам (в том числе характеристикам качества) и иным характеристикам товаров, работ, услуг, позволяющие обеспечить государственные и муниципальные нужды, но </a:t>
            </a:r>
            <a:r>
              <a:rPr lang="ru-RU" sz="1800" b="1" dirty="0">
                <a:solidFill>
                  <a:schemeClr val="tx1"/>
                </a:solidFill>
              </a:rPr>
              <a:t>не приводящие к закупкам товаров, работ, услуг, которые имеют избыточные потребительские свойства или являются предметами роскоши в соответствии с законодательством Российской Федерации</a:t>
            </a:r>
            <a:r>
              <a:rPr lang="ru-RU" sz="1800" b="1" dirty="0" smtClean="0">
                <a:solidFill>
                  <a:schemeClr val="tx1"/>
                </a:solidFill>
              </a:rPr>
              <a:t>.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endParaRPr lang="ru-RU" sz="1800" b="1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800" b="1" dirty="0">
                <a:solidFill>
                  <a:schemeClr val="tx1"/>
                </a:solidFill>
              </a:rPr>
              <a:t>	</a:t>
            </a:r>
            <a:r>
              <a:rPr lang="ru-RU" sz="1800" b="1" dirty="0" smtClean="0">
                <a:solidFill>
                  <a:schemeClr val="tx1"/>
                </a:solidFill>
              </a:rPr>
              <a:t>Распоряжение </a:t>
            </a:r>
            <a:r>
              <a:rPr lang="ru-RU" sz="1800" b="1" dirty="0">
                <a:solidFill>
                  <a:schemeClr val="tx1"/>
                </a:solidFill>
              </a:rPr>
              <a:t>Правительства Белгородской области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b="1" dirty="0">
                <a:solidFill>
                  <a:schemeClr val="tx1"/>
                </a:solidFill>
              </a:rPr>
              <a:t>от 22.12.2014 № 632-рп</a:t>
            </a:r>
            <a:r>
              <a:rPr lang="ru-RU" sz="1800" dirty="0">
                <a:solidFill>
                  <a:schemeClr val="tx1"/>
                </a:solidFill>
              </a:rPr>
              <a:t> «О порядке определения нормативных затрат на обеспечение функций органов исполнительной власти, государственных органов, в том числе подведомственных им казенных учреждений» устанавливает требования по нормированию затрат на покупку товаров, выполнение работ, оказание услуг.</a:t>
            </a:r>
          </a:p>
          <a:p>
            <a:pPr marL="137160" indent="0" algn="just">
              <a:buNone/>
            </a:pPr>
            <a:endParaRPr lang="ru-RU" sz="1800" b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8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84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26468</TotalTime>
  <Words>818</Words>
  <Application>Microsoft Office PowerPoint</Application>
  <PresentationFormat>Экран (4:3)</PresentationFormat>
  <Paragraphs>220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Аптека</vt:lpstr>
      <vt:lpstr>УПРАВЛЕНИЕ ПО РЕГУЛИРОВАНИЮ                      КОНТРАКТНОЙ СИСТЕМЫ В СФЕРЕ ЗАКУПОК БЕЛГОРОДСКОЙ ОБЛАСТИ</vt:lpstr>
      <vt:lpstr>Нормативно-правовое регулирование</vt:lpstr>
      <vt:lpstr>Кто ведет контроль</vt:lpstr>
      <vt:lpstr>Когда необходимо обосновывать НМЦК, цену контракта с единственным поставщиком (подрядчиком, исполнителем)?</vt:lpstr>
      <vt:lpstr>Чем определение НМЦК отличается об ее обоснования?</vt:lpstr>
      <vt:lpstr>Чем определение цены отличается об ее обоснования?</vt:lpstr>
      <vt:lpstr>Методы обоснования НМЦК, цены контракта, заключаемого с единственным поставщиком (подрядчиком, исполнителем)</vt:lpstr>
      <vt:lpstr>методы обоснования НМЦК, цены контракта, заключаемого с единственным поставщиком (подрядчиком, исполнителем).  Нормативный метод.</vt:lpstr>
      <vt:lpstr>методы обоснования НМЦК, цены контракта, заключаемого с единственным поставщиком (подрядчиком, исполнителем).  Нормативный метод.</vt:lpstr>
      <vt:lpstr>методы обоснования НМЦК, цены контракта, заключаемого с единственным поставщиком (подрядчиком, исполнителем). нормативный метод.</vt:lpstr>
      <vt:lpstr>методы обоснования НМЦК, цены контракта, заключаемого с единственным поставщиком (подрядчиком, исполнителем).  тарифный метод.</vt:lpstr>
      <vt:lpstr>методы обоснования НМЦК, цены контракта, заключаемого с единственным поставщиком (подрядчиком, исполнителем).  Проектно-сметный метод.</vt:lpstr>
      <vt:lpstr>методы обоснования НМЦК, цены контракта, заключаемого с единственным поставщиком (подрядчиком, исполнителем).  Проектно-сметный метод.</vt:lpstr>
      <vt:lpstr>методы обоснования НМЦК, цены контракта, заключаемого с единственным поставщиком (подрядчиком, исполнителем).  Проектно-сметный метод.</vt:lpstr>
      <vt:lpstr>методы обоснования НМЦК, цены контракта, заключаемого с единственным поставщиком (подрядчиком, исполнителем).  затратный метод.</vt:lpstr>
      <vt:lpstr>методы обоснования НМЦК, цены контракта, заключаемого с единственным поставщиком (подрядчиком, исполнителем).  иной метод.</vt:lpstr>
      <vt:lpstr>методы обоснования НМЦК, цены контракта, заключаемого с единственным поставщиком (подрядчиком, исполнителем).  иной метод.</vt:lpstr>
      <vt:lpstr>методы обоснования НМЦК, цены контракта, заключаемого с единственным поставщиком (подрядчиком, исполнителем).  иной метод.</vt:lpstr>
      <vt:lpstr>методы обоснования НМЦК, цены контракта, заключаемого с единственным поставщиком (подрядчиком, исполнителем). Метод сопоставимых рыночных цен (анализ рынка)</vt:lpstr>
      <vt:lpstr>методы обоснования НМЦК, цены контракта, заключаемого с единственным поставщиком (подрядчиком, исполнителем). Метод сопоставимых рыночных цен (анализ рынка)</vt:lpstr>
      <vt:lpstr>методы обоснования НМЦК, цены контракта, заключаемого с единственным поставщиком (подрядчиком, исполнителем). Метод сопоставимых рыночных цен (анализ рынка)</vt:lpstr>
      <vt:lpstr>методы обоснования НМЦК, цены контракта, заключаемого с единственным поставщиком (подрядчиком, исполнителем). Метод сопоставимых рыночных цен (анализ рынка)</vt:lpstr>
      <vt:lpstr>методы обоснования НМЦК, цены контракта, заключаемого с единственным поставщиком (подрядчиком, исполнителем). Метод сопоставимых рыночных цен (анализ рынка)</vt:lpstr>
      <vt:lpstr>методы обоснования НМЦК, цены контракта, заключаемого с единственным поставщиком (подрядчиком, исполнителем). Метод сопоставимых рыночных цен (анализ рынка)</vt:lpstr>
      <vt:lpstr>методы обоснования НМЦК, цены контракта, заключаемого с единственным поставщиком (подрядчиком, исполнителем). Метод сопоставимых рыночных цен (анализ рынка)</vt:lpstr>
      <vt:lpstr>методы обоснования НМЦК, цены контракта, заключаемого с единственным поставщиком (подрядчиком, исполнителем). Метод сопоставимых рыночных цен (анализ рынка)</vt:lpstr>
      <vt:lpstr>методы обоснования НМЦК, цены контракта, заключаемого с единственным поставщиком (подрядчиком, исполнителем). Метод сопоставимых рыночных цен (анализ рынка)</vt:lpstr>
      <vt:lpstr>Наиболее часто встречающиеся ошибки обоснования НМЦК, выявленные органами контроля</vt:lpstr>
      <vt:lpstr>Спасибо за внимание!    Долуденко Ю.А.  E-mail: doludenko_ua@belregion.ru Тел: +7 (4722) 32-86-69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Юля Долуденко</cp:lastModifiedBy>
  <cp:revision>1224</cp:revision>
  <cp:lastPrinted>2023-01-30T16:03:25Z</cp:lastPrinted>
  <dcterms:created xsi:type="dcterms:W3CDTF">2009-10-13T11:01:23Z</dcterms:created>
  <dcterms:modified xsi:type="dcterms:W3CDTF">2024-06-18T07:50:25Z</dcterms:modified>
</cp:coreProperties>
</file>