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21" r:id="rId1"/>
  </p:sldMasterIdLst>
  <p:notesMasterIdLst>
    <p:notesMasterId r:id="rId38"/>
  </p:notesMasterIdLst>
  <p:sldIdLst>
    <p:sldId id="313" r:id="rId2"/>
    <p:sldId id="402" r:id="rId3"/>
    <p:sldId id="411" r:id="rId4"/>
    <p:sldId id="452" r:id="rId5"/>
    <p:sldId id="468" r:id="rId6"/>
    <p:sldId id="469" r:id="rId7"/>
    <p:sldId id="470" r:id="rId8"/>
    <p:sldId id="471" r:id="rId9"/>
    <p:sldId id="472" r:id="rId10"/>
    <p:sldId id="473" r:id="rId11"/>
    <p:sldId id="474" r:id="rId12"/>
    <p:sldId id="476" r:id="rId13"/>
    <p:sldId id="475" r:id="rId14"/>
    <p:sldId id="478" r:id="rId15"/>
    <p:sldId id="477" r:id="rId16"/>
    <p:sldId id="479" r:id="rId17"/>
    <p:sldId id="480" r:id="rId18"/>
    <p:sldId id="482" r:id="rId19"/>
    <p:sldId id="485" r:id="rId20"/>
    <p:sldId id="487" r:id="rId21"/>
    <p:sldId id="484" r:id="rId22"/>
    <p:sldId id="488" r:id="rId23"/>
    <p:sldId id="489" r:id="rId24"/>
    <p:sldId id="490" r:id="rId25"/>
    <p:sldId id="491" r:id="rId26"/>
    <p:sldId id="492" r:id="rId27"/>
    <p:sldId id="493" r:id="rId28"/>
    <p:sldId id="494" r:id="rId29"/>
    <p:sldId id="495" r:id="rId30"/>
    <p:sldId id="497" r:id="rId31"/>
    <p:sldId id="498" r:id="rId32"/>
    <p:sldId id="499" r:id="rId33"/>
    <p:sldId id="500" r:id="rId34"/>
    <p:sldId id="503" r:id="rId35"/>
    <p:sldId id="504" r:id="rId36"/>
    <p:sldId id="502" r:id="rId37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C535"/>
    <a:srgbClr val="ABDB77"/>
    <a:srgbClr val="CEEA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85" autoAdjust="0"/>
  </p:normalViewPr>
  <p:slideViewPr>
    <p:cSldViewPr>
      <p:cViewPr>
        <p:scale>
          <a:sx n="96" d="100"/>
          <a:sy n="96" d="100"/>
        </p:scale>
        <p:origin x="-1230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3426" y="-108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22.08.2024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229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39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11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52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07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091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59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20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016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645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09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093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2" r:id="rId1"/>
    <p:sldLayoutId id="2147484423" r:id="rId2"/>
    <p:sldLayoutId id="2147484424" r:id="rId3"/>
    <p:sldLayoutId id="2147484425" r:id="rId4"/>
    <p:sldLayoutId id="2147484426" r:id="rId5"/>
    <p:sldLayoutId id="2147484427" r:id="rId6"/>
    <p:sldLayoutId id="2147484428" r:id="rId7"/>
    <p:sldLayoutId id="2147484429" r:id="rId8"/>
    <p:sldLayoutId id="2147484430" r:id="rId9"/>
    <p:sldLayoutId id="2147484431" r:id="rId10"/>
    <p:sldLayoutId id="214748443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8424936" cy="54726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ru-RU" sz="3200" b="1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spc="300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Федеральный </a:t>
            </a:r>
            <a:r>
              <a:rPr lang="ru-RU" sz="18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закон от 08.08.2024 № 318-ФЗ</a:t>
            </a:r>
            <a:br>
              <a:rPr lang="ru-RU" sz="18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18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«О внесении изменений в отдельные законодательные акты Российской Федерации и признании утратившими силу отдельных положений законодательных актов Российской Федерации»</a:t>
            </a:r>
            <a:br>
              <a:rPr lang="ru-RU" sz="18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18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18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18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18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8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Новое в национальном режиме</a:t>
            </a:r>
            <a:br>
              <a:rPr lang="ru-RU" sz="28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32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32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18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4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4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4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4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4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16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22 августа 2024 года </a:t>
            </a:r>
            <a:br>
              <a:rPr lang="ru-RU" sz="1600" b="1" spc="3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3200" b="1" spc="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spc="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60648"/>
            <a:ext cx="7848872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по регулированию контрактной системы в сфере закупок Белгородской области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553162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3462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14. «Предоставление национального режима при осуществлении закупок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». Закупка работ, услуг.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3) если Правительством Российской Федерации установлено предусмотренное подпунктом "в" пункта 1 части 2 настоящей статьи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преимущество в отношении работы, услуги, соответственно выполняемой, оказываемой российским лицом</a:t>
            </a:r>
            <a:r>
              <a:rPr lang="ru-RU" sz="4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0" indent="0" algn="just">
              <a:buNone/>
            </a:pPr>
            <a:endParaRPr lang="ru-RU" sz="4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а) при присвоении в соответствии с </a:t>
            </a: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"б" пункта 1 части 15 статьи 48, </a:t>
            </a: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"б" пункта 1 части 5 статьи 49, </a:t>
            </a: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"б" пункта 1 части 3 статьи 50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"в" пункта 1 части 10 статьи 73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пунктом 1 части 5 статьи 74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"в" пункта 1 части 9 статьи 75, </a:t>
            </a: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"б" пункта 1 части 5 статьи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76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настоящего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Федерального закона порядкового номера заявке на участие в закупке, поданной российским лицом,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осуществляется снижение на пятнадцать процентов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 ценового предложения этого участника закупки либо увеличение на пятнадцать процентов ценового предложения этого участника закупки в случае подачи им предложения о размере платы, подлежащей внесению за заключение контракта. </a:t>
            </a: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присвоении в соответствии с подпунктом "б" пункта 6 части 12 статьи 93 настоящего Федерального закона порядкового номера заявке на участие в закупке, поданной российским лицом, осуществляется снижение на пятнадцать процентов цены за предоставление права на использование программы для электронной вычислительной машины и (или) базы данных (включая обновления к ним и дополнительные функциональные возможности), в том числе путем предоставления удаленного доступа к ним через информационно-телекоммуникационные сети, в том числе через информационно-телекоммуникационную сеть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«Интернет»,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предложенной участником закупки, подавшим такую заявку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marL="0" indent="0" algn="just">
              <a:buNone/>
            </a:pPr>
            <a:endParaRPr lang="ru-RU" sz="4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б) в случае заключения контракта с участником закупки, указанным в подпункте "а" настоящего пункта, указанный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контракт заключается без учета снижения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 либо увеличения ценового предложения, осуществленных в соответствии с подпунктом "а" настоящего пункта.</a:t>
            </a: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09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14. «Предоставление национального режима при осуществлении закупок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». Подготовка отчета.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5600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Стало:</a:t>
            </a:r>
            <a:r>
              <a:rPr lang="ru-RU" sz="56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5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Часть 6. </a:t>
            </a:r>
            <a:r>
              <a:rPr lang="ru-RU" sz="56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 итогам года </a:t>
            </a:r>
            <a:r>
              <a:rPr lang="ru-RU" sz="5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 1 февраля года</a:t>
            </a:r>
            <a:r>
              <a:rPr lang="ru-RU" sz="5600" dirty="0">
                <a:latin typeface="Verdana" pitchFamily="34" charset="0"/>
                <a:ea typeface="Verdana" pitchFamily="34" charset="0"/>
                <a:cs typeface="Verdana" pitchFamily="34" charset="0"/>
              </a:rPr>
              <a:t>, следующего за отчетным годом, в </a:t>
            </a:r>
            <a:r>
              <a:rPr lang="ru-RU" sz="5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ЕИС размещается </a:t>
            </a:r>
            <a:r>
              <a:rPr lang="ru-RU" sz="5600" dirty="0">
                <a:latin typeface="Verdana" pitchFamily="34" charset="0"/>
                <a:ea typeface="Verdana" pitchFamily="34" charset="0"/>
                <a:cs typeface="Verdana" pitchFamily="34" charset="0"/>
              </a:rPr>
              <a:t>отчет об объеме закупок товаров российского происхождения, работ, услуг, соответственно выполняемых, оказываемых российскими лицами, </a:t>
            </a:r>
            <a:r>
              <a:rPr lang="ru-RU" sz="5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который формируется путем обработки </a:t>
            </a:r>
            <a:r>
              <a:rPr lang="ru-RU" sz="5600" dirty="0">
                <a:latin typeface="Verdana" pitchFamily="34" charset="0"/>
                <a:ea typeface="Verdana" pitchFamily="34" charset="0"/>
                <a:cs typeface="Verdana" pitchFamily="34" charset="0"/>
              </a:rPr>
              <a:t>содержащейся в </a:t>
            </a:r>
            <a:r>
              <a:rPr lang="ru-RU" sz="5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ЕИС  </a:t>
            </a:r>
            <a:r>
              <a:rPr lang="ru-RU" sz="5600" dirty="0">
                <a:latin typeface="Verdana" pitchFamily="34" charset="0"/>
                <a:ea typeface="Verdana" pitchFamily="34" charset="0"/>
                <a:cs typeface="Verdana" pitchFamily="34" charset="0"/>
              </a:rPr>
              <a:t>информации, включенной в реестр контрактов, заключенных заказчиками, а </a:t>
            </a:r>
            <a:r>
              <a:rPr lang="ru-RU" sz="5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также путем формирования заказчиком </a:t>
            </a:r>
            <a:r>
              <a:rPr lang="ru-RU" sz="5600" dirty="0">
                <a:latin typeface="Verdana" pitchFamily="34" charset="0"/>
                <a:ea typeface="Verdana" pitchFamily="34" charset="0"/>
                <a:cs typeface="Verdana" pitchFamily="34" charset="0"/>
              </a:rPr>
              <a:t>информации об объеме закупок, информация о которых не подлежит в соответствии с настоящим Федеральным законом размещению в </a:t>
            </a:r>
            <a:r>
              <a:rPr lang="ru-RU" sz="5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ЕИС.</a:t>
            </a:r>
          </a:p>
          <a:p>
            <a:pPr marL="0" indent="0" algn="just">
              <a:buNone/>
            </a:pPr>
            <a:r>
              <a:rPr lang="ru-RU" sz="5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 </a:t>
            </a:r>
            <a:r>
              <a:rPr lang="ru-RU" sz="5600" dirty="0">
                <a:latin typeface="Verdana" pitchFamily="34" charset="0"/>
                <a:ea typeface="Verdana" pitchFamily="34" charset="0"/>
                <a:cs typeface="Verdana" pitchFamily="34" charset="0"/>
              </a:rPr>
              <a:t>случаях, установленных в соответствии с частью 8 настоящей статьи, при которых отчет об объеме закупок товаров российского происхождения, работ, услуг, соответственно выполняемых, оказываемых российскими лицами, не подлежит размещению в </a:t>
            </a:r>
            <a:r>
              <a:rPr lang="ru-RU" sz="5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ЕИС, </a:t>
            </a:r>
            <a:r>
              <a:rPr lang="ru-RU" sz="5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заказчик до 1 февраля года</a:t>
            </a:r>
            <a:r>
              <a:rPr lang="ru-RU" sz="5600" dirty="0">
                <a:latin typeface="Verdana" pitchFamily="34" charset="0"/>
                <a:ea typeface="Verdana" pitchFamily="34" charset="0"/>
                <a:cs typeface="Verdana" pitchFamily="34" charset="0"/>
              </a:rPr>
              <a:t>, следующего за отчетным годом, составляет и направляет такой отчет в указанный в части 7 настоящей статьи федеральный орган исполнительной власти</a:t>
            </a:r>
            <a:r>
              <a:rPr lang="ru-RU" sz="5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just">
              <a:buNone/>
            </a:pPr>
            <a:endParaRPr lang="ru-RU" sz="5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5600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Было:</a:t>
            </a:r>
            <a:r>
              <a:rPr lang="ru-RU" sz="5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5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(часть 2 статьи 30.1) </a:t>
            </a:r>
            <a:r>
              <a:rPr lang="ru-RU" sz="56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 итогам года заказчик до 1 апреля года, следующего за отчетным годом:</a:t>
            </a:r>
          </a:p>
          <a:p>
            <a:pPr marL="0" indent="0" algn="just">
              <a:buNone/>
            </a:pPr>
            <a:r>
              <a:rPr lang="ru-RU" sz="5600" dirty="0">
                <a:latin typeface="Verdana" pitchFamily="34" charset="0"/>
                <a:ea typeface="Verdana" pitchFamily="34" charset="0"/>
                <a:cs typeface="Verdana" pitchFamily="34" charset="0"/>
              </a:rPr>
              <a:t>1) составляет отчет об объеме закупок российских товаров, в том числе товаров, поставляемых при выполнении закупаемых работ, оказании закупаемых услуг, осуществленных в целях выполнения обязанности, предусмотренной частью 1 настоящей статьи;</a:t>
            </a:r>
          </a:p>
          <a:p>
            <a:pPr marL="0" indent="0" algn="just">
              <a:buNone/>
            </a:pPr>
            <a:r>
              <a:rPr lang="ru-RU" sz="5600" dirty="0">
                <a:latin typeface="Verdana" pitchFamily="34" charset="0"/>
                <a:ea typeface="Verdana" pitchFamily="34" charset="0"/>
                <a:cs typeface="Verdana" pitchFamily="34" charset="0"/>
              </a:rPr>
              <a:t>2) размещает отчет, указанный в пункте 1 настоящей части, в единой информационной системе или направляет его в уполномоченный Правительством Российской Федерации федеральный орган исполнительной власти, осуществляющий оценку выполнения заказчиком обязанности, предусмотренной частью 1 настоящей статьи, если в соответствии с частью 7 настоящей статьи такой отчет не размещается в единой информационной системе.</a:t>
            </a:r>
          </a:p>
          <a:p>
            <a:pPr marL="0" indent="0" algn="just">
              <a:buNone/>
            </a:pPr>
            <a:endParaRPr lang="ru-RU" sz="2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31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Правительства РФ от 03.12.2020 </a:t>
            </a:r>
            <a:r>
              <a:rPr lang="ru-RU" sz="31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№ </a:t>
            </a:r>
            <a:r>
              <a:rPr lang="ru-RU" sz="31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2014</a:t>
            </a:r>
          </a:p>
          <a:p>
            <a:pPr marL="0" indent="0" algn="just">
              <a:buNone/>
            </a:pP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48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14. «Предоставление национального режима при осуществлении закупок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». Подготовка отчета.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4300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Стало: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Часть 7.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Рассмотрение предусмотренных частью 6 настоящей статьи отчетов об объеме закупок товаров российского происхождения, работ, услуг, соответственно выполняемых, оказываемых российскими лицами, и оценка результатов осуществления в отчетном году таких закупок </a:t>
            </a:r>
            <a:r>
              <a:rPr lang="ru-RU" sz="4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осуществляются уполномоченным Правительством Российской Федерации федеральным органом исполнительной власти до 1 марта года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, следующего за отчетным годом.</a:t>
            </a:r>
            <a:endParaRPr lang="ru-RU" sz="43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3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300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Было:</a:t>
            </a:r>
            <a:r>
              <a:rPr lang="ru-RU" sz="43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3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(часть 5. статьи 30.1.) </a:t>
            </a:r>
            <a:r>
              <a:rPr lang="ru-RU" sz="43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Оценка выполнения заказчиком обязанности, предусмотренной частью 1 настоящей статьи, осуществляется уполномоченным Правительством Российской Федерации федеральным органом исполнительной власти с использованием единой информационной системы в порядке, установленном Правительством Российской Федерации.</a:t>
            </a: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94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14. «Предоставление национального режима при осуществлении закупок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». Подготовка отчета.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4300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Стало: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Часть 8. Правительство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Российской Федерации устанавливает </a:t>
            </a:r>
            <a:r>
              <a:rPr lang="ru-RU" sz="4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требования к форме и содержанию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отчета об объеме закупок товаров российского происхождения, работ, услуг, соответственно выполняемых, оказываемых российскими лицами, </a:t>
            </a:r>
            <a:r>
              <a:rPr lang="ru-RU" sz="4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порядок формирования и размещения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такого отчета в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ЕИС,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на официальном сайте, </a:t>
            </a:r>
            <a:r>
              <a:rPr lang="ru-RU" sz="4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порядок предоставления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федеральному органу исполнительной власти, указанному в части 7 настоящей статьи, доступа к информации, содержащейся в таких отчетах, размещенных в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ЕИС, </a:t>
            </a:r>
            <a:r>
              <a:rPr lang="ru-RU" sz="4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порядок рассмотрения таких отчетов и оценки результатов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осуществления в отчетном году закупок товаров российского происхождения, работ, услуг, соответственно выполняемых, оказываемых российскими лицами, этим федеральным органом исполнительной власти. </a:t>
            </a:r>
            <a:endParaRPr lang="ru-RU" sz="43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Правительство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Российской Федерации в целях обеспечения обороны страны и безопасности государства вправе установить случаи, при которых отчет об объеме закупок товаров российского происхождения, работ, услуг, соответственно выполняемых, оказываемых российскими лицами, не подлежит размещению в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ЕИС,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а также порядок его направления в этих случаях в указанный в части 7 настоящей статьи федеральный орган исполнительной власти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just">
              <a:buNone/>
            </a:pPr>
            <a:endParaRPr lang="ru-RU" sz="43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4300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Было</a:t>
            </a:r>
            <a:r>
              <a:rPr lang="ru-RU" sz="43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ru-RU" sz="43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 часть 4. статьи 30.1.)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Правительством Российской Федерации определяются:</a:t>
            </a:r>
          </a:p>
          <a:p>
            <a:pPr marL="0" indent="0" algn="just">
              <a:buNone/>
            </a:pP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1) требования к содержанию и форме отчета, указанного в части 2 настоящей статьи, а также порядок его подготовки и размещения в ЕИС;</a:t>
            </a:r>
          </a:p>
          <a:p>
            <a:pPr marL="0" indent="0" algn="just">
              <a:buNone/>
            </a:pP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2) требования к содержанию обоснования невозможности достижения заказчиком минимальной доли закупок, а также порядок его подготовки и размещения в ЕИС.</a:t>
            </a:r>
          </a:p>
          <a:p>
            <a:pPr marL="0" indent="0" algn="just">
              <a:buNone/>
            </a:pPr>
            <a:endParaRPr lang="ru-RU" sz="43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33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14. «Предоставление национального режима при осуществлении закупок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». Исключения.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Часть 9.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Положения настоящей статьи не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применяются</a:t>
            </a:r>
          </a:p>
          <a:p>
            <a:pPr marL="0" indent="0" algn="just">
              <a:buNone/>
            </a:pP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при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осуществлении закупок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ТРУ органами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внешней разведки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РФ и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органами федеральной службы безопасности для обеспечения безопасности государства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marL="0" indent="0" algn="just">
              <a:buNone/>
            </a:pP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при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осуществлении закупок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ТРУ органами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государственной охраны для реализации мер по осуществлению государственной охраны, </a:t>
            </a:r>
            <a:endParaRPr lang="ru-RU" sz="43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при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осуществлении закупок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ТРУ войсками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национальной гвардии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РФ для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выполнения задач по участию войск национальной гвардии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РФ в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борьбе с терроризмом и экстремизмом, а также для выполнения по решению Президента Российской Федерации задач по обеспечению безопасности высших должностных лиц субъектов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РФ(руководителей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высших исполнительных органов субъектов </a:t>
            </a:r>
            <a:r>
              <a:rPr lang="ru-RU" sz="4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РФ) </a:t>
            </a:r>
            <a:r>
              <a:rPr lang="ru-RU" sz="4300" dirty="0">
                <a:latin typeface="Verdana" pitchFamily="34" charset="0"/>
                <a:ea typeface="Verdana" pitchFamily="34" charset="0"/>
                <a:cs typeface="Verdana" pitchFamily="34" charset="0"/>
              </a:rPr>
              <a:t>и иных лиц.</a:t>
            </a: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22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30.1. </a:t>
            </a:r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««Особенности осуществления закупок для целей достижения заказчиком минимальной доли закупок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 признается утратившей силу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26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 1 января 2025 года признается </a:t>
            </a:r>
            <a:r>
              <a:rPr lang="ru-RU" sz="26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утратившей силу </a:t>
            </a:r>
            <a:r>
              <a:rPr lang="ru-RU" sz="26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требование </a:t>
            </a:r>
            <a:r>
              <a:rPr lang="ru-RU" sz="26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26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необходимости </a:t>
            </a:r>
            <a:r>
              <a:rPr lang="ru-RU" sz="26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достижения минимальной доли закупок российских </a:t>
            </a:r>
            <a:r>
              <a:rPr lang="ru-RU" sz="26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товаров:</a:t>
            </a:r>
          </a:p>
          <a:p>
            <a:pPr marL="0" algn="just">
              <a:lnSpc>
                <a:spcPct val="115000"/>
              </a:lnSpc>
              <a:spcBef>
                <a:spcPts val="0"/>
              </a:spcBef>
            </a:pPr>
            <a:r>
              <a:rPr lang="ru-RU" sz="1900" strike="sngStrike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 </a:t>
            </a:r>
            <a:r>
              <a:rPr lang="ru-RU" sz="1900" strike="sngStrike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условии установления Правительством Российской Федерации минимальной доли закупок заказчик обязан осуществить закупки исходя из минимальной доли закупок и перечня товаров, определенных Правительством Российской Федерации в соответствии с частью 3 статьи 14 настоящего Федерального закона</a:t>
            </a:r>
            <a:r>
              <a:rPr lang="ru-RU" sz="1900" strike="sngStrike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algn="just">
              <a:lnSpc>
                <a:spcPct val="115000"/>
              </a:lnSpc>
              <a:spcBef>
                <a:spcPts val="0"/>
              </a:spcBef>
            </a:pPr>
            <a:r>
              <a:rPr lang="ru-RU" sz="1900" strike="sngStrike" dirty="0">
                <a:latin typeface="Verdana" pitchFamily="34" charset="0"/>
                <a:ea typeface="Verdana" pitchFamily="34" charset="0"/>
                <a:cs typeface="Verdana" pitchFamily="34" charset="0"/>
              </a:rPr>
              <a:t>Если по итогам года объем закупок российских товаров, в том числе товаров, поставляемых при выполнении закупаемых работ, оказании закупаемых услуг, не соответствует минимальной доле закупок, заказчик обязан: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strike="sngStrike" dirty="0">
                <a:latin typeface="Verdana" pitchFamily="34" charset="0"/>
                <a:ea typeface="Verdana" pitchFamily="34" charset="0"/>
                <a:cs typeface="Verdana" pitchFamily="34" charset="0"/>
              </a:rPr>
              <a:t>1) вместе с отчетом, указанным в части 2 настоящей статьи, подготовить обоснование невозможности достижения заказчиком минимальной доли закупок;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strike="sngStrike" dirty="0">
                <a:latin typeface="Verdana" pitchFamily="34" charset="0"/>
                <a:ea typeface="Verdana" pitchFamily="34" charset="0"/>
                <a:cs typeface="Verdana" pitchFamily="34" charset="0"/>
              </a:rPr>
              <a:t>2) разместить обоснование, указанное в пункте 1 настоящей части, в единой информационной системе или направить его в уполномоченный Правительством Российской Федерации федеральный орган исполнительной власти, осуществляющий оценку выполнения заказчиком обязанности, предусмотренной частью 1 настоящей статьи, если в соответствии с частью 7 настоящей статьи такое обоснование не размещается в единой информационной системе</a:t>
            </a:r>
            <a:r>
              <a:rPr lang="ru-RU" sz="1900" strike="sngStrik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algn="just">
              <a:lnSpc>
                <a:spcPct val="115000"/>
              </a:lnSpc>
              <a:spcBef>
                <a:spcPts val="0"/>
              </a:spcBef>
            </a:pPr>
            <a:r>
              <a:rPr lang="ru-RU" sz="1900" strike="sngStrike" dirty="0"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Правительство Российской Федерации устанавливает порядок, критерии и последствия проведения оценки выполнения заказчиком обязанности достижения заказчиком минимальной доли закупок</a:t>
            </a:r>
            <a:r>
              <a:rPr lang="ru-RU" sz="1900" strike="sngStrik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 strike="sngStrike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900" dirty="0" smtClean="0">
                <a:ea typeface="Calibri"/>
                <a:cs typeface="Times New Roman"/>
              </a:rPr>
              <a:t>	</a:t>
            </a:r>
            <a:r>
              <a:rPr lang="ru-RU" sz="1900" i="1" dirty="0" smtClean="0">
                <a:ea typeface="Calibri"/>
                <a:cs typeface="Times New Roman"/>
              </a:rPr>
              <a:t>При этом на основании части 7 </a:t>
            </a:r>
            <a:r>
              <a:rPr lang="ru-RU" sz="1900" i="1" dirty="0">
                <a:ea typeface="Calibri"/>
                <a:cs typeface="Times New Roman"/>
              </a:rPr>
              <a:t>статьи 5 </a:t>
            </a:r>
            <a:r>
              <a:rPr lang="ru-RU" sz="1900" i="1" dirty="0" smtClean="0">
                <a:ea typeface="Calibri"/>
                <a:cs typeface="Times New Roman"/>
              </a:rPr>
              <a:t>Федерального закона </a:t>
            </a:r>
            <a:r>
              <a:rPr lang="ru-RU" sz="1900" i="1" dirty="0">
                <a:ea typeface="Calibri"/>
                <a:cs typeface="Times New Roman"/>
              </a:rPr>
              <a:t>от 08.08.2024 № 318-ФЗ </a:t>
            </a:r>
            <a:r>
              <a:rPr lang="ru-RU" sz="1900" i="1" dirty="0" smtClean="0">
                <a:ea typeface="Calibri"/>
                <a:cs typeface="Times New Roman"/>
              </a:rPr>
              <a:t>«О </a:t>
            </a:r>
            <a:r>
              <a:rPr lang="ru-RU" sz="1900" i="1" dirty="0">
                <a:ea typeface="Calibri"/>
                <a:cs typeface="Times New Roman"/>
              </a:rPr>
              <a:t>внесении изменений в отдельные законодательные акты Российской Федерации и признании утратившими силу отдельных положений законодательных актов Российской </a:t>
            </a:r>
            <a:r>
              <a:rPr lang="ru-RU" sz="1900" i="1" dirty="0" smtClean="0">
                <a:ea typeface="Calibri"/>
                <a:cs typeface="Times New Roman"/>
              </a:rPr>
              <a:t>Федерации» отчет </a:t>
            </a:r>
            <a:r>
              <a:rPr lang="ru-RU" sz="1900" i="1" dirty="0">
                <a:ea typeface="Calibri"/>
                <a:cs typeface="Times New Roman"/>
              </a:rPr>
              <a:t>об объеме закупок российских товаров, в том числе товаров, поставляемых при выполнении закупаемых работ, оказании закупаемых услуг, </a:t>
            </a:r>
            <a:r>
              <a:rPr lang="ru-RU" sz="1900" b="1" i="1" dirty="0">
                <a:ea typeface="Calibri"/>
                <a:cs typeface="Times New Roman"/>
              </a:rPr>
              <a:t>осуществленных в 2024 году, </a:t>
            </a:r>
            <a:r>
              <a:rPr lang="ru-RU" sz="1900" i="1" dirty="0">
                <a:ea typeface="Calibri"/>
                <a:cs typeface="Times New Roman"/>
              </a:rPr>
              <a:t>обоснование невозможности достижения в 2024 году заказчиком минимальной обязательной доли закупок российских товаров, в том числе товаров, поставляемых при выполнении закупаемых работ, оказании закупаемых услуг, составляются и размещаются в </a:t>
            </a:r>
            <a:r>
              <a:rPr lang="ru-RU" sz="1900" i="1" dirty="0" smtClean="0">
                <a:ea typeface="Calibri"/>
                <a:cs typeface="Times New Roman"/>
              </a:rPr>
              <a:t>ЕИС по </a:t>
            </a:r>
            <a:r>
              <a:rPr lang="ru-RU" sz="1900" i="1" dirty="0">
                <a:ea typeface="Calibri"/>
                <a:cs typeface="Times New Roman"/>
              </a:rPr>
              <a:t>правилам, действовавшим до дня вступления в силу настоящего Федерального закона.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900" dirty="0">
              <a:ea typeface="Calibri"/>
              <a:cs typeface="Times New Roman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30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27 «Участие в определении поставщиков (подрядчиков, исполнителей)»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 01.01.2025 добавляется новая норма: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Часть 6. </a:t>
            </a:r>
            <a:r>
              <a:rPr lang="ru-RU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Правительство </a:t>
            </a:r>
            <a:r>
              <a:rPr lang="ru-RU" sz="2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Российской Федерации вправе установить случаи</a:t>
            </a: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, при которых при осуществлении закупок промышленной продукции, в отношении которых Правительством Российской Федерации приняты меры, предусмотренные пунктом 1 части 2 статьи 14 настоящего Федерального закона, </a:t>
            </a:r>
            <a:endParaRPr lang="ru-RU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заявка </a:t>
            </a: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на участие в закупке, в которой содержится предложение о поставке товара российского происхождения, приравнивается к заявке на участие в закупке, в которой содержится предложение о поставке товара, происходящего из иностранного государства</a:t>
            </a:r>
            <a:r>
              <a:rPr lang="ru-RU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на участие в такой закупке подана заявка на участие в закупке, признанная по результатам ее рассмотрения соответствующей требованиям извещения об осуществлении закупки, документации о закупке (если настоящим Федеральным законом предусмотрена документация о закупке) и содержащая </a:t>
            </a:r>
            <a:r>
              <a:rPr lang="ru-RU" sz="2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предложение о поставке товара российского происхождения, в наибольшей степени удовлетворяющего требованиям к промышленной продукции</a:t>
            </a: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, предъявляемым в соответствии с законодательством в сфере промышленной политики в целях отнесения этой продукции к российской промышленной продукции.</a:t>
            </a:r>
            <a:endParaRPr lang="ru-RU" sz="1900" dirty="0">
              <a:ea typeface="Calibri"/>
              <a:cs typeface="Times New Roman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90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95 «Изменение, расторжение контракта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245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buNone/>
            </a:pP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Установлен новый случай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, при наступлении которого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заказчик обязан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 принять решение об одностороннем отказе от исполнения контракта на выполнение работ (оказании услуг</a:t>
            </a:r>
            <a:r>
              <a:rPr lang="ru-RU" sz="3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0" indent="0" algn="just">
              <a:buNone/>
            </a:pPr>
            <a:r>
              <a:rPr lang="ru-RU" sz="3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</a:p>
          <a:p>
            <a:pPr marL="0" indent="0" algn="just">
              <a:buNone/>
            </a:pP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3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Заказчик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обязан принять решение об одностороннем отказе от исполнения контракта в случаях:</a:t>
            </a:r>
          </a:p>
          <a:p>
            <a:pPr marL="0" indent="0" algn="just">
              <a:buNone/>
            </a:pP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если вследствие реорганизации юридического лица, являющегося подрядчиком (исполнителем), его права и обязанности по такому контракту перешли к вновь возникшему юридическому лицу, зарегистрированному на территории иностранного государства, в отношении которого в соответствии с подпунктами "а" и "б" пункта 1 части 2 статьи 14 настоящего Федерального закона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установлен запрет закупок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работ, услуг, соответственно выполняемых, оказываемых иностранными лицами,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либо ограничение закупок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работ, услуг, соответственно выполняемых, оказываемых иностранными лицами </a:t>
            </a:r>
          </a:p>
          <a:p>
            <a:pPr marL="0" indent="0" algn="just">
              <a:buNone/>
            </a:pP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и подрядчик (исполнитель) являлся российским лицом, </a:t>
            </a:r>
            <a:endParaRPr lang="ru-RU" sz="3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3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либо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в соответствии с подпунктом "в" пункта 1 части 2 статьи 14  настоящего Федерального закона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установлено преимущество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в отношении работ, услуг, соответственно выполняемых, оказываемых российскими лицами, и подрядчик (исполнитель) являлся российским лицом.</a:t>
            </a:r>
          </a:p>
          <a:p>
            <a:pPr marL="0" indent="0" algn="just">
              <a:buNone/>
            </a:pPr>
            <a:endParaRPr lang="ru-RU" sz="2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2900" dirty="0">
                <a:latin typeface="Verdana" pitchFamily="34" charset="0"/>
                <a:ea typeface="Verdana" pitchFamily="34" charset="0"/>
                <a:cs typeface="Verdana" pitchFamily="34" charset="0"/>
              </a:rPr>
              <a:t>Вступает в силу с 01.01.2025. Применяются к отношениям, связанным с осуществлением закупок товаров, работ, услуг, извещения об осуществлении которых размещены в единой информационной системе в сфере закупок товаров, работ, услуг для обеспечения государственных и муниципальных нужд (далее - единая информационная система) и приглашения принять участие в которых направлены либо контракты с единственными поставщиками (подрядчиками, исполнителями) при осуществлении которых заключены с 1 января 2025 года.</a:t>
            </a: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58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31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Изменения законодательства</a:t>
            </a:r>
            <a:r>
              <a:rPr lang="ru-RU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9685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ctr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28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Изменения в Федеральный закон от 18.07.2011 </a:t>
            </a:r>
            <a:r>
              <a:rPr lang="ru-RU" sz="28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 223-ФЗ «О </a:t>
            </a:r>
            <a:r>
              <a:rPr lang="ru-RU" sz="28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закупках товаров, работ, услуг отдельными видами юридических </a:t>
            </a:r>
            <a:r>
              <a:rPr lang="ru-RU" sz="28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лиц»</a:t>
            </a:r>
            <a:endParaRPr lang="ru-RU" sz="2800" b="1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14350" indent="-514350" algn="ctr">
              <a:buAutoNum type="arabicPeriod"/>
            </a:pPr>
            <a:endParaRPr lang="ru-RU" sz="2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14350" indent="-51435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89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3 «Принципы и основные положения закупки товаров, работ, услуг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(часть 8 пункт 1)</a:t>
            </a:r>
            <a:r>
              <a:rPr lang="ru-RU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493710"/>
              </p:ext>
            </p:extLst>
          </p:nvPr>
        </p:nvGraphicFramePr>
        <p:xfrm>
          <a:off x="457200" y="1600200"/>
          <a:ext cx="8229600" cy="4421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4840"/>
                <a:gridCol w="37547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Будет с 01.10.2024:</a:t>
                      </a:r>
                      <a:endParaRPr lang="ru-RU" dirty="0"/>
                    </a:p>
                  </a:txBody>
                  <a:tcPr/>
                </a:tc>
              </a:tr>
              <a:tr h="377840"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Правительство Российской Федерации вправе установить:</a:t>
                      </a:r>
                      <a:endParaRPr lang="ru-RU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7240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приоритет, включая минимальную долю закупок, товаров российского происхождения, работ, услуг, выполняемых, оказываемых российскими лицами, по отношению к товарам, происходящим из иностранного государства, работам, услугам, выполняемым, оказываемым иностранными лицами;</a:t>
                      </a:r>
                    </a:p>
                    <a:p>
                      <a:endParaRPr lang="ru-RU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</a:t>
                      </a:r>
                      <a:endParaRPr lang="ru-RU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843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31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Изменения законодательства</a:t>
            </a:r>
            <a:r>
              <a:rPr lang="ru-RU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9685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ctr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28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Изменения в Федеральный закон от 05.04.2013 № 44-ФЗ «О контрактной системе в сфере закупок товаров, работ, услуг для обеспечения государственных и муниципальных нужд»</a:t>
            </a:r>
          </a:p>
          <a:p>
            <a:pPr marL="514350" indent="-514350" algn="ctr">
              <a:buAutoNum type="arabicPeriod"/>
            </a:pPr>
            <a:endParaRPr lang="ru-RU" sz="2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14350" indent="-51435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13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3 «Принципы и основные положения закупки товаров, работ, услуг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» </a:t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(часть 8 пункт 5)</a:t>
            </a:r>
            <a:r>
              <a:rPr lang="ru-RU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461573"/>
              </p:ext>
            </p:extLst>
          </p:nvPr>
        </p:nvGraphicFramePr>
        <p:xfrm>
          <a:off x="457200" y="1600200"/>
          <a:ext cx="8229600" cy="431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544"/>
                <a:gridCol w="641905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Будет</a:t>
                      </a:r>
                      <a:r>
                        <a:rPr lang="ru-RU" baseline="0" dirty="0" smtClean="0"/>
                        <a:t> с 01.01.2025</a:t>
                      </a:r>
                      <a:r>
                        <a:rPr lang="ru-RU" dirty="0" smtClean="0"/>
                        <a:t>:</a:t>
                      </a:r>
                      <a:endParaRPr lang="ru-RU" dirty="0"/>
                    </a:p>
                  </a:txBody>
                  <a:tcPr/>
                </a:tc>
              </a:tr>
              <a:tr h="377840"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Правительство Российской Федерации вправе установить:</a:t>
                      </a:r>
                      <a:endParaRPr lang="ru-RU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случаи, </a:t>
                      </a:r>
                      <a:r>
                        <a:rPr lang="ru-RU" sz="12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при которых при осуществлении закупок промышленной продукции, в отношении которых Правительством РФ приняты меры, предусмотренные пунктом 1 части 2 статьи 3.1-4 Закона № 223-ФЗ, заявка на участие в закупке, окончательное предложение, в которых содержится предложение о поставке товара российского происхождения, </a:t>
                      </a:r>
                      <a:r>
                        <a:rPr lang="ru-RU" sz="12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приравнивается соответственно к заявке на участие в закупке, окончательному предложению, в которых содержится предложение о поставке товара, происходящего из иностранного государства</a:t>
                      </a:r>
                      <a:r>
                        <a:rPr lang="ru-RU" sz="12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если на участие в такой закупке подана заявка на участие в закупке, окончательное предложение, признанные по результатам их рассмотрения соответствующими требованиям положения о закупке, извещения об осуществлении конкурентной закупки (в случае проведения конкурентной закупки), документации о конкурентной закупке (в случае проведения конкурентной закупки) и содержащие предложения о поставке товара российского происхождения, </a:t>
                      </a:r>
                      <a:r>
                        <a:rPr lang="ru-RU" sz="12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 наибольшей степени удовлетворяющего требованиям к промышленной продукции, предъявляемым в соответствии с законодательством в сфере промышленной политики в целях отнесения этой продукции к российской промышленной продукции.</a:t>
                      </a:r>
                      <a:endParaRPr lang="ru-RU" sz="12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989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3.1-4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«Предоставление национального режима при осуществлении закупок»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3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Часть 1.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 осуществлении закупок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предоставляется национальный режим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, обеспечивающий происходящему из иностранного государства или группы иностранных государств (далее - иностранное государство) товару, работе, услуге, соответственно выполняемой, оказываемой иностранным гражданином или иностранным юридическим лицом (далее - иностранное лицо),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равные условия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 с товаром российского происхождения, работой, услугой, соответственно выполняемой, оказываемой российским гражданином или российским юридическим лицом (далее - российское лицо), за исключением случаев принятия Правительством Российской Федерации мер, предусмотренных пунктом 1 части 2 настоящей статьи. </a:t>
            </a:r>
            <a:endParaRPr lang="ru-RU" sz="3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3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иное не предусмотрено мерами, принятыми Правительством Российской Федерации в соответствии с пунктом 1 части 2 настоящей статьи, положения настоящей статьи, касающиеся товара российского происхождения, работы, услуги, соответственно выполняемой, оказываемой российским лицом, применяются также в отношении товара, происходящего из иностранного государства, работы, услуги, соответственно выполняемой, оказываемой иностранным лицом, которым предоставляются равные условия с товаром российского происхождения, работой, услугой, соответственно выполняемой, оказываемой российским лицом. </a:t>
            </a:r>
            <a:endParaRPr lang="ru-RU" sz="3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3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</a:t>
            </a:r>
            <a:r>
              <a:rPr lang="ru-RU" sz="3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к отношениям, связанным с осуществлением закупок товаров, работ, услуг, извещения об осуществлении которых размещены в единой информационной системе и приглашения принять участие в которых направлены либо договоры с единственными поставщиками (подрядчиками, исполнителями) при осуществлении которых заключены с 1 января 2025 года.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251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3.1-4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«Предоставление национального режима при осуществлении закупок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». </a:t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Новые механизмы.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Часть 2. Правительство Российской Федерации</a:t>
            </a:r>
            <a:r>
              <a:rPr lang="ru-RU" sz="35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ru-RU" sz="35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1) вправе с учетом положений части 3 настоящей статьи принимать меры, устанавливающие:</a:t>
            </a:r>
          </a:p>
          <a:p>
            <a:pPr marL="0" indent="0" algn="just">
              <a:buNone/>
            </a:pP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а)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запрет закупок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товаров (в том числе поставляемых при выполнении закупаемых работ, оказании закупаемых услуг), происходящих из иностранных государств, работ, услуг, соответственно выполняемых, оказываемых иностранными лицами;</a:t>
            </a:r>
          </a:p>
          <a:p>
            <a:pPr marL="0" indent="0" algn="just">
              <a:buNone/>
            </a:pP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б)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ограничение закупок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товаров (в том числе поставляемых  при выполнении закупаемых работ, оказании закупаемых услуг), происходящих из иностранных государств, работ, услуг, соответственно выполняемых, оказываемых иностранными лицами, в том числе минимальную обязательную долю закупок товаров российского происхождения;</a:t>
            </a:r>
          </a:p>
          <a:p>
            <a:pPr marL="0" indent="0" algn="just">
              <a:buNone/>
            </a:pP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в)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преимущество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 в отношении товаров российского происхождения (в том числе поставляемых при выполнении закупаемых работ, оказании закупаемых услуг), работ, услуг, соответственно выполняемых, оказываемых российскими лицами;</a:t>
            </a:r>
          </a:p>
          <a:p>
            <a:pPr marL="0" indent="0" algn="just">
              <a:buNone/>
            </a:pPr>
            <a:endParaRPr lang="ru-RU" sz="3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3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определяет информацию и перечень документов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, которые подтверждают страну происхождения товара для целей настоящего Федерального закона, в случае принятия мер, предусмотренных пунктом 1 настоящей части.</a:t>
            </a:r>
          </a:p>
          <a:p>
            <a:pPr marL="0" indent="0" algn="just">
              <a:buNone/>
            </a:pPr>
            <a:endParaRPr lang="ru-RU" sz="30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3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</a:t>
            </a:r>
            <a:r>
              <a:rPr lang="ru-RU" sz="3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к отношениям, связанным с осуществлением закупок товаров, работ, услуг, извещения об осуществлении которых размещены в единой информационной системе и приглашения принять участие в которых направлены либо договоры с единственными поставщиками (подрядчиками, исполнителями) при осуществлении которых заключены с 1 января 2025 года.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1410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3.1-4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«Предоставление национального режима при осуществлении закупок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». </a:t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Новые механизмы.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Часть 3</a:t>
            </a: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. Принятие Правительством Российской Федерации мер, предусмотренных пунктом 1 части 2 настоящей статьи, допускается в случаях, при которых международным договором Российской Федерации </a:t>
            </a:r>
            <a:r>
              <a:rPr lang="ru-RU" sz="2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предусматривается возможность </a:t>
            </a:r>
            <a:r>
              <a:rPr lang="ru-RU" sz="21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непредоставления</a:t>
            </a:r>
            <a:r>
              <a:rPr lang="ru-RU" sz="2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национального режима</a:t>
            </a: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 товару, происходящему из иностранного государства, работе, услуге, соответственно выполняемой, оказываемой зарегистрированным на территории иностранного государства лицом.</a:t>
            </a:r>
            <a:endParaRPr lang="ru-RU" sz="21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0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3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</a:t>
            </a:r>
            <a:r>
              <a:rPr lang="ru-RU" sz="13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к отношениям, связанным с осуществлением закупок товаров, работ, услуг, извещения об осуществлении которых размещены в единой информационной системе и приглашения принять участие в которых направлены либо договоры с единственными поставщиками (подрядчиками, исполнителями) при осуществлении которых заключены с 1 января 2025 года.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4936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3.1-4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«Предоставление национального режима при осуществлении закупок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». </a:t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Новые механизмы.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2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4. </a:t>
            </a:r>
            <a:r>
              <a:rPr lang="ru-RU" sz="21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 осуществлении закупки товара:</a:t>
            </a:r>
          </a:p>
          <a:p>
            <a:pPr marL="0" indent="0" algn="just">
              <a:buNone/>
            </a:pP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1) если Правительством Российской Федерации установлен предусмотренный подпунктом «а» пункта 1 части 2 настоящей статьи </a:t>
            </a:r>
            <a:r>
              <a:rPr lang="ru-RU" sz="21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запрет закупок </a:t>
            </a: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товара, </a:t>
            </a:r>
            <a:r>
              <a:rPr lang="ru-RU" sz="2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не допускаются:</a:t>
            </a:r>
          </a:p>
          <a:p>
            <a:pPr marL="0" indent="0" algn="just">
              <a:buNone/>
            </a:pP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а) заключение договора на поставку такого товара;</a:t>
            </a:r>
          </a:p>
          <a:p>
            <a:pPr marL="0" indent="0" algn="just">
              <a:buNone/>
            </a:pP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б) при исполнении договора замена такого товара на происходящий из иностранного государства товар, в отношении которого установлен данный запрет;</a:t>
            </a:r>
          </a:p>
          <a:p>
            <a:pPr marL="0" indent="0" algn="just">
              <a:buNone/>
            </a:pPr>
            <a:endParaRPr lang="ru-RU" sz="21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) если Правительством Российской Федерации установлено предусмотренное подпунктом «б» пункта 1 части 2 настоящей статьи </a:t>
            </a:r>
            <a:r>
              <a:rPr lang="ru-RU" sz="21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ограничение закупок </a:t>
            </a: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товара, </a:t>
            </a:r>
            <a:r>
              <a:rPr lang="ru-RU" sz="2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не допускаются:</a:t>
            </a:r>
          </a:p>
          <a:p>
            <a:pPr marL="0" indent="0" algn="just">
              <a:buNone/>
            </a:pP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а) заключение договора на поставку товара, происходящего из иностранного государства, если подана </a:t>
            </a:r>
            <a:r>
              <a:rPr lang="ru-RU" sz="2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заявка на участие в закупке</a:t>
            </a: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, окончательное предложение, признанные по результатам их рассмотрения соответствующими требованиям положения о закупке, извещения об осуществлении конкурентной закупки (в случае проведения конкурентной закупки), документации о конкурентной закупке (в случае проведения конкурентной закупки) </a:t>
            </a:r>
            <a:r>
              <a:rPr lang="ru-RU" sz="2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 содержащие предложения о поставке товара российского происхождения</a:t>
            </a:r>
            <a:r>
              <a:rPr lang="ru-RU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(правило «второй лишний»)</a:t>
            </a:r>
            <a:endParaRPr lang="ru-RU" sz="2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б) при исполнении договора замена товара на происходящий из иностранного государства товар, в отношении которого установлено данное ограничение, если указанный договор </a:t>
            </a:r>
            <a:r>
              <a:rPr lang="ru-RU" sz="2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предусматривает поставку товара российского происхождения</a:t>
            </a: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marL="0" indent="0" algn="just">
              <a:buNone/>
            </a:pPr>
            <a:endParaRPr lang="ru-RU" sz="20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9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</a:t>
            </a:r>
            <a:r>
              <a:rPr lang="ru-RU" sz="19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к отношениям, связанным с осуществлением закупок товаров, работ, услуг, извещения об осуществлении которых размещены в единой информационной системе и приглашения принять участие в которых направлены либо договоры с единственными поставщиками (подрядчиками, исполнителями) при осуществлении которых заключены с 1 января 2025 года.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034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3.1-4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«Предоставление национального режима при осуществлении закупок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». </a:t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Новые механизмы.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22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4. При осуществлении закупки товара:</a:t>
            </a:r>
          </a:p>
          <a:p>
            <a:pPr marL="0" indent="0" algn="just">
              <a:buNone/>
            </a:pP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3) если Правительством Российской Федерации </a:t>
            </a:r>
            <a:r>
              <a:rPr lang="ru-RU" sz="2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установлено </a:t>
            </a: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предусмотренное подпунктом «в» пункта 1 части 2 настоящей статьи </a:t>
            </a:r>
            <a:r>
              <a:rPr lang="ru-RU" sz="2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преимущество</a:t>
            </a: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 в отношении товара российского происхождения:</a:t>
            </a:r>
          </a:p>
          <a:p>
            <a:pPr marL="0" indent="0" algn="just">
              <a:buNone/>
            </a:pP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а) при рассмотрении, оценке, сопоставлении заявок на участие в закупке, окончательных предложений </a:t>
            </a:r>
            <a:r>
              <a:rPr lang="ru-RU" sz="2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осуществляется снижение на пятнадцать процентов ценового предложения, </a:t>
            </a: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поданного в соответствии с настоящим Федеральным законом и положением о закупке участником закупки, предлагающим к поставке товар только российского происхождения, либо увеличение на пятнадцать процентов ценового предложения этого участника закупки в случае подачи им предложения о размере платы, подлежащей внесению за заключение договора;</a:t>
            </a:r>
          </a:p>
          <a:p>
            <a:pPr marL="0" indent="0" algn="just">
              <a:buNone/>
            </a:pP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б) в случае заключения договора с участником закупки, указанным в подпункте «а» настоящего пункта, </a:t>
            </a:r>
            <a:r>
              <a:rPr lang="ru-RU" sz="2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договор заключается без учета снижения </a:t>
            </a: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либо увеличения ценового предложения, осуществленных в соответствии с подпунктом «а» настоящего пункта;</a:t>
            </a:r>
          </a:p>
          <a:p>
            <a:pPr marL="0" indent="0" algn="just">
              <a:buNone/>
            </a:pP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в) при исполнении договора </a:t>
            </a:r>
            <a:r>
              <a:rPr lang="ru-RU" sz="2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допускается замена товара исключительно на товар российского происхождения,</a:t>
            </a:r>
            <a:r>
              <a:rPr lang="ru-R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 если указанный договор предусматривает поставку товара российского происхождения.</a:t>
            </a:r>
          </a:p>
          <a:p>
            <a:pPr marL="0" indent="0" algn="just">
              <a:buNone/>
            </a:pPr>
            <a:endParaRPr lang="ru-RU" sz="20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</a:t>
            </a:r>
            <a:r>
              <a:rPr lang="ru-RU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к отношениям, связанным с осуществлением закупок товаров, работ, услуг, извещения об осуществлении которых размещены в единой информационной системе и приглашения принять участие в которых направлены либо договоры с единственными поставщиками (подрядчиками, исполнителями) при осуществлении которых заключены с 1 января 2025 года.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742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3.1-4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«Предоставление национального режима при осуществлении закупок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». </a:t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Новые механизмы.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25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5. При осуществлении закупки работы, услуги: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1) если Правительством Российской Федерации установлен предусмотренный подпунктом «а» пункта 1 части 2 настоящей статьи </a:t>
            </a:r>
            <a:r>
              <a:rPr lang="ru-RU" sz="2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запрет</a:t>
            </a:r>
            <a:r>
              <a:rPr lang="ru-RU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 закупки работы, услуги, соответственно выполняемой, оказываемой иностранным лицом, </a:t>
            </a:r>
            <a:r>
              <a:rPr lang="ru-RU" sz="2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не допускаются: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а) заключение договора на выполнение такой работы, оказание такой услуги с подрядчиком (исполнителем), являющимся иностранным лицом;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б) перемена подрядчика (исполнителя) (в случае, если эта перемена допускается гражданским законодательством), с которым заключен указанный договор, на иностранное лицо, которое зарегистрировано на территории иностранного государства, в отношении которого установлен данный запрет;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2) если Правительством Российской Федерации установлено предусмотренное подпунктом «б» пункта 1 части 2 настоящей статьи </a:t>
            </a:r>
            <a:r>
              <a:rPr lang="ru-RU" sz="2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ограничение </a:t>
            </a:r>
            <a:r>
              <a:rPr lang="ru-RU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закупки таких работы, услуги, соответственно выполняемой, оказываемой иностранным лицом, </a:t>
            </a:r>
            <a:r>
              <a:rPr lang="ru-RU" sz="2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не допускаются: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а) заключение договора с участником закупки, являющимся иностранным лицом, если российским лицом </a:t>
            </a:r>
            <a:r>
              <a:rPr lang="ru-RU" sz="2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подана заявка на участие в закупке, </a:t>
            </a:r>
            <a:r>
              <a:rPr lang="ru-RU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окончательное предложение, признанные по результатам их рассмотрения соответствующими требованиям положения о закупке, извещения об осуществлении конкурентной закупки (в случае проведения конкурентной закупки), документации о конкурентной закупке (в случае проведения конкурентной закупки);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б)  перемена подрядчика (исполнителя) (в случае, если эта перемена допускается гражданским законодательством), с которым заключен договор, на иностранное лицо, которое зарегистрировано на территории иностранного государства, в отношении которого установлено данное ограничение, если такой договор заключен с российским лицом;</a:t>
            </a:r>
          </a:p>
          <a:p>
            <a:pPr marL="0" indent="0" algn="just">
              <a:buNone/>
            </a:pPr>
            <a:endParaRPr lang="ru-RU" sz="20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</a:t>
            </a:r>
            <a:r>
              <a:rPr lang="ru-RU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к отношениям, связанным с осуществлением закупок товаров, работ, услуг, извещения об осуществлении которых размещены в единой информационной системе и приглашения принять участие в которых направлены либо договоры с единственными поставщиками (подрядчиками, исполнителями) при осуществлении которых заключены с 1 января 2025 года.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6671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3.1-4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«Предоставление национального режима при осуществлении закупок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». </a:t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Новые механизмы.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35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5. При осуществлении закупки работы, услуги: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3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) если Правительством Российской Федерации установлено предусмотренное подпунктом «в» пункта 1 части 2 настоящей статьи </a:t>
            </a:r>
            <a:r>
              <a:rPr lang="ru-RU" sz="3500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преимущество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 в отношении таких работы, услуги, соответственно выполняемой, оказываемой российским лицом: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а) при рассмотрении, оценке, сопоставлении заявок на участие в конкурентной закупке, заявок на участие в неконкурентной закупке, окончательных предложений осуществляется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снижение на пятнадцать процентов ценового предложения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, поданного в соответствии с настоящим Федеральным законом и положением о закупке участником закупки, являющимся российским лицом, либо увеличение на пятнадцать процентов ценового предложения этого участника закупки в случае подачи им предложения о размере платы, подлежащей внесению за заключение с ним договора;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б) в случае заключения договора с участником закупки, указанным в подпункте «а» настоящего пункта, указанный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договор заключается без учета снижения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 либо увеличения ценового предложения, осуществленных в соответствии с подпунктом «а» настоящего пункта;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в) перемена подрядчика (исполнителя) (в случае, если эта перемена допускается гражданским законодательством), с которым заключен договор, допускается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исключительно на российское лицо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, если указанный договор заключен с российским лицом.</a:t>
            </a:r>
          </a:p>
          <a:p>
            <a:pPr marL="0" indent="0" algn="just">
              <a:buNone/>
            </a:pPr>
            <a:endParaRPr lang="ru-RU" sz="20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</a:t>
            </a:r>
            <a:r>
              <a:rPr lang="ru-RU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к отношениям, связанным с осуществлением закупок товаров, работ, услуг, извещения об осуществлении которых размещены в единой информационной системе и приглашения принять участие в которых направлены либо договоры с единственными поставщиками (подрядчиками, исполнителями) при осуществлении которых заключены с 1 января 2025 года.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0702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3.1-4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«Предоставление национального режима при осуществлении закупок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». </a:t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Новые механизмы.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6. По итогам года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 1 февраля года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, следующего за отчетным  годом, в единой информационной системе размещается отчет об объеме закупок товаров российского происхождения, работ, услуг, соответственно выполняемых, оказываемых российскими лицами, который формируется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путем обработки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содержащейся в единой информационной системе информации, включенной в реестр договоров, заключенных заказчиками по результатам закупки, а также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путем формирования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заказчиком информации об объеме закупок, информация о которых не подлежит в соответствии с настоящим Федеральным законом размещению в единой информационной системе. </a:t>
            </a: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случаях, установленных в соответствии с частью 8 настоящей статьи, при которых отчет об объеме закупок товаров российского происхождения, работ, услуг, соответственно выполняемых, оказываемых российскими лицами, не подлежит размещению в единой информационной системе, заказчик до 1 февраля года, следующего за отчетным годом, составляет и направляет такой отчет в указанный в части 7 настоящей статьи федеральный орган исполнительной власти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7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. Рассмотрение предусмотренных частью 6 настоящей статьи отчетов об объеме закупок товаров российского происхождения, работ, услуг, соответственно выполняемых, оказываемых российскими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лицами,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и оценка результатов осуществления в отчетном году таких закупок осуществляются </a:t>
            </a:r>
            <a:r>
              <a:rPr lang="ru-RU" sz="4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уполномоченным Правительством Российской Федерации федеральным органом исполнительной власти до 1 марта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года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, следующего за отчетным годом.</a:t>
            </a: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0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</a:t>
            </a:r>
            <a:r>
              <a:rPr lang="ru-RU" sz="4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к отношениям, связанным с осуществлением закупок товаров, работ, услуг, извещения об осуществлении которых размещены в единой информационной системе и приглашения принять участие в которых направлены либо договоры с единственными поставщиками (подрядчиками, исполнителями) при осуществлении которых заключены с 1 января 2025 года.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654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Статья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3.1-4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«Предоставление национального режима при осуществлении закупок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». </a:t>
            </a:r>
            <a:b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Новые механизмы.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3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. Правительство Российской Федерации устанавливает требования к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форме и содержанию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отчета об объеме закупок товаров российского происхождения, работ, услуг, соответственно выполняемых, оказываемых российскими лицами,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порядок формирования и размещения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такого отчета в единой информационной системе, на официальном сайте единой информационной системы в информационно-телекоммуникационной сети «Интернет» (далее - официальный сайт),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порядок предоставления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 федеральному органу исполнительной власти, указанному в части 7 настоящей статьи,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доступа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 к информации, содержащейся в таких отчетах, размещенных в единой информационной системе,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порядок рассмотрения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таких отчетов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 оценки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результатов осуществления в отчетном году закупок товаров российского происхождения, работ, услуг, соответственно выполняемых, оказываемых российскими лицами, этим федеральным органом исполнительной власти. </a:t>
            </a:r>
            <a:r>
              <a:rPr lang="ru-RU" sz="3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Правительство </a:t>
            </a:r>
            <a:r>
              <a:rPr lang="ru-RU" sz="3500" dirty="0">
                <a:latin typeface="Verdana" pitchFamily="34" charset="0"/>
                <a:ea typeface="Verdana" pitchFamily="34" charset="0"/>
                <a:cs typeface="Verdana" pitchFamily="34" charset="0"/>
              </a:rPr>
              <a:t>Российской Федерации в целях обеспечения обороны страны и безопасности государства вправе установить случаи, при которых отчет об объеме закупок товаров российского происхождения, работ, услуг, соответственно выполняемых, оказываемых российскими лицами, не подлежит размещению в единой информационной системе, а также порядок его направления в этих случаях в указанный в части 7 настоящей статьи федеральный орган исполнительной власти</a:t>
            </a:r>
            <a:r>
              <a:rPr lang="ru-RU" sz="3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0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</a:t>
            </a:r>
            <a:r>
              <a:rPr lang="ru-RU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к отношениям, связанным с осуществлением закупок товаров, работ, услуг, извещения об осуществлении которых размещены в единой информационной системе и приглашения принять участие в которых направлены либо договоры с единственными поставщиками (подрядчиками, исполнителями) при осуществлении которых заключены с 1 января 2025 года.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862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8640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r>
              <a:rPr lang="ru-RU" sz="1800" b="1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Пункт 4 части 3 статьи 4 «Информационное обеспечение контрактной системы в сфере закупок»</a:t>
            </a:r>
            <a:endParaRPr lang="ru-RU" sz="1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95536" y="980728"/>
            <a:ext cx="4256212" cy="648072"/>
          </a:xfrm>
        </p:spPr>
        <p:txBody>
          <a:bodyPr/>
          <a:lstStyle/>
          <a:p>
            <a:r>
              <a:rPr lang="ru-RU" dirty="0" smtClean="0"/>
              <a:t>Было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57200" y="1628800"/>
            <a:ext cx="4618856" cy="47525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Единая информационная система содержит:</a:t>
            </a: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- информацию об условиях, о запретах и об ограничениях допуска товаров, происходящих из иностранного государства или группы иностранных государств, работ, услуг, соответственно выполняемых, оказываемых иностранными лицами, перечень иностранных государств, групп иностранных государств, с которыми Российской Федерацией заключены международные договоры о взаимном применении национального режима при осуществлении закупок, а также условия применения такого национального режима.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5292080" y="980728"/>
            <a:ext cx="3312368" cy="639762"/>
          </a:xfrm>
        </p:spPr>
        <p:txBody>
          <a:bodyPr/>
          <a:lstStyle/>
          <a:p>
            <a:r>
              <a:rPr lang="ru-RU" dirty="0" smtClean="0"/>
              <a:t>Будет (с  01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.01.2025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5364088" y="1772816"/>
            <a:ext cx="3177679" cy="46085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Признается утратившим силу</a:t>
            </a:r>
            <a:endParaRPr lang="ru-RU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9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Пункт 12 части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19.1 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статьи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3.4 Закона № 223-ФЗ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9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Стало:</a:t>
            </a:r>
            <a:r>
              <a:rPr lang="ru-RU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В документации о конкурентной закупке заказчик вправе установить обязанность представления следующих информации и документов: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наименование страны происхождения поставляемого товара (при осуществлении закупки товара, в том числе поставляемого заказчику при выполнении закупаемых работ, оказании закупаемых услуг), </a:t>
            </a:r>
            <a:r>
              <a:rPr lang="ru-RU" sz="1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информация и документы, определенные в соответствии с пунктом 2 части 2 статьи 31-4 настоящего Федерального </a:t>
            </a:r>
            <a:r>
              <a:rPr lang="ru-RU" sz="1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закона.</a:t>
            </a:r>
            <a:endParaRPr lang="ru-RU" sz="19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6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Было: В </a:t>
            </a:r>
            <a:r>
              <a:rPr lang="ru-RU" sz="16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документации о конкурентной закупке заказчик вправе установить обязанность представления следующих информации и документов: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6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наименование страны происхождения поставляемого товара (при осуществлении закупки товара, в том числе поставляемого заказчику при выполнении закупаемых работ, оказании закупаемых услуг), </a:t>
            </a:r>
            <a:r>
              <a:rPr lang="ru-RU" sz="16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документ, подтверждающий страну происхождения товара, предусмотренный актом Правительства Российской Федерации, принятым в соответствии с пунктом 1 части 8 статьи 3 настоящего Федерального </a:t>
            </a:r>
            <a:r>
              <a:rPr lang="ru-RU" sz="16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закона.</a:t>
            </a:r>
            <a:endParaRPr lang="ru-RU" sz="1600" b="1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5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5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500" i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Состав </a:t>
            </a:r>
            <a:r>
              <a:rPr lang="ru-RU" sz="1500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информации и документов, подтверждающих российское происхождение товара, </a:t>
            </a:r>
            <a:r>
              <a:rPr lang="ru-RU" sz="1500" i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будет определено в </a:t>
            </a:r>
            <a:r>
              <a:rPr lang="ru-RU" sz="1500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акте Правительства Российской Федерации, поскольку указанные информация и документы могут отличаться в зависимости от сферы производства и обращения товара, а также от вида принимаемой меры (запрет, ограничение, преимущество). </a:t>
            </a:r>
            <a:endParaRPr lang="ru-RU" sz="1500" i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3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3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</a:t>
            </a:r>
            <a:r>
              <a:rPr lang="ru-RU" sz="13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к отношениям, связанным с осуществлением закупок товаров, работ, услуг, извещения об осуществлении которых размещены в единой информационной системе и приглашения принять участие в которых направлены либо договоры с единственными поставщиками (подрядчиками, исполнителями) при осуществлении которых заключены с 1 января 2025 года.</a:t>
            </a:r>
            <a:endParaRPr lang="ru-RU" sz="13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8936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Пункт 8.3. Часть 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9 статьи 4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Закона № 223-ФЗ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В извещении об осуществлении конкурентной закупки должны быть указаны следующие сведения: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8.3</a:t>
            </a:r>
            <a:r>
              <a:rPr lang="ru-RU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ru-RU" sz="1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информация о запрете или об ограничении закупок </a:t>
            </a:r>
            <a:r>
              <a:rPr lang="ru-RU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товаров (в том числе поставляемых при выполнении закупаемых работ, оказании закупаемых услуг), происходящих из иностранных государств, работ, услуг, соответственно выполняемых, оказываемых иностранными лицами, </a:t>
            </a:r>
            <a:r>
              <a:rPr lang="ru-RU" sz="1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 преимуществе в отношении товаров российского происхождения </a:t>
            </a:r>
            <a:r>
              <a:rPr lang="ru-RU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(в том числе поставляемых при выполнении закупаемых работ, оказании закупаемых услуг), работ, услуг, соответственно выполняемых, оказываемых российскими лицами, в случае, если такие запрет, ограничение, преимущество установлены в соответствии с пунктом 1 части 2 статьи 31-4 настоящего Федерального закона в отношении товара, работы, услуги, являющихся предметом </a:t>
            </a:r>
            <a:r>
              <a:rPr lang="ru-RU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закупки.</a:t>
            </a:r>
            <a:endParaRPr lang="ru-RU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3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3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</a:t>
            </a:r>
            <a:r>
              <a:rPr lang="ru-RU" sz="13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к отношениям, связанным с осуществлением закупок товаров, работ, услуг, извещения об осуществлении которых размещены в единой информационной системе и приглашения принять участие в которых направлены либо договоры с единственными поставщиками (подрядчиками, исполнителями) при осуществлении которых заключены с 1 января 2025 года.</a:t>
            </a:r>
            <a:endParaRPr lang="ru-RU" sz="13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0630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Часть 7 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статьи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 Закона № 318-ФЗ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Отчет </a:t>
            </a:r>
            <a:r>
              <a:rPr lang="ru-RU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об объеме закупок российских товаров, в том числе товаров, поставляемых при выполнении закупаемых работ, оказании закупаемых услуг, осуществленных в 2024 году, обоснование невозможности достижения в 2024 году заказчиком минимальной обязательной доли закупок российских товаров, в том числе товаров, поставляемых при выполнении закупаемых работ, оказании закупаемых услуг, составляются и размещаются в единой информационной системе </a:t>
            </a:r>
            <a:r>
              <a:rPr lang="ru-RU" sz="2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 правилам, действовавшим до дня вступления в силу настоящего Федерального закона. </a:t>
            </a:r>
            <a:endParaRPr lang="ru-RU" sz="21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4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14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4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4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4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4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Постановление </a:t>
            </a:r>
            <a:r>
              <a:rPr lang="ru-RU" sz="1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Правительства РФ от 27.05.2021 </a:t>
            </a:r>
            <a:r>
              <a:rPr lang="ru-RU" sz="1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№ 814 «О </a:t>
            </a:r>
            <a:r>
              <a:rPr lang="ru-RU" sz="1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мониторинге закупок товаров, работ, услуг для обеспечения государственных и муниципальных нужд и закупок товаров, работ, услуг отдельными видами юридических лиц, а также об оценке эффективности деятельности органов контроля, осуществляющих контроль за соблюдением законодательства Российской Федерации и иных нормативных правовых актов о контрактной системе в сфере закупок товаров, работ, услуг для обеспечения государственных и муниципальных нужд, о внесении изменений в некоторые акты Правительства Российской Федерации и признании утратившими силу некоторых актов Правительства Российской Федерации и отдельных положений некоторых актов Правительства Российской </a:t>
            </a:r>
            <a:r>
              <a:rPr lang="ru-RU" sz="1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Федерации»</a:t>
            </a:r>
            <a:endParaRPr lang="ru-RU" sz="14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</a:t>
            </a:r>
            <a:r>
              <a:rPr lang="ru-RU" sz="1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Правительства РФ от 03.12.2020 </a:t>
            </a:r>
            <a:r>
              <a:rPr lang="ru-RU" sz="1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№ 2013 «О </a:t>
            </a:r>
            <a:r>
              <a:rPr lang="ru-RU" sz="1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минимальной доле закупок товаров российского </a:t>
            </a:r>
            <a:r>
              <a:rPr lang="ru-RU" sz="1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происхождения»</a:t>
            </a:r>
            <a:endParaRPr lang="ru-RU" sz="14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9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8617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Часть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9 </a:t>
            </a:r>
            <a:r>
              <a:rPr lang="ru-R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статьи 5 Закона № 318-ФЗ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Положения о закупках </a:t>
            </a:r>
            <a:r>
              <a:rPr lang="ru-RU" sz="1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должны быть приведены в соответствие </a:t>
            </a:r>
            <a:r>
              <a:rPr lang="ru-RU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с требованиями Федерального закона от 18 июля 2011 года № 223-ФЗ «О закупках товаров, работ, услуг отдельными видами юридических лиц» (в редакции настоящего Федерального закона), </a:t>
            </a:r>
            <a:r>
              <a:rPr lang="ru-RU" sz="1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утверждены и размещены в единой информационной системе до 1 января 2025 года.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Положения </a:t>
            </a:r>
            <a:r>
              <a:rPr lang="ru-RU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о закупках, не соответствующие требованиям Федерального закона от 18 июля 2011 </a:t>
            </a:r>
            <a:r>
              <a:rPr lang="ru-RU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года                   </a:t>
            </a:r>
            <a:r>
              <a:rPr lang="ru-RU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№ 223-ФЗ «О закупках товаров, работ, услуг отдельными видами юридических лиц» (в редакции настоящего Федерального закона), по состоянию на 1 января 2025 года считаются не размещенными в единой информационной системе.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0479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Перечень актов Правительства РФ, которые планируется принять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Правительства РФ «О мерах по 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применению национального режима при 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осуществлении закупок 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товаров, работ, услуг 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для 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обеспечения государственных 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муниципальных нужд» ( до 01.01.2025) </a:t>
            </a:r>
            <a:endParaRPr lang="ru-RU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4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</a:t>
            </a:r>
            <a:r>
              <a:rPr lang="ru-RU" sz="14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Правительства </a:t>
            </a:r>
            <a:r>
              <a:rPr lang="ru-RU" sz="14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РФ «О мерах по </a:t>
            </a:r>
            <a:r>
              <a:rPr lang="ru-RU" sz="14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применению национального режима при осуществлении закупок товаров, работ, услуг отдельными видами юридических </a:t>
            </a:r>
            <a:r>
              <a:rPr lang="ru-RU" sz="14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лиц» (до 01.10.2024) </a:t>
            </a:r>
            <a:endParaRPr lang="ru-RU" sz="140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принятие мер, устанавливающих запрет, ограничение закупок иностранных товаров, работ, услуг, соответственно выполняемых, оказываемых иностранными лицами, преимущество российским товарам, работам, услугам, соответственно выполняемым, оказываемым российскими лицами; определение информации и документов, подтверждающих российское происхождение товара  в целях реализации указанных мер; определение федерального органа исполнительной власти, уполномоченного  на рассмотрение отчетов об объеме закупок товаров российского происхождения и оценку результатов осуществления в отчетном году закупок товаров российского происхождения; установление требований к форме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и содержанию отчета об объеме закупок товаров российского происхождения, порядка формирования в структурированном виде и размещения такого отчета  в ЕИС, на ее официальном сайте, порядка предоставления вышеуказанному федеральному органу исполнительной власти, доступа к информации, содержащейся в таких отчетах, порядок осуществления указанным органом рассмотрения таких отчетов).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3816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Перечень актов Правительства РФ, которые планируется изменить или отменить</a:t>
            </a:r>
            <a:endParaRPr lang="ru-R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Правительства РФ «</a:t>
            </a:r>
            <a:r>
              <a:rPr 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внесении изменений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 постановление Правительства Российской Федерации  от 10 июля 2019 г. № 878»	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Правительства РФ «</a:t>
            </a:r>
            <a:r>
              <a:rPr 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внесении изменений 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 постановление Правительства Российской Федерации от 16 ноября 2015 г. № 1236»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Правительства РФ «</a:t>
            </a:r>
            <a:r>
              <a:rPr 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признании утратившим силу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постановления Правительства Российской Федерации от 30 апреля 2020 г. № 616»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Правительства РФ «</a:t>
            </a:r>
            <a:r>
              <a:rPr 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признании утратившим силу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постановления Правительства РФ от 30 апреля 2020 г. № 617»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Правительства РФ «</a:t>
            </a:r>
            <a:r>
              <a:rPr lang="ru-RU" sz="13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признании утратившим силу 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постановления Правительства Российской Федерации от 3 декабря 2020 г. № 2013»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Постановление Правительства РФ «</a:t>
            </a:r>
            <a:r>
              <a:rPr 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признании утратившим силу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постановления Правительства Российской Федерации от 3 декабря 2020 г. № 2014»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	Постановление Правительства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РФ «</a:t>
            </a:r>
            <a:r>
              <a:rPr 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1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признании утратившим силу </a:t>
            </a: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постановления Правительства Российской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Федерации от </a:t>
            </a: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22 августа 2016 г. №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832» </a:t>
            </a:r>
            <a:endParaRPr lang="ru-RU" sz="13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Постановление </a:t>
            </a: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Правительства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РФ «</a:t>
            </a:r>
            <a:r>
              <a:rPr 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1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признании утратившим силу </a:t>
            </a: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постановления Правительства Российской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Федерации от </a:t>
            </a: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30 ноября 2015 г. №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1289» </a:t>
            </a:r>
            <a:endParaRPr lang="ru-RU" sz="13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Постановление </a:t>
            </a: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Правительства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РФ «</a:t>
            </a:r>
            <a:r>
              <a:rPr 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1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признании утратившим силу </a:t>
            </a: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постановления Правительства Российской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Федерации от </a:t>
            </a: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5 февраля 2015 г. №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102»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</a:t>
            </a:r>
            <a:r>
              <a:rPr lang="ru-RU" sz="13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Правительства 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РФ «</a:t>
            </a:r>
            <a:r>
              <a:rPr lang="ru-RU" sz="13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13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внесении </a:t>
            </a:r>
            <a:r>
              <a:rPr lang="ru-RU" sz="13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изменений 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</a:t>
            </a:r>
            <a:r>
              <a:rPr lang="ru-RU" sz="13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Правительства Российской 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Федерации от </a:t>
            </a:r>
            <a:r>
              <a:rPr lang="ru-RU" sz="13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 октября 2014 г. № 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1132»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Постановление </a:t>
            </a: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Правительства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РФ «</a:t>
            </a:r>
            <a:r>
              <a:rPr 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1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внесении </a:t>
            </a:r>
            <a:r>
              <a:rPr 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изменений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 </a:t>
            </a: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Правительства Российской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Федерации от </a:t>
            </a:r>
            <a:r>
              <a:rPr lang="ru-RU" sz="1300" dirty="0">
                <a:latin typeface="Verdana" pitchFamily="34" charset="0"/>
                <a:ea typeface="Verdana" pitchFamily="34" charset="0"/>
                <a:cs typeface="Verdana" pitchFamily="34" charset="0"/>
              </a:rPr>
              <a:t>8 июня 2018 г. № </a:t>
            </a: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656»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</a:t>
            </a:r>
            <a:r>
              <a:rPr lang="ru-RU" sz="13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Правительства 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РФ «</a:t>
            </a:r>
            <a:r>
              <a:rPr lang="ru-RU" sz="13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13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внесении </a:t>
            </a:r>
            <a:r>
              <a:rPr lang="ru-RU" sz="13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изменений 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</a:t>
            </a:r>
            <a:r>
              <a:rPr lang="ru-RU" sz="13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Правительства Российской Федерации 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 </a:t>
            </a:r>
            <a:r>
              <a:rPr lang="ru-RU" sz="13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 июня 2018 г. № </a:t>
            </a:r>
            <a:r>
              <a:rPr lang="ru-RU" sz="13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657»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Постановление </a:t>
            </a:r>
            <a:r>
              <a:rPr lang="ru-RU" sz="13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Правительства </a:t>
            </a:r>
            <a:r>
              <a:rPr lang="ru-RU" sz="13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РФ «</a:t>
            </a:r>
            <a:r>
              <a:rPr lang="ru-RU" sz="13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13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внесении </a:t>
            </a:r>
            <a:r>
              <a:rPr lang="ru-RU" sz="13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изменений</a:t>
            </a:r>
            <a:r>
              <a:rPr lang="ru-RU" sz="13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в </a:t>
            </a:r>
            <a:r>
              <a:rPr lang="ru-RU" sz="13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постановление Правительства Российской Федерации </a:t>
            </a:r>
            <a:r>
              <a:rPr lang="ru-RU" sz="13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 </a:t>
            </a:r>
            <a:r>
              <a:rPr lang="ru-RU" sz="13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27 января 2022 г. № </a:t>
            </a:r>
            <a:r>
              <a:rPr lang="ru-RU" sz="13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60»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Приказ </a:t>
            </a:r>
            <a:r>
              <a:rPr lang="ru-RU" sz="13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Минфина </a:t>
            </a:r>
            <a:r>
              <a:rPr lang="ru-RU" sz="13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России «</a:t>
            </a:r>
            <a:r>
              <a:rPr lang="ru-RU" sz="13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13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признании </a:t>
            </a:r>
            <a:r>
              <a:rPr lang="ru-RU" sz="13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утратившим силу </a:t>
            </a:r>
            <a:r>
              <a:rPr lang="ru-RU" sz="13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приказа Министерства финансов Российской Федерации от 4 июня </a:t>
            </a:r>
            <a:r>
              <a:rPr lang="ru-RU" sz="13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2018 </a:t>
            </a:r>
            <a:r>
              <a:rPr lang="ru-RU" sz="13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г. № 126н"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2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20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9521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Спасибо за внимание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!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lvl="0" indent="0" algn="ctr">
              <a:buNone/>
            </a:pPr>
            <a:endParaRPr lang="ru-RU" dirty="0" smtClean="0">
              <a:solidFill>
                <a:srgbClr val="323232">
                  <a:lumMod val="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 algn="ctr">
              <a:buNone/>
            </a:pPr>
            <a:endParaRPr lang="ru-RU" dirty="0">
              <a:solidFill>
                <a:srgbClr val="323232">
                  <a:lumMod val="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 algn="ctr">
              <a:buNone/>
            </a:pPr>
            <a:endParaRPr lang="ru-RU" dirty="0" smtClean="0">
              <a:solidFill>
                <a:srgbClr val="323232">
                  <a:lumMod val="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 algn="ctr">
              <a:buNone/>
            </a:pPr>
            <a:r>
              <a:rPr lang="ru-RU" dirty="0" smtClean="0">
                <a:solidFill>
                  <a:srgbClr val="323232">
                    <a:lumMod val="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Долуденко </a:t>
            </a:r>
            <a:r>
              <a:rPr lang="ru-RU" dirty="0">
                <a:solidFill>
                  <a:srgbClr val="323232">
                    <a:lumMod val="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Ю.А.</a:t>
            </a:r>
            <a:br>
              <a:rPr lang="ru-RU" dirty="0">
                <a:solidFill>
                  <a:srgbClr val="323232">
                    <a:lumMod val="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dirty="0">
                <a:solidFill>
                  <a:srgbClr val="323232">
                    <a:lumMod val="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dirty="0">
                <a:solidFill>
                  <a:srgbClr val="323232">
                    <a:lumMod val="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dirty="0">
                <a:solidFill>
                  <a:srgbClr val="323232">
                    <a:lumMod val="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E-mail</a:t>
            </a:r>
            <a:r>
              <a:rPr lang="ru-RU" dirty="0">
                <a:solidFill>
                  <a:srgbClr val="323232">
                    <a:lumMod val="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dirty="0">
                <a:solidFill>
                  <a:srgbClr val="323232">
                    <a:lumMod val="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doludenko_yua@belregion.ru</a:t>
            </a:r>
            <a:r>
              <a:rPr lang="ru-RU" dirty="0">
                <a:solidFill>
                  <a:srgbClr val="323232">
                    <a:lumMod val="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dirty="0">
                <a:solidFill>
                  <a:srgbClr val="323232">
                    <a:lumMod val="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dirty="0">
                <a:solidFill>
                  <a:srgbClr val="323232">
                    <a:lumMod val="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Тел: +7 (4722) 32-86-69 </a:t>
            </a:r>
            <a:endParaRPr lang="ru-RU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392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14. «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Предоставление </a:t>
            </a:r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национального режима при осуществлении закупок»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Часть 1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. При осуществлении закупок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предоставляется национальный режим, 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обеспечивающий происходящему из иностранного государства или группы иностранных государств (далее - иностранное государство) товару, работе, услуге, соответственно выполняемой, оказываемой иностранным гражданином или иностранным юридическим лицом (далее - иностранное лицо),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равные условия 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с товаром российского происхождения, работой, услугой, соответственно выполняемой, оказываемой российским гражданином или российским юридическим лицом (далее - российское лицо),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 исключением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случаев принятия Правительством Российской Федерации мер, предусмотренных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пунктом 1 части 2 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настоящей статьи. </a:t>
            </a:r>
          </a:p>
          <a:p>
            <a:pPr marL="0" indent="0" algn="just">
              <a:buNone/>
            </a:pPr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Если 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иное не предусмотрено мерами, принятыми Правительством Российской Федерации в соответствии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 пунктом 1 части 2 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настоящей статьи, положения настоящей статьи, касающиеся товара российского происхождения, работы, услуги, соответственно выполняемой, оказываемой российским лицом, применяются также в отношении товара, происходящего из иностранного государства, работы, услуги, соответственно выполняемой, оказываемой иностранным лицом, которым предоставляются равные условия с товаром российского происхождения, работой, услугой, соответственно выполняемой, оказываемой российским лицом.</a:t>
            </a:r>
          </a:p>
          <a:p>
            <a:pPr marL="0" indent="0" algn="just">
              <a:buNone/>
            </a:pPr>
            <a:endParaRPr lang="ru-RU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Вступает в силу с 01.01.2025.</a:t>
            </a:r>
          </a:p>
          <a:p>
            <a:pPr marL="0" indent="0" algn="just">
              <a:buNone/>
            </a:pPr>
            <a:r>
              <a:rPr lang="ru-RU" sz="1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Применяются к отношениям, связанным с осуществлением закупок товаров, работ, услуг, извещения об осуществлении которых размещены в ЕИС и приглашения принять участие в которых направлены либо контракты с единственными поставщиками (подрядчиками, исполнителями) при осуществлении которых заключены с 01.01.2025.</a:t>
            </a:r>
          </a:p>
          <a:p>
            <a:pPr marL="0" indent="0" algn="just">
              <a:buNone/>
            </a:pP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08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14. «Предоставление национального режима при осуществлении закупок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». Механизмы </a:t>
            </a:r>
            <a:r>
              <a:rPr lang="ru-RU" sz="2000" b="1" dirty="0" err="1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нацрежима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Часть 2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Правительство Российской Федерации:</a:t>
            </a: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1)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вправе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с учетом положений части 3 настоящей статьи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принимать меры, устанавливающие:</a:t>
            </a: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а)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запрет 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закупок товаров (в том числе поставляемых при выполнении закупаемых работ, оказании закупаемых услуг), происходящих из иностранных государств, работ, услуг, соответственно выполняемых, оказываемых иностранными лицами;</a:t>
            </a: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б)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ограничение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закупок товаров (в том числе поставляемых при выполнении закупаемых работ, оказании закупаемых услуг), происходящих из иностранных государств, работ, услуг, соответственно выполняемых, оказываемых иностранными лицами;</a:t>
            </a: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в)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преимущество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в отношении товаров российского происхождения (в том числе поставляемых при выполнении закупаемых работ, оказании закупаемых услуг), работ, услуг, соответственно выполняемых, оказываемых российскими лицами;</a:t>
            </a:r>
          </a:p>
          <a:p>
            <a:pPr marL="0" indent="0" algn="just">
              <a:buNone/>
            </a:pP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определяет информацию и перечень документов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которые подтверждают страну происхождения товара для целей настоящего Федерального закона, в случае принятия мер, предусмотренных пунктом 1 настоящей части.</a:t>
            </a:r>
          </a:p>
          <a:p>
            <a:pPr marL="0" indent="0" algn="just">
              <a:buNone/>
            </a:pPr>
            <a:endParaRPr lang="ru-RU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Вступает в силу с 01.01.2025.</a:t>
            </a:r>
          </a:p>
          <a:p>
            <a:pPr marL="0" indent="0" algn="just">
              <a:buNone/>
            </a:pPr>
            <a:r>
              <a:rPr lang="ru-RU" sz="1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Применяются к отношениям, связанным с осуществлением закупок товаров, работ, услуг, извещения об осуществлении которых размещены в ЕИС и приглашения принять участие в которых направлены либо контракты с единственными поставщиками (подрядчиками, исполнителями) при осуществлении которых заключены с 01.01.2025.</a:t>
            </a:r>
          </a:p>
          <a:p>
            <a:pPr marL="0" indent="0" algn="just">
              <a:buNone/>
            </a:pP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27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14. «Предоставление национального режима при осуществлении закупок»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Часть 3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. Принятие Правительством Российской Федерации мер, предусмотренных пунктом 1 части 2 настоящей статьи, 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допускается в случаях, при которых международным договором Российской Федерации предусматривается возможность </a:t>
            </a:r>
            <a:r>
              <a:rPr lang="ru-RU" sz="16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непредоставления</a:t>
            </a:r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национального режима</a:t>
            </a: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товару, происходящему из иностранного государства, работе, услуге, соответственно выполняемой, оказываемой зарегистрированным на территории иностранного государства лицом</a:t>
            </a:r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just">
              <a:buNone/>
            </a:pPr>
            <a:endParaRPr lang="ru-RU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Вступает в силу с 01.01.2025.</a:t>
            </a:r>
          </a:p>
          <a:p>
            <a:pPr marL="0" indent="0" algn="just">
              <a:buNone/>
            </a:pPr>
            <a:r>
              <a:rPr lang="ru-RU" sz="1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Применяются к отношениям, связанным с осуществлением закупок товаров, работ, услуг, извещения об осуществлении которых размещены в ЕИС и приглашения принять участие в которых направлены либо контракты с единственными поставщиками (подрядчиками, исполнителями) при осуществлении которых заключены с 01.01.2025.</a:t>
            </a:r>
          </a:p>
          <a:p>
            <a:pPr marL="0" indent="0" algn="just">
              <a:buNone/>
            </a:pP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8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14. «Предоставление национального режима при осуществлении закупок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». Закупка товаров.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2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2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2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Часть 4</a:t>
            </a:r>
            <a:r>
              <a:rPr lang="ru-RU" sz="27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При осуществлении закупки товара</a:t>
            </a:r>
            <a:r>
              <a:rPr lang="ru-RU" sz="2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0" indent="0" algn="just">
              <a:buNone/>
            </a:pPr>
            <a:r>
              <a:rPr 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) если Правительством Российской Федерации установлен предусмотренный подпунктом "а" пункта 1 части 2 настоящей статьи </a:t>
            </a:r>
            <a:r>
              <a:rPr lang="ru-RU" sz="27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запрет</a:t>
            </a:r>
            <a:r>
              <a:rPr lang="ru-RU" sz="2700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7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закупок товара:</a:t>
            </a:r>
          </a:p>
          <a:p>
            <a:pPr marL="0" indent="0" algn="just">
              <a:buNone/>
            </a:pPr>
            <a:r>
              <a:rPr lang="ru-RU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а) заявка на участие в закупке, содержащая предложение о поставке такого товара, происходящего из иностранного государства, подлежит отклонению в соответствии с настоящим Федеральным законом;</a:t>
            </a:r>
          </a:p>
          <a:p>
            <a:pPr marL="0" indent="0" algn="just">
              <a:buNone/>
            </a:pPr>
            <a:r>
              <a:rPr lang="ru-RU" sz="27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б) заключение контракта на поставку такого товара, происходящего из иностранного государства, с единственным поставщиком не допускается;</a:t>
            </a:r>
          </a:p>
          <a:p>
            <a:pPr marL="0" indent="0" algn="just">
              <a:buNone/>
            </a:pPr>
            <a:r>
              <a:rPr lang="ru-RU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в) при исполнении контракта замена такого товара на происходящий из иностранного государства товар, в отношении которого установлен данный запрет, не допускается</a:t>
            </a:r>
            <a:r>
              <a:rPr 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marL="0" indent="0" algn="just">
              <a:buNone/>
            </a:pPr>
            <a:endParaRPr lang="ru-RU" sz="27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2) если Правительством Российской Федерации установлено предусмотренное подпунктом "б" пункта 1 части 2 настоящей статьи </a:t>
            </a:r>
            <a:r>
              <a:rPr lang="ru-RU" sz="27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ограничение закупок товара:</a:t>
            </a:r>
          </a:p>
          <a:p>
            <a:pPr marL="0" indent="0" algn="just">
              <a:buNone/>
            </a:pPr>
            <a:r>
              <a:rPr lang="ru-RU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а) все заявки на участие в закупке, содержащие предложения о поставке такого товара, происходящего из иностранного государства, подлежат отклонению в соответствии с настоящим Федеральным законом, если на участие в закупке подана и по результатам рассмотрения признана соответствующей требованиям извещения об осуществлении закупки, документации о закупке (если настоящим Федеральным законом предусмотрена документация о закупке) </a:t>
            </a:r>
            <a:r>
              <a:rPr lang="ru-RU" sz="27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заявка, содержащая предложение о поставке такого товара российского </a:t>
            </a:r>
            <a:r>
              <a:rPr lang="ru-RU" sz="2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происхождения (правило «второй лишний»);</a:t>
            </a:r>
            <a:r>
              <a:rPr 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0" indent="0" algn="just">
              <a:buNone/>
            </a:pPr>
            <a:r>
              <a:rPr 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б</a:t>
            </a:r>
            <a:r>
              <a:rPr lang="ru-RU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) при исполнении контракта замена товара на происходящий из иностранного государства товар, в отношении которого установлено данное ограничение, </a:t>
            </a:r>
            <a:r>
              <a:rPr lang="ru-RU" sz="27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если контракт предусматривает поставку товара российского происхождения</a:t>
            </a:r>
            <a:r>
              <a:rPr lang="ru-RU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, не </a:t>
            </a:r>
            <a:r>
              <a:rPr 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допускается;</a:t>
            </a:r>
          </a:p>
          <a:p>
            <a:pPr marL="0" indent="0" algn="just">
              <a:buNone/>
            </a:pPr>
            <a:endParaRPr lang="ru-RU" sz="22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21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Вступает </a:t>
            </a:r>
            <a:r>
              <a:rPr lang="ru-RU" sz="21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в силу с 01.01.2025.</a:t>
            </a:r>
          </a:p>
          <a:p>
            <a:pPr marL="0" indent="0" algn="just">
              <a:buNone/>
            </a:pPr>
            <a:r>
              <a:rPr lang="ru-RU" sz="21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Применяются к отношениям, связанным с осуществлением закупок товаров, работ, услуг, извещения об осуществлении которых размещены в ЕИС и приглашения принять участие в которых направлены либо контракты с единственными поставщиками (подрядчиками, исполнителями) при осуществлении которых заключены с 01.01.2025.</a:t>
            </a:r>
          </a:p>
          <a:p>
            <a:pPr marL="0" indent="0" algn="just">
              <a:buNone/>
            </a:pPr>
            <a:endParaRPr lang="ru-RU" sz="21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42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14. «Предоставление национального режима при осуществлении закупок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». Закупка товаров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) если Правительством Российской Федерации установлено предусмотренное подпунктом "в" пункта 1 части 2 настоящей статьи </a:t>
            </a:r>
            <a:r>
              <a:rPr lang="ru-RU" sz="48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преимущество в отношении товара российского происхождения</a:t>
            </a:r>
            <a:r>
              <a:rPr lang="ru-RU" sz="48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) при присвоении в соответствии </a:t>
            </a: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"б" пункта 1 части 15 статьи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48 (электронный конкурс), 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"б" пункта 1 части 5 статьи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49 (электронный аукцион),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"б" пункта 1 части 3 статьи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50 (электронный запрос котировок),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"в" пункта 1 части 10 статьи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73 (закрытый конкурс),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пунктом 1 части 5 статьи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74 (закрытый аукцион), 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"в" пункта 1 части 9 статьи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75 (закрытый электронный конкурс),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"б" пункта 1 части 5 статьи 76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(закрытый электронный аукцион)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настоящего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Федерального закона порядкового номера заявке на участие в закупке, содержащей предложение о поставке товара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только российского происхождения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, осуществляется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снижение на </a:t>
            </a:r>
            <a:r>
              <a:rPr lang="ru-RU" sz="4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15% ценового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предложения этого участника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закупки либо увеличение на пятнадцать процентов ценового предложения этого участника закупки в случае подачи им предложения о размере платы, подлежащей внесению за заключение контракта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присвоении в соответствии с </a:t>
            </a: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подпунктом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"б" пункта 6 части 12 статьи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93 (электронная закупка у единственного поставщика) 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настоящего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Федерального закона порядкового номера заявке на участие в закупке, содержащей предложение о поставке товара только российского происхождения,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осуществляется снижение на пятнадцать процентов цены за единицу товара, предложенной участником закупки, подавшим такую заявку</a:t>
            </a:r>
            <a:r>
              <a:rPr lang="ru-RU" sz="4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marL="0" indent="0" algn="just">
              <a:buNone/>
            </a:pPr>
            <a:endParaRPr lang="ru-RU" sz="4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б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) в случае заключения контракта с участником закупки, указанным в подпункте "а" настоящего пункта,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контракт заключается без учета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осуществленных в соответствии с подпунктом "а" настоящего пункта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снижения ценового предложения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, цены за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единицу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товара либо увеличения ценового предложения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marL="0" indent="0" algn="just">
              <a:buNone/>
            </a:pP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) при исполнении контракта допускается замена товара (с учетом особенностей, предусмотренных частью 7 статьи 95 настоящего Федерального закона)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исключительно на товар российского происхождения,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если контракт предусматривает поставку товара российского происхождения.</a:t>
            </a: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30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Статья 14. «Предоставление национального режима при осуществлении закупок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». Закупка работ, услуг.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6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Часть 5. </a:t>
            </a:r>
            <a:r>
              <a:rPr lang="ru-RU" sz="6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 осуществлении закупки работы, услуги:</a:t>
            </a:r>
          </a:p>
          <a:p>
            <a:pPr marL="0" indent="0" algn="just">
              <a:buNone/>
            </a:pPr>
            <a:r>
              <a:rPr lang="ru-RU" sz="6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1) если </a:t>
            </a:r>
            <a:r>
              <a:rPr lang="ru-RU" sz="64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Правительством Российской Федерации установлен предусмотренный подпунктом "а" пункта 1 части 2 настоящей статьи </a:t>
            </a:r>
            <a:r>
              <a:rPr lang="ru-RU" sz="6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запрет закупки работы, услуги, </a:t>
            </a:r>
            <a:r>
              <a:rPr lang="ru-RU" sz="6400" dirty="0"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соответственно выполняемой, оказываемой иностранным лицом</a:t>
            </a:r>
            <a:r>
              <a:rPr lang="ru-RU" sz="6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0" indent="0" algn="just">
              <a:buNone/>
            </a:pPr>
            <a:r>
              <a:rPr lang="ru-RU" sz="6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6400" dirty="0">
                <a:latin typeface="Verdana" pitchFamily="34" charset="0"/>
                <a:ea typeface="Verdana" pitchFamily="34" charset="0"/>
                <a:cs typeface="Verdana" pitchFamily="34" charset="0"/>
              </a:rPr>
              <a:t>) заявка на участие в такой закупке, поданная иностранным лицом, подлежит отклонению в соответствии с настоящим Федеральным законом;</a:t>
            </a:r>
          </a:p>
          <a:p>
            <a:pPr marL="0" indent="0" algn="just">
              <a:buNone/>
            </a:pPr>
            <a:r>
              <a:rPr lang="ru-RU" sz="64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б) заключение контракта на выполнение такой работы, оказание такой услуги с единственным подрядчиком (исполнителем), являющимся иностранным лицом, не допускается</a:t>
            </a:r>
            <a:r>
              <a:rPr lang="ru-RU" sz="6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marL="0" indent="0" algn="just">
              <a:buNone/>
            </a:pPr>
            <a:endParaRPr lang="ru-RU" sz="6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ru-RU" sz="6400" dirty="0">
                <a:latin typeface="Verdana" pitchFamily="34" charset="0"/>
                <a:ea typeface="Verdana" pitchFamily="34" charset="0"/>
                <a:cs typeface="Verdana" pitchFamily="34" charset="0"/>
              </a:rPr>
              <a:t>2) если Правительством Российской Федерации установлено предусмотренное подпунктом "б" пункта 1 части 2 настоящей статьи </a:t>
            </a:r>
            <a:r>
              <a:rPr lang="ru-RU" sz="6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ограничение закупки таких работы, услуги</a:t>
            </a:r>
            <a:r>
              <a:rPr lang="ru-RU" sz="6400" dirty="0">
                <a:latin typeface="Verdana" pitchFamily="34" charset="0"/>
                <a:ea typeface="Verdana" pitchFamily="34" charset="0"/>
                <a:cs typeface="Verdana" pitchFamily="34" charset="0"/>
              </a:rPr>
              <a:t>, соответственно выполняемой, оказываемой иностранным лицом, все заявки на участие в такой закупке, поданные иностранными лицами, подлежат отклонению в соответствии с настоящим Федеральным законом, если поданная российским лицом </a:t>
            </a:r>
            <a:r>
              <a:rPr lang="ru-RU" sz="6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заявка на участие в такой закупке </a:t>
            </a:r>
            <a:r>
              <a:rPr lang="ru-RU" sz="64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признана по результатам ее рассмотрения соответствующей требованиям извещения об осуществлении закупки, документации о закупке (если настоящим Федеральным законом предусмотрена документация о закупке</a:t>
            </a:r>
            <a:r>
              <a:rPr lang="ru-RU" sz="6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);</a:t>
            </a:r>
          </a:p>
          <a:p>
            <a:pPr marL="0" indent="0" algn="just">
              <a:buNone/>
            </a:pPr>
            <a:r>
              <a:rPr lang="ru-RU" sz="4000" dirty="0">
                <a:latin typeface="Verdana" pitchFamily="34" charset="0"/>
                <a:ea typeface="Verdana" pitchFamily="34" charset="0"/>
                <a:cs typeface="Verdana" pitchFamily="34" charset="0"/>
              </a:rPr>
              <a:t>Вступает в силу с 01.01.2025.</a:t>
            </a:r>
          </a:p>
          <a:p>
            <a:pPr marL="0" indent="0" algn="just">
              <a:buNone/>
            </a:pPr>
            <a:r>
              <a:rPr lang="ru-RU" sz="40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Применяются к отношениям, связанным с осуществлением закупок товаров, работ, услуг, извещения об осуществлении которых размещены в ЕИС и приглашения принять участие в которых направлены либо контракты с единственными поставщиками (подрядчиками, исполнителями) при осуществлении которых заключены с 01.01.2025.</a:t>
            </a:r>
          </a:p>
          <a:p>
            <a:pPr marL="0" indent="0" algn="just">
              <a:buNone/>
            </a:pPr>
            <a:endParaRPr lang="ru-RU" sz="4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70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15883</TotalTime>
  <Words>763</Words>
  <Application>Microsoft Office PowerPoint</Application>
  <PresentationFormat>Экран (4:3)</PresentationFormat>
  <Paragraphs>386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  Федеральный закон от 08.08.2024 № 318-ФЗ «О внесении изменений в отдельные законодательные акты Российской Федерации и признании утратившими силу отдельных положений законодательных актов Российской Федерации»   Новое в национальном режиме       22 августа 2024 года      </vt:lpstr>
      <vt:lpstr>Изменения законодательства  </vt:lpstr>
      <vt:lpstr>Пункт 4 части 3 статьи 4 «Информационное обеспечение контрактной системы в сфере закупок»</vt:lpstr>
      <vt:lpstr>Статья 14. «Предоставление национального режима при осуществлении закупок»</vt:lpstr>
      <vt:lpstr>Статья 14. «Предоставление национального режима при осуществлении закупок». Механизмы нацрежима.</vt:lpstr>
      <vt:lpstr>Статья 14. «Предоставление национального режима при осуществлении закупок»</vt:lpstr>
      <vt:lpstr>Статья 14. «Предоставление национального режима при осуществлении закупок». Закупка товаров.</vt:lpstr>
      <vt:lpstr>Статья 14. «Предоставление национального режима при осуществлении закупок». Закупка товаров</vt:lpstr>
      <vt:lpstr>Статья 14. «Предоставление национального режима при осуществлении закупок». Закупка работ, услуг.</vt:lpstr>
      <vt:lpstr>Статья 14. «Предоставление национального режима при осуществлении закупок». Закупка работ, услуг.</vt:lpstr>
      <vt:lpstr>Статья 14. «Предоставление национального режима при осуществлении закупок». Подготовка отчета.</vt:lpstr>
      <vt:lpstr>Статья 14. «Предоставление национального режима при осуществлении закупок». Подготовка отчета.</vt:lpstr>
      <vt:lpstr>Статья 14. «Предоставление национального режима при осуществлении закупок». Подготовка отчета.</vt:lpstr>
      <vt:lpstr>Статья 14. «Предоставление национального режима при осуществлении закупок». Исключения.</vt:lpstr>
      <vt:lpstr>Статья 30.1. ««Особенности осуществления закупок для целей достижения заказчиком минимальной доли закупок» признается утратившей силу</vt:lpstr>
      <vt:lpstr>Статья 27 «Участие в определении поставщиков (подрядчиков, исполнителей)»</vt:lpstr>
      <vt:lpstr>Статья 95 «Изменение, расторжение контракта»</vt:lpstr>
      <vt:lpstr>Изменения законодательства  </vt:lpstr>
      <vt:lpstr> Статья 3 «Принципы и основные положения закупки товаров, работ, услуг» (часть 8 пункт 1) </vt:lpstr>
      <vt:lpstr> Статья 3 «Принципы и основные положения закупки товаров, работ, услуг»  (часть 8 пункт 5) </vt:lpstr>
      <vt:lpstr>Статья 3.1-4. «Предоставление национального режима при осуществлении закупок»</vt:lpstr>
      <vt:lpstr>Статья 3.1-4. «Предоставление национального режима при осуществлении закупок».  Новые механизмы.</vt:lpstr>
      <vt:lpstr>Статья 3.1-4. «Предоставление национального режима при осуществлении закупок».  Новые механизмы.</vt:lpstr>
      <vt:lpstr>Статья 3.1-4. «Предоставление национального режима при осуществлении закупок».  Новые механизмы.</vt:lpstr>
      <vt:lpstr>Статья 3.1-4. «Предоставление национального режима при осуществлении закупок».  Новые механизмы.</vt:lpstr>
      <vt:lpstr>Статья 3.1-4. «Предоставление национального режима при осуществлении закупок».  Новые механизмы.</vt:lpstr>
      <vt:lpstr>Статья 3.1-4. «Предоставление национального режима при осуществлении закупок».  Новые механизмы.</vt:lpstr>
      <vt:lpstr>Статья 3.1-4. «Предоставление национального режима при осуществлении закупок».  Новые механизмы.</vt:lpstr>
      <vt:lpstr>Статья 3.1-4. «Предоставление национального режима при осуществлении закупок».  Новые механизмы.</vt:lpstr>
      <vt:lpstr>Пункт 12 части 19.1 статьи 3.4 Закона № 223-ФЗ</vt:lpstr>
      <vt:lpstr>Пункт 8.3. Часть 9 статьи 4 Закона № 223-ФЗ</vt:lpstr>
      <vt:lpstr>Часть 7 статьи 5 Закона № 318-ФЗ</vt:lpstr>
      <vt:lpstr>Часть 9 статьи 5 Закона № 318-ФЗ</vt:lpstr>
      <vt:lpstr>Перечень актов Правительства РФ, которые планируется принять</vt:lpstr>
      <vt:lpstr>Перечень актов Правительства РФ, которые планируется изменить или отменить</vt:lpstr>
      <vt:lpstr>Спасибо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Юля Долуденко</cp:lastModifiedBy>
  <cp:revision>784</cp:revision>
  <cp:lastPrinted>2020-01-23T13:10:35Z</cp:lastPrinted>
  <dcterms:created xsi:type="dcterms:W3CDTF">2009-10-13T11:01:23Z</dcterms:created>
  <dcterms:modified xsi:type="dcterms:W3CDTF">2024-08-22T14:38:16Z</dcterms:modified>
</cp:coreProperties>
</file>