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3" r:id="rId1"/>
  </p:sldMasterIdLst>
  <p:notesMasterIdLst>
    <p:notesMasterId r:id="rId43"/>
  </p:notesMasterIdLst>
  <p:handoutMasterIdLst>
    <p:handoutMasterId r:id="rId44"/>
  </p:handoutMasterIdLst>
  <p:sldIdLst>
    <p:sldId id="305" r:id="rId2"/>
    <p:sldId id="419" r:id="rId3"/>
    <p:sldId id="516" r:id="rId4"/>
    <p:sldId id="615" r:id="rId5"/>
    <p:sldId id="616" r:id="rId6"/>
    <p:sldId id="617" r:id="rId7"/>
    <p:sldId id="618" r:id="rId8"/>
    <p:sldId id="526" r:id="rId9"/>
    <p:sldId id="585" r:id="rId10"/>
    <p:sldId id="619" r:id="rId11"/>
    <p:sldId id="614" r:id="rId12"/>
    <p:sldId id="620" r:id="rId13"/>
    <p:sldId id="621" r:id="rId14"/>
    <p:sldId id="639" r:id="rId15"/>
    <p:sldId id="622" r:id="rId16"/>
    <p:sldId id="640" r:id="rId17"/>
    <p:sldId id="623" r:id="rId18"/>
    <p:sldId id="624" r:id="rId19"/>
    <p:sldId id="625" r:id="rId20"/>
    <p:sldId id="642" r:id="rId21"/>
    <p:sldId id="652" r:id="rId22"/>
    <p:sldId id="626" r:id="rId23"/>
    <p:sldId id="627" r:id="rId24"/>
    <p:sldId id="644" r:id="rId25"/>
    <p:sldId id="628" r:id="rId26"/>
    <p:sldId id="645" r:id="rId27"/>
    <p:sldId id="646" r:id="rId28"/>
    <p:sldId id="647" r:id="rId29"/>
    <p:sldId id="648" r:id="rId30"/>
    <p:sldId id="629" r:id="rId31"/>
    <p:sldId id="641" r:id="rId32"/>
    <p:sldId id="653" r:id="rId33"/>
    <p:sldId id="649" r:id="rId34"/>
    <p:sldId id="650" r:id="rId35"/>
    <p:sldId id="631" r:id="rId36"/>
    <p:sldId id="632" r:id="rId37"/>
    <p:sldId id="633" r:id="rId38"/>
    <p:sldId id="634" r:id="rId39"/>
    <p:sldId id="635" r:id="rId40"/>
    <p:sldId id="651" r:id="rId41"/>
    <p:sldId id="298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76" autoAdjust="0"/>
  </p:normalViewPr>
  <p:slideViewPr>
    <p:cSldViewPr>
      <p:cViewPr>
        <p:scale>
          <a:sx n="91" d="100"/>
          <a:sy n="91" d="100"/>
        </p:scale>
        <p:origin x="-13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DF08C-AD7F-4AE7-A8BA-4B74EE6B2AB1}" type="datetimeFigureOut">
              <a:rPr lang="ru-RU" smtClean="0"/>
              <a:t>02.08.2024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10B5-0A13-49C4-9AFB-26250E3C6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26472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 smtClean="0"/>
              <a:t>Управление государственного заказа и лицензирования Белгородской области, 2018 г.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02.08.2024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6" r:id="rId3"/>
    <p:sldLayoutId id="2147484557" r:id="rId4"/>
    <p:sldLayoutId id="2147484558" r:id="rId5"/>
    <p:sldLayoutId id="2147484559" r:id="rId6"/>
    <p:sldLayoutId id="2147484560" r:id="rId7"/>
    <p:sldLayoutId id="2147484561" r:id="rId8"/>
    <p:sldLayoutId id="2147484562" r:id="rId9"/>
    <p:sldLayoutId id="2147484563" r:id="rId10"/>
    <p:sldLayoutId id="214748456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УПРАВЛЕНИЕ </a:t>
            </a:r>
            <a:r>
              <a:rPr lang="ru-RU" sz="2000" b="1" dirty="0"/>
              <a:t>ПО РЕГУЛИРОВАНИЮ </a:t>
            </a:r>
            <a:r>
              <a:rPr lang="ru-RU" sz="2000" b="1" dirty="0" smtClean="0"/>
              <a:t>                     КОНТРАКТНОЙ </a:t>
            </a:r>
            <a:r>
              <a:rPr lang="ru-RU" sz="2000" b="1" dirty="0"/>
              <a:t>СИСТЕМЫ В СФЕРЕ ЗАКУПОК БЕЛГОРОДСКОЙ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/>
          </a:p>
          <a:p>
            <a:pPr marL="0" indent="0" algn="ctr">
              <a:lnSpc>
                <a:spcPct val="120000"/>
              </a:lnSpc>
              <a:buNone/>
              <a:defRPr/>
            </a:pPr>
            <a:endParaRPr lang="ru-RU" sz="4600" b="1" dirty="0" smtClean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РАСТОРЖЕНИЕ КОНТРАКТА 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ОДНОСТОРОННЕМ </a:t>
            </a:r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ПОРЯДКЕ</a:t>
            </a:r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 нормами </a:t>
            </a:r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4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 от 05.04.2013 года </a:t>
            </a:r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44-ФЗ «О </a:t>
            </a:r>
            <a:r>
              <a:rPr lang="ru-RU" sz="4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контрактной системе в сфере закупок товаров, работ, услуг для обеспечения государственных и муниципальных нужд»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Июль 2024 года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User\Desktop\gerb_belgorodskoy_oblasti_gerbmaste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1020321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802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400" b="1" dirty="0"/>
              <a:t>Основания для одностороннего расторжения контракта, как </a:t>
            </a:r>
            <a:r>
              <a:rPr lang="ru-RU" sz="2400" b="1" dirty="0" smtClean="0"/>
              <a:t>обязанность </a:t>
            </a:r>
            <a:r>
              <a:rPr lang="ru-RU" sz="2400" b="1" dirty="0"/>
              <a:t>заказчика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91676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Что может произойти</a:t>
            </a:r>
            <a:r>
              <a:rPr lang="en-US" sz="1600" i="1" dirty="0" smtClean="0">
                <a:solidFill>
                  <a:schemeClr val="tx1"/>
                </a:solidFill>
              </a:rPr>
              <a:t>?</a:t>
            </a: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(подрядчик, исполнитель)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представил недостоверную информацию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своем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соответствии, о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соответствии поставляемого товара требованиям извещения о закупке, что позволило ему стать победителем определения поставщика (подрядчика, исполнителя), например: поступил официальный ответ от производителя товара, подтверждающий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недостоверность указанных в заявке характеристик товара.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9 статьи 31 Закона о контрактной системе: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Отстранение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участника закупки от участия в определении поставщика (подрядчика, исполнителя) или отказ от заключения контракта с победителем определения поставщика (подрядчика, исполнителя) осуществляется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любой момент до заключения контракта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если заказчик или комиссия по осуществлению закупок обнаружит, что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участник закупки не соответствует требованиям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указанным в части 1,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частях 1.1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2 и 2.1 (при наличии таких требований) настоящей статьи,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предоставил недостоверную информацию в отношении своего соответствия указанным требованиям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 есть, при выявлении недостоверной информации в отношении лица, заказчик имеет возможность и обязан отказаться от заключения с ним контракта, если выявлена недостоверная информация в отношении предлагаемого им товара – такой возможности нет (сначала заключить, потом расторгнуть).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/>
              </a:rPr>
              <a:t>Законопроект </a:t>
            </a:r>
            <a:r>
              <a:rPr lang="ru-RU" sz="1600" b="1" dirty="0">
                <a:latin typeface="Times New Roman"/>
              </a:rPr>
              <a:t>№ </a:t>
            </a:r>
            <a:r>
              <a:rPr lang="ru-RU" sz="1600" b="1" dirty="0" smtClean="0">
                <a:latin typeface="Times New Roman"/>
              </a:rPr>
              <a:t>667365-8</a:t>
            </a: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7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/>
              <a:t>Основания для одностороннего расторжения контракта, как </a:t>
            </a:r>
            <a:r>
              <a:rPr lang="ru-RU" sz="1800" b="1" dirty="0" smtClean="0"/>
              <a:t>право поставщика (подрядчика, исполнителя)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916760"/>
          </a:xfrm>
        </p:spPr>
        <p:txBody>
          <a:bodyPr>
            <a:noAutofit/>
          </a:bodyPr>
          <a:lstStyle/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19 статьи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Поставщик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(подрядчик, исполнитель) вправе принять решение об одностороннем отказе от исполнения контракта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основаниям, предусмотренным Гражданским кодексом Российской Федерации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для одностороннего отказа от исполнения отдельных видов обязательств, если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контракте было предусмотрено право заказчика принять решение об одностороннем отказе от исполнения контракта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ГК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 закреплены следующие основания для отказа от исполнения контракта поставщиком: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Неоднократные 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нарушения сроков оплаты  товаров (пункт 3  статьи 523  ГК РФ) 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  <a:buFontTx/>
              <a:buChar char="-"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Неоднократный 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отказ от приемки товаров (неоднократная </a:t>
            </a:r>
            <a:r>
              <a:rPr lang="ru-RU" sz="16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невыборка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товаров) (пункт 3  статьи 523  ГК РФ)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  <a:buFontTx/>
              <a:buChar char="-"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Заказчик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принимает товар или отказывается его принять (пункт 3 статья 484 ГК РФ), отказывается оплатить товар (пункт 4 статьи 486 ГК РФ)</a:t>
            </a:r>
          </a:p>
          <a:p>
            <a:pPr marL="265176" lvl="0" indent="-265176" algn="just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Покупатель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производит в установленный договором срок очередной платеж за проданный в рассрочку и переданный ему товар (пункт 2 статьи 489 ГК РФ);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Tx/>
              <a:buChar char="-"/>
            </a:pP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3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/>
              <a:t>Основания для одностороннего расторжения контракта, как право поставщика (подрядчика, исполнителя)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Покупатель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обязанный застраховать товар в соответствии с условиями договора, не выполнил этой обязанности (статья 490 ГК РФ);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Непредставление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покупателем отгрузочной разнарядки в установленный срок (пункт 3 статьи 509 ГК РФ);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Невыборка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покупателем (получателем) товаров в установленный договором поставки срок, а при его отсутствии в разумный срок после получения уведомления поставщика о готовности товаров (пункт 2 статьи 515 ГК РФ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 неисполнения покупателем обязанности предварительно оплатить товар (пункт 2 статьи 487 ГК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предоставления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обязанной стороной предусмотренного договором исполнения обязательства либо при наличии обстоятельств, очевидно свидетельствующих о том, что такое исполнение не будет произведено в установленный срок (неисполнение встречных обязательств) (статья 328 ГК РФ) 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Tx/>
              <a:buChar char="-"/>
            </a:pP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1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/>
              <a:t>Основания для одностороннего расторжения контракта, как право поставщика (подрядчика, исполнителя)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Непредоставление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материала, оборудования, технической документации или подлежащей переработке (обработке) вещи, которое препятствует исполнению контракта, а также при наличии обстоятельств, очевидно свидетельствующих о том, что исполнение указанных обязанностей не будет произведено в установленный срок (пункт 1 статьи 719 ГК РФ).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Если Заказчик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несмотря на своевременное и обоснованное предупреждение со стороны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подрядчика,  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разумный срок не заменит непригодные или недоброкачественные материал, оборудование, техническую документацию или переданную для переработки (обработки) вещь, не изменит указаний о способе выполнения работы или не примет других необходимых мер для устранения обстоятельств, грозящих ее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годности (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 3 статьи 716 ГК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 обнаружившейся невозможности использования предоставленных заказчиком материалов или оборудования без ухудшения качества выполняемых работ и отказа заказчика от их замены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 3 статьи 745 ГК РФ) </a:t>
            </a:r>
          </a:p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34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/>
              <a:t>Основания для одностороннего расторжения </a:t>
            </a:r>
            <a:r>
              <a:rPr lang="ru-RU" sz="1800" b="1" dirty="0" smtClean="0"/>
              <a:t>контракта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Письмо ФАС России от 12.03.2019 № ИА/18794/19: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«…При этом принятие решения допускается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исключительно в связи с существенным нарушением условий контракта.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Документами, подтверждающими обоснование причин одностороннего отказа заказчика от  исполнения контракта, являются, например, заключения экспертизы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акты приемки товаров (работ, услуг), составленные с участием поставщика (подрядчика, исполнителя), товаросопроводительные документы, решения/предписания контролирующих органов власти, </a:t>
            </a:r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претензионная переписка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другие документы, фиксирующие факты неисполнения/ненадлежащего исполнения обязательств по контракту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.»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«…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отсутствии основания для расторжения контракта (неисполнение/ненадлежащее исполнение обязательств по контракту) сведения о поставщике (подрядчике, исполнителе) </a:t>
            </a:r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подлежат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включению в Реестр, а действия заказчика, принявшего решение об одностороннем отказе от исполнения контракта в нарушение положений частей 8, 9 статьи 95 Закона о контрактной системе, </a:t>
            </a:r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содержат признаки состава административного правонарушения, предусмотренного частью 6 статьи 7.32 Кодекса Российской Федерации об административных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правонарушениях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33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04404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Проведение экспертизы.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Заказчик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вправе провести экспертизу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поставленного товара, выполненной работы, оказанной услуги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привлечением экспертов, экспертных организаций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принятия решения об одностороннем отказе от исполнения контракта.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Если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заказчиком проведена экспертиза поставленного товара, выполненной работы или оказанной услуги с привлечением экспертов, экспертных организаций, решение об одностороннем отказе от исполнения контракта может быть принято заказчиком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только при условии,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по результатам экспертизы поставленного товара, выполненной работы или оказанной услуги в заключении эксперта, экспертной организации </a:t>
            </a:r>
            <a:r>
              <a:rPr lang="ru-RU" sz="16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будут подтверждены нарушения условий контракта, послужившие основанием для одностороннего отказа заказчика от исполнения контракта.</a:t>
            </a:r>
          </a:p>
          <a:p>
            <a:pPr marL="137160" indent="0"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ч.10, ч.11 ст. 95 44-ФЗ)</a:t>
            </a:r>
          </a:p>
          <a:p>
            <a:pPr marL="13716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	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Конфликт требует доказательства правоты. Актуально при  расторжении сложного контракта, когда у заказчика не хватает собственных компетенций, необходимых специалистов. Наличие заключения сторонней экспертной организации является подстраховкой заказчика, усиливает его позицию в судебном споре. 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00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</a:t>
            </a:r>
            <a:br>
              <a:rPr lang="ru-RU" sz="1800" b="1" dirty="0" smtClean="0"/>
            </a:br>
            <a:r>
              <a:rPr lang="ru-RU" sz="1800" b="1" dirty="0" smtClean="0"/>
              <a:t>Последовательность действий.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Ведение претензионной работы по фактам неисполнения или ненадлежащего исполнения обязательств по контракту</a:t>
            </a:r>
          </a:p>
          <a:p>
            <a:pPr marL="457200" lvl="0" indent="-457200" algn="just">
              <a:spcBef>
                <a:spcPts val="250"/>
              </a:spcBef>
              <a:buClr>
                <a:srgbClr val="F07F09"/>
              </a:buClr>
              <a:buSzPct val="80000"/>
              <a:buAutoNum type="arabicPeriod"/>
            </a:pP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Принятие решения об одностороннем отказе от исполнения контракта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Информирование контрагента о принятом решении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Вступление в силу/отмена  решения об одностороннем отказе от исполнения контракта 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5. Обращение в УФАС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 Направление сведений в реестр контрактов, заключенных заказчиками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9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Информирование контрагента о принятом решении. Электронные процедуры.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1) с использованием ЕИС формирует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об одностороннем отказе от исполнения контракта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подписывает его усиленной электронной подписью лица, имеющего право действовать от имени заказчика, и размещает такое решение в ЕИС;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решение об одностороннем отказе от исполнения контракта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одного часа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момента его размещения в ЕИС автоматически с использованием ЕИС направляется поставщику (подрядчику, исполнителю). Датой поступления поставщику (подрядчику, исполнителю) решения об одностороннем отказе от исполнения контракта считается дата размещения такого решения в ЕИС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соответствии с часовой зоной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которой расположен поставщик (подрядчик, исполнитель);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поступление решения об одностороннем отказе от исполнения контракта в соответствии с пунктом 2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считается надлежащим уведомлением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поставщика (подрядчика, исполнителя) об одностороннем отказе от исполнения контракта.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US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случаях, предусмотренных частью 5 статьи 103 Закона о контрактной системе, такое решение не размещается на официальном сайте. </a:t>
            </a:r>
            <a:r>
              <a:rPr lang="ru-RU" sz="1600" i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Создать </a:t>
            </a:r>
            <a:r>
              <a:rPr lang="ru-RU" sz="1600" i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решение можно через вкладку «Документы электронного актирования» или нажатием на кнопку «Сформировать односторонний отказ» на вкладке «Одностороннее расторжение и переписка», после чего заполнить обязательные поля.</a:t>
            </a:r>
            <a:endParaRPr lang="ru-RU" sz="1400" i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i="1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</a:p>
          <a:p>
            <a:pPr marL="137160" indent="0" algn="ctr">
              <a:buNone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84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Информирование контрагента о принятом решении. Электронные процедуры.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(подрядчик, исполнитель): </a:t>
            </a:r>
            <a:endParaRPr lang="ru-RU" sz="1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использованием ЕИС формирует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об одностороннем отказ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от исполнения контракта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подписывает его усиленной электронной подписью лица, имеющего право действовать от имени поставщика (подрядчика, исполнителя), и размещает такое решение в ЕИС;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решение об одностороннем отказе от исполнения контракта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одного часа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момента его размещения в ЕИС  автоматически с использованием ЕИС направляется заказчику. Датой поступления заказчику решения об одностороннем отказе от исполнения контракта считается дата размещения в соответствии с настоящим пунктом такого решения в ЕИС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соответствии с часовой зоной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которой расположен заказчик;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поступление решения об одностороннем отказе от исполнения контракта в соответствии с пунктом 2 считается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надлежащим уведомлением заказчика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контракта.</a:t>
            </a:r>
          </a:p>
          <a:p>
            <a:pPr marL="137160" indent="0" algn="ctr">
              <a:buNone/>
            </a:pP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6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</a:t>
            </a:r>
            <a:r>
              <a:rPr lang="ru-RU" sz="1800" b="1" dirty="0"/>
              <a:t>. </a:t>
            </a:r>
            <a:r>
              <a:rPr lang="ru-RU" sz="1800" b="1" dirty="0" smtClean="0"/>
              <a:t>Вступление решения об одностороннем отказе от исполнения контракта в силу. 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заказчика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 вступает в силу и контракт считается расторгнутым через 10 (десять) дней с даты надлежащего уведомления заказчиком поставщика (подрядчика, исполнителя) об одностороннем отказе от исполнения контракта 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13 статьи 95                            Закона № 44-ФЗ).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поставщика (подрядчика, исполнителя)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 вступает в силу и контракт считается расторгнутым через 10 (десять) дней с даты надлежащего уведомления поставщиком (подрядчиком, исполнителем) заказчика об одностороннем отказе от исполнения контракта (часть 21 статьи 95 Закона № 44-ФЗ).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При </a:t>
            </a:r>
            <a:r>
              <a:rPr lang="ru-RU" sz="1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размещении решения об одностороннем отказе от исполнения контракта, либо </a:t>
            </a: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получении </a:t>
            </a:r>
            <a:r>
              <a:rPr lang="ru-RU" sz="1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 об одностороннем отказе от исполнения контракта, сформированного поставщиком (подрядчиком, исполнителем), в реестре контрактов </a:t>
            </a: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 автоматически </a:t>
            </a:r>
            <a:r>
              <a:rPr lang="ru-RU" sz="1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формируется проект информации о расторжении </a:t>
            </a: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контракта. На одиннадцатый день (если решение не отменено) в ЕИС в реестре контрактов необходимо подписать и опубликовать </a:t>
            </a:r>
            <a:r>
              <a:rPr lang="ru-RU" sz="1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 информации о расторжении контракта. </a:t>
            </a:r>
            <a:endParaRPr lang="ru-RU" sz="18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00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способы расторжения контракта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040560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</a:p>
          <a:p>
            <a:pPr marL="137160" indent="0" algn="just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Расторжение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контракта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допускается: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соглашению сторон,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решению суда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одностороннего отказа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стороны контракта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исполнения контракта в соответствии с гражданским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законодательством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(Часть 8 статьи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                 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 № 44-ФЗ) </a:t>
            </a:r>
          </a:p>
          <a:p>
            <a:pPr marL="137160" indent="0" algn="just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вправе принять решение об одностороннем отказе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исполнения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контракта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основаниям, предусмотренным Гражданским кодексом Российской Федерации для одностороннего отказа от исполнения отдельных видов обязательств,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условии, если это было предусмотрено контрактом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95 Закона № 44-ФЗ)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Предусмотрите право на односторонний отказ при создании заявки на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закупку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93A299">
                    <a:lumMod val="75000"/>
                  </a:srgbClr>
                </a:solidFill>
              </a:rPr>
              <a:t>Порядок одностороннего расторжения контракта. Вступление решения об одностороннем отказе от исполнения контракта в силу. Электронные </a:t>
            </a:r>
            <a:r>
              <a:rPr lang="ru-RU" sz="1800" b="1" dirty="0" smtClean="0">
                <a:solidFill>
                  <a:srgbClr val="93A299">
                    <a:lumMod val="75000"/>
                  </a:srgbClr>
                </a:solidFill>
              </a:rPr>
              <a:t>процедуры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>
            <a:normAutofit fontScale="25000" lnSpcReduction="20000"/>
          </a:bodyPr>
          <a:lstStyle/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900" b="1" dirty="0" smtClean="0">
                <a:solidFill>
                  <a:srgbClr val="31313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Обращаем 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Ваше внимание на то, что функционал ЕИС предусматривает возможность изменения автоматически </a:t>
            </a:r>
            <a:r>
              <a:rPr lang="ru-RU" sz="6400" b="1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предзаполненного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поля «Предполагаемая дата вступления решения в силу»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большую сторону!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b="1" u="sng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Дата вступления решения об одностороннем отказе подлежит корректировке, если имеется расхождение в той дате, которую автоматически предложила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ЕИС. </a:t>
            </a:r>
            <a:r>
              <a:rPr lang="ru-RU" sz="6400" b="1" u="sng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эту дату следует обратить особое внимание!</a:t>
            </a:r>
            <a:endParaRPr lang="ru-RU" sz="64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140970" indent="450215" algn="just">
              <a:spcBef>
                <a:spcPts val="0"/>
              </a:spcBef>
              <a:spcAft>
                <a:spcPts val="0"/>
              </a:spcAft>
            </a:pPr>
            <a:endParaRPr lang="ru-RU" sz="6400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Для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того чтобы рассчитать, когда решение об одностороннем расторжении вступит в силу нужно к дате публикации прибавить 10 календарных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дней.  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Указанные 10 дней между публикацией решения в ЕИС и днём вступления в силу должны быть свободны от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событий. Считайте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 дня, который следует за датой публикации решения в ЕИС.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одиннадцатый день 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решение вступит в силу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! </a:t>
            </a:r>
            <a:endParaRPr lang="ru-RU" sz="5600" dirty="0" smtClean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Например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решение разместили в ЕИС 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15.07.2024  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+  10 дней = 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26.07.2024 – решение 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вступило в силу, контракт расторгнут.  </a:t>
            </a: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Если 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расчетная дата приходится на выходной или праздничный день, то предполагаемой датой вступления решения в силу считается первый рабочий день, следующий за расчетным днем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! Соответственно</a:t>
            </a:r>
            <a:r>
              <a:rPr lang="ru-RU" sz="64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при расчете даты вступления решения в силу нужно учитывать праздничные (нерабочие) дни.</a:t>
            </a: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Например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решение разместили в ЕИС 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17.07.2024 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+  10 дней = 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30.07.2024 </a:t>
            </a: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решение вступило в силу, контракт расторгнут.</a:t>
            </a: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i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указанном примере, </a:t>
            </a:r>
            <a:r>
              <a:rPr lang="ru-RU" sz="6400" i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десятый день выпадает на 27.07.2024. – это выходной день</a:t>
            </a:r>
            <a:r>
              <a:rPr lang="ru-RU" sz="6400" i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ru-RU" sz="6400" i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6400" i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согласно ст. 193 ГК РФ </a:t>
            </a:r>
            <a:r>
              <a:rPr lang="ru-RU" sz="6400" i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этот день переносится на 29.07.2024 (рабочий </a:t>
            </a:r>
            <a:r>
              <a:rPr lang="ru-RU" sz="6400" i="1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день, следующий за выходным днем</a:t>
            </a:r>
            <a:r>
              <a:rPr lang="ru-RU" sz="6400" i="1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). Решение вступает в силу на одиннадцатый день – 30.07.2024 .</a:t>
            </a:r>
            <a:endParaRPr lang="ru-RU" sz="6400" i="1" dirty="0">
              <a:solidFill>
                <a:schemeClr val="tx1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marR="14097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5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93A299">
                    <a:lumMod val="75000"/>
                  </a:srgbClr>
                </a:solidFill>
              </a:rPr>
              <a:t>Порядок одностороннего расторжения контракта. Вступление решения об одностороннем отказе от исполнения контракта в силу. Электронные </a:t>
            </a:r>
            <a:r>
              <a:rPr lang="ru-RU" sz="1800" b="1" dirty="0" smtClean="0">
                <a:solidFill>
                  <a:srgbClr val="93A299">
                    <a:lumMod val="75000"/>
                  </a:srgbClr>
                </a:solidFill>
              </a:rPr>
              <a:t>процедуры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>
            <a:normAutofit fontScale="40000" lnSpcReduction="20000"/>
          </a:bodyPr>
          <a:lstStyle/>
          <a:p>
            <a:pPr marL="11430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Заказчика было опубликовано в личном кабинете единой информационной системы (далее - ЕИС) 21.06.2023 г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Согласно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информации, размещенной в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ЕИС Решение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21.06.2023 г. доставлено в личный кабинет Исполнителя. Таким образом, датой надлежащего уведомления признается 21.06.2023 г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 частью 13 статьи 95 Закона о контрактной системе решение заказчика об одностороннем отказе от исполнения контракта вступает в силу и контракт считается расторгнутым через десять дней с даты надлежащего уведомления заказчиком поставщика (подрядчика, исполнителя) об одностороннем отказе от исполнения контракта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Вместе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тем, в соответствии со ст. 193 ГК РФ если крайний день 10-дневного периода, в рамках которого поставщик имеет возможность исправить допущенные нарушения контракта, выпадает на нерабочий день, то, днем завершения срока будет считаться ближайший следующий за ним рабочий день.</a:t>
            </a:r>
          </a:p>
          <a:p>
            <a:pPr marL="114300" indent="0" algn="just">
              <a:buNone/>
            </a:pP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Таким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образом, датой вступления в силу решения признается - 04.07.2023 г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Согласно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журналу событий, Комиссия Управления установила, что переведена на статус "Исполнение прекращено" реестровая запись N 38602254783 23 000019 - 03.07.2023 08:49 (МСК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Таким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образом, Заказчиком нарушены сроки расторжения контракта на один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день.</a:t>
            </a:r>
          </a:p>
          <a:p>
            <a:pPr marL="114300" indent="0" algn="just">
              <a:buNone/>
            </a:pPr>
            <a:endParaRPr lang="ru-RU" sz="4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Ханты-Мансийского УФАС России от 13.07.2023 N </a:t>
            </a:r>
            <a:r>
              <a:rPr lang="ru-RU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086/06/104-1140/2023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828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</a:t>
            </a:r>
            <a:r>
              <a:rPr lang="ru-RU" sz="1800" b="1" dirty="0"/>
              <a:t>. Отмена не вступившего в силу решения об одностороннем отказе от исполнения </a:t>
            </a:r>
            <a:r>
              <a:rPr lang="ru-RU" sz="1800" b="1" dirty="0" smtClean="0"/>
              <a:t>контракта. 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обязан отменить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вступившее в силу решение об одностороннем отказе от исполнения контракта, если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течение десятидневного срока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 даты надлежащего уведомления поставщика (подрядчика, исполнителя) о принятом решении об одностороннем отказе от исполнения контракта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устранено нарушение условий контракта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послужившее основанием для принятия указанного решения, а также заказчику компенсированы затраты на проведение экспертизы. Данное правило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применяется в случае повторного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нарушения поставщиком (подрядчиком, исполнителем) условий контракта, которые в соответствии с гражданским законодательством являются основанием для одностороннего отказа заказчика от исполнения контракта 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14 статьи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44-ФЗ) </a:t>
            </a: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 одному и тому же основанию дважды)</a:t>
            </a:r>
            <a:endParaRPr lang="ru-RU" sz="1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Поставщик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(подрядчик, исполнитель)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обязан отменить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вступившее в силу решение об одностороннем отказе от исполнения контракта, если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течение десятидневного срока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даты надлежащего уведомления заказчика о принятом решении об одностороннем отказе от исполнения контракта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устранены нарушения условий контракта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послужившие основанием для принятия указанного решения 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22 статьи 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44-ФЗ).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78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</a:t>
            </a:r>
            <a:r>
              <a:rPr lang="ru-RU" sz="1800" b="1" dirty="0"/>
              <a:t>. Отмена не вступившего в силу решения об одностороннем отказе от исполнения </a:t>
            </a:r>
            <a:r>
              <a:rPr lang="ru-RU" sz="1800" b="1" dirty="0" smtClean="0"/>
              <a:t>контракта. 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1 (одного) дня, следующего за днем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отмены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формирует с использованием ЕИС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Извещение об отмене решения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контракта, подписывает его усиленной электронной подписью лица, имеющего право действовать от имени заказчика, и размещает такое извещение в ЕИС 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14.1.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статьи 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US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случаях, предусмотренных частью 5 статьи 103 Закона о контрактной системе, такое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извещение не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размещается на официальном сайте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случае отмены поставщиком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подрядчиком, исполнителем)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Законом №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44-ФЗ не вступившего в силу решения об одностороннем отказе от исполнения контракта, размещенного в ЕИС,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(подрядчик, исполнитель)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не позднее 1 (одного) дня, следующего за днем такой отмены, формирует с использованием ЕИС 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Извещение об отмене решения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контракта, подписывает его усиленной электронной подписью лица, имеющего право действовать от имени поставщика (подрядчика, исполнителя), и размещает такое извещение в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22.1.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статьи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95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</a:t>
            </a:r>
            <a:r>
              <a:rPr lang="ru-RU" sz="1800" b="1" dirty="0"/>
              <a:t>. Отмена не вступившего в силу решения об одностороннем отказе от исполнения </a:t>
            </a:r>
            <a:r>
              <a:rPr lang="ru-RU" sz="1800" b="1" dirty="0" smtClean="0"/>
              <a:t>контракта. 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Формирование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решения об отмене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вступившего в силу решения об одностороннем отказе от исполнения контракта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осуществляется в реестре документов об исполнении контрактов, вкладка «Одностороннее расторжение и переписка» и далее в контекстном меню решения об одностороннем отказе требуется выбрать пункт «Отменить».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После заполнения всех обязательных полей, извещение об отмене решения об одностороннем отказе необходимо подписать, после чего такое извещение размещается в ЕИС и автоматически направляется в личный кабинет поставщика (подрядчика, исполнителя).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Clr>
                <a:srgbClr val="93A299"/>
              </a:buClr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случае отмены решения об одностороннем отказе от исполнения контракта автоматически сформированный в реестре контрактов проект информации о расторжении контракта автоматически удаляется.</a:t>
            </a: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51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обращения </a:t>
            </a:r>
            <a:r>
              <a:rPr lang="ru-RU" sz="1800" b="1" dirty="0"/>
              <a:t>о включении информации о поставщике (подрядчике, исполнителе) </a:t>
            </a:r>
            <a:r>
              <a:rPr lang="ru-RU" sz="1800" b="1" dirty="0" smtClean="0"/>
              <a:t>в РНП.</a:t>
            </a:r>
            <a:br>
              <a:rPr lang="ru-RU" sz="1800" b="1" dirty="0" smtClean="0"/>
            </a:br>
            <a:r>
              <a:rPr lang="ru-RU" sz="1800" b="1" dirty="0" smtClean="0"/>
              <a:t>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двух рабочих дней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следующих за днем вступления в силу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 заказчика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 </a:t>
            </a:r>
            <a:r>
              <a:rPr lang="ru-RU" sz="16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связи с неисполнением или ненадлежащим исполнением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поставщиком (подрядчиком, исполнителем) обязательств, предусмотренных контрактом, направляет в соответствии с порядком, предусмотренным пунктом 1 части 10 статьи 104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обращение о включении информации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поставщике (подрядчике, исполнителе) в реестр недобросовестных поставщиков (подрядчиков, исполнителей).</a:t>
            </a:r>
          </a:p>
          <a:p>
            <a:pPr marL="13716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(часть 16 статьи 95 Закона № 44-ФЗ)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Заказчик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позднее двух рабочих дней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следующих за днем вступления в силу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решения поставщика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контракта, направляет в соответствии с порядком, предусмотренным пунктом 1 части 10 статьи 104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 № 44-ФЗ,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обращение о включении информации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поставщике (подрядчике, исполнителе) в реестр недобросовестных поставщиков (подрядчиков, исполнителей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37160" indent="0" algn="just">
              <a:buNone/>
            </a:pP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(часть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22.2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95 Закона № 44-ФЗ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37160" indent="0" algn="just"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нарушения срока или не направления обращения в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орган, уполномоченный на осуществление контроля в сфере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закупок,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должностное лицо может быть наложен административный штраф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размере двадцати тысяч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рублей (часть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статьи 7.31 КоАП </a:t>
            </a: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РФ)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38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обращения </a:t>
            </a:r>
            <a:r>
              <a:rPr lang="ru-RU" sz="1800" b="1" dirty="0"/>
              <a:t>о включении информации о поставщике (подрядчике, исполнителе) </a:t>
            </a:r>
            <a:r>
              <a:rPr lang="ru-RU" sz="1800" b="1" dirty="0" smtClean="0"/>
              <a:t>в РНП.</a:t>
            </a:r>
            <a:br>
              <a:rPr lang="ru-RU" sz="1800" b="1" dirty="0" smtClean="0"/>
            </a:br>
            <a:r>
              <a:rPr lang="ru-RU" sz="1800" b="1" dirty="0" smtClean="0"/>
              <a:t>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30.06.2021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1078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устанавливает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ведения реестра недобросовестных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поставщиков (РНП),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который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предусматривает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1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порядок направления обращения о включении информации об участнике закупки или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поставщике (подрядчике, исполнителе)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РНП,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составу, содержанию, форме такого обращения;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порядок рассмотрения федеральным органом исполнительной власти, уполномоченным на осуществление контроля в сфере закупок, обращения о включении информации об участнике закупки или о поставщике (подрядчике, исполнителе) 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РНП,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основания для принятия решения о включении информации об участнике закупки, о поставщике (подрядчике, исполнителе) 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РНП либо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отказе в таком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включении;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порядок направления решения о включении информации об участнике закупки, о поставщике (подрядчике, исполнителе) 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РНП либо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решения об отказе в таком включении;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порядок исключения информации, предусмотренной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пунктом 3,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РНП.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8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обращения </a:t>
            </a:r>
            <a:r>
              <a:rPr lang="ru-RU" sz="1800" b="1" dirty="0"/>
              <a:t>о включении информации о поставщике (подрядчике, исполнителе) </a:t>
            </a:r>
            <a:r>
              <a:rPr lang="ru-RU" sz="1800" b="1" dirty="0" smtClean="0"/>
              <a:t>в РНП.</a:t>
            </a:r>
            <a:br>
              <a:rPr lang="ru-RU" sz="1800" b="1" dirty="0" smtClean="0"/>
            </a:br>
            <a:r>
              <a:rPr lang="ru-RU" sz="1800" b="1" dirty="0" smtClean="0"/>
              <a:t>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утвержденной форме и направляется заказчиком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либо уполномоченным органом или уполномоченным учреждением, наделенными полномочиями в соответствии со статьей 26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 № 44-ФЗ в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территориальный орган органа контроля по месту нахождения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заказчика (есть исключения).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случая для направления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обращения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следующие значения: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1 - уклонение участника закупки от заключения контракта;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2 - расторжение контракта по решению суда в связи с существенным нарушением поставщиком (подрядчиком, исполнителем) условий контракта;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3 - расторжение контракта в случае одностороннего отказа заказчика от исполнения контракта в связи с существенным нарушением поставщиком (подрядчиком, исполнителем) условий контракта;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4 - расторжение контракта в случае одностороннего отказа поставщика (подрядчика, исполнителя) от исполнения контракта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Нужно ли направлять обращение, если контрагент уже включен в РНП?</a:t>
            </a: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обязан направлять информацию о включении сведений о поставщике в РНП даже если он уже включен в реестр, так как каждое последующие включение поставщика в РНП, будет содержать сведения в отношении хозяйствующего субъекта на протяжении 2-х лет с каждой даты включения в реестр.</a:t>
            </a:r>
            <a:endPara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0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обращения </a:t>
            </a:r>
            <a:r>
              <a:rPr lang="ru-RU" sz="1800" b="1" dirty="0"/>
              <a:t>о включении информации о поставщике (подрядчике, исполнителе) </a:t>
            </a:r>
            <a:r>
              <a:rPr lang="ru-RU" sz="1800" b="1" dirty="0" smtClean="0"/>
              <a:t>в РНП.</a:t>
            </a:r>
            <a:br>
              <a:rPr lang="ru-RU" sz="1800" b="1" dirty="0" smtClean="0"/>
            </a:br>
            <a:r>
              <a:rPr lang="ru-RU" sz="1800" b="1" dirty="0" smtClean="0"/>
              <a:t>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Обращение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заказчиком в ЕИС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после вступления в силу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 заказчика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 в связи с неисполнением или ненадлежащим исполнением поставщиком (подрядчиком, исполнителем) обязательств, предусмотренных контрактом/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 поставщика (подрядчика, исполнителя)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 одностороннем отказе от исполнения контракта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Большинство сведений  заполняется автоматически  посредством ЕИС. Обращение должно быть подписано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усиленной квалифицированной электронной подписью лица, имеющего право действовать от имени заказчика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Если к обращению не приложены необходимые документы, орган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контроля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позднее одного рабочего дня со дня, следующего за днем поступления такого обращения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формирует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использованием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ЕИС,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подписывает усиленной квалифицированной электронной подписью лица, имеющего право действовать от имени органа контроля,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уведомление о несоответствии обращения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указанием выявленного несоответствия) и о необходимости направить документы,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которое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одного часа с момента его подписания направляется с использованием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 заказчику.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Заказчик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двух рабочих дней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со дня, следующего за днем получения уведомления,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использованием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 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 контроля документы, которые явились основанием для направления такого уведомления.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57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обращения </a:t>
            </a:r>
            <a:r>
              <a:rPr lang="ru-RU" sz="1800" b="1" dirty="0"/>
              <a:t>о включении информации о поставщике (подрядчике, исполнителе) </a:t>
            </a:r>
            <a:r>
              <a:rPr lang="ru-RU" sz="1800" b="1" dirty="0" smtClean="0"/>
              <a:t>в РНП.</a:t>
            </a:r>
            <a:br>
              <a:rPr lang="ru-RU" sz="1800" b="1" dirty="0" smtClean="0"/>
            </a:br>
            <a:r>
              <a:rPr lang="ru-RU" sz="1800" b="1" dirty="0" smtClean="0"/>
              <a:t>Электронные процедуры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непредставления, несвоевременного предоставления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информации и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документов, указанных в уведомлении,  органом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контроля рассматривается вопрос о возбуждении дела об административном правонарушении в соответствии с законодательством Российской Федерации об административных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правонарушениях (часть 2 статьи 7.31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РФ. Санкция - наложение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административного штрафа на должностных лиц в размере двадцати тысяч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рублей).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представления таких информации и документов информация о проведении внеплановой проверки в реестре, предусмотренном частью 21 статьи 99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44-ФЗ,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размещается,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обращение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рассматривается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en-US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Для просмотра обращений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включении участника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закупки, поставщика (подрядчика, исполнителя) в РНП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разделе «Реестры» горизонтального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меню, пункт «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Реестр обращений в контрольный орган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необходимо своевременно отслеживать статус обращения. В случае его возврата,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своевременно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исправить недочеты и повторно направить обращение. В случае, если обращение принято, узнать дату проведения проверки для участия в заседании комиссии УФАС.</a:t>
            </a: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3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92436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Основания для одностороннего расторжения контракта, как право заказчика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4824536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b="1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1. Поставка товара</a:t>
            </a:r>
          </a:p>
          <a:p>
            <a:pPr marL="137160" indent="0" algn="just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Односторонний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 от исполнения договора поставки (полностью или частично) или одностороннее его изменение допускаются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существенного нарушения договора одной из сторон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(п.1 ст. 523 ГК РФ).</a:t>
            </a:r>
          </a:p>
          <a:p>
            <a:pPr marL="13716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Существенным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признается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договора одной из сторон, которое влечет для другой стороны такой ущерб, что она в значительной степени лишается того, на что была вправе рассчитывать при заключении договора (абзац 4 п. 2 ст. 450 ГК РФ).</a:t>
            </a: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4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572356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50405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контроля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результатам проведенной проверки </a:t>
            </a:r>
            <a:r>
              <a:rPr lang="ru-RU" sz="1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принимает </a:t>
            </a:r>
            <a:r>
              <a:rPr lang="ru-RU" sz="1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включении информации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поставщике (подрядчике, исполнителе) в реестр либо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отказе в таком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включении.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об </a:t>
            </a:r>
            <a:r>
              <a:rPr lang="ru-RU" sz="1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отказе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 включении информации о поставщике (подрядчике, исполнителе) в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РНП может быть принято в  следующих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случаях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выявлены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нарушения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установленных законодательством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 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иными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НПА о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контрактной системе в сфере закупок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требований к порядку принятия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заказчиком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об одностороннем отказе от исполнения контракта,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направления его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поставщику (подрядчику, исполнителю)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размещения в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(например, сокращен срок вступления в силу решения);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заказчиком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подтверждены факты существенного нарушения поставщиком (подрядчиком, исполнителем) условий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(отсутствуют акты приемки с выявленными недостатками, мотивированные отказы от приемки, другие подтверждающие нарушения документы, не велась претензионная работа, не начислены неустойки)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поставщиком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(подрядчиком, исполнителем) представлены информация и документы,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подтверждающие принятие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им мер для надлежащего исполнения условий контракта;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надлежащее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исполнение оказалось невозможным вследствие обстоятельств непреодолимой силы, то есть чрезвычайных и непредотвратимых при данных условиях обстоятельств, в том числе в связи с мобилизацией в Российской Федерации, введением санкций и (или) мер ограничительного характера. К таким обстоятельствам не относится отказ поставщика (подрядчика, исполнителя) от исполнения контракта по причине введения санкций и (или) мер ограничительного характера в отношении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заказчика;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заказчиком не представлены информация и документы, подтверждающие отсутствие оснований для одностороннего отказа поставщика (подрядчика, исполнителя) от исполнения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контракта.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87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5184576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Типовые ситуации о включении (не включении) сведений о поставщике (подрядчике, исполнителе) в РНП,  в случае  одностороннего отказа заказчика от исполнения контракта: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Включение информации в </a:t>
            </a:r>
            <a:r>
              <a:rPr lang="ru-RU" sz="16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РНП</a:t>
            </a:r>
            <a:endParaRPr lang="ru-RU" sz="1600" b="1" u="sng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Подтверждено ненадлежащее качество исполнения контракта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Контрагентом не предоставлены необходимые сопроводительные документы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Существует нарушение срока исполнения обязательств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Отказ о включении информации в РНП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Сроки исполнения не наступили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Сроки исполнения соблюдены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Качество товара (исполнения работ, услуг) подтверждено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не исполнил встречные обязательства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Изменение заказчиком требований при исполнении контракта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Возникновение по вине заказчика обстоятельств, препятствующих надлежащему исполнению контракта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ФАС России от 12.03.2019 №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ИА/18794/19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47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5184576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Заказчиком и Подрядчиком 18.03.2024 заключен муниципальный контракт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строительство станции водоподготовки, строительство водонапорной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башни.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17.06.2024 в связи с тем, что Подрядчиком не выполнены условия муниципального контракта, Заказчиком в соответствии с частью 9 статьи 95 Закона о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контрактной системе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разделом 11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«Изменение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расторжение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контракта»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муниципального контракта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принято решение об одностороннем отказе от исполнения Контракта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Согласно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пункту 2.3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«цена контракта»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предоставляет Подрядчику аванс в размере 30 процентов от цены стоимости Контракта для приобретения оборудования, материалов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Перечисление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авансового платежа осуществляется в срок не более 7 рабочих дней с даты предоставления оформленного счета на оплату аванса c приложением Перечня материалов и оборудования, на которые будет направлен аванс. Перечень должен соответствовать указанным в проектной документации материалам и оборудованию.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Счет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оплату аванса Заказчику предоставлен 18.03.2024, по просьбе Заказчика повторно выставлялся 15.04.2024 и 04.06.2024, но так и не был оплачен Заказчиком.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Таким образом, действия Заказчика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части не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оплаты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муниципальному контракту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нарушают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требования части 13.1 статьи 34 Закона о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контрактной системе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содержат признаки состава административного правонарушения, предусмотренного частью 1 статьи 7.32.5 Кодекса Российской Федерации об административных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правонарушениях.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Рязанского УФАС от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 июля 2024 г. по делу N 062/10/104-418/2024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3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Последствия </a:t>
            </a:r>
            <a:r>
              <a:rPr lang="ru-RU" sz="1800" b="1" dirty="0"/>
              <a:t>отказа о включении информации о поставщике (подрядчике, исполнителе) в </a:t>
            </a:r>
            <a:r>
              <a:rPr lang="ru-RU" sz="1800" b="1" dirty="0" smtClean="0"/>
              <a:t>РНП</a:t>
            </a:r>
            <a:br>
              <a:rPr lang="ru-RU" sz="1800" b="1" dirty="0" smtClean="0"/>
            </a:br>
            <a:r>
              <a:rPr lang="ru-RU" sz="1800" b="1" dirty="0" smtClean="0"/>
              <a:t> </a:t>
            </a:r>
            <a:r>
              <a:rPr lang="ru-RU" sz="1800" b="1" dirty="0"/>
              <a:t>для заказчика</a:t>
            </a:r>
            <a:br>
              <a:rPr lang="ru-RU" sz="1800" b="1" dirty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5184576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одностороннем расторжении контракта заказчиком: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нарушение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порядка расторжения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 (частей 8,9 статьи 95 Закона № 44-ФЗ)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случае одностороннего отказа от исполнения контракта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влечет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наложение административного штрафа на должностных лиц в размере пятидесяти тысяч рублей; на юридических лиц - двухсот тысяч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рублей (часть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статьи 7.32. КоАП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РФ).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Материалы дела могут быть направлены в органы внутреннего государственного (муниципального) финансового контроля для осуществления проверки действий заказчика по исполнению обязательств по контракту и принятию заказчиком решения об одностороннем отказе от исполнения контракта.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Поставщик (подрядчик, исполнитель) может обратиться в суд для восстановления своих прав.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26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76412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Последствия </a:t>
            </a:r>
            <a:r>
              <a:rPr lang="ru-RU" sz="1800" b="1" dirty="0"/>
              <a:t>отказа о включении информации о поставщике (подрядчике, исполнителе) в РНП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для заказчика</a:t>
            </a:r>
            <a:r>
              <a:rPr lang="ru-RU" sz="1800" b="1" dirty="0"/>
              <a:t/>
            </a:r>
            <a:br>
              <a:rPr lang="ru-RU" sz="1800" b="1" dirty="0"/>
            </a:b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одностороннем расторжении контракта поставщиком (подрядчиком, исполнителем):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зависимости от выбранного основания для отказа от исполнения контракта в соответствии с нормами ГК РФ: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действия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(бездействие), повлекшие неисполнение обязательств, предусмотренных контрактом на поставку товаров, выполнение работ, оказание услуг для нужд заказчиков, с причинением существенного вреда охраняемым законом интересам общества и государства, если такие действия (бездействие) не влекут уголовной ответственности - влечет наложение административного штрафа от 5% до 15% стоимости неисполненных обязательств, предусмотренных контрактом, но не менее 30 000 рублей или дисквалификацию на срок до 2 лет на должностных лиц; от однократного до трехкратного размера стоимости неисполненных обязательств, предусмотренных контрактом, но не менее 300 000 рублей на юридических лиц (часть 7 статьи 7.32 КоАП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	</a:t>
            </a:r>
            <a:r>
              <a:rPr lang="ru-RU" sz="1400" dirty="0" err="1" smtClean="0">
                <a:solidFill>
                  <a:schemeClr val="tx1"/>
                </a:solidFill>
                <a:latin typeface="Times New Roman CYR"/>
                <a:ea typeface="Times New Roman"/>
              </a:rPr>
              <a:t>несоставление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документов о приемке поставленного товара, выполненной работы (ее результатов), оказанной услуги или отдельных этапов поставки товара, выполнения работы, оказания услуги либо </a:t>
            </a:r>
            <a:r>
              <a:rPr lang="ru-RU" sz="1400" dirty="0" err="1">
                <a:solidFill>
                  <a:schemeClr val="tx1"/>
                </a:solidFill>
                <a:latin typeface="Times New Roman CYR"/>
                <a:ea typeface="Times New Roman"/>
              </a:rPr>
              <a:t>ненаправление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 мотивированного отказа от подписания таких документов в случае отказа от их подписания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– влечет наложение административного штрафа в размере 20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000 рублей на должностных лиц (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часть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9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статьи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7.32 КоАП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	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нарушение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срока и порядка оплаты товаров (работ, услуг) при осуществлении закупок для обеспечения государственных и муниципальных нужд, в том числе неисполнение обязанности по обеспечению авансирования, предусмотренного государственным или муниципальным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контрактом -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влечет наложение административного штрафа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в размере от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30 000 рублей до 50 000 рублей на должностных лиц (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часть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1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статьи </a:t>
            </a:r>
            <a:r>
              <a:rPr lang="ru-RU" sz="1400" dirty="0">
                <a:solidFill>
                  <a:schemeClr val="tx1"/>
                </a:solidFill>
                <a:latin typeface="Times New Roman CYR"/>
                <a:ea typeface="Times New Roman"/>
              </a:rPr>
              <a:t>7.32.5 КоАП </a:t>
            </a:r>
            <a:r>
              <a:rPr lang="ru-RU" sz="1400" dirty="0" smtClean="0">
                <a:solidFill>
                  <a:schemeClr val="tx1"/>
                </a:solidFill>
                <a:latin typeface="Times New Roman CYR"/>
                <a:ea typeface="Times New Roman"/>
              </a:rPr>
              <a:t>РФ).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schemeClr val="tx1"/>
              </a:solidFill>
              <a:latin typeface="Times New Roman CYR"/>
              <a:ea typeface="Times New Roman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schemeClr val="tx1"/>
              </a:solidFill>
              <a:latin typeface="Times New Roman CYR"/>
              <a:ea typeface="Times New Roman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10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Последствия расторжения контракта. Действия заказчика.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Вправе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осуществить электронный запрос котировок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закупку товара, работы, услуги, поставка, выполнение, оказание которых являлись предметом расторгнутого контракта.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Вправе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заключить контракт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участником закупки, с которым в соответствии с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№44-ФЗ заключается контракт при уклонении от заключения контракта победителя определения поставщика (подрядчика, исполнителя) и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условии согласия такого участника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закупки заключить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контракт, если: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контрольным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органом принято решение о включении информации о поставщике (подрядчике, исполнителе), с которым расторгнут контракт, в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РНП 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либо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контрольным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органом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принято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об отказе во включении информации о поставщике (подрядчике, исполнителе), с которым расторгнут контракт, в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РНП в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связи с установлением в данном решении факта, что надлежащее исполнение таким поставщиком (подрядчиком, исполнителем) условий контракта оказалось невозможным вследствие обстоятельств непреодолимой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силы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US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Условия такого контракта (в том числе, срок) менять нельзя. Если часть обязательств исполнена, объем и стоимость необходимо уменьшить. </a:t>
            </a: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Вправе осуществить новую закупку.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4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Направление сведений в реестр контрактов. Действия заказчика.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№44-ФЗ решение об одностороннем отказе от исполнения контракта подписано с использованием единой информационной системы, такие документы, а также информация, содержащаяся в них и подлежащая включению в реестр контрактов, направляется с использованием единой информационной системы для включения в реестр контрактов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позднее трех рабочих дней со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дня вступления в силу такого решения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(ч.3 ст. 103 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 № 44-ФЗ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реестр контрактов направляются следующие информация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документы: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вступившее в силу решение заказчика об одностороннем отказе от исполнения контракта в форме электронного документа или в форме электронного образа бумажного документа, его реквизиты;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вступившее в силу решение поставщика (подрядчика, исполнителя) об одностороннем отказе от исполнения контракта в форме электронного документа или в форме электронного образа бумажного документа, его реквизиты;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дата расторжения контракта.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документы об уплате заказчиком и поставщиком (подрядчиком, исполнителем) суммы возмещения фактически понесенного ущерба в связи с расторжением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контракта.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0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Информирование контрагента. </a:t>
            </a:r>
            <a:br>
              <a:rPr lang="ru-RU" sz="1800" b="1" dirty="0" smtClean="0"/>
            </a:br>
            <a:r>
              <a:rPr lang="ru-RU" sz="1800" b="1" dirty="0" smtClean="0"/>
              <a:t>Закупка у ед. поставщика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об одностороннем отказе от исполнения контракта поставщику (подрядчику, исполнителю) в порядке, установленном частью 12.2 статьи 95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Закона №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44-ФЗ: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такое решение передается лицу, имеющему право действовать от имени поставщика (подрядчика, исполнителя),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лично под расписку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направляется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поставщику (подрядчику, исполнителю) </a:t>
            </a:r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соблюдением требований законодательства РФ о государственной тайне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адресу поставщика (подрядчика, исполнителя), указанному в контракте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Датой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такого надлежащего уведомления считается: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дата, указанная лицом, имеющим право действовать от имени поставщика (подрядчика, исполнителя),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расписке о получении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решения об одностороннем отказе от исполнения контракта (в случае передачи такого решения лицу, имеющему право действовать от имени поставщика (подрядчика, исполнителя), лично под расписку);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дата получения заказчиком подтверждения о вручении поставщику (подрядчику, исполнителю)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заказного письма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либо дата получения заказчиком информации об отсутствии поставщика (подрядчика, исполнителя) по адресу, указанному в контракте, информации о возврате такого письма по истечении срока хранения (в случае направления решения об одностороннем отказе от исполнения контракта заказным письмом).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Порядок одностороннего расторжения контракта. Информирование контрагента. </a:t>
            </a:r>
            <a:br>
              <a:rPr lang="ru-RU" sz="1800" b="1" dirty="0" smtClean="0"/>
            </a:br>
            <a:r>
              <a:rPr lang="ru-RU" sz="1800" b="1" dirty="0" smtClean="0"/>
              <a:t>Закупка у ед. поставщика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(подрядчик, исполнитель):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такое решение заказчику в порядке, установленном частью 20.2 статьи 95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44-ФЗ: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такое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решение передается лицу, имеющему право действовать от имени заказчика,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лично под расписку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направляется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заказчику по почте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заказным письмом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уведомлением о вручении по адресу заказчика, указанному в контракте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Датой такого надлежащего уведомления считается: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1) дата, указанная лицом, имеющим право действовать от имени заказчика,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расписке о получении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решения об одностороннем отказе от исполнения контракта (в случае передачи такого решения лицу, имеющему право действовать от имени заказчика, лично под расписку);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дата получения поставщиком (подрядчиком, исполнителем) подтверждения о вручении заказчику заказного письма либо дата получения поставщиком (подрядчиком, исполнителем) информации об отсутствии заказчика по адресу, указанному в контракте, информации о возврате такого письма по истечении срока хранения (в случае направления решения об одностороннем отказе от исполнения контракта заказным письмом).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Порядок одностороннего расторжения контракта</a:t>
            </a:r>
            <a:r>
              <a:rPr lang="ru-RU" sz="1600" b="1" dirty="0"/>
              <a:t>. Отмена не вступившего в силу решения об одностороннем отказе от исполнения </a:t>
            </a:r>
            <a:r>
              <a:rPr lang="ru-RU" sz="1600" b="1" dirty="0" smtClean="0"/>
              <a:t>контракта. Закупка у </a:t>
            </a:r>
            <a:r>
              <a:rPr lang="ru-RU" sz="1600" b="1" err="1" smtClean="0"/>
              <a:t>ед</a:t>
            </a:r>
            <a:r>
              <a:rPr lang="ru-RU" sz="1600" b="1" smtClean="0"/>
              <a:t>. поставщика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 отмены заказчиком в соответствии с требованиями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Закона № 44-ФЗ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вступившего в силу решения об одностороннем отказе от исполнения контракта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не позднее 3 (трех) рабочих дней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следующих за днем такой отмены, передает лицу, имеющему право действовать от имени поставщика (подрядчика, исполнителя), лично под расписку или направляет поставщику (подрядчику, исполнителю) с соблюдением требований законодательства Российской Федерации о государственной тайне по адресу поставщика (подрядчика, исполнителя), указанному в контракте, уведомление об отмене решения об одностороннем отказе от исполнения контракта.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(часть 14.2 статьи </a:t>
            </a: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95 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Закона № 44-ФЗ)</a:t>
            </a:r>
            <a:endParaRPr lang="ru-RU" sz="16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Аналогичная норма, обязывающая поставщика (исполнителя, подрядчика) направить такое решение в законе отсутствует.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Основания для одностороннего расторжения контракта, как право заказчика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4968552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поставщика передать заказчику товар или принадлежности к нему (пункт 1 статьи 463, абзац второй статьи 464 ГК РФ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 без документов (например — без технического паспорта), и поставщик в установленный заказчиком срок не исправил этот недостаток (статья 464 ГК РФ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существенное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нарушение поставщиком требований к качеству товара, а именно обнаружение заказчиком неустранимых недостатков, недостатков, которые не могут быть устранены без несоразмерных расходов или затрат времени, или выявляются неоднократно, либо проявляются вновь после их устранения, и других подобных недостатков (пункт 2 статьи 475 ГК РФ);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нарушение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 об ассортименте товаров (пункт 1 статьи 468 ГК РФ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22910" indent="-285750" algn="just">
              <a:buFontTx/>
              <a:buChar char="-"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49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8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Порядок одностороннего расторжения контракта</a:t>
            </a:r>
            <a:r>
              <a:rPr lang="ru-RU" sz="1600" b="1" dirty="0"/>
              <a:t>.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Закупка у ед. поставщика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19256" cy="5184576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контрактной системе и Постановлением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1078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предусмотрены ограничения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отношении рассмотрения обращений заказчиков о включении в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РНП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сведений о поставщике в связи с односторонним отказом заказчика от исполнения контракта по итогам закупок,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предусмотренных статьей 93 Закона о контрактной системе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Сведения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поставщике (подрядчике, исполнителе) при принятии заказчиком решения об одностороннем отказе от исполнения контракта, заключенного на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основании,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пунктов 4, 5 части 1 статьи 93 Закона о контрактной системе,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необходимо направлять для включения в Реестр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При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этом Законом о контрактной системе и Постановлением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1078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установлен порядок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направления обращения о включении в Реестр при расторжении контракта в связи с односторонним отказом заказчика от исполнения контракта, заключенного на основании пунктов 4, 5 части 1 статьи 93 Закона о контрактной системе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Таким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образом, по мнению ФАС России, указанное обращение о поставщиках (подрядчиках, исполнителях), не исполнивших или ненадлежащим образом исполнивших обязательства, предусмотренные контрактом, заключенным на основании пунктов 4, 5 части 1 статьи 93 Закона о контрактной системе,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направляется на бумажном носителе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контрольный уполномоченный орган в сфере закупок без использования функционала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ЕИС,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том числе путем направления обращения на официальный адрес электронной почты соответствующего контрольного органа в сфере закупок.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6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Письмо ФАС России от 21.11.2022 № ПИ/105476/22 «О рассмотрении обращения</a:t>
            </a:r>
            <a:r>
              <a:rPr lang="ru-RU" sz="16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37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8785225" cy="6626225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Century Gothic (Основной текст)"/>
              </a:rPr>
              <a:t>Спасибо за внимание!</a:t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>
                <a:latin typeface="Century Gothic (Основной текст)"/>
              </a:rPr>
              <a:t/>
            </a:r>
            <a:br>
              <a:rPr lang="ru-RU" b="1" dirty="0">
                <a:latin typeface="Century Gothic (Основной текст)"/>
              </a:rPr>
            </a:br>
            <a:r>
              <a:rPr lang="ru-RU" b="1" dirty="0" smtClean="0">
                <a:latin typeface="Century Gothic (Основной текст)"/>
              </a:rPr>
              <a:t/>
            </a:r>
            <a:br>
              <a:rPr lang="ru-RU" b="1" dirty="0" smtClean="0">
                <a:latin typeface="Century Gothic (Основной текст)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Долуденко Ю.А.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E-mail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: </a:t>
            </a:r>
            <a:r>
              <a:rPr lang="en-US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doludenko_ua@belregion.ru</a:t>
            </a:r>
            <a: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/>
            </a:r>
            <a:br>
              <a:rPr lang="ru-RU" sz="2400" cap="none" dirty="0" smtClean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</a:br>
            <a:r>
              <a:rPr lang="ru-RU" sz="2400" cap="none" dirty="0">
                <a:solidFill>
                  <a:schemeClr val="tx2">
                    <a:lumMod val="50000"/>
                  </a:schemeClr>
                </a:solidFill>
                <a:latin typeface="Century Gothic (Основной текст)"/>
              </a:rPr>
              <a:t>Тел: +7 (4722) 32-86-69 </a:t>
            </a:r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Основания для одностороннего расторжения контракта, как право заказчика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4968552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r>
              <a:rPr lang="ru-RU" sz="1700" dirty="0" smtClean="0">
                <a:solidFill>
                  <a:schemeClr val="tx1"/>
                </a:solidFill>
              </a:rPr>
              <a:t>	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случаях, когда подлежащий затариванию и (или) упаковке товар передается покупателю без тары и (или) упаковки либо в ненадлежащей таре и (или) упаковке (пункт 2 статьи 482 ГК РФ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поставки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товаров ненадлежащего качества с недостатками, которые не могут быть устранены в приемлемый для покупателя срок (пункт 2 статьи 523 ГК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невыполнение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поставщиком в разумный срок требования заказчика о доукомплектовании товара (пункт 2 статьи 480 ГК РФ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неоднократное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нарушение поставщиком сроков поставки товаров (пункт 2 статьи 523 ГК РФ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случае, когда сторона, обязанная страховать товар, не осуществляет страхование в соответствии с условиями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договора (статья 490 ГК РФ);</a:t>
            </a: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если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покупателю не предоставлена возможность незамедлительно получить в месте продажи информацию о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товаре (пункт 3 статьи 495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ГК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700" i="1" dirty="0">
              <a:solidFill>
                <a:prstClr val="black"/>
              </a:solidFill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700" i="1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700" i="1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</a:p>
          <a:p>
            <a:pPr marL="137160" indent="0">
              <a:buNone/>
            </a:pPr>
            <a:endParaRPr lang="ru-RU" sz="18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42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Основания для одностороннего расторжения контракта, как право заказчика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19256" cy="4968552"/>
          </a:xfrm>
        </p:spPr>
        <p:txBody>
          <a:bodyPr>
            <a:noAutofit/>
          </a:bodyPr>
          <a:lstStyle/>
          <a:p>
            <a:pPr marL="0" lvl="0" indent="0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2. Выполнение работ, оказание услуг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подрядчик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нарушил сроки выполнения работ, 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заказчик потерял интерес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 выполнению обязательств по договору (пункт 3 статьи 708 ГК РФ); </a:t>
            </a:r>
            <a:endParaRPr lang="ru-RU" sz="1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 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Строгий срок исполнения обязательств предполагает важность получения результата для заказчика именно в это время, получение результата в другое время для заказчика теряет смысл, не является для него ценным. Например, изготовление грамот для награждения победителей спортивного соревнования, которое состоится 1 июля. Изготовленные после 1 июля грамоты уже заказчику не нужны.</a:t>
            </a: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если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подрядчик  (исполнитель) 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приступает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 исполнению контракта в срок, установленный контрактом,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нарушает график выполнения  работ (оказания услуг),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предусмотренный контрактом,  или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выполняет работу (оказывает услугу)  настолько медленно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что окончание ее к сроку, предусмотренному контрактом, становится явно невозможно (пункт 2 статьи 715 ГК РФ);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Существует риск при отсутствии промежуточных сроков невозможности осуществить контроль и своевременно расторгнуть контракт при ненадлежащем исполнении. При этом подрядчик должен быть действительно виноват, задержка срока выполнения работ не должна быть связана с действиями заказчика. 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отступление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подрядчика, исполнителя в работе, услуге от условий договора или иные недостатки результата работы, которые не были устранены в установленный заказчиком разумный срок, либо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являются существенными и неустранимыми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(пункт 3 статьи 723 ГК РФ); </a:t>
            </a: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07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Основания для одностороннего расторжения контракта, как прав</a:t>
            </a:r>
            <a:r>
              <a:rPr lang="ru-RU" sz="2400" b="1" dirty="0"/>
              <a:t>о</a:t>
            </a:r>
            <a:r>
              <a:rPr lang="ru-RU" sz="2400" b="1" dirty="0" smtClean="0"/>
              <a:t> заказчика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19256" cy="4896544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ходе выполнения работы (оказания услуги) стало очевидно, что работа (услуга)  не будет выполнена (оказана) надлежащим образом. В этом случае заказчик вправе назначить подрядчику разумный срок для устранения недостатков и при неисполнении подрядчиком в назначенный срок этого требования отказаться от договора подряда либо поручить исправление работ другому лицу за счет подрядчика, а также потребовать возмещения убытков (пункт  3 статьи 715 ГК РФ);</a:t>
            </a:r>
          </a:p>
          <a:p>
            <a:pPr marL="265176" lvl="0" indent="-265176"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отсутствие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 контрагента лицензии на осуществление деятельности или членства в  СРО, необходимых для исполнения обязательства по договору (пункт 3 статьи 450.1 ГК РФ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lv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250"/>
              </a:spcBef>
              <a:buClr>
                <a:srgbClr val="F07F09"/>
              </a:buClr>
              <a:buSzPct val="80000"/>
              <a:buNone/>
            </a:pP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невыполнении требования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безвозмездном устранении существенных недостатков результата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работы, которые возникли 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принятия результата работы заказчиком или по причинам, возникшим до этого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момента</a:t>
            </a:r>
            <a:r>
              <a:rPr lang="ru-RU" sz="1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(пункт 3 статьи 737 ГК РФ).</a:t>
            </a:r>
            <a:endParaRPr lang="ru-RU" sz="1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92436"/>
          </a:xfrm>
        </p:spPr>
        <p:txBody>
          <a:bodyPr>
            <a:noAutofit/>
          </a:bodyPr>
          <a:lstStyle/>
          <a:p>
            <a:r>
              <a:rPr lang="ru-RU" sz="2400" b="1" dirty="0"/>
              <a:t>Основания для одностороннего расторжения контракта, как </a:t>
            </a:r>
            <a:r>
              <a:rPr lang="ru-RU" sz="2400" b="1" dirty="0" smtClean="0"/>
              <a:t>обязанность </a:t>
            </a:r>
            <a:r>
              <a:rPr lang="ru-RU" sz="2400" b="1" dirty="0"/>
              <a:t>заказчика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112568"/>
          </a:xfrm>
        </p:spPr>
        <p:txBody>
          <a:bodyPr>
            <a:noAutofit/>
          </a:bodyPr>
          <a:lstStyle/>
          <a:p>
            <a:pPr marL="137160" indent="0" algn="just">
              <a:buNone/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Заказчик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обязан принять решение об одностороннем отказе от исполнения контракта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если в ходе исполнения контракта установлено, что: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поставщик (подрядчик, исполнитель)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(или) поставляемый товар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перестали соответствовать установленным извещением об осуществлении закупки требованиям к участникам закупки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(за исключением требования, предусмотренного частью 1.1 (при наличии такого требования)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31 Федерального закона №44-ФЗ) и (или) поставляемому товару;</a:t>
            </a:r>
          </a:p>
          <a:p>
            <a:pPr marL="137160" indent="0" algn="just">
              <a:buNone/>
            </a:pPr>
            <a:r>
              <a:rPr lang="ru-RU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поставщика (подрядчика, исполнителя) в ходе исполнения контракта включили в РНП, это не является основанием для отказа от исполнения контракта!!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при определении поставщика (подрядчика, исполнителя) поставщик (подрядчик, исполнитель)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представил недостоверную информацию о своем соответствии и (или) соответствии поставляемого товара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требованиям, указанным в подпункте "а" настоящего пункта, что позволило ему стать победителем определения поставщика (подрядчика, исполнителя) </a:t>
            </a:r>
          </a:p>
          <a:p>
            <a:pPr marL="137160" indent="0" algn="just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(ч.15 ст. 95 44-ФЗ)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	</a:t>
            </a: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1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20"/>
          </a:xfrm>
        </p:spPr>
        <p:txBody>
          <a:bodyPr>
            <a:noAutofit/>
          </a:bodyPr>
          <a:lstStyle/>
          <a:p>
            <a:r>
              <a:rPr lang="ru-RU" sz="2400" b="1" dirty="0"/>
              <a:t>Основания для одностороннего расторжения контракта, как </a:t>
            </a:r>
            <a:r>
              <a:rPr lang="ru-RU" sz="2400" b="1" dirty="0" smtClean="0"/>
              <a:t>обязанность </a:t>
            </a:r>
            <a:r>
              <a:rPr lang="ru-RU" sz="2400" b="1" dirty="0"/>
              <a:t>заказчика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19256" cy="491676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1600" i="1" dirty="0" smtClean="0">
                <a:solidFill>
                  <a:schemeClr val="tx1"/>
                </a:solidFill>
              </a:rPr>
              <a:t>Что может произойти</a:t>
            </a:r>
            <a:r>
              <a:rPr lang="en-US" sz="1600" i="1" dirty="0" smtClean="0">
                <a:solidFill>
                  <a:schemeClr val="tx1"/>
                </a:solidFill>
              </a:rPr>
              <a:t>?</a:t>
            </a:r>
            <a:endParaRPr lang="ru-RU" sz="1600" i="1" dirty="0">
              <a:solidFill>
                <a:schemeClr val="tx1"/>
              </a:solidFill>
            </a:endParaRPr>
          </a:p>
          <a:p>
            <a:pPr marL="137160" indent="0" algn="just"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37160" indent="0" algn="just">
              <a:buNone/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(подрядчик, исполнитель)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перестал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соответствовать установленным извещением об осуществлении закупки требованиям к участникам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закупки, например: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поставщик попал под антироссийские санкции, возник конфликт интересов (дочь руководителя заказчика вышла замуж за единственного учредителя поставщика), сведения о поставщике включили в реестр иностранных агентов, у подрядчика отозвана лицензия или он исключен из реестра членов СРО.</a:t>
            </a:r>
          </a:p>
          <a:p>
            <a:pPr marL="137160" indent="0" algn="just">
              <a:buNone/>
            </a:pP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Поставляемый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перестал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соответствовать установленным извещением об осуществлении закупки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требованиям к поставляемому товару, например:</a:t>
            </a:r>
          </a:p>
          <a:p>
            <a:pPr marL="137160" indent="0" algn="just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исключена реестровая запись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товара в реестре российской промышленной продукции, размещаемом в государственной информационной системе промышленности в соответствии со статьей 17.1 Федерального закона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промышленной политике в Российской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Федерации» (когда запрет на допуск иностранного товара был установлен в закупке).</a:t>
            </a: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</a:endParaRPr>
          </a:p>
          <a:p>
            <a:pPr marL="137160" indent="0">
              <a:buNone/>
            </a:pPr>
            <a:endParaRPr lang="ru-RU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7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28284</TotalTime>
  <Words>1567</Words>
  <Application>Microsoft Office PowerPoint</Application>
  <PresentationFormat>Экран (4:3)</PresentationFormat>
  <Paragraphs>364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Аптека</vt:lpstr>
      <vt:lpstr>УПРАВЛЕНИЕ ПО РЕГУЛИРОВАНИЮ                      КОНТРАКТНОЙ СИСТЕМЫ В СФЕРЕ ЗАКУПОК БЕЛГОРОДСКОЙ ОБЛАСТИ</vt:lpstr>
      <vt:lpstr>способы расторжения контракта</vt:lpstr>
      <vt:lpstr>Основания для одностороннего расторжения контракта, как право заказчика</vt:lpstr>
      <vt:lpstr>Основания для одностороннего расторжения контракта, как право заказчика</vt:lpstr>
      <vt:lpstr>Основания для одностороннего расторжения контракта, как право заказчика</vt:lpstr>
      <vt:lpstr>Основания для одностороннего расторжения контракта, как право заказчика</vt:lpstr>
      <vt:lpstr>Основания для одностороннего расторжения контракта, как право заказчика</vt:lpstr>
      <vt:lpstr>Основания для одностороннего расторжения контракта, как обязанность заказчика</vt:lpstr>
      <vt:lpstr>Основания для одностороннего расторжения контракта, как обязанность заказчика</vt:lpstr>
      <vt:lpstr>Основания для одностороннего расторжения контракта, как обязанность заказчика</vt:lpstr>
      <vt:lpstr>Основания для одностороннего расторжения контракта, как право поставщика (подрядчика, исполнителя)</vt:lpstr>
      <vt:lpstr>Основания для одностороннего расторжения контракта, как право поставщика (подрядчика, исполнителя)</vt:lpstr>
      <vt:lpstr>Основания для одностороннего расторжения контракта, как право поставщика (подрядчика, исполнителя)</vt:lpstr>
      <vt:lpstr>Основания для одностороннего расторжения контракта</vt:lpstr>
      <vt:lpstr>Порядок одностороннего расторжения контракта. Проведение экспертизы.</vt:lpstr>
      <vt:lpstr>Порядок одностороннего расторжения контракта.  Последовательность действий.</vt:lpstr>
      <vt:lpstr>Порядок одностороннего расторжения контракта. Информирование контрагента о принятом решении. Электронные процедуры.</vt:lpstr>
      <vt:lpstr>Порядок одностороннего расторжения контракта. Информирование контрагента о принятом решении. Электронные процедуры.</vt:lpstr>
      <vt:lpstr>Порядок одностороннего расторжения контракта. Вступление решения об одностороннем отказе от исполнения контракта в силу. Электронные процедуры</vt:lpstr>
      <vt:lpstr>Порядок одностороннего расторжения контракта. Вступление решения об одностороннем отказе от исполнения контракта в силу. Электронные процедуры</vt:lpstr>
      <vt:lpstr>Порядок одностороннего расторжения контракта. Вступление решения об одностороннем отказе от исполнения контракта в силу. Электронные процедуры</vt:lpstr>
      <vt:lpstr>Порядок одностороннего расторжения контракта. Отмена не вступившего в силу решения об одностороннем отказе от исполнения контракта. Электронные процедуры</vt:lpstr>
      <vt:lpstr>Порядок одностороннего расторжения контракта. Отмена не вступившего в силу решения об одностороннем отказе от исполнения контракта. Электронные процедуры</vt:lpstr>
      <vt:lpstr>Порядок одностороннего расторжения контракта. Отмена не вступившего в силу решения об одностороннем отказе от исполнения контракта. Электронные процедуры</vt:lpstr>
      <vt:lpstr>Порядок одностороннего расторжения контракта. Направление обращения о включении информации о поставщике (подрядчике, исполнителе) в РНП. Электронные процедуры</vt:lpstr>
      <vt:lpstr>Порядок одностороннего расторжения контракта. Направление обращения о включении информации о поставщике (подрядчике, исполнителе) в РНП. Электронные процедуры</vt:lpstr>
      <vt:lpstr>Порядок одностороннего расторжения контракта. Направление обращения о включении информации о поставщике (подрядчике, исполнителе) в РНП. Электронные процедуры</vt:lpstr>
      <vt:lpstr>Порядок одностороннего расторжения контракта. Направление обращения о включении информации о поставщике (подрядчике, исполнителе) в РНП. Электронные процедуры</vt:lpstr>
      <vt:lpstr>Порядок одностороннего расторжения контракта. Направление обращения о включении информации о поставщике (подрядчике, исполнителе) в РНП. Электронные процедуры</vt:lpstr>
      <vt:lpstr>Порядок одностороннего расторжения контракта. </vt:lpstr>
      <vt:lpstr>Порядок одностороннего расторжения контракта. </vt:lpstr>
      <vt:lpstr>Порядок одностороннего расторжения контракта. </vt:lpstr>
      <vt:lpstr> Последствия отказа о включении информации о поставщике (подрядчике, исполнителе) в РНП  для заказчика </vt:lpstr>
      <vt:lpstr> Последствия отказа о включении информации о поставщике (подрядчике, исполнителе) в РНП  для заказчика </vt:lpstr>
      <vt:lpstr>Порядок одностороннего расторжения контракта. Последствия расторжения контракта. Действия заказчика.</vt:lpstr>
      <vt:lpstr>Порядок одностороннего расторжения контракта. Направление сведений в реестр контрактов. Действия заказчика.</vt:lpstr>
      <vt:lpstr>Порядок одностороннего расторжения контракта. Информирование контрагента.  Закупка у ед. поставщика</vt:lpstr>
      <vt:lpstr>Порядок одностороннего расторжения контракта. Информирование контрагента.  Закупка у ед. поставщика</vt:lpstr>
      <vt:lpstr>Порядок одностороннего расторжения контракта. Отмена не вступившего в силу решения об одностороннем отказе от исполнения контракта. Закупка у ед. поставщика</vt:lpstr>
      <vt:lpstr>Порядок одностороннего расторжения контракта.  Закупка у ед. поставщика</vt:lpstr>
      <vt:lpstr>Спасибо за внимание!    Долуденко Ю.А.  E-mail: doludenko_ua@belregion.ru Тел: +7 (4722) 32-86-69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Юля Долуденко</cp:lastModifiedBy>
  <cp:revision>1330</cp:revision>
  <cp:lastPrinted>2023-01-30T16:03:25Z</cp:lastPrinted>
  <dcterms:created xsi:type="dcterms:W3CDTF">2009-10-13T11:01:23Z</dcterms:created>
  <dcterms:modified xsi:type="dcterms:W3CDTF">2024-08-02T07:05:15Z</dcterms:modified>
</cp:coreProperties>
</file>